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9" r:id="rId2"/>
  </p:sldIdLst>
  <p:sldSz cx="7772400" cy="100584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4D4038"/>
    <a:srgbClr val="BAA8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5" d="100"/>
          <a:sy n="45" d="100"/>
        </p:scale>
        <p:origin x="996"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3177" tIns="46589" rIns="93177" bIns="46589" rtlCol="0"/>
          <a:lstStyle>
            <a:lvl1pPr algn="r">
              <a:defRPr sz="1200"/>
            </a:lvl1pPr>
          </a:lstStyle>
          <a:p>
            <a:fld id="{77116BFA-621D-465E-9A68-F23A1A58E513}" type="datetimeFigureOut">
              <a:rPr lang="en-US" smtClean="0"/>
              <a:t>10/17/2017</a:t>
            </a:fld>
            <a:endParaRPr lang="en-US"/>
          </a:p>
        </p:txBody>
      </p:sp>
      <p:sp>
        <p:nvSpPr>
          <p:cNvPr id="4" name="Slide Image Placeholder 3"/>
          <p:cNvSpPr>
            <a:spLocks noGrp="1" noRot="1" noChangeAspect="1"/>
          </p:cNvSpPr>
          <p:nvPr>
            <p:ph type="sldImg" idx="2"/>
          </p:nvPr>
        </p:nvSpPr>
        <p:spPr>
          <a:xfrm>
            <a:off x="2217738" y="1162050"/>
            <a:ext cx="242252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297180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8"/>
            <a:ext cx="2971800" cy="466433"/>
          </a:xfrm>
          <a:prstGeom prst="rect">
            <a:avLst/>
          </a:prstGeom>
        </p:spPr>
        <p:txBody>
          <a:bodyPr vert="horz" lIns="93177" tIns="46589" rIns="93177" bIns="46589" rtlCol="0" anchor="b"/>
          <a:lstStyle>
            <a:lvl1pPr algn="r">
              <a:defRPr sz="1200"/>
            </a:lvl1pPr>
          </a:lstStyle>
          <a:p>
            <a:fld id="{C3AAD103-5476-4A69-9E8A-8E078B929497}" type="slidenum">
              <a:rPr lang="en-US" smtClean="0"/>
              <a:t>‹#›</a:t>
            </a:fld>
            <a:endParaRPr lang="en-US"/>
          </a:p>
        </p:txBody>
      </p:sp>
    </p:spTree>
    <p:extLst>
      <p:ext uri="{BB962C8B-B14F-4D97-AF65-F5344CB8AC3E}">
        <p14:creationId xmlns:p14="http://schemas.microsoft.com/office/powerpoint/2010/main" val="3557029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smtClean="0"/>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E4D949C-583B-4E12-B3A8-0AF86CA57987}"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3719655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4D949C-583B-4E12-B3A8-0AF86CA57987}"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144343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4D949C-583B-4E12-B3A8-0AF86CA57987}"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1312724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4D949C-583B-4E12-B3A8-0AF86CA57987}"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336002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smtClean="0"/>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4D949C-583B-4E12-B3A8-0AF86CA57987}"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1207788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E4D949C-583B-4E12-B3A8-0AF86CA57987}" type="datetimeFigureOut">
              <a:rPr lang="en-US" smtClean="0"/>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316665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E4D949C-583B-4E12-B3A8-0AF86CA57987}" type="datetimeFigureOut">
              <a:rPr lang="en-US" smtClean="0"/>
              <a:t>10/17/2017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3587000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E4D949C-583B-4E12-B3A8-0AF86CA57987}" type="datetimeFigureOut">
              <a:rPr lang="en-US" smtClean="0"/>
              <a:t>10/17/2017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1503429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4D949C-583B-4E12-B3A8-0AF86CA57987}" type="datetimeFigureOut">
              <a:rPr lang="en-US" smtClean="0"/>
              <a:t>10/17/2017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2965320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Edit Master text styles</a:t>
            </a:r>
          </a:p>
        </p:txBody>
      </p:sp>
      <p:sp>
        <p:nvSpPr>
          <p:cNvPr id="5" name="Date Placeholder 4"/>
          <p:cNvSpPr>
            <a:spLocks noGrp="1"/>
          </p:cNvSpPr>
          <p:nvPr>
            <p:ph type="dt" sz="half" idx="10"/>
          </p:nvPr>
        </p:nvSpPr>
        <p:spPr/>
        <p:txBody>
          <a:bodyPr/>
          <a:lstStyle/>
          <a:p>
            <a:fld id="{9E4D949C-583B-4E12-B3A8-0AF86CA57987}" type="datetimeFigureOut">
              <a:rPr lang="en-US" smtClean="0"/>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3205400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smtClean="0"/>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Edit Master text styles</a:t>
            </a:r>
          </a:p>
        </p:txBody>
      </p:sp>
      <p:sp>
        <p:nvSpPr>
          <p:cNvPr id="5" name="Date Placeholder 4"/>
          <p:cNvSpPr>
            <a:spLocks noGrp="1"/>
          </p:cNvSpPr>
          <p:nvPr>
            <p:ph type="dt" sz="half" idx="10"/>
          </p:nvPr>
        </p:nvSpPr>
        <p:spPr/>
        <p:txBody>
          <a:bodyPr/>
          <a:lstStyle/>
          <a:p>
            <a:fld id="{9E4D949C-583B-4E12-B3A8-0AF86CA57987}" type="datetimeFigureOut">
              <a:rPr lang="en-US" smtClean="0"/>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4037172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9E4D949C-583B-4E12-B3A8-0AF86CA57987}" type="datetimeFigureOut">
              <a:rPr lang="en-US" smtClean="0"/>
              <a:t>10/17/2017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1F794CBE-304C-4AC3-B971-703EFB0D4856}" type="slidenum">
              <a:rPr lang="en-US" smtClean="0"/>
              <a:t>‹#›</a:t>
            </a:fld>
            <a:endParaRPr lang="en-US"/>
          </a:p>
        </p:txBody>
      </p:sp>
    </p:spTree>
    <p:extLst>
      <p:ext uri="{BB962C8B-B14F-4D97-AF65-F5344CB8AC3E}">
        <p14:creationId xmlns:p14="http://schemas.microsoft.com/office/powerpoint/2010/main" val="32832014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l="2124" r="2288" b="6550"/>
          <a:stretch/>
        </p:blipFill>
        <p:spPr>
          <a:xfrm>
            <a:off x="173830" y="846328"/>
            <a:ext cx="7420769" cy="2544572"/>
          </a:xfrm>
          <a:prstGeom prst="rect">
            <a:avLst/>
          </a:prstGeom>
        </p:spPr>
      </p:pic>
      <p:sp>
        <p:nvSpPr>
          <p:cNvPr id="13" name="Rectangle 12"/>
          <p:cNvSpPr/>
          <p:nvPr/>
        </p:nvSpPr>
        <p:spPr>
          <a:xfrm>
            <a:off x="173833" y="778304"/>
            <a:ext cx="7420768" cy="2576266"/>
          </a:xfrm>
          <a:prstGeom prst="rect">
            <a:avLst/>
          </a:prstGeom>
          <a:solidFill>
            <a:srgbClr val="000000">
              <a:alpha val="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15900" y="9118294"/>
            <a:ext cx="7378700" cy="7242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31281" y="9272481"/>
            <a:ext cx="2109787" cy="493543"/>
          </a:xfrm>
          <a:prstGeom prst="rect">
            <a:avLst/>
          </a:prstGeom>
        </p:spPr>
      </p:pic>
      <p:sp>
        <p:nvSpPr>
          <p:cNvPr id="8" name="Rectangle 7"/>
          <p:cNvSpPr/>
          <p:nvPr/>
        </p:nvSpPr>
        <p:spPr>
          <a:xfrm>
            <a:off x="173832" y="240763"/>
            <a:ext cx="7433468" cy="61359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4548187" y="2428747"/>
            <a:ext cx="2943226" cy="830997"/>
          </a:xfrm>
          <a:prstGeom prst="rect">
            <a:avLst/>
          </a:prstGeom>
          <a:noFill/>
          <a:ln>
            <a:noFill/>
          </a:ln>
        </p:spPr>
        <p:txBody>
          <a:bodyPr wrap="square" rtlCol="0">
            <a:spAutoFit/>
          </a:bodyPr>
          <a:lstStyle/>
          <a:p>
            <a:r>
              <a:rPr lang="en-US" sz="1600" dirty="0">
                <a:solidFill>
                  <a:schemeClr val="bg1"/>
                </a:solidFill>
                <a:latin typeface="Arial" panose="020B0604020202020204" pitchFamily="34" charset="0"/>
                <a:cs typeface="Arial" panose="020B0604020202020204" pitchFamily="34" charset="0"/>
              </a:rPr>
              <a:t>Thursday, November </a:t>
            </a:r>
            <a:r>
              <a:rPr lang="en-US" sz="1600" dirty="0" smtClean="0">
                <a:solidFill>
                  <a:schemeClr val="bg1"/>
                </a:solidFill>
                <a:latin typeface="Arial" panose="020B0604020202020204" pitchFamily="34" charset="0"/>
                <a:cs typeface="Arial" panose="020B0604020202020204" pitchFamily="34" charset="0"/>
              </a:rPr>
              <a:t>30</a:t>
            </a:r>
          </a:p>
          <a:p>
            <a:r>
              <a:rPr lang="en-US" sz="1600" dirty="0" smtClean="0">
                <a:solidFill>
                  <a:schemeClr val="bg1"/>
                </a:solidFill>
                <a:latin typeface="Arial" panose="020B0604020202020204" pitchFamily="34" charset="0"/>
                <a:cs typeface="Arial" panose="020B0604020202020204" pitchFamily="34" charset="0"/>
              </a:rPr>
              <a:t>2:00 </a:t>
            </a:r>
            <a:r>
              <a:rPr lang="en-US" sz="1600" dirty="0">
                <a:solidFill>
                  <a:schemeClr val="bg1"/>
                </a:solidFill>
                <a:latin typeface="Arial" panose="020B0604020202020204" pitchFamily="34" charset="0"/>
                <a:cs typeface="Arial" panose="020B0604020202020204" pitchFamily="34" charset="0"/>
              </a:rPr>
              <a:t>– 3:00 pm</a:t>
            </a:r>
          </a:p>
          <a:p>
            <a:r>
              <a:rPr lang="en-US" sz="1600" dirty="0">
                <a:solidFill>
                  <a:schemeClr val="bg1"/>
                </a:solidFill>
                <a:latin typeface="Arial" panose="020B0604020202020204" pitchFamily="34" charset="0"/>
                <a:cs typeface="Arial" panose="020B0604020202020204" pitchFamily="34" charset="0"/>
              </a:rPr>
              <a:t>Burton D. Morgan Center 121</a:t>
            </a:r>
          </a:p>
        </p:txBody>
      </p:sp>
      <p:cxnSp>
        <p:nvCxnSpPr>
          <p:cNvPr id="15" name="Straight Connector 14"/>
          <p:cNvCxnSpPr/>
          <p:nvPr/>
        </p:nvCxnSpPr>
        <p:spPr>
          <a:xfrm>
            <a:off x="2762250" y="3943350"/>
            <a:ext cx="0" cy="4953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884488" y="3842988"/>
            <a:ext cx="4583112" cy="4939814"/>
          </a:xfrm>
          <a:prstGeom prst="rect">
            <a:avLst/>
          </a:prstGeom>
          <a:noFill/>
        </p:spPr>
        <p:txBody>
          <a:bodyPr wrap="square" rtlCol="0">
            <a:spAutoFit/>
          </a:bodyPr>
          <a:lstStyle/>
          <a:p>
            <a:r>
              <a:rPr lang="en-US" sz="1050" dirty="0">
                <a:latin typeface="Arial" panose="020B0604020202020204" pitchFamily="34" charset="0"/>
                <a:cs typeface="Arial" panose="020B0604020202020204" pitchFamily="34" charset="0"/>
              </a:rPr>
              <a:t>As advanced electronics proliferate in both the commercial and defense sectors, they continue to be largely limited to rigid form factors with bulky packaging dictated by traditional electronics manufacturing processes and fragile components</a:t>
            </a:r>
            <a:r>
              <a:rPr lang="en-US" sz="1050" dirty="0" smtClean="0">
                <a:latin typeface="Arial" panose="020B0604020202020204" pitchFamily="34" charset="0"/>
                <a:cs typeface="Arial" panose="020B0604020202020204" pitchFamily="34" charset="0"/>
              </a:rPr>
              <a:t>. </a:t>
            </a:r>
            <a:r>
              <a:rPr lang="en-US" sz="1050" dirty="0">
                <a:latin typeface="Arial" panose="020B0604020202020204" pitchFamily="34" charset="0"/>
                <a:cs typeface="Arial" panose="020B0604020202020204" pitchFamily="34" charset="0"/>
              </a:rPr>
              <a:t>Yet for applications ranging from wireless, low-profile medical devices to smart food labels to aircraft with embedded stress sensors, there’s a need for high-performance electronics that conform to the shape of our bodies, vehicles, and consumer </a:t>
            </a:r>
            <a:r>
              <a:rPr lang="en-US" sz="1050" dirty="0" smtClean="0">
                <a:latin typeface="Arial" panose="020B0604020202020204" pitchFamily="34" charset="0"/>
                <a:cs typeface="Arial" panose="020B0604020202020204" pitchFamily="34" charset="0"/>
              </a:rPr>
              <a:t>goods. Flexible </a:t>
            </a:r>
            <a:r>
              <a:rPr lang="en-US" sz="1050" dirty="0">
                <a:latin typeface="Arial" panose="020B0604020202020204" pitchFamily="34" charset="0"/>
                <a:cs typeface="Arial" panose="020B0604020202020204" pitchFamily="34" charset="0"/>
              </a:rPr>
              <a:t>Hybrid Electronics (FHE), which combine additive manufacturing processes with flexible silicon, will enable these </a:t>
            </a:r>
            <a:r>
              <a:rPr lang="en-US" sz="1050" dirty="0" smtClean="0">
                <a:latin typeface="Arial" panose="020B0604020202020204" pitchFamily="34" charset="0"/>
                <a:cs typeface="Arial" panose="020B0604020202020204" pitchFamily="34" charset="0"/>
              </a:rPr>
              <a:t>capabilities. To </a:t>
            </a:r>
            <a:r>
              <a:rPr lang="en-US" sz="1050" dirty="0">
                <a:latin typeface="Arial" panose="020B0604020202020204" pitchFamily="34" charset="0"/>
                <a:cs typeface="Arial" panose="020B0604020202020204" pitchFamily="34" charset="0"/>
              </a:rPr>
              <a:t>move these </a:t>
            </a:r>
            <a:r>
              <a:rPr lang="en-US" sz="1050" dirty="0" smtClean="0">
                <a:latin typeface="Arial" panose="020B0604020202020204" pitchFamily="34" charset="0"/>
                <a:cs typeface="Arial" panose="020B0604020202020204" pitchFamily="34" charset="0"/>
              </a:rPr>
              <a:t>concepts from the lab to the manufacturing floor in the United States, the Department of Defense established </a:t>
            </a:r>
            <a:r>
              <a:rPr lang="en-US" sz="1050" dirty="0" err="1" smtClean="0">
                <a:latin typeface="Arial" panose="020B0604020202020204" pitchFamily="34" charset="0"/>
                <a:cs typeface="Arial" panose="020B0604020202020204" pitchFamily="34" charset="0"/>
              </a:rPr>
              <a:t>NextFlex</a:t>
            </a:r>
            <a:r>
              <a:rPr lang="en-US" sz="1050" dirty="0" smtClean="0">
                <a:latin typeface="Arial" panose="020B0604020202020204" pitchFamily="34" charset="0"/>
                <a:cs typeface="Arial" panose="020B0604020202020204" pitchFamily="34" charset="0"/>
              </a:rPr>
              <a:t>, America’s Flexible Hybrid Electronics Manufacturing Institute in 2015. Based in San Jose, CA, </a:t>
            </a:r>
            <a:r>
              <a:rPr lang="en-US" sz="1050" dirty="0" err="1" smtClean="0">
                <a:latin typeface="Arial" panose="020B0604020202020204" pitchFamily="34" charset="0"/>
                <a:cs typeface="Arial" panose="020B0604020202020204" pitchFamily="34" charset="0"/>
              </a:rPr>
              <a:t>NextFlex</a:t>
            </a:r>
            <a:r>
              <a:rPr lang="en-US" sz="1050" dirty="0" smtClean="0">
                <a:latin typeface="Arial" panose="020B0604020202020204" pitchFamily="34" charset="0"/>
                <a:cs typeface="Arial" panose="020B0604020202020204" pitchFamily="34" charset="0"/>
              </a:rPr>
              <a:t> is a $170M public-private partnership that is building a domestic FHE manufacturing ecosystem by developing manufacturing processes and tools with its member companies and universities, standing up an FHE manufacturing pilot line in Silicon Valley, and establishing education and workforce development programs to train tomorrow’s workforce. This presentation will focus on the FHE opportunity, the </a:t>
            </a:r>
            <a:r>
              <a:rPr lang="en-US" sz="1050" dirty="0" err="1" smtClean="0">
                <a:latin typeface="Arial" panose="020B0604020202020204" pitchFamily="34" charset="0"/>
                <a:cs typeface="Arial" panose="020B0604020202020204" pitchFamily="34" charset="0"/>
              </a:rPr>
              <a:t>NextFlex</a:t>
            </a:r>
            <a:r>
              <a:rPr lang="en-US" sz="1050" dirty="0" smtClean="0">
                <a:latin typeface="Arial" panose="020B0604020202020204" pitchFamily="34" charset="0"/>
                <a:cs typeface="Arial" panose="020B0604020202020204" pitchFamily="34" charset="0"/>
              </a:rPr>
              <a:t> FHE manufacturing roadmaps, and </a:t>
            </a:r>
            <a:r>
              <a:rPr lang="en-US" sz="1050" dirty="0" err="1" smtClean="0">
                <a:latin typeface="Arial" panose="020B0604020202020204" pitchFamily="34" charset="0"/>
                <a:cs typeface="Arial" panose="020B0604020202020204" pitchFamily="34" charset="0"/>
              </a:rPr>
              <a:t>NextFlex</a:t>
            </a:r>
            <a:r>
              <a:rPr lang="en-US" sz="1050" dirty="0" smtClean="0">
                <a:latin typeface="Arial" panose="020B0604020202020204" pitchFamily="34" charset="0"/>
                <a:cs typeface="Arial" panose="020B0604020202020204" pitchFamily="34" charset="0"/>
              </a:rPr>
              <a:t> projects in areas such as device integration &amp; packaging, modeling &amp; design tools, and printed flexible components.  </a:t>
            </a:r>
          </a:p>
          <a:p>
            <a:endParaRPr lang="en-US" sz="1050" dirty="0" smtClean="0">
              <a:latin typeface="Arial" panose="020B0604020202020204" pitchFamily="34" charset="0"/>
              <a:cs typeface="Arial" panose="020B0604020202020204" pitchFamily="34" charset="0"/>
            </a:endParaRPr>
          </a:p>
          <a:p>
            <a:r>
              <a:rPr lang="en-US" sz="1050" dirty="0" smtClean="0">
                <a:latin typeface="Arial" panose="020B0604020202020204" pitchFamily="34" charset="0"/>
                <a:cs typeface="Arial" panose="020B0604020202020204" pitchFamily="34" charset="0"/>
              </a:rPr>
              <a:t>In addition, the presentation will highlight opportunities for FHE to impact the Air Force, including projects focused on conformal antennas for aircraft as well as wearable performance monitors for airmen. In-house research capabilities at AFRL will be discussed, including printing and characterization facilities. Finally, several AFRL projects related to FHE will be highlighted, such as work focused on flexible Li ion batteries, novel ink development, printed structures with embedded electronics, and printed multi-layer capacitors.</a:t>
            </a:r>
            <a:endParaRPr lang="en-US" sz="1050" dirty="0">
              <a:latin typeface="Arial" panose="020B0604020202020204" pitchFamily="34" charset="0"/>
              <a:cs typeface="Arial" panose="020B0604020202020204" pitchFamily="34" charset="0"/>
            </a:endParaRPr>
          </a:p>
        </p:txBody>
      </p:sp>
      <p:sp>
        <p:nvSpPr>
          <p:cNvPr id="20" name="TextBox 19"/>
          <p:cNvSpPr txBox="1"/>
          <p:nvPr/>
        </p:nvSpPr>
        <p:spPr>
          <a:xfrm>
            <a:off x="1533852" y="3880696"/>
            <a:ext cx="1211729" cy="1708160"/>
          </a:xfrm>
          <a:prstGeom prst="rect">
            <a:avLst/>
          </a:prstGeom>
          <a:noFill/>
        </p:spPr>
        <p:txBody>
          <a:bodyPr wrap="square" rtlCol="0">
            <a:spAutoFit/>
          </a:bodyPr>
          <a:lstStyle/>
          <a:p>
            <a:r>
              <a:rPr lang="en-US" sz="1050" dirty="0">
                <a:latin typeface="Arial" panose="020B0604020202020204" pitchFamily="34" charset="0"/>
                <a:cs typeface="Arial" panose="020B0604020202020204" pitchFamily="34" charset="0"/>
              </a:rPr>
              <a:t>Dr. Benjamin J. </a:t>
            </a:r>
            <a:r>
              <a:rPr lang="en-US" sz="1050" dirty="0" err="1">
                <a:latin typeface="Arial" panose="020B0604020202020204" pitchFamily="34" charset="0"/>
                <a:cs typeface="Arial" panose="020B0604020202020204" pitchFamily="34" charset="0"/>
              </a:rPr>
              <a:t>Leever</a:t>
            </a:r>
            <a:r>
              <a:rPr lang="en-US" sz="1050" dirty="0">
                <a:latin typeface="Arial" panose="020B0604020202020204" pitchFamily="34" charset="0"/>
                <a:cs typeface="Arial" panose="020B0604020202020204" pitchFamily="34" charset="0"/>
              </a:rPr>
              <a:t>, Senior Materials Engineer.   Dr. </a:t>
            </a:r>
            <a:r>
              <a:rPr lang="en-US" sz="1050" dirty="0" err="1">
                <a:latin typeface="Arial" panose="020B0604020202020204" pitchFamily="34" charset="0"/>
                <a:cs typeface="Arial" panose="020B0604020202020204" pitchFamily="34" charset="0"/>
              </a:rPr>
              <a:t>Leever</a:t>
            </a:r>
            <a:r>
              <a:rPr lang="en-US" sz="1050" dirty="0">
                <a:latin typeface="Arial" panose="020B0604020202020204" pitchFamily="34" charset="0"/>
                <a:cs typeface="Arial" panose="020B0604020202020204" pitchFamily="34" charset="0"/>
              </a:rPr>
              <a:t> is currently a Senior Materials Engineer </a:t>
            </a:r>
            <a:r>
              <a:rPr lang="en-US" sz="1050" dirty="0" smtClean="0">
                <a:latin typeface="Arial" panose="020B0604020202020204" pitchFamily="34" charset="0"/>
                <a:cs typeface="Arial" panose="020B0604020202020204" pitchFamily="34" charset="0"/>
              </a:rPr>
              <a:t>in the Air Force Research </a:t>
            </a:r>
            <a:endParaRPr lang="en-US" sz="1050" b="1" i="1" dirty="0">
              <a:latin typeface="Arial" panose="020B0604020202020204" pitchFamily="34" charset="0"/>
              <a:cs typeface="Arial" panose="020B0604020202020204" pitchFamily="34" charset="0"/>
            </a:endParaRPr>
          </a:p>
        </p:txBody>
      </p:sp>
      <p:sp>
        <p:nvSpPr>
          <p:cNvPr id="2" name="TextBox 1"/>
          <p:cNvSpPr txBox="1"/>
          <p:nvPr/>
        </p:nvSpPr>
        <p:spPr>
          <a:xfrm>
            <a:off x="26011" y="3387838"/>
            <a:ext cx="7772400" cy="338554"/>
          </a:xfrm>
          <a:prstGeom prst="rect">
            <a:avLst/>
          </a:prstGeom>
          <a:noFill/>
        </p:spPr>
        <p:txBody>
          <a:bodyPr wrap="square" rtlCol="0">
            <a:spAutoFit/>
          </a:bodyPr>
          <a:lstStyle/>
          <a:p>
            <a:pPr algn="ctr"/>
            <a:r>
              <a:rPr lang="en-US" sz="1600" b="1" dirty="0" smtClean="0">
                <a:latin typeface="Arial" panose="020B0604020202020204" pitchFamily="34" charset="0"/>
                <a:cs typeface="Arial" panose="020B0604020202020204" pitchFamily="34" charset="0"/>
              </a:rPr>
              <a:t>BIRCK NANOTECHNOLOGY CENTER</a:t>
            </a:r>
            <a:endParaRPr lang="en-US" sz="1600" b="1"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96855" y="333267"/>
            <a:ext cx="1378691" cy="411769"/>
          </a:xfrm>
          <a:prstGeom prst="rect">
            <a:avLst/>
          </a:prstGeom>
        </p:spPr>
      </p:pic>
      <p:pic>
        <p:nvPicPr>
          <p:cNvPr id="4" name="Picture 3"/>
          <p:cNvPicPr>
            <a:picLocks noChangeAspect="1"/>
          </p:cNvPicPr>
          <p:nvPr/>
        </p:nvPicPr>
        <p:blipFill>
          <a:blip r:embed="rId5"/>
          <a:stretch>
            <a:fillRect/>
          </a:stretch>
        </p:blipFill>
        <p:spPr>
          <a:xfrm>
            <a:off x="279589" y="3759660"/>
            <a:ext cx="1237595" cy="1737511"/>
          </a:xfrm>
          <a:prstGeom prst="rect">
            <a:avLst/>
          </a:prstGeom>
        </p:spPr>
      </p:pic>
      <p:sp>
        <p:nvSpPr>
          <p:cNvPr id="9" name="TextBox 8"/>
          <p:cNvSpPr txBox="1"/>
          <p:nvPr/>
        </p:nvSpPr>
        <p:spPr>
          <a:xfrm>
            <a:off x="341921" y="961945"/>
            <a:ext cx="4029445" cy="2677656"/>
          </a:xfrm>
          <a:prstGeom prst="rect">
            <a:avLst/>
          </a:prstGeom>
          <a:noFill/>
        </p:spPr>
        <p:txBody>
          <a:bodyPr wrap="square" rtlCol="0">
            <a:spAutoFit/>
          </a:bodyPr>
          <a:lstStyle/>
          <a:p>
            <a:r>
              <a:rPr lang="en-US" sz="2800" dirty="0">
                <a:solidFill>
                  <a:schemeClr val="bg1"/>
                </a:solidFill>
                <a:effectLst>
                  <a:outerShdw blurRad="50800" dist="38100" dir="2700000" algn="tl" rotWithShape="0">
                    <a:prstClr val="black">
                      <a:alpha val="40000"/>
                    </a:prstClr>
                  </a:outerShdw>
                </a:effectLst>
                <a:latin typeface="Impact" panose="020B0806030902050204" pitchFamily="34" charset="0"/>
              </a:rPr>
              <a:t>Building a Manufacturing Ecosystem for Flexible Hybrid Electronics: a Focus on Aerospace Opportunities</a:t>
            </a:r>
          </a:p>
          <a:p>
            <a:endParaRPr lang="en-US" sz="2800" dirty="0">
              <a:solidFill>
                <a:schemeClr val="bg1"/>
              </a:solidFill>
              <a:effectLst>
                <a:outerShdw blurRad="50800" dist="38100" dir="2700000" algn="tl" rotWithShape="0">
                  <a:prstClr val="black">
                    <a:alpha val="40000"/>
                  </a:prstClr>
                </a:outerShdw>
              </a:effectLst>
            </a:endParaRPr>
          </a:p>
        </p:txBody>
      </p:sp>
      <p:sp>
        <p:nvSpPr>
          <p:cNvPr id="12" name="TextBox 11"/>
          <p:cNvSpPr txBox="1"/>
          <p:nvPr/>
        </p:nvSpPr>
        <p:spPr>
          <a:xfrm>
            <a:off x="279589" y="5517739"/>
            <a:ext cx="2373124" cy="2693045"/>
          </a:xfrm>
          <a:prstGeom prst="rect">
            <a:avLst/>
          </a:prstGeom>
          <a:noFill/>
        </p:spPr>
        <p:txBody>
          <a:bodyPr wrap="square" rtlCol="0">
            <a:spAutoFit/>
          </a:bodyPr>
          <a:lstStyle/>
          <a:p>
            <a:r>
              <a:rPr lang="en-US" sz="1050" dirty="0" smtClean="0">
                <a:latin typeface="Arial" panose="020B0604020202020204" pitchFamily="34" charset="0"/>
                <a:cs typeface="Arial" panose="020B0604020202020204" pitchFamily="34" charset="0"/>
              </a:rPr>
              <a:t>Laboratory </a:t>
            </a:r>
            <a:r>
              <a:rPr lang="en-US" sz="1050" dirty="0">
                <a:latin typeface="Arial" panose="020B0604020202020204" pitchFamily="34" charset="0"/>
                <a:cs typeface="Arial" panose="020B0604020202020204" pitchFamily="34" charset="0"/>
              </a:rPr>
              <a:t>(AFRL) Soft Matter Materials Branch.  His primary roles are Advanced Development Lead and Government Chief Technology Officer of </a:t>
            </a:r>
            <a:r>
              <a:rPr lang="en-US" sz="1050" dirty="0" err="1">
                <a:latin typeface="Arial" panose="020B0604020202020204" pitchFamily="34" charset="0"/>
                <a:cs typeface="Arial" panose="020B0604020202020204" pitchFamily="34" charset="0"/>
              </a:rPr>
              <a:t>NextFlex</a:t>
            </a:r>
            <a:r>
              <a:rPr lang="en-US" sz="1050" dirty="0">
                <a:latin typeface="Arial" panose="020B0604020202020204" pitchFamily="34" charset="0"/>
                <a:cs typeface="Arial" panose="020B0604020202020204" pitchFamily="34" charset="0"/>
              </a:rPr>
              <a:t>, a $170M public-private partnership established to create a domestic manufacturing ecosystem in flexible hybrid electronics.  In support of AFRL’s investments in Soft Matter Materials and Materials for Man-Machine Interface, Dr. </a:t>
            </a:r>
            <a:r>
              <a:rPr lang="en-US" sz="1050" dirty="0" err="1">
                <a:latin typeface="Arial" panose="020B0604020202020204" pitchFamily="34" charset="0"/>
                <a:cs typeface="Arial" panose="020B0604020202020204" pitchFamily="34" charset="0"/>
              </a:rPr>
              <a:t>Leever</a:t>
            </a:r>
            <a:r>
              <a:rPr lang="en-US" sz="1050" dirty="0">
                <a:latin typeface="Arial" panose="020B0604020202020204" pitchFamily="34" charset="0"/>
                <a:cs typeface="Arial" panose="020B0604020202020204" pitchFamily="34" charset="0"/>
              </a:rPr>
              <a:t> determines technical strategy, manages AFRL contracts, and establishes and leads industrial, academic, and governmental collaborations</a:t>
            </a:r>
            <a:r>
              <a:rPr lang="en-US" sz="1150">
                <a:latin typeface="Arial" panose="020B0604020202020204" pitchFamily="34" charset="0"/>
                <a:cs typeface="Arial" panose="020B0604020202020204" pitchFamily="34" charset="0"/>
              </a:rPr>
              <a:t>.  </a:t>
            </a:r>
            <a:endParaRPr lang="en-US"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14316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173</TotalTime>
  <Words>444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Impact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EVPRPADM</dc:creator>
  <cp:lastModifiedBy>Willison, Sheryl L</cp:lastModifiedBy>
  <cp:revision>25</cp:revision>
  <cp:lastPrinted>2017-09-19T13:52:43Z</cp:lastPrinted>
  <dcterms:created xsi:type="dcterms:W3CDTF">2017-04-03T19:16:58Z</dcterms:created>
  <dcterms:modified xsi:type="dcterms:W3CDTF">2017-10-17T11:57:27Z</dcterms:modified>
</cp:coreProperties>
</file>