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7772400" cy="100584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4D4038"/>
    <a:srgbClr val="BAA8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5" d="100"/>
          <a:sy n="45" d="100"/>
        </p:scale>
        <p:origin x="996"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77116BFA-621D-465E-9A68-F23A1A58E513}" type="datetimeFigureOut">
              <a:rPr lang="en-US" smtClean="0"/>
              <a:t>10/30/2017</a:t>
            </a:fld>
            <a:endParaRPr lang="en-US"/>
          </a:p>
        </p:txBody>
      </p:sp>
      <p:sp>
        <p:nvSpPr>
          <p:cNvPr id="4" name="Slide Image Placeholder 3"/>
          <p:cNvSpPr>
            <a:spLocks noGrp="1" noRot="1" noChangeAspect="1"/>
          </p:cNvSpPr>
          <p:nvPr>
            <p:ph type="sldImg" idx="2"/>
          </p:nvPr>
        </p:nvSpPr>
        <p:spPr>
          <a:xfrm>
            <a:off x="2217738" y="1162050"/>
            <a:ext cx="242252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3177" tIns="46589" rIns="93177" bIns="46589"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C3AAD103-5476-4A69-9E8A-8E078B929497}" type="slidenum">
              <a:rPr lang="en-US" smtClean="0"/>
              <a:t>‹#›</a:t>
            </a:fld>
            <a:endParaRPr lang="en-US"/>
          </a:p>
        </p:txBody>
      </p:sp>
    </p:spTree>
    <p:extLst>
      <p:ext uri="{BB962C8B-B14F-4D97-AF65-F5344CB8AC3E}">
        <p14:creationId xmlns:p14="http://schemas.microsoft.com/office/powerpoint/2010/main" val="3557029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smtClean="0"/>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4D949C-583B-4E12-B3A8-0AF86CA57987}"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3719655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4D949C-583B-4E12-B3A8-0AF86CA57987}"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144343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4D949C-583B-4E12-B3A8-0AF86CA57987}"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1312724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4D949C-583B-4E12-B3A8-0AF86CA57987}"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336002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smtClean="0"/>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4D949C-583B-4E12-B3A8-0AF86CA57987}" type="datetimeFigureOut">
              <a:rPr lang="en-US" smtClean="0"/>
              <a:t>10/30/2017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1207788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E4D949C-583B-4E12-B3A8-0AF86CA57987}"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316665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smtClean="0"/>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E4D949C-583B-4E12-B3A8-0AF86CA57987}" type="datetimeFigureOut">
              <a:rPr lang="en-US" smtClean="0"/>
              <a:t>10/30/2017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3587000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E4D949C-583B-4E12-B3A8-0AF86CA57987}" type="datetimeFigureOut">
              <a:rPr lang="en-US" smtClean="0"/>
              <a:t>10/30/2017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1503429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4D949C-583B-4E12-B3A8-0AF86CA57987}" type="datetimeFigureOut">
              <a:rPr lang="en-US" smtClean="0"/>
              <a:t>10/30/2017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2965320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9E4D949C-583B-4E12-B3A8-0AF86CA57987}"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3205400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smtClean="0"/>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smtClean="0"/>
              <a:t>Edit Master text styles</a:t>
            </a:r>
          </a:p>
        </p:txBody>
      </p:sp>
      <p:sp>
        <p:nvSpPr>
          <p:cNvPr id="5" name="Date Placeholder 4"/>
          <p:cNvSpPr>
            <a:spLocks noGrp="1"/>
          </p:cNvSpPr>
          <p:nvPr>
            <p:ph type="dt" sz="half" idx="10"/>
          </p:nvPr>
        </p:nvSpPr>
        <p:spPr/>
        <p:txBody>
          <a:bodyPr/>
          <a:lstStyle/>
          <a:p>
            <a:fld id="{9E4D949C-583B-4E12-B3A8-0AF86CA57987}" type="datetimeFigureOut">
              <a:rPr lang="en-US" smtClean="0"/>
              <a:t>10/30/2017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794CBE-304C-4AC3-B971-703EFB0D4856}" type="slidenum">
              <a:rPr lang="en-US" smtClean="0"/>
              <a:t>‹#›</a:t>
            </a:fld>
            <a:endParaRPr lang="en-US"/>
          </a:p>
        </p:txBody>
      </p:sp>
    </p:spTree>
    <p:extLst>
      <p:ext uri="{BB962C8B-B14F-4D97-AF65-F5344CB8AC3E}">
        <p14:creationId xmlns:p14="http://schemas.microsoft.com/office/powerpoint/2010/main" val="4037172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9E4D949C-583B-4E12-B3A8-0AF86CA57987}" type="datetimeFigureOut">
              <a:rPr lang="en-US" smtClean="0"/>
              <a:t>10/30/2017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1F794CBE-304C-4AC3-B971-703EFB0D4856}" type="slidenum">
              <a:rPr lang="en-US" smtClean="0"/>
              <a:t>‹#›</a:t>
            </a:fld>
            <a:endParaRPr lang="en-US"/>
          </a:p>
        </p:txBody>
      </p:sp>
    </p:spTree>
    <p:extLst>
      <p:ext uri="{BB962C8B-B14F-4D97-AF65-F5344CB8AC3E}">
        <p14:creationId xmlns:p14="http://schemas.microsoft.com/office/powerpoint/2010/main" val="32832014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9182100"/>
            <a:ext cx="7772400" cy="87629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76513" y="9342448"/>
            <a:ext cx="2619375" cy="612751"/>
          </a:xfrm>
          <a:prstGeom prst="rect">
            <a:avLst/>
          </a:prstGeom>
        </p:spPr>
      </p:pic>
      <p:sp>
        <p:nvSpPr>
          <p:cNvPr id="8" name="Rectangle 7"/>
          <p:cNvSpPr/>
          <p:nvPr/>
        </p:nvSpPr>
        <p:spPr>
          <a:xfrm>
            <a:off x="0" y="-38637"/>
            <a:ext cx="7772400" cy="6135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047994" y="3816727"/>
            <a:ext cx="4481512" cy="461665"/>
          </a:xfrm>
          <a:prstGeom prst="rect">
            <a:avLst/>
          </a:prstGeom>
          <a:noFill/>
        </p:spPr>
        <p:txBody>
          <a:bodyPr wrap="square" rtlCol="0">
            <a:spAutoFit/>
          </a:bodyPr>
          <a:lstStyle/>
          <a:p>
            <a:r>
              <a:rPr lang="en-US" sz="2400" b="1" dirty="0" smtClean="0">
                <a:latin typeface="Arial" panose="020B0604020202020204" pitchFamily="34" charset="0"/>
                <a:cs typeface="Arial" panose="020B0604020202020204" pitchFamily="34" charset="0"/>
              </a:rPr>
              <a:t>Friday, November 10, 2017</a:t>
            </a:r>
            <a:endParaRPr lang="en-US" sz="2400" b="1" dirty="0">
              <a:latin typeface="Arial" panose="020B0604020202020204" pitchFamily="34" charset="0"/>
              <a:cs typeface="Arial" panose="020B0604020202020204" pitchFamily="34" charset="0"/>
            </a:endParaRPr>
          </a:p>
        </p:txBody>
      </p:sp>
      <p:sp>
        <p:nvSpPr>
          <p:cNvPr id="12" name="TextBox 11"/>
          <p:cNvSpPr txBox="1"/>
          <p:nvPr/>
        </p:nvSpPr>
        <p:spPr>
          <a:xfrm>
            <a:off x="3047994" y="4235534"/>
            <a:ext cx="4481512" cy="461665"/>
          </a:xfrm>
          <a:prstGeom prst="rect">
            <a:avLst/>
          </a:prstGeom>
          <a:noFill/>
        </p:spPr>
        <p:txBody>
          <a:bodyPr wrap="square" rtlCol="0">
            <a:spAutoFit/>
          </a:bodyPr>
          <a:lstStyle/>
          <a:p>
            <a:r>
              <a:rPr lang="en-US" sz="2400" dirty="0" smtClean="0">
                <a:latin typeface="Arial" panose="020B0604020202020204" pitchFamily="34" charset="0"/>
                <a:cs typeface="Arial" panose="020B0604020202020204" pitchFamily="34" charset="0"/>
              </a:rPr>
              <a:t>11:30 am</a:t>
            </a:r>
            <a:endParaRPr lang="en-US" sz="2400" dirty="0">
              <a:latin typeface="Arial" panose="020B0604020202020204" pitchFamily="34" charset="0"/>
              <a:cs typeface="Arial" panose="020B0604020202020204" pitchFamily="34" charset="0"/>
            </a:endParaRPr>
          </a:p>
        </p:txBody>
      </p:sp>
      <p:sp>
        <p:nvSpPr>
          <p:cNvPr id="13" name="TextBox 12"/>
          <p:cNvSpPr txBox="1"/>
          <p:nvPr/>
        </p:nvSpPr>
        <p:spPr>
          <a:xfrm>
            <a:off x="3047994" y="4636006"/>
            <a:ext cx="4481512" cy="461665"/>
          </a:xfrm>
          <a:prstGeom prst="rect">
            <a:avLst/>
          </a:prstGeom>
          <a:noFill/>
        </p:spPr>
        <p:txBody>
          <a:bodyPr wrap="square" rtlCol="0">
            <a:spAutoFit/>
          </a:bodyPr>
          <a:lstStyle/>
          <a:p>
            <a:r>
              <a:rPr lang="en-US" sz="2400" i="1" dirty="0" smtClean="0">
                <a:latin typeface="Arial" panose="020B0604020202020204" pitchFamily="34" charset="0"/>
                <a:cs typeface="Arial" panose="020B0604020202020204" pitchFamily="34" charset="0"/>
              </a:rPr>
              <a:t>Burton D. Morgan Center, </a:t>
            </a:r>
            <a:r>
              <a:rPr lang="en-US" sz="2400" i="1" dirty="0" smtClean="0">
                <a:latin typeface="Arial" panose="020B0604020202020204" pitchFamily="34" charset="0"/>
                <a:cs typeface="Arial" panose="020B0604020202020204" pitchFamily="34" charset="0"/>
              </a:rPr>
              <a:t>129 </a:t>
            </a:r>
            <a:endParaRPr lang="en-US" sz="2400" i="1" dirty="0">
              <a:latin typeface="Arial" panose="020B0604020202020204" pitchFamily="34" charset="0"/>
              <a:cs typeface="Arial" panose="020B0604020202020204" pitchFamily="34" charset="0"/>
            </a:endParaRPr>
          </a:p>
        </p:txBody>
      </p:sp>
      <p:cxnSp>
        <p:nvCxnSpPr>
          <p:cNvPr id="15" name="Straight Connector 14"/>
          <p:cNvCxnSpPr/>
          <p:nvPr/>
        </p:nvCxnSpPr>
        <p:spPr>
          <a:xfrm>
            <a:off x="2847975" y="3943350"/>
            <a:ext cx="0" cy="4953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2947985" y="5041934"/>
            <a:ext cx="4481512" cy="4185761"/>
          </a:xfrm>
          <a:prstGeom prst="rect">
            <a:avLst/>
          </a:prstGeom>
          <a:noFill/>
        </p:spPr>
        <p:txBody>
          <a:bodyPr wrap="square" rtlCol="0">
            <a:spAutoFit/>
          </a:bodyPr>
          <a:lstStyle/>
          <a:p>
            <a:pPr algn="just"/>
            <a:r>
              <a:rPr lang="en-US" sz="1400" dirty="0">
                <a:latin typeface="Arial" panose="020B0604020202020204" pitchFamily="34" charset="0"/>
                <a:cs typeface="Arial" panose="020B0604020202020204" pitchFamily="34" charset="0"/>
              </a:rPr>
              <a:t>Ion beam sputtering is a physical vapor deposition method that allows for the growth of thin films with superior control in thickness, uniformity and density. Reactive ion beam sputtering produces amorphous oxide films of the highest density. For this reason, it is the preferred deposition method to engineer interference coatings for demanding applications in coatings for high energy lasers operating in visible and near infrared and for the test masses of the Laser Gravitational Wave Interferometer (LIGO). In this talk, I will describe fundamentals of the ion beam sputtering of amorphous oxides, focusing on how the materials’ properties can be tailored for the specific laser applications. I will describe the characterization of thin films and optical multilayer structures in the context of the application. I will also present results on the use of broad area ion beams to pattern surfaces with periodic structures which are potentially enablers of three dimensional periodic multilayer structures</a:t>
            </a:r>
            <a:r>
              <a:rPr lang="en-US" sz="1400" dirty="0" smtClean="0">
                <a:latin typeface="Arial" panose="020B0604020202020204" pitchFamily="34" charset="0"/>
                <a:cs typeface="Arial" panose="020B0604020202020204" pitchFamily="34" charset="0"/>
              </a:rPr>
              <a:t>.</a:t>
            </a:r>
            <a:endParaRPr lang="en-US" sz="1400" dirty="0">
              <a:latin typeface="Arial" panose="020B0604020202020204" pitchFamily="34" charset="0"/>
              <a:cs typeface="Arial" panose="020B0604020202020204" pitchFamily="34" charset="0"/>
            </a:endParaRPr>
          </a:p>
        </p:txBody>
      </p:sp>
      <p:sp>
        <p:nvSpPr>
          <p:cNvPr id="17" name="Rectangle 16"/>
          <p:cNvSpPr/>
          <p:nvPr/>
        </p:nvSpPr>
        <p:spPr>
          <a:xfrm>
            <a:off x="304800" y="3943350"/>
            <a:ext cx="1238250" cy="170640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269082" y="4158135"/>
            <a:ext cx="1273968" cy="1015663"/>
          </a:xfrm>
          <a:prstGeom prst="rect">
            <a:avLst/>
          </a:prstGeom>
          <a:noFill/>
        </p:spPr>
        <p:txBody>
          <a:bodyPr wrap="square" rtlCol="0">
            <a:spAutoFit/>
          </a:bodyPr>
          <a:lstStyle/>
          <a:p>
            <a:pPr algn="ctr"/>
            <a:r>
              <a:rPr lang="en-US" sz="2000" dirty="0" smtClean="0">
                <a:latin typeface="Arial" panose="020B0604020202020204" pitchFamily="34" charset="0"/>
                <a:cs typeface="Arial" panose="020B0604020202020204" pitchFamily="34" charset="0"/>
              </a:rPr>
              <a:t>Mug Shot</a:t>
            </a:r>
          </a:p>
          <a:p>
            <a:pPr algn="ctr"/>
            <a:r>
              <a:rPr lang="en-US" sz="2000" dirty="0" smtClean="0">
                <a:latin typeface="Arial" panose="020B0604020202020204" pitchFamily="34" charset="0"/>
                <a:cs typeface="Arial" panose="020B0604020202020204" pitchFamily="34" charset="0"/>
              </a:rPr>
              <a:t>Image here</a:t>
            </a:r>
            <a:endParaRPr lang="en-US" sz="2000" dirty="0">
              <a:latin typeface="Arial" panose="020B0604020202020204" pitchFamily="34" charset="0"/>
              <a:cs typeface="Arial" panose="020B0604020202020204" pitchFamily="34" charset="0"/>
            </a:endParaRPr>
          </a:p>
        </p:txBody>
      </p:sp>
      <p:sp>
        <p:nvSpPr>
          <p:cNvPr id="20" name="TextBox 19"/>
          <p:cNvSpPr txBox="1"/>
          <p:nvPr/>
        </p:nvSpPr>
        <p:spPr>
          <a:xfrm>
            <a:off x="173832" y="5817196"/>
            <a:ext cx="2566987" cy="3139321"/>
          </a:xfrm>
          <a:prstGeom prst="rect">
            <a:avLst/>
          </a:prstGeom>
          <a:noFill/>
        </p:spPr>
        <p:txBody>
          <a:bodyPr wrap="square" rtlCol="0">
            <a:spAutoFit/>
          </a:bodyPr>
          <a:lstStyle/>
          <a:p>
            <a:r>
              <a:rPr lang="en-US" sz="1100" b="1" dirty="0">
                <a:latin typeface="Arial" panose="020B0604020202020204" pitchFamily="34" charset="0"/>
                <a:cs typeface="Arial" panose="020B0604020202020204" pitchFamily="34" charset="0"/>
              </a:rPr>
              <a:t>Carmen S. Menoni </a:t>
            </a:r>
            <a:r>
              <a:rPr lang="en-US" sz="1100" dirty="0">
                <a:latin typeface="Arial" panose="020B0604020202020204" pitchFamily="34" charset="0"/>
                <a:cs typeface="Arial" panose="020B0604020202020204" pitchFamily="34" charset="0"/>
              </a:rPr>
              <a:t>is a University Distinguished Professor at Colorado State University in the Department of Electrical &amp; Computer Engineering. Her group </a:t>
            </a:r>
            <a:r>
              <a:rPr lang="en-US" sz="1100" dirty="0" smtClean="0">
                <a:latin typeface="Arial" panose="020B0604020202020204" pitchFamily="34" charset="0"/>
                <a:cs typeface="Arial" panose="020B0604020202020204" pitchFamily="34" charset="0"/>
              </a:rPr>
              <a:t>pioneered </a:t>
            </a:r>
            <a:r>
              <a:rPr lang="en-US" sz="1100" dirty="0">
                <a:latin typeface="Arial" panose="020B0604020202020204" pitchFamily="34" charset="0"/>
                <a:cs typeface="Arial" panose="020B0604020202020204" pitchFamily="34" charset="0"/>
              </a:rPr>
              <a:t>the use of bright beams of extreme ultraviolet (EUV) laser light for nanoscale imaging and mass </a:t>
            </a:r>
            <a:r>
              <a:rPr lang="en-US" sz="1100" dirty="0" smtClean="0">
                <a:latin typeface="Arial" panose="020B0604020202020204" pitchFamily="34" charset="0"/>
                <a:cs typeface="Arial" panose="020B0604020202020204" pitchFamily="34" charset="0"/>
              </a:rPr>
              <a:t>spectra </a:t>
            </a:r>
            <a:r>
              <a:rPr lang="en-US" sz="1100" dirty="0">
                <a:latin typeface="Arial" panose="020B0604020202020204" pitchFamily="34" charset="0"/>
                <a:cs typeface="Arial" panose="020B0604020202020204" pitchFamily="34" charset="0"/>
              </a:rPr>
              <a:t>imaging, making it possible for a laser ablation method to reach nanoscale resolution for the first time. In parallel, Prof. Menoni’s team investigates the material science of ion beam sputtered thin films  for applications in interference coatings for high peak power lasers and coatings for the test masses in the Laser Interferometer Gravitational Wave </a:t>
            </a:r>
            <a:r>
              <a:rPr lang="en-US" sz="1100" dirty="0" smtClean="0">
                <a:latin typeface="Arial" panose="020B0604020202020204" pitchFamily="34" charset="0"/>
                <a:cs typeface="Arial" panose="020B0604020202020204" pitchFamily="34" charset="0"/>
              </a:rPr>
              <a:t>Observatory.</a:t>
            </a:r>
            <a:endParaRPr lang="en-US" sz="1100" i="1" dirty="0">
              <a:latin typeface="Arial" panose="020B0604020202020204" pitchFamily="34" charset="0"/>
              <a:cs typeface="Arial" panose="020B0604020202020204" pitchFamily="34" charset="0"/>
            </a:endParaRPr>
          </a:p>
        </p:txBody>
      </p:sp>
      <p:sp>
        <p:nvSpPr>
          <p:cNvPr id="2" name="TextBox 1"/>
          <p:cNvSpPr txBox="1"/>
          <p:nvPr/>
        </p:nvSpPr>
        <p:spPr>
          <a:xfrm>
            <a:off x="26011" y="3362438"/>
            <a:ext cx="7772400" cy="338554"/>
          </a:xfrm>
          <a:prstGeom prst="rect">
            <a:avLst/>
          </a:prstGeom>
          <a:noFill/>
        </p:spPr>
        <p:txBody>
          <a:bodyPr wrap="square" rtlCol="0">
            <a:spAutoFit/>
          </a:bodyPr>
          <a:lstStyle/>
          <a:p>
            <a:pPr algn="ctr"/>
            <a:r>
              <a:rPr lang="en-US" sz="1600" dirty="0" smtClean="0">
                <a:latin typeface="Arial" panose="020B0604020202020204" pitchFamily="34" charset="0"/>
                <a:cs typeface="Arial" panose="020B0604020202020204" pitchFamily="34" charset="0"/>
              </a:rPr>
              <a:t>BIRCK NANOTECHNOLOGY CENTER</a:t>
            </a:r>
            <a:endParaRPr lang="en-US" sz="16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96855" y="53867"/>
            <a:ext cx="1378691" cy="411769"/>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566928"/>
            <a:ext cx="7772400" cy="2735129"/>
          </a:xfrm>
          <a:prstGeom prst="rect">
            <a:avLst/>
          </a:prstGeom>
        </p:spPr>
      </p:pic>
      <p:pic>
        <p:nvPicPr>
          <p:cNvPr id="4" name="Picture 3"/>
          <p:cNvPicPr>
            <a:picLocks noChangeAspect="1"/>
          </p:cNvPicPr>
          <p:nvPr/>
        </p:nvPicPr>
        <p:blipFill>
          <a:blip r:embed="rId5"/>
          <a:stretch>
            <a:fillRect/>
          </a:stretch>
        </p:blipFill>
        <p:spPr>
          <a:xfrm>
            <a:off x="317540" y="3920325"/>
            <a:ext cx="1177052" cy="1709928"/>
          </a:xfrm>
          <a:prstGeom prst="rect">
            <a:avLst/>
          </a:prstGeom>
        </p:spPr>
      </p:pic>
      <p:sp>
        <p:nvSpPr>
          <p:cNvPr id="5" name="TextBox 4"/>
          <p:cNvSpPr txBox="1"/>
          <p:nvPr/>
        </p:nvSpPr>
        <p:spPr>
          <a:xfrm>
            <a:off x="0" y="905219"/>
            <a:ext cx="4343400" cy="2246769"/>
          </a:xfrm>
          <a:prstGeom prst="rect">
            <a:avLst/>
          </a:prstGeom>
          <a:noFill/>
        </p:spPr>
        <p:txBody>
          <a:bodyPr wrap="square" rtlCol="0">
            <a:spAutoFit/>
          </a:bodyPr>
          <a:lstStyle/>
          <a:p>
            <a:pPr algn="ctr"/>
            <a:r>
              <a:rPr lang="en-US" sz="2800" dirty="0">
                <a:solidFill>
                  <a:schemeClr val="bg1"/>
                </a:solidFill>
                <a:latin typeface="Impact" panose="020B0806030902050204" pitchFamily="34" charset="0"/>
              </a:rPr>
              <a:t>Taming amorphous oxides with ion beams to optimize optical interference coatings for demanding applications</a:t>
            </a:r>
          </a:p>
        </p:txBody>
      </p:sp>
    </p:spTree>
    <p:extLst>
      <p:ext uri="{BB962C8B-B14F-4D97-AF65-F5344CB8AC3E}">
        <p14:creationId xmlns:p14="http://schemas.microsoft.com/office/powerpoint/2010/main" val="16022659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184</TotalTime>
  <Words>305</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Impact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EVPRPADM</dc:creator>
  <cp:lastModifiedBy>Willison, Sheryl L</cp:lastModifiedBy>
  <cp:revision>27</cp:revision>
  <cp:lastPrinted>2017-09-19T13:52:43Z</cp:lastPrinted>
  <dcterms:created xsi:type="dcterms:W3CDTF">2017-04-03T19:16:58Z</dcterms:created>
  <dcterms:modified xsi:type="dcterms:W3CDTF">2017-10-30T13:21:08Z</dcterms:modified>
</cp:coreProperties>
</file>