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71" r:id="rId6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3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3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3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3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37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37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37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37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3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FFCC99"/>
    <a:srgbClr val="FF3300"/>
    <a:srgbClr val="FF9933"/>
    <a:srgbClr val="FFFFCC"/>
    <a:srgbClr val="FFFFFF"/>
    <a:srgbClr val="F8F8F8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52959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333333"/>
                </a:solidFill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PRISM, Fall 2007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30850" y="8829675"/>
            <a:ext cx="14779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pPr>
              <a:defRPr/>
            </a:pPr>
            <a:fld id="{DDB62C5B-C5C8-4970-8945-D0F72A95C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8688" y="696913"/>
            <a:ext cx="2613025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4838"/>
            <a:ext cx="560705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PRISM, Fall 2007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47E3C9-299C-4CED-87B7-731238CBF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0" y="0"/>
            <a:ext cx="6858000" cy="406400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25000">
                <a:srgbClr val="01A78F"/>
              </a:gs>
              <a:gs pos="50000">
                <a:srgbClr val="FFFF00"/>
              </a:gs>
              <a:gs pos="75000">
                <a:srgbClr val="FF6633"/>
              </a:gs>
              <a:gs pos="100000">
                <a:srgbClr val="FF3399"/>
              </a:gs>
            </a:gsLst>
            <a:lin ang="0" scaled="1"/>
          </a:gra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ヒラギノ角ゴ Pro W3" charset="-128"/>
            </a:endParaRPr>
          </a:p>
        </p:txBody>
      </p:sp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0" y="8737600"/>
            <a:ext cx="6858000" cy="406400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25000">
                <a:srgbClr val="01A78F"/>
              </a:gs>
              <a:gs pos="50000">
                <a:srgbClr val="FFFF00"/>
              </a:gs>
              <a:gs pos="75000">
                <a:srgbClr val="FF6633"/>
              </a:gs>
              <a:gs pos="100000">
                <a:srgbClr val="FF3399"/>
              </a:gs>
            </a:gsLst>
            <a:lin ang="0" scaled="1"/>
          </a:gra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ヒラギノ角ゴ Pro W3" charset="-128"/>
            </a:endParaRP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0" y="406400"/>
            <a:ext cx="6858000" cy="10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ヒラギノ角ゴ Pro W3" charset="-128"/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auto">
          <a:xfrm>
            <a:off x="0" y="8661400"/>
            <a:ext cx="6858000" cy="10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ヒラギノ角ゴ Pro W3" charset="-128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BB517-6C4C-4F5A-8980-11A8A064B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B788F-CADA-40F1-BA78-9C4C48895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2F02C-7596-489F-9D79-CF36FDDF9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662A5-1C3E-4650-98E1-EEB928CD5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D9419-1F79-42DF-B520-691776A95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73DBE-01A2-4EA5-9981-126AB6631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49DD0-82BE-4F07-A40E-B2ABB0024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9B46C-874E-498A-BE82-D2CFA781A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31A1C-E4D5-43D5-A67D-96EFB6750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712200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1A58C9F-4636-4701-A042-274BFD270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13" descr="Prism-FullLogo-rgb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8026400"/>
            <a:ext cx="13716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360488" y="8637588"/>
            <a:ext cx="5389562" cy="100012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25000">
                <a:srgbClr val="01A78F"/>
              </a:gs>
              <a:gs pos="50000">
                <a:srgbClr val="FFFF00"/>
              </a:gs>
              <a:gs pos="75000">
                <a:srgbClr val="FF6633"/>
              </a:gs>
              <a:gs pos="100000">
                <a:srgbClr val="FF3399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ヒラギノ角ゴ Pro W3" charset="-128"/>
            </a:endParaRPr>
          </a:p>
        </p:txBody>
      </p:sp>
      <p:sp>
        <p:nvSpPr>
          <p:cNvPr id="103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ヒラギノ角ゴ Pro W3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FF"/>
        </a:buClr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•"/>
        <a:defRPr sz="24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33"/>
        </a:buClr>
        <a:buChar char="•"/>
        <a:defRPr sz="20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tx1"/>
          </a:solidFill>
          <a:latin typeface="+mn-lt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tx1"/>
          </a:solidFill>
          <a:latin typeface="+mn-lt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tx1"/>
          </a:solidFill>
          <a:latin typeface="+mn-lt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tx1"/>
          </a:solidFill>
          <a:latin typeface="+mn-lt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potraws@purdue.ed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www.purdue.edu/research/prism/index.s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13" descr="DP Logo 2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533400"/>
            <a:ext cx="129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TextBox 6"/>
          <p:cNvSpPr txBox="1">
            <a:spLocks noChangeArrowheads="1"/>
          </p:cNvSpPr>
          <p:nvPr/>
        </p:nvSpPr>
        <p:spPr bwMode="auto">
          <a:xfrm>
            <a:off x="1676400" y="838200"/>
            <a:ext cx="3700463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 u="sng" dirty="0">
                <a:latin typeface="Candara" pitchFamily="37" charset="0"/>
              </a:rPr>
              <a:t>PRISM Seminar Series –  Fall 2012</a:t>
            </a:r>
          </a:p>
        </p:txBody>
      </p:sp>
      <p:sp>
        <p:nvSpPr>
          <p:cNvPr id="4099" name="TextBox 7"/>
          <p:cNvSpPr txBox="1">
            <a:spLocks noChangeArrowheads="1"/>
          </p:cNvSpPr>
          <p:nvPr/>
        </p:nvSpPr>
        <p:spPr bwMode="auto">
          <a:xfrm>
            <a:off x="457200" y="1600200"/>
            <a:ext cx="6248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Multi-scale modeling of dielectric charging in RF-MEMS devices</a:t>
            </a:r>
            <a:endParaRPr lang="en-US" sz="1400" dirty="0">
              <a:latin typeface="Candara" pitchFamily="37" charset="0"/>
            </a:endParaRPr>
          </a:p>
        </p:txBody>
      </p:sp>
      <p:sp>
        <p:nvSpPr>
          <p:cNvPr id="4100" name="TextBox 8"/>
          <p:cNvSpPr txBox="1">
            <a:spLocks noChangeArrowheads="1"/>
          </p:cNvSpPr>
          <p:nvPr/>
        </p:nvSpPr>
        <p:spPr bwMode="auto">
          <a:xfrm>
            <a:off x="533400" y="1905000"/>
            <a:ext cx="6019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i="1" dirty="0" smtClean="0">
                <a:latin typeface="+mn-lt"/>
              </a:rPr>
              <a:t>Ravi Vedula, Graduate Student</a:t>
            </a:r>
            <a:br>
              <a:rPr lang="en-US" sz="1200" i="1" dirty="0" smtClean="0">
                <a:latin typeface="+mn-lt"/>
              </a:rPr>
            </a:br>
            <a:r>
              <a:rPr lang="en-US" sz="1200" i="1" dirty="0" err="1" smtClean="0">
                <a:latin typeface="+mn-lt"/>
              </a:rPr>
              <a:t>Sambit</a:t>
            </a:r>
            <a:r>
              <a:rPr lang="en-US" sz="1200" i="1" dirty="0" smtClean="0">
                <a:latin typeface="+mn-lt"/>
              </a:rPr>
              <a:t> </a:t>
            </a:r>
            <a:r>
              <a:rPr lang="en-US" sz="1200" i="1" dirty="0" err="1" smtClean="0">
                <a:latin typeface="+mn-lt"/>
              </a:rPr>
              <a:t>Palit</a:t>
            </a:r>
            <a:r>
              <a:rPr lang="en-US" sz="1200" i="1" dirty="0" smtClean="0">
                <a:latin typeface="+mn-lt"/>
              </a:rPr>
              <a:t>, Graduate Student</a:t>
            </a:r>
            <a:br>
              <a:rPr lang="en-US" sz="1200" i="1" dirty="0" smtClean="0">
                <a:latin typeface="+mn-lt"/>
              </a:rPr>
            </a:br>
            <a:r>
              <a:rPr lang="en-US" sz="1200" i="1" dirty="0" smtClean="0">
                <a:latin typeface="+mn-lt"/>
              </a:rPr>
              <a:t>Department of Electrical and Computer Engineering, Purdue University</a:t>
            </a:r>
            <a:endParaRPr lang="en-US" sz="1200" dirty="0">
              <a:latin typeface="+mn-lt"/>
            </a:endParaRPr>
          </a:p>
          <a:p>
            <a:pPr algn="ctr"/>
            <a:endParaRPr lang="en-US" sz="1200" b="1" i="1" dirty="0">
              <a:latin typeface="Candara" pitchFamily="37" charset="0"/>
            </a:endParaRPr>
          </a:p>
        </p:txBody>
      </p:sp>
      <p:sp>
        <p:nvSpPr>
          <p:cNvPr id="4101" name="TextBox 9"/>
          <p:cNvSpPr txBox="1">
            <a:spLocks noChangeArrowheads="1"/>
          </p:cNvSpPr>
          <p:nvPr/>
        </p:nvSpPr>
        <p:spPr bwMode="auto">
          <a:xfrm>
            <a:off x="1905000" y="2514600"/>
            <a:ext cx="3276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i="1" dirty="0">
                <a:latin typeface="+mn-lt"/>
              </a:rPr>
              <a:t>Friday, Oct. </a:t>
            </a:r>
            <a:r>
              <a:rPr lang="en-US" sz="1200" i="1" dirty="0" smtClean="0">
                <a:latin typeface="+mn-lt"/>
              </a:rPr>
              <a:t>5</a:t>
            </a:r>
            <a:r>
              <a:rPr lang="en-US" sz="1200" i="1" baseline="30000" dirty="0" smtClean="0">
                <a:latin typeface="+mn-lt"/>
              </a:rPr>
              <a:t>th</a:t>
            </a:r>
            <a:r>
              <a:rPr lang="en-US" sz="1200" i="1" dirty="0" smtClean="0">
                <a:latin typeface="+mn-lt"/>
              </a:rPr>
              <a:t>, </a:t>
            </a:r>
            <a:r>
              <a:rPr lang="en-US" sz="1200" i="1" dirty="0">
                <a:latin typeface="+mn-lt"/>
              </a:rPr>
              <a:t>2012</a:t>
            </a:r>
          </a:p>
          <a:p>
            <a:pPr algn="ctr"/>
            <a:r>
              <a:rPr lang="en-US" sz="1200" i="1" dirty="0">
                <a:latin typeface="+mn-lt"/>
              </a:rPr>
              <a:t>12:00 </a:t>
            </a:r>
            <a:r>
              <a:rPr lang="en-US" sz="1200" i="1" dirty="0" smtClean="0">
                <a:latin typeface="+mn-lt"/>
              </a:rPr>
              <a:t>pm</a:t>
            </a:r>
            <a:r>
              <a:rPr lang="en-US" sz="1200" i="1" smtClean="0">
                <a:latin typeface="+mn-lt"/>
              </a:rPr>
              <a:t>, </a:t>
            </a:r>
            <a:r>
              <a:rPr lang="en-US" sz="1200" i="1" smtClean="0">
                <a:latin typeface="+mn-lt"/>
              </a:rPr>
              <a:t>BRK </a:t>
            </a:r>
            <a:r>
              <a:rPr lang="en-US" sz="1200" i="1" dirty="0">
                <a:latin typeface="+mn-lt"/>
              </a:rPr>
              <a:t>2001</a:t>
            </a:r>
          </a:p>
        </p:txBody>
      </p:sp>
      <p:sp>
        <p:nvSpPr>
          <p:cNvPr id="4102" name="TextBox 10"/>
          <p:cNvSpPr txBox="1">
            <a:spLocks noChangeArrowheads="1"/>
          </p:cNvSpPr>
          <p:nvPr/>
        </p:nvSpPr>
        <p:spPr bwMode="auto">
          <a:xfrm>
            <a:off x="990600" y="8805863"/>
            <a:ext cx="510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i="1" dirty="0">
                <a:latin typeface="Candara" pitchFamily="37" charset="0"/>
              </a:rPr>
              <a:t>Refreshments will be served.     </a:t>
            </a:r>
            <a:r>
              <a:rPr lang="en-US" sz="800" i="1" dirty="0" smtClean="0">
                <a:latin typeface="Candara" pitchFamily="37" charset="0"/>
              </a:rPr>
              <a:t>For further information please contact  Matthew Potrawski,  </a:t>
            </a:r>
            <a:r>
              <a:rPr lang="en-US" sz="800" i="1" dirty="0" smtClean="0">
                <a:latin typeface="Candara" pitchFamily="37" charset="0"/>
                <a:hlinkClick r:id="rId3"/>
              </a:rPr>
              <a:t>mpotraws@purdue.edu</a:t>
            </a:r>
            <a:endParaRPr lang="en-US" sz="800" i="1" dirty="0" smtClean="0">
              <a:latin typeface="Candara" pitchFamily="37" charset="0"/>
            </a:endParaRPr>
          </a:p>
          <a:p>
            <a:pPr algn="ctr"/>
            <a:r>
              <a:rPr lang="en-US" sz="800" i="1" dirty="0" smtClean="0">
                <a:latin typeface="Candara" pitchFamily="37" charset="0"/>
              </a:rPr>
              <a:t>For information about PRISM visit:  </a:t>
            </a:r>
            <a:r>
              <a:rPr lang="en-US" sz="800" i="1" dirty="0" smtClean="0">
                <a:latin typeface="Candara" pitchFamily="37" charset="0"/>
                <a:hlinkClick r:id="rId4"/>
              </a:rPr>
              <a:t>http://www.purdue.edu/discoverypark/prism</a:t>
            </a:r>
            <a:endParaRPr lang="en-US" sz="800" i="1" dirty="0" smtClean="0">
              <a:latin typeface="Candara" pitchFamily="37" charset="0"/>
            </a:endParaRPr>
          </a:p>
          <a:p>
            <a:pPr algn="ctr"/>
            <a:endParaRPr lang="en-US" sz="800" i="1" dirty="0">
              <a:latin typeface="Candara" pitchFamily="37" charset="0"/>
            </a:endParaRPr>
          </a:p>
        </p:txBody>
      </p:sp>
      <p:pic>
        <p:nvPicPr>
          <p:cNvPr id="4106" name="Picture 13" descr="N:\Personal\PRISM\Logos\nnsa_prismlogo tif.t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8" y="685800"/>
            <a:ext cx="150971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7" name="TextBox 12"/>
          <p:cNvSpPr txBox="1">
            <a:spLocks noChangeArrowheads="1"/>
          </p:cNvSpPr>
          <p:nvPr/>
        </p:nvSpPr>
        <p:spPr bwMode="auto">
          <a:xfrm>
            <a:off x="152400" y="6324600"/>
            <a:ext cx="647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n-US" sz="1100" b="1" i="1" dirty="0" smtClean="0">
                <a:latin typeface="+mn-lt"/>
              </a:rPr>
              <a:t>Speaker Bios:</a:t>
            </a:r>
          </a:p>
          <a:p>
            <a:pPr algn="just"/>
            <a:r>
              <a:rPr lang="en-US" sz="1100" dirty="0">
                <a:latin typeface="+mn-lt"/>
              </a:rPr>
              <a:t>Ravi Vedula received his B.E. degree in Electronics and Communication Engineering from </a:t>
            </a:r>
            <a:r>
              <a:rPr lang="en-US" sz="1100" dirty="0" err="1">
                <a:latin typeface="+mn-lt"/>
              </a:rPr>
              <a:t>Osmania</a:t>
            </a:r>
            <a:r>
              <a:rPr lang="en-US" sz="1100" dirty="0">
                <a:latin typeface="+mn-lt"/>
              </a:rPr>
              <a:t> University, Hyderabad, India. He </a:t>
            </a:r>
            <a:r>
              <a:rPr lang="en-US" sz="1100">
                <a:latin typeface="+mn-lt"/>
              </a:rPr>
              <a:t>is </a:t>
            </a:r>
            <a:r>
              <a:rPr lang="en-US" sz="1100" smtClean="0">
                <a:latin typeface="+mn-lt"/>
              </a:rPr>
              <a:t>currently </a:t>
            </a:r>
            <a:r>
              <a:rPr lang="en-US" sz="1100" dirty="0">
                <a:latin typeface="+mn-lt"/>
              </a:rPr>
              <a:t>pursuing a PhD degree in the school of Electrical and Computer Engineering at Purdue University. His research focuses on predictive atomistic modeling of electronic properties in realistic </a:t>
            </a:r>
            <a:r>
              <a:rPr lang="en-US" sz="1100" dirty="0" err="1">
                <a:latin typeface="+mn-lt"/>
              </a:rPr>
              <a:t>nanoscale</a:t>
            </a:r>
            <a:r>
              <a:rPr lang="en-US" sz="1100" dirty="0">
                <a:latin typeface="+mn-lt"/>
              </a:rPr>
              <a:t> devices.</a:t>
            </a:r>
          </a:p>
          <a:p>
            <a:pPr algn="just"/>
            <a:endParaRPr lang="en-US" sz="1100" i="1" dirty="0" smtClean="0">
              <a:latin typeface="+mn-lt"/>
            </a:endParaRPr>
          </a:p>
          <a:p>
            <a:pPr algn="just"/>
            <a:r>
              <a:rPr lang="en-US" sz="1100" dirty="0" err="1">
                <a:latin typeface="+mn-lt"/>
              </a:rPr>
              <a:t>Sambit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Palit</a:t>
            </a:r>
            <a:r>
              <a:rPr lang="en-US" sz="1100" dirty="0">
                <a:latin typeface="+mn-lt"/>
              </a:rPr>
              <a:t> received his </a:t>
            </a:r>
            <a:r>
              <a:rPr lang="en-US" sz="1100" dirty="0" err="1">
                <a:latin typeface="+mn-lt"/>
              </a:rPr>
              <a:t>B.Tech</a:t>
            </a:r>
            <a:r>
              <a:rPr lang="en-US" sz="1100" dirty="0">
                <a:latin typeface="+mn-lt"/>
              </a:rPr>
              <a:t>. degree in electrical engineering and the </a:t>
            </a:r>
            <a:r>
              <a:rPr lang="en-US" sz="1100" dirty="0" err="1">
                <a:latin typeface="+mn-lt"/>
              </a:rPr>
              <a:t>M.Tech</a:t>
            </a:r>
            <a:r>
              <a:rPr lang="en-US" sz="1100" dirty="0">
                <a:latin typeface="+mn-lt"/>
              </a:rPr>
              <a:t>. degree in microelectronics from the Indian Institute of Technology Bombay, Mumbai, India in 2008. He is currently working towards a doctorate degree at Purdue University, West Lafayette, IN. His current research interests include reliability modeling and electrical characterization of thin-</a:t>
            </a:r>
            <a:r>
              <a:rPr lang="en-US" sz="1100" dirty="0" err="1">
                <a:latin typeface="+mn-lt"/>
              </a:rPr>
              <a:t>ﬁlm</a:t>
            </a:r>
            <a:r>
              <a:rPr lang="en-US" sz="1100" dirty="0">
                <a:latin typeface="+mn-lt"/>
              </a:rPr>
              <a:t> dielectric-based devices, and, more broadly, in modeling and simulation of micro- and </a:t>
            </a:r>
            <a:r>
              <a:rPr lang="en-US" sz="1100" dirty="0" err="1">
                <a:latin typeface="+mn-lt"/>
              </a:rPr>
              <a:t>nano</a:t>
            </a:r>
            <a:r>
              <a:rPr lang="en-US" sz="1100" dirty="0">
                <a:latin typeface="+mn-lt"/>
              </a:rPr>
              <a:t>- electronic devices.</a:t>
            </a:r>
          </a:p>
          <a:p>
            <a:pPr algn="just"/>
            <a:r>
              <a:rPr lang="en-US" sz="1000" b="1" i="1" dirty="0" smtClean="0">
                <a:latin typeface="Candara" pitchFamily="37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3124201"/>
            <a:ext cx="6477000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b="1" i="1" dirty="0" smtClean="0"/>
              <a:t>Abstract</a:t>
            </a:r>
            <a:r>
              <a:rPr lang="en-US" sz="1100" dirty="0" smtClean="0"/>
              <a:t>: We </a:t>
            </a:r>
            <a:r>
              <a:rPr lang="en-US" sz="1100" dirty="0"/>
              <a:t>present a multi-scale modeling approach to rigorously calculate the electron trap energy levels and accurately model the dielectric charging phenomenon in a-Si3N4 dielectric, widely used for RF-MEMS devices. First principles charge state calculations are performed on an ensemble of a-Si3N4 structures to quantify the location of trap levels in the energy band gap.  We find that the electron traps lie across a range of energy levels, which are in excellent agreement with recent Trap Spectroscopy by Charge Injection and Sensing experiments on a-Si3N4. The calculations also provide valuable information about the microscopic nature of defects and their corresponding relaxation mechanisms caused by charge trapping. In addition to the commonly postulated III-Si defects (K centers), new defect mechanisms responsible for electron trapping have been identified. A comprehensive dielectric charging model to compute charge accumulation and leakage currents in an amorphous dielectric like a-Si3N4 has been developed. We fit current transient measurements performed on MIM capacitors, and show that by using a distribution of trap levels from </a:t>
            </a:r>
            <a:r>
              <a:rPr lang="en-US" sz="1100" dirty="0" err="1"/>
              <a:t>ab</a:t>
            </a:r>
            <a:r>
              <a:rPr lang="en-US" sz="1100" dirty="0"/>
              <a:t>-initio calculations we are able to capture voltage and temperature dependences more accurately compared to using a single defect level, </a:t>
            </a:r>
            <a:r>
              <a:rPr lang="en-US" sz="1100" dirty="0" smtClean="0"/>
              <a:t>in spite </a:t>
            </a:r>
            <a:r>
              <a:rPr lang="en-US" sz="1100" dirty="0"/>
              <a:t>of a reduction in empiricism. We observe an improvement of about 66% in relative error by using </a:t>
            </a:r>
            <a:r>
              <a:rPr lang="en-US" sz="1100" dirty="0" err="1"/>
              <a:t>ab</a:t>
            </a:r>
            <a:r>
              <a:rPr lang="en-US" sz="1100" dirty="0"/>
              <a:t>-initio informed dielectric charging simulations. From these calculations, we demonstrate that realistic modeling of the devices requires the incorporation of new multi-scale, multi-resolution approach spanning across various spatial and temporal scales.</a:t>
            </a:r>
          </a:p>
          <a:p>
            <a:pPr algn="just"/>
            <a:r>
              <a:rPr lang="en-US" sz="1100" dirty="0"/>
              <a:t> </a:t>
            </a:r>
          </a:p>
          <a:p>
            <a:endParaRPr lang="en-US" sz="11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E53F02C19E0D44A6A0467B879C552F" ma:contentTypeVersion="0" ma:contentTypeDescription="Create a new document." ma:contentTypeScope="" ma:versionID="3ba61dd414a3b7ba8fee8763752f547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B00A3451-E0C3-447F-9A65-058C96798FB2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7C74992C-9B95-436E-A5D6-EBBB6C7935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865124-8ADA-4E60-BC6F-51E40C5182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2BD05547-ADD8-48BC-8ACB-FF4DF46F6B24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7692</TotalTime>
  <Words>447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Purdue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PRISM Seminar flyer</dc:title>
  <dc:creator>Dawn Weisman</dc:creator>
  <cp:lastModifiedBy>kauffmab</cp:lastModifiedBy>
  <cp:revision>204</cp:revision>
  <dcterms:created xsi:type="dcterms:W3CDTF">2010-01-27T04:28:09Z</dcterms:created>
  <dcterms:modified xsi:type="dcterms:W3CDTF">2012-10-03T17:44:09Z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