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0157" autoAdjust="0"/>
    <p:restoredTop sz="94660"/>
  </p:normalViewPr>
  <p:slideViewPr>
    <p:cSldViewPr snapToGrid="0" snapToObjects="1">
      <p:cViewPr varScale="1">
        <p:scale>
          <a:sx n="59" d="100"/>
          <a:sy n="59" d="100"/>
        </p:scale>
        <p:origin x="1470"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8B7C621-C58C-F44B-ABBE-8E87699CC396}" type="datetimeFigureOut">
              <a:rPr lang="en-US" smtClean="0"/>
              <a:t>10/11/2018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1516C1-D89F-2C47-8BC3-E977F2E9D2C7}" type="slidenum">
              <a:rPr lang="en-US" smtClean="0"/>
              <a:t>‹#›</a:t>
            </a:fld>
            <a:endParaRPr lang="en-US"/>
          </a:p>
        </p:txBody>
      </p:sp>
    </p:spTree>
    <p:extLst>
      <p:ext uri="{BB962C8B-B14F-4D97-AF65-F5344CB8AC3E}">
        <p14:creationId xmlns:p14="http://schemas.microsoft.com/office/powerpoint/2010/main" val="1948298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8B7C621-C58C-F44B-ABBE-8E87699CC396}" type="datetimeFigureOut">
              <a:rPr lang="en-US" smtClean="0"/>
              <a:t>10/11/2018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1516C1-D89F-2C47-8BC3-E977F2E9D2C7}" type="slidenum">
              <a:rPr lang="en-US" smtClean="0"/>
              <a:t>‹#›</a:t>
            </a:fld>
            <a:endParaRPr lang="en-US"/>
          </a:p>
        </p:txBody>
      </p:sp>
    </p:spTree>
    <p:extLst>
      <p:ext uri="{BB962C8B-B14F-4D97-AF65-F5344CB8AC3E}">
        <p14:creationId xmlns:p14="http://schemas.microsoft.com/office/powerpoint/2010/main" val="42940095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8B7C621-C58C-F44B-ABBE-8E87699CC396}" type="datetimeFigureOut">
              <a:rPr lang="en-US" smtClean="0"/>
              <a:t>10/11/2018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1516C1-D89F-2C47-8BC3-E977F2E9D2C7}" type="slidenum">
              <a:rPr lang="en-US" smtClean="0"/>
              <a:t>‹#›</a:t>
            </a:fld>
            <a:endParaRPr lang="en-US"/>
          </a:p>
        </p:txBody>
      </p:sp>
    </p:spTree>
    <p:extLst>
      <p:ext uri="{BB962C8B-B14F-4D97-AF65-F5344CB8AC3E}">
        <p14:creationId xmlns:p14="http://schemas.microsoft.com/office/powerpoint/2010/main" val="29587772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8B7C621-C58C-F44B-ABBE-8E87699CC396}" type="datetimeFigureOut">
              <a:rPr lang="en-US" smtClean="0"/>
              <a:t>10/11/2018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1516C1-D89F-2C47-8BC3-E977F2E9D2C7}" type="slidenum">
              <a:rPr lang="en-US" smtClean="0"/>
              <a:t>‹#›</a:t>
            </a:fld>
            <a:endParaRPr lang="en-US"/>
          </a:p>
        </p:txBody>
      </p:sp>
    </p:spTree>
    <p:extLst>
      <p:ext uri="{BB962C8B-B14F-4D97-AF65-F5344CB8AC3E}">
        <p14:creationId xmlns:p14="http://schemas.microsoft.com/office/powerpoint/2010/main" val="22226072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8B7C621-C58C-F44B-ABBE-8E87699CC396}" type="datetimeFigureOut">
              <a:rPr lang="en-US" smtClean="0"/>
              <a:t>10/11/2018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1516C1-D89F-2C47-8BC3-E977F2E9D2C7}" type="slidenum">
              <a:rPr lang="en-US" smtClean="0"/>
              <a:t>‹#›</a:t>
            </a:fld>
            <a:endParaRPr lang="en-US"/>
          </a:p>
        </p:txBody>
      </p:sp>
    </p:spTree>
    <p:extLst>
      <p:ext uri="{BB962C8B-B14F-4D97-AF65-F5344CB8AC3E}">
        <p14:creationId xmlns:p14="http://schemas.microsoft.com/office/powerpoint/2010/main" val="11189943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8B7C621-C58C-F44B-ABBE-8E87699CC396}" type="datetimeFigureOut">
              <a:rPr lang="en-US" smtClean="0"/>
              <a:t>10/11/2018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1516C1-D89F-2C47-8BC3-E977F2E9D2C7}" type="slidenum">
              <a:rPr lang="en-US" smtClean="0"/>
              <a:t>‹#›</a:t>
            </a:fld>
            <a:endParaRPr lang="en-US"/>
          </a:p>
        </p:txBody>
      </p:sp>
    </p:spTree>
    <p:extLst>
      <p:ext uri="{BB962C8B-B14F-4D97-AF65-F5344CB8AC3E}">
        <p14:creationId xmlns:p14="http://schemas.microsoft.com/office/powerpoint/2010/main" val="27400882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8B7C621-C58C-F44B-ABBE-8E87699CC396}" type="datetimeFigureOut">
              <a:rPr lang="en-US" smtClean="0"/>
              <a:t>10/11/2018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31516C1-D89F-2C47-8BC3-E977F2E9D2C7}" type="slidenum">
              <a:rPr lang="en-US" smtClean="0"/>
              <a:t>‹#›</a:t>
            </a:fld>
            <a:endParaRPr lang="en-US"/>
          </a:p>
        </p:txBody>
      </p:sp>
    </p:spTree>
    <p:extLst>
      <p:ext uri="{BB962C8B-B14F-4D97-AF65-F5344CB8AC3E}">
        <p14:creationId xmlns:p14="http://schemas.microsoft.com/office/powerpoint/2010/main" val="10170407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8B7C621-C58C-F44B-ABBE-8E87699CC396}" type="datetimeFigureOut">
              <a:rPr lang="en-US" smtClean="0"/>
              <a:t>10/11/2018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31516C1-D89F-2C47-8BC3-E977F2E9D2C7}" type="slidenum">
              <a:rPr lang="en-US" smtClean="0"/>
              <a:t>‹#›</a:t>
            </a:fld>
            <a:endParaRPr lang="en-US"/>
          </a:p>
        </p:txBody>
      </p:sp>
    </p:spTree>
    <p:extLst>
      <p:ext uri="{BB962C8B-B14F-4D97-AF65-F5344CB8AC3E}">
        <p14:creationId xmlns:p14="http://schemas.microsoft.com/office/powerpoint/2010/main" val="13280767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B7C621-C58C-F44B-ABBE-8E87699CC396}" type="datetimeFigureOut">
              <a:rPr lang="en-US" smtClean="0"/>
              <a:t>10/11/2018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31516C1-D89F-2C47-8BC3-E977F2E9D2C7}" type="slidenum">
              <a:rPr lang="en-US" smtClean="0"/>
              <a:t>‹#›</a:t>
            </a:fld>
            <a:endParaRPr lang="en-US"/>
          </a:p>
        </p:txBody>
      </p:sp>
    </p:spTree>
    <p:extLst>
      <p:ext uri="{BB962C8B-B14F-4D97-AF65-F5344CB8AC3E}">
        <p14:creationId xmlns:p14="http://schemas.microsoft.com/office/powerpoint/2010/main" val="42709802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8B7C621-C58C-F44B-ABBE-8E87699CC396}" type="datetimeFigureOut">
              <a:rPr lang="en-US" smtClean="0"/>
              <a:t>10/11/2018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1516C1-D89F-2C47-8BC3-E977F2E9D2C7}" type="slidenum">
              <a:rPr lang="en-US" smtClean="0"/>
              <a:t>‹#›</a:t>
            </a:fld>
            <a:endParaRPr lang="en-US"/>
          </a:p>
        </p:txBody>
      </p:sp>
    </p:spTree>
    <p:extLst>
      <p:ext uri="{BB962C8B-B14F-4D97-AF65-F5344CB8AC3E}">
        <p14:creationId xmlns:p14="http://schemas.microsoft.com/office/powerpoint/2010/main" val="15901802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8B7C621-C58C-F44B-ABBE-8E87699CC396}" type="datetimeFigureOut">
              <a:rPr lang="en-US" smtClean="0"/>
              <a:t>10/11/2018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1516C1-D89F-2C47-8BC3-E977F2E9D2C7}" type="slidenum">
              <a:rPr lang="en-US" smtClean="0"/>
              <a:t>‹#›</a:t>
            </a:fld>
            <a:endParaRPr lang="en-US"/>
          </a:p>
        </p:txBody>
      </p:sp>
    </p:spTree>
    <p:extLst>
      <p:ext uri="{BB962C8B-B14F-4D97-AF65-F5344CB8AC3E}">
        <p14:creationId xmlns:p14="http://schemas.microsoft.com/office/powerpoint/2010/main" val="16708088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88B7C621-C58C-F44B-ABBE-8E87699CC396}" type="datetimeFigureOut">
              <a:rPr lang="en-US" smtClean="0"/>
              <a:t>10/11/2018</a:t>
            </a:fld>
            <a:endParaRPr lang="en-US"/>
          </a:p>
        </p:txBody>
      </p:sp>
      <p:sp>
        <p:nvSpPr>
          <p:cNvPr id="5" name="Footer Placeholder 4"/>
          <p:cNvSpPr>
            <a:spLocks noGrp="1"/>
          </p:cNvSpPr>
          <p:nvPr>
            <p:ph type="ftr" sz="quarter" idx="3"/>
          </p:nvPr>
        </p:nvSpPr>
        <p:spPr>
          <a:xfrm>
            <a:off x="2655570" y="9322647"/>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31516C1-D89F-2C47-8BC3-E977F2E9D2C7}" type="slidenum">
              <a:rPr lang="en-US" smtClean="0"/>
              <a:t>‹#›</a:t>
            </a:fld>
            <a:endParaRPr lang="en-US"/>
          </a:p>
        </p:txBody>
      </p:sp>
    </p:spTree>
    <p:extLst>
      <p:ext uri="{BB962C8B-B14F-4D97-AF65-F5344CB8AC3E}">
        <p14:creationId xmlns:p14="http://schemas.microsoft.com/office/powerpoint/2010/main" val="36624455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p:cNvSpPr/>
          <p:nvPr/>
        </p:nvSpPr>
        <p:spPr>
          <a:xfrm>
            <a:off x="300920" y="4056652"/>
            <a:ext cx="2115724" cy="5659584"/>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2484581" y="3244132"/>
            <a:ext cx="5116945" cy="4214191"/>
          </a:xfrm>
        </p:spPr>
        <p:txBody>
          <a:bodyPr>
            <a:noAutofit/>
          </a:bodyPr>
          <a:lstStyle/>
          <a:p>
            <a:pPr marL="0" indent="0" algn="just">
              <a:lnSpc>
                <a:spcPct val="150000"/>
              </a:lnSpc>
              <a:buNone/>
            </a:pPr>
            <a:r>
              <a:rPr lang="en-US" sz="1200" dirty="0" smtClean="0"/>
              <a:t>	</a:t>
            </a:r>
            <a:r>
              <a:rPr lang="en-US" sz="1200" dirty="0"/>
              <a:t>The seminar highlights the progress the group has made in utilizing data science to integrate experimental and computational approaches to explore the physics of microstructure evolution in interface-rich materials. In particular, the talk will focus on network modeling the relationship between compositional variables in martensitic 9-12wt%Cr steels and their resulting creep performance. A heuristic data science approach is used to couple exploratory data analysis with model development and a physics understanding of the phase stability of the material. The goal of the work is to make recommendations on the next composition to explore to optimize creep lifetimes at higher operating temperatures and stressed needed to operate the next-generation super-critical coal power plants.</a:t>
            </a:r>
          </a:p>
        </p:txBody>
      </p:sp>
      <p:sp>
        <p:nvSpPr>
          <p:cNvPr id="9" name="Rectangle 8"/>
          <p:cNvSpPr/>
          <p:nvPr/>
        </p:nvSpPr>
        <p:spPr>
          <a:xfrm>
            <a:off x="2616076" y="2054058"/>
            <a:ext cx="4667090" cy="784830"/>
          </a:xfrm>
          <a:prstGeom prst="rect">
            <a:avLst/>
          </a:prstGeom>
        </p:spPr>
        <p:txBody>
          <a:bodyPr wrap="square">
            <a:spAutoFit/>
          </a:bodyPr>
          <a:lstStyle/>
          <a:p>
            <a:pPr algn="ctr"/>
            <a:r>
              <a:rPr lang="en-US" sz="1500" b="1" i="1" dirty="0" smtClean="0"/>
              <a:t>Jennifer Carter</a:t>
            </a:r>
            <a:endParaRPr lang="en-US" sz="1500" b="1" i="1" dirty="0" smtClean="0"/>
          </a:p>
          <a:p>
            <a:pPr algn="ctr"/>
            <a:r>
              <a:rPr lang="en-US" sz="1500" dirty="0" smtClean="0"/>
              <a:t>Assistant Professor in Materials Engineering at Case Western Reserve University</a:t>
            </a:r>
            <a:endParaRPr lang="en-US" sz="1500" dirty="0"/>
          </a:p>
        </p:txBody>
      </p:sp>
      <p:sp>
        <p:nvSpPr>
          <p:cNvPr id="10" name="Rectangle 9"/>
          <p:cNvSpPr/>
          <p:nvPr/>
        </p:nvSpPr>
        <p:spPr>
          <a:xfrm>
            <a:off x="2484580" y="1407727"/>
            <a:ext cx="4899200" cy="646331"/>
          </a:xfrm>
          <a:prstGeom prst="rect">
            <a:avLst/>
          </a:prstGeom>
        </p:spPr>
        <p:txBody>
          <a:bodyPr wrap="square">
            <a:spAutoFit/>
          </a:bodyPr>
          <a:lstStyle/>
          <a:p>
            <a:pPr algn="ctr"/>
            <a:r>
              <a:rPr lang="en-US" b="1" dirty="0" smtClean="0"/>
              <a:t>Data Science Enabled Design of Interface Rich Materials</a:t>
            </a:r>
            <a:endParaRPr lang="en-US" b="1" dirty="0"/>
          </a:p>
        </p:txBody>
      </p:sp>
      <p:sp>
        <p:nvSpPr>
          <p:cNvPr id="11" name="Content Placeholder 2"/>
          <p:cNvSpPr txBox="1">
            <a:spLocks/>
          </p:cNvSpPr>
          <p:nvPr/>
        </p:nvSpPr>
        <p:spPr>
          <a:xfrm>
            <a:off x="2416644" y="6898938"/>
            <a:ext cx="5116945" cy="2144168"/>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None/>
            </a:pPr>
            <a:r>
              <a:rPr lang="en-US" sz="900" i="1" dirty="0" smtClean="0"/>
              <a:t>Professor Carter  </a:t>
            </a:r>
            <a:r>
              <a:rPr lang="en-US" sz="900" i="1" dirty="0"/>
              <a:t>is an Assistant Professor at Case Western Reserve University since January 2013. She received both her B.S. (2006) in Mechanical Engineering and Materials Science and Engineering and her M.S. (2008) in Materials Science and Engineering from the University of California at Davis, and her Ph.D. (2012) in Materials Science and Engineering at from Ohio.</a:t>
            </a:r>
          </a:p>
          <a:p>
            <a:pPr marL="0" indent="0" algn="just">
              <a:buNone/>
            </a:pPr>
            <a:r>
              <a:rPr lang="en-US" sz="900" i="1" dirty="0"/>
              <a:t> </a:t>
            </a:r>
          </a:p>
          <a:p>
            <a:pPr marL="0" indent="0" algn="just">
              <a:buNone/>
            </a:pPr>
            <a:r>
              <a:rPr lang="en-US" sz="900" i="1" dirty="0"/>
              <a:t>Her research focuses on utilizing data science to integrate novel experimental approaches to explore the physics of microstructure evolution in interface-rich materials. The objective is to understand deformation mechanisms and validate physics-based computational models of microstructure and performance relationships. These models will enable the improved design of processing routes and application performance of metallic materials, for elevated-temperature environments such as power plants and jet engines.  She was awarded an NSF-CAREER grant in 2016 for her work in this interdisciplinary field.</a:t>
            </a:r>
          </a:p>
          <a:p>
            <a:pPr marL="0" indent="0" algn="just">
              <a:buNone/>
            </a:pPr>
            <a:r>
              <a:rPr lang="en-US" sz="900" i="1" dirty="0"/>
              <a:t> </a:t>
            </a:r>
          </a:p>
          <a:p>
            <a:pPr marL="0" indent="0" algn="just">
              <a:buNone/>
            </a:pPr>
            <a:r>
              <a:rPr lang="en-US" sz="900" i="1" dirty="0"/>
              <a:t>In addition to her technical achievements, Jennifer devotes her time to STEM education and the inclusion of diverse viewpoints within her field. She is an academic advisor for students majoring in Materials Science, an affiliated faculty with the Applied Data Science Minor, and the faculty affiliate for the CWRU softball team. She is a volunteer for The Metals Minerals and Materials Society, currently serving as the chairperson for the Mechanical Behavior Subcommittee and the past chairperson of the Diversity Committee.</a:t>
            </a:r>
            <a:endParaRPr lang="en-US" sz="900" i="1" dirty="0"/>
          </a:p>
        </p:txBody>
      </p:sp>
      <p:pic>
        <p:nvPicPr>
          <p:cNvPr id="12" name="Picture 11" descr="PU_signature_jpg_print"/>
          <p:cNvPicPr/>
          <p:nvPr/>
        </p:nvPicPr>
        <p:blipFill>
          <a:blip r:embed="rId2">
            <a:extLst>
              <a:ext uri="{28A0092B-C50C-407E-A947-70E740481C1C}">
                <a14:useLocalDpi xmlns:a14="http://schemas.microsoft.com/office/drawing/2010/main" val="0"/>
              </a:ext>
            </a:extLst>
          </a:blip>
          <a:srcRect/>
          <a:stretch>
            <a:fillRect/>
          </a:stretch>
        </p:blipFill>
        <p:spPr bwMode="auto">
          <a:xfrm>
            <a:off x="387226" y="300068"/>
            <a:ext cx="2228850" cy="749300"/>
          </a:xfrm>
          <a:prstGeom prst="rect">
            <a:avLst/>
          </a:prstGeom>
          <a:noFill/>
          <a:ln w="9525">
            <a:noFill/>
            <a:miter lim="800000"/>
            <a:headEnd/>
            <a:tailEnd/>
          </a:ln>
        </p:spPr>
      </p:pic>
      <p:pic>
        <p:nvPicPr>
          <p:cNvPr id="13" name="Picture 12"/>
          <p:cNvPicPr/>
          <p:nvPr/>
        </p:nvPicPr>
        <p:blipFill>
          <a:blip r:embed="rId3">
            <a:extLst>
              <a:ext uri="{28A0092B-C50C-407E-A947-70E740481C1C}">
                <a14:useLocalDpi xmlns:a14="http://schemas.microsoft.com/office/drawing/2010/main" val="0"/>
              </a:ext>
            </a:extLst>
          </a:blip>
          <a:srcRect/>
          <a:stretch>
            <a:fillRect/>
          </a:stretch>
        </p:blipFill>
        <p:spPr bwMode="auto">
          <a:xfrm>
            <a:off x="5510530" y="189096"/>
            <a:ext cx="1873250" cy="959485"/>
          </a:xfrm>
          <a:prstGeom prst="rect">
            <a:avLst/>
          </a:prstGeom>
          <a:noFill/>
          <a:ln>
            <a:noFill/>
          </a:ln>
        </p:spPr>
      </p:pic>
      <p:sp>
        <p:nvSpPr>
          <p:cNvPr id="16" name="Title 1"/>
          <p:cNvSpPr txBox="1">
            <a:spLocks/>
          </p:cNvSpPr>
          <p:nvPr/>
        </p:nvSpPr>
        <p:spPr>
          <a:xfrm>
            <a:off x="337912" y="5721347"/>
            <a:ext cx="2078732" cy="1676400"/>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1800" dirty="0" smtClean="0"/>
              <a:t>Monday, </a:t>
            </a:r>
            <a:r>
              <a:rPr lang="en-US" sz="1800" dirty="0" smtClean="0"/>
              <a:t>Oct. 22</a:t>
            </a:r>
            <a:r>
              <a:rPr lang="en-US" sz="1800" dirty="0" smtClean="0"/>
              <a:t/>
            </a:r>
            <a:br>
              <a:rPr lang="en-US" sz="1800" dirty="0" smtClean="0"/>
            </a:br>
            <a:r>
              <a:rPr lang="en-US" sz="1800" dirty="0" smtClean="0"/>
              <a:t>3:30 pm Coffee</a:t>
            </a:r>
            <a:br>
              <a:rPr lang="en-US" sz="1800" dirty="0" smtClean="0"/>
            </a:br>
            <a:r>
              <a:rPr lang="en-US" sz="1800" dirty="0" smtClean="0"/>
              <a:t>   3:45 pm Seminar</a:t>
            </a:r>
            <a:br>
              <a:rPr lang="en-US" sz="1800" dirty="0" smtClean="0"/>
            </a:br>
            <a:r>
              <a:rPr lang="en-US" sz="1800" dirty="0" smtClean="0"/>
              <a:t>ARMS 1010</a:t>
            </a:r>
            <a:endParaRPr lang="en-US" sz="1800" dirty="0"/>
          </a:p>
        </p:txBody>
      </p:sp>
      <p:sp>
        <p:nvSpPr>
          <p:cNvPr id="17" name="Rectangle 16"/>
          <p:cNvSpPr/>
          <p:nvPr/>
        </p:nvSpPr>
        <p:spPr>
          <a:xfrm>
            <a:off x="387226" y="4278994"/>
            <a:ext cx="1992426" cy="1323439"/>
          </a:xfrm>
          <a:prstGeom prst="rect">
            <a:avLst/>
          </a:prstGeom>
        </p:spPr>
        <p:txBody>
          <a:bodyPr wrap="square">
            <a:spAutoFit/>
          </a:bodyPr>
          <a:lstStyle/>
          <a:p>
            <a:pPr algn="ctr"/>
            <a:r>
              <a:rPr lang="en-US" sz="2000" b="1" dirty="0" smtClean="0"/>
              <a:t>Materials Engineering</a:t>
            </a:r>
          </a:p>
          <a:p>
            <a:pPr algn="ctr"/>
            <a:r>
              <a:rPr lang="en-US" sz="2000" b="1" dirty="0" smtClean="0"/>
              <a:t>Fall 2014</a:t>
            </a:r>
          </a:p>
          <a:p>
            <a:pPr algn="ctr"/>
            <a:r>
              <a:rPr lang="en-US" sz="2000" b="1" dirty="0" smtClean="0"/>
              <a:t>Seminar Series</a:t>
            </a:r>
            <a:endParaRPr lang="en-US" sz="2000" b="1" dirty="0"/>
          </a:p>
        </p:txBody>
      </p:sp>
      <p:pic>
        <p:nvPicPr>
          <p:cNvPr id="2" name="Picture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39736" y="1271710"/>
            <a:ext cx="1638091" cy="2488685"/>
          </a:xfrm>
          <a:prstGeom prst="rect">
            <a:avLst/>
          </a:prstGeom>
        </p:spPr>
      </p:pic>
    </p:spTree>
    <p:extLst>
      <p:ext uri="{BB962C8B-B14F-4D97-AF65-F5344CB8AC3E}">
        <p14:creationId xmlns:p14="http://schemas.microsoft.com/office/powerpoint/2010/main" val="6578263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10176</TotalTime>
  <Words>99</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dc:creator>
  <cp:lastModifiedBy>Son, Rosemary E</cp:lastModifiedBy>
  <cp:revision>12</cp:revision>
  <cp:lastPrinted>2014-01-22T02:43:22Z</cp:lastPrinted>
  <dcterms:created xsi:type="dcterms:W3CDTF">2014-01-15T02:14:07Z</dcterms:created>
  <dcterms:modified xsi:type="dcterms:W3CDTF">2018-10-11T14:02:20Z</dcterms:modified>
</cp:coreProperties>
</file>