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 id="2147483716" r:id="rId5"/>
  </p:sldMasterIdLst>
  <p:notesMasterIdLst>
    <p:notesMasterId r:id="rId19"/>
  </p:notesMasterIdLst>
  <p:sldIdLst>
    <p:sldId id="301" r:id="rId6"/>
    <p:sldId id="304" r:id="rId7"/>
    <p:sldId id="305" r:id="rId8"/>
    <p:sldId id="293" r:id="rId9"/>
    <p:sldId id="259" r:id="rId10"/>
    <p:sldId id="284" r:id="rId11"/>
    <p:sldId id="286" r:id="rId12"/>
    <p:sldId id="306" r:id="rId13"/>
    <p:sldId id="296" r:id="rId14"/>
    <p:sldId id="307" r:id="rId15"/>
    <p:sldId id="257" r:id="rId16"/>
    <p:sldId id="260" r:id="rId17"/>
    <p:sldId id="302" r:id="rId18"/>
  </p:sldIdLst>
  <p:sldSz cx="12192000" cy="6858000"/>
  <p:notesSz cx="6858000" cy="9144000"/>
  <p:embeddedFontLst>
    <p:embeddedFont>
      <p:font typeface="Franklin Gothic Book" panose="020B0503020102020204" pitchFamily="34" charset="0"/>
      <p:regular r:id="rId20"/>
      <p:italic r:id="rId21"/>
    </p:embeddedFont>
    <p:embeddedFont>
      <p:font typeface="Franklin Gothic Medium" panose="020B0603020102020204" pitchFamily="34" charset="0"/>
      <p:regular r:id="rId22"/>
      <p:italic r:id="rId23"/>
    </p:embeddedFont>
    <p:embeddedFont>
      <p:font typeface="Franklin Gothic Medium Cond" panose="020B0606030402020204" pitchFamily="3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CE219-6CB4-4D82-2315-C217F06FFCCD}" name="Hiller, Kelly R" initials="HKR" userId="S::khiller@purdue.edu::b25b1487-7f5e-4b7f-a0b2-f8bcb0b1ea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B991"/>
    <a:srgbClr val="DDB945"/>
    <a:srgbClr val="EBD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941A05-5D12-489C-B086-2B088C66E4A9}" v="2" dt="2025-09-15T16:01:19.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2"/>
    <p:restoredTop sz="94694"/>
  </p:normalViewPr>
  <p:slideViewPr>
    <p:cSldViewPr snapToGrid="0">
      <p:cViewPr varScale="1">
        <p:scale>
          <a:sx n="105" d="100"/>
          <a:sy n="105" d="100"/>
        </p:scale>
        <p:origin x="1284" y="96"/>
      </p:cViewPr>
      <p:guideLst>
        <p:guide orient="horz" pos="1080"/>
        <p:guide pos="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 T O'Donnell" userId="d6a5eefa-6e22-416b-b467-f259e55d23db" providerId="ADAL" clId="{48941A05-5D12-489C-B086-2B088C66E4A9}"/>
    <pc:docChg chg="addSld modSld sldOrd">
      <pc:chgData name="Ann T O'Donnell" userId="d6a5eefa-6e22-416b-b467-f259e55d23db" providerId="ADAL" clId="{48941A05-5D12-489C-B086-2B088C66E4A9}" dt="2025-09-15T16:01:28.315" v="5"/>
      <pc:docMkLst>
        <pc:docMk/>
      </pc:docMkLst>
      <pc:sldChg chg="add ord">
        <pc:chgData name="Ann T O'Donnell" userId="d6a5eefa-6e22-416b-b467-f259e55d23db" providerId="ADAL" clId="{48941A05-5D12-489C-B086-2B088C66E4A9}" dt="2025-09-15T16:01:28.315" v="5"/>
        <pc:sldMkLst>
          <pc:docMk/>
          <pc:sldMk cId="456453105" sldId="259"/>
        </pc:sldMkLst>
      </pc:sldChg>
      <pc:sldChg chg="add ord">
        <pc:chgData name="Ann T O'Donnell" userId="d6a5eefa-6e22-416b-b467-f259e55d23db" providerId="ADAL" clId="{48941A05-5D12-489C-B086-2B088C66E4A9}" dt="2025-09-15T16:00:01.003" v="2"/>
        <pc:sldMkLst>
          <pc:docMk/>
          <pc:sldMk cId="3849395406" sldId="2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26CF7-48D8-2F46-AFC8-8A5D2298DFDD}"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F745-0557-B241-863F-056113C7032A}" type="slidenum">
              <a:rPr lang="en-US" smtClean="0"/>
              <a:t>‹#›</a:t>
            </a:fld>
            <a:endParaRPr lang="en-US"/>
          </a:p>
        </p:txBody>
      </p:sp>
    </p:spTree>
    <p:extLst>
      <p:ext uri="{BB962C8B-B14F-4D97-AF65-F5344CB8AC3E}">
        <p14:creationId xmlns:p14="http://schemas.microsoft.com/office/powerpoint/2010/main" val="31656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16C46-E68F-E9B5-D34D-7085C10AB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FD457-B7C3-63CE-E8FD-BF401648CC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93EB0-0976-FEC4-A55E-BF81A4FC95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C5B23E-B392-A24B-D57E-54A1E82B7BF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6</a:t>
            </a:fld>
            <a:endParaRPr lang="en-US"/>
          </a:p>
        </p:txBody>
      </p:sp>
    </p:spTree>
    <p:extLst>
      <p:ext uri="{BB962C8B-B14F-4D97-AF65-F5344CB8AC3E}">
        <p14:creationId xmlns:p14="http://schemas.microsoft.com/office/powerpoint/2010/main" val="237045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91E0-4E53-AB46-8014-9B19751CE754}" type="slidenum">
              <a:rPr lang="en-US" smtClean="0"/>
              <a:t>11</a:t>
            </a:fld>
            <a:endParaRPr lang="en-US"/>
          </a:p>
        </p:txBody>
      </p:sp>
    </p:spTree>
    <p:extLst>
      <p:ext uri="{BB962C8B-B14F-4D97-AF65-F5344CB8AC3E}">
        <p14:creationId xmlns:p14="http://schemas.microsoft.com/office/powerpoint/2010/main" val="287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37C8A-B56A-46A7-9A11-922865204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F71A9-6E2B-A467-D71E-7F5E761D3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0E20B-3178-0FE2-AF0A-97E4C7B9FE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D7ED1F-E3B5-46B9-E0E3-B4779EA1A89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044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pic>
        <p:nvPicPr>
          <p:cNvPr id="4" name="Picture 3">
            <a:extLst>
              <a:ext uri="{FF2B5EF4-FFF2-40B4-BE49-F238E27FC236}">
                <a16:creationId xmlns:a16="http://schemas.microsoft.com/office/drawing/2014/main" id="{8DD138A1-B2B0-173C-4C85-29F00479BACB}"/>
              </a:ext>
            </a:extLst>
          </p:cNvPr>
          <p:cNvPicPr>
            <a:picLocks noChangeAspect="1"/>
          </p:cNvPicPr>
          <p:nvPr userDrawn="1"/>
        </p:nvPicPr>
        <p:blipFill>
          <a:blip r:embed="rId3"/>
          <a:stretch>
            <a:fillRect/>
          </a:stretch>
        </p:blipFill>
        <p:spPr>
          <a:xfrm>
            <a:off x="1023257" y="5711736"/>
            <a:ext cx="5058038" cy="535557"/>
          </a:xfrm>
          <a:prstGeom prst="rect">
            <a:avLst/>
          </a:prstGeom>
        </p:spPr>
      </p:pic>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46076719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4062900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433354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59417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5882444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750330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68931317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885527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703441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pic>
        <p:nvPicPr>
          <p:cNvPr id="3" name="Picture 2">
            <a:extLst>
              <a:ext uri="{FF2B5EF4-FFF2-40B4-BE49-F238E27FC236}">
                <a16:creationId xmlns:a16="http://schemas.microsoft.com/office/drawing/2014/main" id="{B15F5823-FD95-C4AE-BEAD-0AEC2A55177B}"/>
              </a:ext>
            </a:extLst>
          </p:cNvPr>
          <p:cNvPicPr>
            <a:picLocks noChangeAspect="1"/>
          </p:cNvPicPr>
          <p:nvPr userDrawn="1"/>
        </p:nvPicPr>
        <p:blipFill>
          <a:blip r:embed="rId3"/>
          <a:stretch>
            <a:fillRect/>
          </a:stretch>
        </p:blipFill>
        <p:spPr>
          <a:xfrm>
            <a:off x="1023257" y="5703998"/>
            <a:ext cx="5095241" cy="539496"/>
          </a:xfrm>
          <a:prstGeom prst="rect">
            <a:avLst/>
          </a:prstGeom>
        </p:spPr>
      </p:pic>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dirty="0"/>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endParaRPr lang="en-US" dirty="0"/>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dirty="0"/>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endParaRPr lang="en-US" dirty="0"/>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dirty="0"/>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dirty="0" err="1">
                <a:solidFill>
                  <a:schemeClr val="bg1"/>
                </a:solidFill>
                <a:latin typeface="Franklin Gothic Book" panose="020B0503020102020204" pitchFamily="34" charset="0"/>
              </a:rPr>
              <a:t>Lorem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ipsum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sit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amet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consetetur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sadipscing</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elitr</a:t>
            </a:r>
            <a:r>
              <a:rPr lang="de-DE" sz="1400" dirty="0">
                <a:solidFill>
                  <a:schemeClr val="bg1"/>
                </a:solidFill>
                <a:latin typeface="Franklin Gothic Book" panose="020B0503020102020204" pitchFamily="34" charset="0"/>
              </a:rPr>
              <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nonumy</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eirmod</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tempor</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invidunt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ut</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labore</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dolore</a:t>
            </a:r>
            <a:r>
              <a:rPr lang="de-DE" sz="1400" dirty="0">
                <a:solidFill>
                  <a:schemeClr val="bg1"/>
                </a:solidFill>
                <a:latin typeface="Franklin Gothic Book" panose="020B0503020102020204" pitchFamily="34" charset="0"/>
              </a:rPr>
              <a:t> magna </a:t>
            </a:r>
            <a:r>
              <a:rPr lang="de-DE" sz="1400" dirty="0" err="1">
                <a:solidFill>
                  <a:schemeClr val="bg1"/>
                </a:solidFill>
                <a:latin typeface="Franklin Gothic Book" panose="020B0503020102020204" pitchFamily="34" charset="0"/>
              </a:rPr>
              <a:t>aliquyam</a:t>
            </a:r>
            <a:r>
              <a:rPr lang="de-DE" sz="1400" dirty="0">
                <a:solidFill>
                  <a:schemeClr val="bg1"/>
                </a:solidFill>
                <a:latin typeface="Franklin Gothic Book" panose="020B0503020102020204" pitchFamily="34" charset="0"/>
              </a:rPr>
              <a:t> erat, sed </a:t>
            </a:r>
            <a:r>
              <a:rPr lang="de-DE" sz="1400" dirty="0" err="1">
                <a:solidFill>
                  <a:schemeClr val="bg1"/>
                </a:solidFill>
                <a:latin typeface="Franklin Gothic Book" panose="020B0503020102020204" pitchFamily="34" charset="0"/>
              </a:rPr>
              <a:t>diam</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voluptua</a:t>
            </a:r>
            <a:r>
              <a:rPr lang="de-DE" sz="1400" dirty="0">
                <a:solidFill>
                  <a:schemeClr val="bg1"/>
                </a:solidFill>
                <a:latin typeface="Franklin Gothic Book" panose="020B0503020102020204" pitchFamily="34" charset="0"/>
              </a:rPr>
              <a:t>. At </a:t>
            </a:r>
            <a:r>
              <a:rPr lang="de-DE" sz="1400" dirty="0" err="1">
                <a:solidFill>
                  <a:schemeClr val="bg1"/>
                </a:solidFill>
                <a:latin typeface="Franklin Gothic Book" panose="020B0503020102020204" pitchFamily="34" charset="0"/>
              </a:rPr>
              <a:t>vero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eos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accusam</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justo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duo</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dolores</a:t>
            </a:r>
            <a:r>
              <a:rPr lang="de-DE" sz="1400" dirty="0">
                <a:solidFill>
                  <a:schemeClr val="bg1"/>
                </a:solidFill>
                <a:latin typeface="Franklin Gothic Book" panose="020B0503020102020204" pitchFamily="34" charset="0"/>
              </a:rPr>
              <a:t> et </a:t>
            </a:r>
            <a:r>
              <a:rPr lang="de-DE" sz="1400" dirty="0" err="1">
                <a:solidFill>
                  <a:schemeClr val="bg1"/>
                </a:solidFill>
                <a:latin typeface="Franklin Gothic Book" panose="020B0503020102020204" pitchFamily="34" charset="0"/>
              </a:rPr>
              <a:t>ea</a:t>
            </a:r>
            <a:r>
              <a:rPr lang="de-DE" sz="1400" dirty="0">
                <a:solidFill>
                  <a:schemeClr val="bg1"/>
                </a:solidFill>
                <a:latin typeface="Franklin Gothic Book" panose="020B0503020102020204" pitchFamily="34" charset="0"/>
              </a:rPr>
              <a:t> </a:t>
            </a:r>
            <a:r>
              <a:rPr lang="de-DE" sz="1400" dirty="0" err="1">
                <a:solidFill>
                  <a:schemeClr val="bg1"/>
                </a:solidFill>
                <a:latin typeface="Franklin Gothic Book" panose="020B0503020102020204" pitchFamily="34" charset="0"/>
              </a:rPr>
              <a:t>rebum</a:t>
            </a:r>
            <a:r>
              <a:rPr lang="de-DE" sz="1400" dirty="0">
                <a:solidFill>
                  <a:schemeClr val="bg1"/>
                </a:solidFill>
                <a:latin typeface="Franklin Gothic Book" panose="020B0503020102020204" pitchFamily="34" charset="0"/>
              </a:rPr>
              <a:t>.</a:t>
            </a:r>
          </a:p>
          <a:p>
            <a:endParaRPr lang="en-US" dirty="0">
              <a:solidFill>
                <a:schemeClr val="bg1"/>
              </a:solidFill>
            </a:endParaRPr>
          </a:p>
          <a:p>
            <a:pPr lvl="0"/>
            <a:endParaRPr lang="en-US" dirty="0"/>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endParaRPr lang="en-US" dirty="0"/>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2216712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dirty="0"/>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dirty="0"/>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endParaRPr lang="en-US" dirty="0"/>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endParaRPr lang="en-US" dirty="0"/>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endParaRPr lang="en-US" dirty="0"/>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838946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dirty="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dirty="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dirty="0"/>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347540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546374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dirty="0"/>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9415020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5" name="Picture 4">
            <a:extLst>
              <a:ext uri="{FF2B5EF4-FFF2-40B4-BE49-F238E27FC236}">
                <a16:creationId xmlns:a16="http://schemas.microsoft.com/office/drawing/2014/main" id="{EA6E6994-AC58-5615-BB2A-9090856ECF12}"/>
              </a:ext>
            </a:extLst>
          </p:cNvPr>
          <p:cNvPicPr>
            <a:picLocks noChangeAspect="1"/>
          </p:cNvPicPr>
          <p:nvPr userDrawn="1"/>
        </p:nvPicPr>
        <p:blipFill>
          <a:blip r:embed="rId3"/>
          <a:stretch>
            <a:fillRect/>
          </a:stretch>
        </p:blipFill>
        <p:spPr>
          <a:xfrm>
            <a:off x="1023257" y="5711736"/>
            <a:ext cx="5058038" cy="535557"/>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dirty="0"/>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contact info</a:t>
            </a:r>
          </a:p>
        </p:txBody>
      </p:sp>
      <p:pic>
        <p:nvPicPr>
          <p:cNvPr id="6" name="Picture 5">
            <a:extLst>
              <a:ext uri="{FF2B5EF4-FFF2-40B4-BE49-F238E27FC236}">
                <a16:creationId xmlns:a16="http://schemas.microsoft.com/office/drawing/2014/main" id="{DC75C9BD-33DD-647F-D95E-77E7EC862DD1}"/>
              </a:ext>
            </a:extLst>
          </p:cNvPr>
          <p:cNvPicPr>
            <a:picLocks noChangeAspect="1"/>
          </p:cNvPicPr>
          <p:nvPr userDrawn="1"/>
        </p:nvPicPr>
        <p:blipFill>
          <a:blip r:embed="rId3"/>
          <a:stretch>
            <a:fillRect/>
          </a:stretch>
        </p:blipFill>
        <p:spPr>
          <a:xfrm>
            <a:off x="1023257" y="5703998"/>
            <a:ext cx="5095241" cy="539496"/>
          </a:xfrm>
          <a:prstGeom prst="rect">
            <a:avLst/>
          </a:prstGeom>
        </p:spPr>
      </p:pic>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41950-8780-7078-B296-45A20EAF4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84245-D107-72E9-E824-8C22B69CB4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32B26-6797-E580-A49D-FB28E4CDFCDC}"/>
              </a:ext>
            </a:extLst>
          </p:cNvPr>
          <p:cNvSpPr>
            <a:spLocks noGrp="1"/>
          </p:cNvSpPr>
          <p:nvPr>
            <p:ph type="dt" sz="half" idx="10"/>
          </p:nvPr>
        </p:nvSpPr>
        <p:spPr/>
        <p:txBody>
          <a:bodyPr/>
          <a:lstStyle/>
          <a:p>
            <a:fld id="{14308F84-3ADA-F34C-8AB9-4789CC354195}" type="datetimeFigureOut">
              <a:rPr lang="en-US" smtClean="0"/>
              <a:t>9/15/2025</a:t>
            </a:fld>
            <a:endParaRPr lang="en-US"/>
          </a:p>
        </p:txBody>
      </p:sp>
      <p:sp>
        <p:nvSpPr>
          <p:cNvPr id="5" name="Footer Placeholder 4">
            <a:extLst>
              <a:ext uri="{FF2B5EF4-FFF2-40B4-BE49-F238E27FC236}">
                <a16:creationId xmlns:a16="http://schemas.microsoft.com/office/drawing/2014/main" id="{F8A2DB17-6207-7ECA-308F-E46B493CE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A3626-477C-C2C0-C741-261495C4551B}"/>
              </a:ext>
            </a:extLst>
          </p:cNvPr>
          <p:cNvSpPr>
            <a:spLocks noGrp="1"/>
          </p:cNvSpPr>
          <p:nvPr>
            <p:ph type="sldNum" sz="quarter" idx="12"/>
          </p:nvPr>
        </p:nvSpPr>
        <p:spPr/>
        <p:txBody>
          <a:bodyPr/>
          <a:lstStyle/>
          <a:p>
            <a:fld id="{99224E0D-0DC4-9D4E-819B-421D88C3EF86}" type="slidenum">
              <a:rPr lang="en-US" smtClean="0"/>
              <a:t>‹#›</a:t>
            </a:fld>
            <a:endParaRPr lang="en-US"/>
          </a:p>
        </p:txBody>
      </p:sp>
    </p:spTree>
    <p:extLst>
      <p:ext uri="{BB962C8B-B14F-4D97-AF65-F5344CB8AC3E}">
        <p14:creationId xmlns:p14="http://schemas.microsoft.com/office/powerpoint/2010/main" val="2750953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17"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306" y="5910759"/>
            <a:ext cx="3519610" cy="433818"/>
          </a:xfrm>
          <a:prstGeom prst="rect">
            <a:avLst/>
          </a:prstGeom>
        </p:spPr>
      </p:pic>
      <p:pic>
        <p:nvPicPr>
          <p:cNvPr id="20" name="Gold Triangle">
            <a:extLst>
              <a:ext uri="{FF2B5EF4-FFF2-40B4-BE49-F238E27FC236}">
                <a16:creationId xmlns:a16="http://schemas.microsoft.com/office/drawing/2014/main" id="{8FB3CDDA-E495-3748-8358-7ED0109F464A}"/>
              </a:ext>
            </a:extLst>
          </p:cNvPr>
          <p:cNvPicPr>
            <a:picLocks noChangeAspect="1"/>
          </p:cNvPicPr>
          <p:nvPr userDrawn="1"/>
        </p:nvPicPr>
        <p:blipFill>
          <a:blip r:embed="rId3"/>
          <a:stretch>
            <a:fillRect/>
          </a:stretch>
        </p:blipFill>
        <p:spPr>
          <a:xfrm>
            <a:off x="9956800" y="0"/>
            <a:ext cx="2235200"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5" y="6202177"/>
            <a:ext cx="1142268" cy="323968"/>
          </a:xfrm>
        </p:spPr>
        <p:txBody>
          <a:bodyPr/>
          <a:lstStyle>
            <a:lvl1pPr>
              <a:defRPr>
                <a:solidFill>
                  <a:schemeClr val="accent4">
                    <a:alpha val="70000"/>
                  </a:schemeClr>
                </a:solidFill>
              </a:defRPr>
            </a:lvl1pPr>
          </a:lstStyle>
          <a:p>
            <a:fld id="{049DC8E1-D369-0F48-9062-BB068AFD07CE}" type="datetime1">
              <a:rPr lang="en-US" smtClean="0"/>
              <a:pPr/>
              <a:t>9/15/2025</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userDrawn="1"/>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441672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1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9/15/2025</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2"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6" y="5910759"/>
            <a:ext cx="3519610" cy="433818"/>
          </a:xfrm>
          <a:prstGeom prst="rect">
            <a:avLst/>
          </a:prstGeom>
        </p:spPr>
      </p:pic>
    </p:spTree>
    <p:extLst>
      <p:ext uri="{BB962C8B-B14F-4D97-AF65-F5344CB8AC3E}">
        <p14:creationId xmlns:p14="http://schemas.microsoft.com/office/powerpoint/2010/main" val="4027248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8" pos="1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endParaRPr lang="en-US" dirty="0"/>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5866111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9/15/2025</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1"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6" y="5910759"/>
            <a:ext cx="3519610" cy="433818"/>
          </a:xfrm>
          <a:prstGeom prst="rect">
            <a:avLst/>
          </a:prstGeom>
        </p:spPr>
      </p:pic>
    </p:spTree>
    <p:extLst>
      <p:ext uri="{BB962C8B-B14F-4D97-AF65-F5344CB8AC3E}">
        <p14:creationId xmlns:p14="http://schemas.microsoft.com/office/powerpoint/2010/main" val="41811041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943100" y="1917389"/>
            <a:ext cx="4591332"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20876"/>
            <a:ext cx="4837905" cy="2982913"/>
          </a:xfr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10049694" y="6202177"/>
            <a:ext cx="1124849"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9/15/2025</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11213873"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pic>
        <p:nvPicPr>
          <p:cNvPr id="12"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6" y="5910759"/>
            <a:ext cx="3519610" cy="433818"/>
          </a:xfrm>
          <a:prstGeom prst="rect">
            <a:avLst/>
          </a:prstGeom>
        </p:spPr>
      </p:pic>
    </p:spTree>
    <p:extLst>
      <p:ext uri="{BB962C8B-B14F-4D97-AF65-F5344CB8AC3E}">
        <p14:creationId xmlns:p14="http://schemas.microsoft.com/office/powerpoint/2010/main" val="10038159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648">
          <p15:clr>
            <a:srgbClr val="FBAE40"/>
          </p15:clr>
        </p15:guide>
        <p15:guide id="8" pos="12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3838891" cy="1004121"/>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2"/>
          <a:stretch>
            <a:fillRect/>
          </a:stretch>
        </p:blipFill>
        <p:spPr>
          <a:xfrm>
            <a:off x="9821333" y="0"/>
            <a:ext cx="2370667" cy="68580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10032276" y="6202177"/>
            <a:ext cx="1142267" cy="323968"/>
          </a:xfrm>
        </p:spPr>
        <p:txBody>
          <a:bodyPr/>
          <a:lstStyle>
            <a:lvl1pPr>
              <a:defRPr>
                <a:solidFill>
                  <a:schemeClr val="accent4">
                    <a:alpha val="70000"/>
                  </a:schemeClr>
                </a:solidFill>
              </a:defRPr>
            </a:lvl1pPr>
          </a:lstStyle>
          <a:p>
            <a:fld id="{049DC8E1-D369-0F48-9062-BB068AFD07CE}" type="datetime1">
              <a:rPr lang="en-US" smtClean="0"/>
              <a:pPr/>
              <a:t>9/15/2025</a:t>
            </a:fld>
            <a:endParaRPr lang="en-US" dirty="0"/>
          </a:p>
        </p:txBody>
      </p:sp>
      <p:cxnSp>
        <p:nvCxnSpPr>
          <p:cNvPr id="22" name="Line 3">
            <a:extLst>
              <a:ext uri="{FF2B5EF4-FFF2-40B4-BE49-F238E27FC236}">
                <a16:creationId xmlns:a16="http://schemas.microsoft.com/office/drawing/2014/main" id="{6E05FCF8-5823-9D4D-B7F3-412E5BDD4E01}"/>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9"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6" y="5910759"/>
            <a:ext cx="3519610" cy="433818"/>
          </a:xfrm>
          <a:prstGeom prst="rect">
            <a:avLst/>
          </a:prstGeom>
        </p:spPr>
      </p:pic>
    </p:spTree>
    <p:extLst>
      <p:ext uri="{BB962C8B-B14F-4D97-AF65-F5344CB8AC3E}">
        <p14:creationId xmlns:p14="http://schemas.microsoft.com/office/powerpoint/2010/main" val="15507554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352">
          <p15:clr>
            <a:srgbClr val="FBAE40"/>
          </p15:clr>
        </p15:guide>
        <p15:guide id="8" orient="horz" pos="192">
          <p15:clr>
            <a:srgbClr val="FBAE40"/>
          </p15:clr>
        </p15:guide>
        <p15:guide id="9" pos="6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d Md" pitchFamily="50" charset="0"/>
              </a:defRPr>
            </a:lvl1pPr>
          </a:lstStyle>
          <a:p>
            <a:r>
              <a:rPr lang="en-US" b="1"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2"/>
          <a:stretch>
            <a:fillRect/>
          </a:stretch>
        </p:blipFill>
        <p:spPr>
          <a:xfrm>
            <a:off x="9821333" y="0"/>
            <a:ext cx="2370667" cy="68580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10154195" y="6202177"/>
            <a:ext cx="1020348" cy="323968"/>
          </a:xfrm>
        </p:spPr>
        <p:txBody>
          <a:bodyPr/>
          <a:lstStyle>
            <a:lvl1pPr>
              <a:defRPr>
                <a:solidFill>
                  <a:schemeClr val="accent4">
                    <a:alpha val="70000"/>
                  </a:schemeClr>
                </a:solidFill>
              </a:defRPr>
            </a:lvl1pPr>
          </a:lstStyle>
          <a:p>
            <a:fld id="{049DC8E1-D369-0F48-9062-BB068AFD07CE}" type="datetime1">
              <a:rPr lang="en-US" smtClean="0"/>
              <a:pPr/>
              <a:t>9/15/2025</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3"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6" y="5910759"/>
            <a:ext cx="3519610" cy="433818"/>
          </a:xfrm>
          <a:prstGeom prst="rect">
            <a:avLst/>
          </a:prstGeom>
        </p:spPr>
      </p:pic>
    </p:spTree>
    <p:extLst>
      <p:ext uri="{BB962C8B-B14F-4D97-AF65-F5344CB8AC3E}">
        <p14:creationId xmlns:p14="http://schemas.microsoft.com/office/powerpoint/2010/main" val="3922036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10084526" y="6202177"/>
            <a:ext cx="1090017" cy="323968"/>
          </a:xfrm>
        </p:spPr>
        <p:txBody>
          <a:bodyPr/>
          <a:lstStyle>
            <a:lvl1pPr>
              <a:defRPr>
                <a:solidFill>
                  <a:schemeClr val="accent4">
                    <a:alpha val="70000"/>
                  </a:schemeClr>
                </a:solidFill>
              </a:defRPr>
            </a:lvl1pPr>
          </a:lstStyle>
          <a:p>
            <a:fld id="{049DC8E1-D369-0F48-9062-BB068AFD07CE}" type="datetime1">
              <a:rPr lang="en-US" smtClean="0"/>
              <a:pPr/>
              <a:t>9/15/2025</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11200667" y="6270568"/>
            <a:ext cx="0" cy="16002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11206124" y="6181281"/>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pic>
        <p:nvPicPr>
          <p:cNvPr id="12" name="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306" y="5910759"/>
            <a:ext cx="3519610" cy="433818"/>
          </a:xfrm>
          <a:prstGeom prst="rect">
            <a:avLst/>
          </a:prstGeom>
        </p:spPr>
      </p:pic>
    </p:spTree>
    <p:extLst>
      <p:ext uri="{BB962C8B-B14F-4D97-AF65-F5344CB8AC3E}">
        <p14:creationId xmlns:p14="http://schemas.microsoft.com/office/powerpoint/2010/main" val="25533339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80">
          <p15:clr>
            <a:srgbClr val="FBAE40"/>
          </p15:clr>
        </p15:guide>
        <p15:guide id="7" pos="928">
          <p15:clr>
            <a:srgbClr val="FBAE40"/>
          </p15:clr>
        </p15:guide>
        <p15:guide id="8" pos="12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13199844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63996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dirty="0"/>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168171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dirty="0"/>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714" r:id="rId6"/>
    <p:sldLayoutId id="2147483688" r:id="rId7"/>
    <p:sldLayoutId id="2147483650" r:id="rId8"/>
    <p:sldLayoutId id="2147483701" r:id="rId9"/>
    <p:sldLayoutId id="2147483711" r:id="rId10"/>
    <p:sldLayoutId id="2147483712" r:id="rId11"/>
    <p:sldLayoutId id="2147483656" r:id="rId12"/>
    <p:sldLayoutId id="2147483657" r:id="rId13"/>
    <p:sldLayoutId id="2147483706" r:id="rId14"/>
    <p:sldLayoutId id="2147483705" r:id="rId15"/>
    <p:sldLayoutId id="2147483707" r:id="rId16"/>
    <p:sldLayoutId id="2147483713" r:id="rId17"/>
    <p:sldLayoutId id="2147483709" r:id="rId18"/>
    <p:sldLayoutId id="2147483710" r:id="rId19"/>
    <p:sldLayoutId id="2147483653" r:id="rId20"/>
    <p:sldLayoutId id="2147483690" r:id="rId21"/>
    <p:sldLayoutId id="2147483704" r:id="rId22"/>
    <p:sldLayoutId id="2147483692" r:id="rId23"/>
    <p:sldLayoutId id="2147483693" r:id="rId24"/>
    <p:sldLayoutId id="2147483691" r:id="rId25"/>
    <p:sldLayoutId id="2147483703" r:id="rId26"/>
    <p:sldLayoutId id="2147483715" r:id="rId27"/>
  </p:sldLayoutIdLst>
  <p:hf hdr="0" ftr="0" dt="0"/>
  <p:txStyles>
    <p:titleStyle>
      <a:lvl1pPr algn="l" defTabSz="914400" rtl="0" eaLnBrk="1" fontAlgn="t" latinLnBrk="0" hangingPunct="1">
        <a:lnSpc>
          <a:spcPct val="90000"/>
        </a:lnSpc>
        <a:spcBef>
          <a:spcPct val="0"/>
        </a:spcBef>
        <a:buNone/>
        <a:defRPr lang="en-US" sz="4800" b="0" i="0"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154195" y="6202177"/>
            <a:ext cx="1020348"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9/15/2025</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1299112"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11200667" y="6270568"/>
            <a:ext cx="0" cy="1600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99062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hyperlink" Target="mailto:atodonne@purdue.edu" TargetMode="External"/><Relationship Id="rId5" Type="http://schemas.openxmlformats.org/officeDocument/2006/relationships/hyperlink" Target="mailto:tgerrish@purdue.edu" TargetMode="External"/><Relationship Id="rId4" Type="http://schemas.openxmlformats.org/officeDocument/2006/relationships/hyperlink" Target="mailto:rahalver@iu.edu"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5.xml"/><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5.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0.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hyperlink" Target="https://iu.libguides.com/mechanical_eng" TargetMode="External"/><Relationship Id="rId3" Type="http://schemas.openxmlformats.org/officeDocument/2006/relationships/hyperlink" Target="http://www.lib.purdue.edu/" TargetMode="External"/><Relationship Id="rId7" Type="http://schemas.openxmlformats.org/officeDocument/2006/relationships/hyperlink" Target="https://lib.purdue.edu/course_reserves/"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hyperlink" Target="https://lib.purdue.edu/services/interlibrary-loan/" TargetMode="External"/><Relationship Id="rId5" Type="http://schemas.openxmlformats.org/officeDocument/2006/relationships/hyperlink" Target="https://lib.purdue.edu/hourslist/" TargetMode="External"/><Relationship Id="rId4" Type="http://schemas.openxmlformats.org/officeDocument/2006/relationships/hyperlink" Target="https://lib.purdue.edu/help/askalib/" TargetMode="External"/><Relationship Id="rId9" Type="http://schemas.openxmlformats.org/officeDocument/2006/relationships/hyperlink" Target="https://iu.libcal.com/hour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0.xml"/><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emf"/><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6FDC8C-E3FF-CD20-1E5A-A0EB5E8F0F95}"/>
              </a:ext>
            </a:extLst>
          </p:cNvPr>
          <p:cNvSpPr>
            <a:spLocks noGrp="1"/>
          </p:cNvSpPr>
          <p:nvPr>
            <p:ph type="sldNum" sz="quarter" idx="12"/>
          </p:nvPr>
        </p:nvSpPr>
        <p:spPr/>
        <p:txBody>
          <a:bodyPr/>
          <a:lstStyle/>
          <a:p>
            <a:fld id="{346097E4-2930-9D48-A5CE-AF00B0E70697}" type="slidenum">
              <a:rPr lang="en-US" smtClean="0"/>
              <a:t>1</a:t>
            </a:fld>
            <a:endParaRPr lang="en-US"/>
          </a:p>
        </p:txBody>
      </p:sp>
      <p:pic>
        <p:nvPicPr>
          <p:cNvPr id="4" name="Picture 3" descr="A brown rectangular object with black text&#10;&#10;AI-generated content may be incorrect.">
            <a:extLst>
              <a:ext uri="{FF2B5EF4-FFF2-40B4-BE49-F238E27FC236}">
                <a16:creationId xmlns:a16="http://schemas.microsoft.com/office/drawing/2014/main" id="{644326DF-D682-A5E4-6F69-BF717C98BA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1B8FA24-9411-13BB-A0B9-77D43F4CCC8C}"/>
              </a:ext>
            </a:extLst>
          </p:cNvPr>
          <p:cNvSpPr txBox="1"/>
          <p:nvPr/>
        </p:nvSpPr>
        <p:spPr>
          <a:xfrm>
            <a:off x="1040460" y="1709464"/>
            <a:ext cx="8485632" cy="1569660"/>
          </a:xfrm>
          <a:prstGeom prst="rect">
            <a:avLst/>
          </a:prstGeom>
          <a:noFill/>
        </p:spPr>
        <p:txBody>
          <a:bodyPr wrap="square" rtlCol="0">
            <a:spAutoFit/>
          </a:bodyPr>
          <a:lstStyle/>
          <a:p>
            <a:pPr>
              <a:lnSpc>
                <a:spcPct val="80000"/>
              </a:lnSpc>
            </a:pPr>
            <a:r>
              <a:rPr lang="en-US" sz="6000" dirty="0">
                <a:latin typeface="+mj-lt"/>
              </a:rPr>
              <a:t>Libraries and School of</a:t>
            </a:r>
            <a:br>
              <a:rPr lang="en-US" sz="6000" dirty="0">
                <a:latin typeface="+mj-lt"/>
              </a:rPr>
            </a:br>
            <a:r>
              <a:rPr lang="en-US" sz="6000" dirty="0">
                <a:latin typeface="+mj-lt"/>
              </a:rPr>
              <a:t>Information Studies</a:t>
            </a:r>
          </a:p>
        </p:txBody>
      </p:sp>
      <p:sp>
        <p:nvSpPr>
          <p:cNvPr id="9" name="TextBox 8">
            <a:extLst>
              <a:ext uri="{FF2B5EF4-FFF2-40B4-BE49-F238E27FC236}">
                <a16:creationId xmlns:a16="http://schemas.microsoft.com/office/drawing/2014/main" id="{48F935DA-D721-B259-B591-967F67764534}"/>
              </a:ext>
            </a:extLst>
          </p:cNvPr>
          <p:cNvSpPr txBox="1"/>
          <p:nvPr/>
        </p:nvSpPr>
        <p:spPr>
          <a:xfrm>
            <a:off x="10676228" y="6045929"/>
            <a:ext cx="1100137" cy="276999"/>
          </a:xfrm>
          <a:prstGeom prst="rect">
            <a:avLst/>
          </a:prstGeom>
          <a:noFill/>
        </p:spPr>
        <p:txBody>
          <a:bodyPr wrap="square" rtlCol="0">
            <a:spAutoFit/>
          </a:bodyPr>
          <a:lstStyle/>
          <a:p>
            <a:r>
              <a:rPr lang="en-US" sz="1200" dirty="0">
                <a:solidFill>
                  <a:schemeClr val="bg1"/>
                </a:solidFill>
              </a:rPr>
              <a:t>August 2025</a:t>
            </a:r>
          </a:p>
        </p:txBody>
      </p:sp>
    </p:spTree>
    <p:extLst>
      <p:ext uri="{BB962C8B-B14F-4D97-AF65-F5344CB8AC3E}">
        <p14:creationId xmlns:p14="http://schemas.microsoft.com/office/powerpoint/2010/main" val="3985901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59F62-8829-78FA-7FBB-074D010D396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D85F3DBA-3309-6F0D-FBF9-8A43386F785F}"/>
              </a:ext>
            </a:extLst>
          </p:cNvPr>
          <p:cNvSpPr/>
          <p:nvPr/>
        </p:nvSpPr>
        <p:spPr>
          <a:xfrm>
            <a:off x="4215312" y="1237130"/>
            <a:ext cx="7425970" cy="4790209"/>
          </a:xfrm>
          <a:prstGeom prst="rect">
            <a:avLst/>
          </a:prstGeom>
          <a:solidFill>
            <a:schemeClr val="accent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B23F5E8-39AF-4D7C-0006-021134133362}"/>
              </a:ext>
            </a:extLst>
          </p:cNvPr>
          <p:cNvSpPr/>
          <p:nvPr/>
        </p:nvSpPr>
        <p:spPr>
          <a:xfrm>
            <a:off x="550718" y="1237130"/>
            <a:ext cx="3252355" cy="4790209"/>
          </a:xfrm>
          <a:prstGeom prst="rect">
            <a:avLst/>
          </a:prstGeom>
          <a:solidFill>
            <a:schemeClr val="accent1">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9BAFE3-236F-BC59-0AD9-4036436ECC8D}"/>
              </a:ext>
            </a:extLst>
          </p:cNvPr>
          <p:cNvSpPr>
            <a:spLocks noGrp="1"/>
          </p:cNvSpPr>
          <p:nvPr>
            <p:ph type="title"/>
          </p:nvPr>
        </p:nvSpPr>
        <p:spPr/>
        <p:txBody>
          <a:bodyPr>
            <a:normAutofit fontScale="90000"/>
          </a:bodyPr>
          <a:lstStyle/>
          <a:p>
            <a:r>
              <a:rPr lang="en-US" dirty="0"/>
              <a:t>School of Information Studies </a:t>
            </a:r>
          </a:p>
        </p:txBody>
      </p:sp>
      <p:sp>
        <p:nvSpPr>
          <p:cNvPr id="18" name="Text Placeholder 4">
            <a:extLst>
              <a:ext uri="{FF2B5EF4-FFF2-40B4-BE49-F238E27FC236}">
                <a16:creationId xmlns:a16="http://schemas.microsoft.com/office/drawing/2014/main" id="{AA652DA3-591E-D03F-6DF4-0DE98B08DB2B}"/>
              </a:ext>
            </a:extLst>
          </p:cNvPr>
          <p:cNvSpPr txBox="1">
            <a:spLocks/>
          </p:cNvSpPr>
          <p:nvPr/>
        </p:nvSpPr>
        <p:spPr>
          <a:xfrm>
            <a:off x="827988" y="1435880"/>
            <a:ext cx="2950585" cy="506503"/>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j-lt"/>
              </a:rPr>
              <a:t>Undergraduate</a:t>
            </a:r>
          </a:p>
          <a:p>
            <a:endParaRPr lang="en-US" dirty="0"/>
          </a:p>
        </p:txBody>
      </p:sp>
      <p:sp>
        <p:nvSpPr>
          <p:cNvPr id="19" name="Text Placeholder 5">
            <a:extLst>
              <a:ext uri="{FF2B5EF4-FFF2-40B4-BE49-F238E27FC236}">
                <a16:creationId xmlns:a16="http://schemas.microsoft.com/office/drawing/2014/main" id="{392DB6CD-C03C-8B61-E86A-6E89F7D6797A}"/>
              </a:ext>
            </a:extLst>
          </p:cNvPr>
          <p:cNvSpPr txBox="1">
            <a:spLocks/>
          </p:cNvSpPr>
          <p:nvPr/>
        </p:nvSpPr>
        <p:spPr>
          <a:xfrm>
            <a:off x="827987" y="2938659"/>
            <a:ext cx="2950589" cy="830016"/>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US" sz="1600" dirty="0">
                <a:solidFill>
                  <a:srgbClr val="221E1F"/>
                </a:solidFill>
              </a:rPr>
              <a:t>Students will learn to make evidence-based decisions in professional and academic contexts.</a:t>
            </a:r>
            <a:endParaRPr lang="en-US" sz="1600" dirty="0"/>
          </a:p>
        </p:txBody>
      </p:sp>
      <p:sp>
        <p:nvSpPr>
          <p:cNvPr id="24" name="Text Placeholder 4">
            <a:extLst>
              <a:ext uri="{FF2B5EF4-FFF2-40B4-BE49-F238E27FC236}">
                <a16:creationId xmlns:a16="http://schemas.microsoft.com/office/drawing/2014/main" id="{DC64F80A-D633-68F3-E5B3-258174265B1F}"/>
              </a:ext>
            </a:extLst>
          </p:cNvPr>
          <p:cNvSpPr txBox="1">
            <a:spLocks/>
          </p:cNvSpPr>
          <p:nvPr/>
        </p:nvSpPr>
        <p:spPr>
          <a:xfrm>
            <a:off x="4652171" y="1435880"/>
            <a:ext cx="2950582" cy="506503"/>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j-lt"/>
              </a:rPr>
              <a:t>Graduate</a:t>
            </a:r>
          </a:p>
          <a:p>
            <a:endParaRPr lang="en-US" sz="2400" dirty="0"/>
          </a:p>
        </p:txBody>
      </p:sp>
      <p:sp>
        <p:nvSpPr>
          <p:cNvPr id="3" name="Text Placeholder 4">
            <a:extLst>
              <a:ext uri="{FF2B5EF4-FFF2-40B4-BE49-F238E27FC236}">
                <a16:creationId xmlns:a16="http://schemas.microsoft.com/office/drawing/2014/main" id="{1356498D-4C8B-50AD-7519-E1F3FE277B7D}"/>
              </a:ext>
            </a:extLst>
          </p:cNvPr>
          <p:cNvSpPr txBox="1">
            <a:spLocks/>
          </p:cNvSpPr>
          <p:nvPr/>
        </p:nvSpPr>
        <p:spPr>
          <a:xfrm>
            <a:off x="827987" y="2096984"/>
            <a:ext cx="2950585" cy="346861"/>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j-lt"/>
              </a:rPr>
              <a:t>Information Studies Minor</a:t>
            </a:r>
          </a:p>
        </p:txBody>
      </p:sp>
      <p:sp>
        <p:nvSpPr>
          <p:cNvPr id="7" name="TextBox 6">
            <a:extLst>
              <a:ext uri="{FF2B5EF4-FFF2-40B4-BE49-F238E27FC236}">
                <a16:creationId xmlns:a16="http://schemas.microsoft.com/office/drawing/2014/main" id="{B484D859-1CAF-68C8-3EF6-B7209911E9D5}"/>
              </a:ext>
            </a:extLst>
          </p:cNvPr>
          <p:cNvSpPr txBox="1"/>
          <p:nvPr/>
        </p:nvSpPr>
        <p:spPr>
          <a:xfrm>
            <a:off x="827987" y="2416156"/>
            <a:ext cx="1942584" cy="369332"/>
          </a:xfrm>
          <a:prstGeom prst="rect">
            <a:avLst/>
          </a:prstGeom>
          <a:noFill/>
        </p:spPr>
        <p:txBody>
          <a:bodyPr wrap="square" rtlCol="0">
            <a:spAutoFit/>
          </a:bodyPr>
          <a:lstStyle/>
          <a:p>
            <a:r>
              <a:rPr lang="en-US" b="1" dirty="0">
                <a:solidFill>
                  <a:schemeClr val="tx1">
                    <a:lumMod val="50000"/>
                    <a:lumOff val="50000"/>
                  </a:schemeClr>
                </a:solidFill>
              </a:rPr>
              <a:t>15 Credits</a:t>
            </a:r>
          </a:p>
        </p:txBody>
      </p:sp>
      <p:sp>
        <p:nvSpPr>
          <p:cNvPr id="8" name="Text Placeholder 5">
            <a:extLst>
              <a:ext uri="{FF2B5EF4-FFF2-40B4-BE49-F238E27FC236}">
                <a16:creationId xmlns:a16="http://schemas.microsoft.com/office/drawing/2014/main" id="{2210E3D3-75CC-94A8-EFF1-E026BA639185}"/>
              </a:ext>
            </a:extLst>
          </p:cNvPr>
          <p:cNvSpPr txBox="1">
            <a:spLocks/>
          </p:cNvSpPr>
          <p:nvPr/>
        </p:nvSpPr>
        <p:spPr>
          <a:xfrm>
            <a:off x="4652164" y="2938659"/>
            <a:ext cx="2950589" cy="1300831"/>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US" sz="1600" dirty="0">
                <a:solidFill>
                  <a:srgbClr val="221E1F"/>
                </a:solidFill>
              </a:rPr>
              <a:t>Co-sponsored by the College of Liberal Arts, students will utilize computational methods for advanced research in the humanities or social sciences.</a:t>
            </a:r>
          </a:p>
        </p:txBody>
      </p:sp>
      <p:sp>
        <p:nvSpPr>
          <p:cNvPr id="11" name="Text Placeholder 4">
            <a:extLst>
              <a:ext uri="{FF2B5EF4-FFF2-40B4-BE49-F238E27FC236}">
                <a16:creationId xmlns:a16="http://schemas.microsoft.com/office/drawing/2014/main" id="{3C698557-19F7-24B6-59E6-1AB8FA6F1201}"/>
              </a:ext>
            </a:extLst>
          </p:cNvPr>
          <p:cNvSpPr txBox="1">
            <a:spLocks/>
          </p:cNvSpPr>
          <p:nvPr/>
        </p:nvSpPr>
        <p:spPr>
          <a:xfrm>
            <a:off x="4652164" y="2096984"/>
            <a:ext cx="2950585" cy="346861"/>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j-lt"/>
              </a:rPr>
              <a:t>Digital Humanities</a:t>
            </a:r>
          </a:p>
        </p:txBody>
      </p:sp>
      <p:sp>
        <p:nvSpPr>
          <p:cNvPr id="12" name="TextBox 11">
            <a:extLst>
              <a:ext uri="{FF2B5EF4-FFF2-40B4-BE49-F238E27FC236}">
                <a16:creationId xmlns:a16="http://schemas.microsoft.com/office/drawing/2014/main" id="{9590D268-8A14-7FD1-2E6C-F905176AF956}"/>
              </a:ext>
            </a:extLst>
          </p:cNvPr>
          <p:cNvSpPr txBox="1"/>
          <p:nvPr/>
        </p:nvSpPr>
        <p:spPr>
          <a:xfrm>
            <a:off x="4652164" y="2416156"/>
            <a:ext cx="1942584" cy="369332"/>
          </a:xfrm>
          <a:prstGeom prst="rect">
            <a:avLst/>
          </a:prstGeom>
          <a:noFill/>
        </p:spPr>
        <p:txBody>
          <a:bodyPr wrap="square" rtlCol="0">
            <a:spAutoFit/>
          </a:bodyPr>
          <a:lstStyle/>
          <a:p>
            <a:r>
              <a:rPr lang="en-US" b="1" dirty="0">
                <a:solidFill>
                  <a:schemeClr val="tx1">
                    <a:lumMod val="50000"/>
                    <a:lumOff val="50000"/>
                  </a:schemeClr>
                </a:solidFill>
              </a:rPr>
              <a:t>12 Credits</a:t>
            </a:r>
          </a:p>
        </p:txBody>
      </p:sp>
      <p:sp>
        <p:nvSpPr>
          <p:cNvPr id="16" name="Text Placeholder 5">
            <a:extLst>
              <a:ext uri="{FF2B5EF4-FFF2-40B4-BE49-F238E27FC236}">
                <a16:creationId xmlns:a16="http://schemas.microsoft.com/office/drawing/2014/main" id="{1391B0A6-8139-3D60-3DFA-0509F337CA1A}"/>
              </a:ext>
            </a:extLst>
          </p:cNvPr>
          <p:cNvSpPr txBox="1">
            <a:spLocks/>
          </p:cNvSpPr>
          <p:nvPr/>
        </p:nvSpPr>
        <p:spPr>
          <a:xfrm>
            <a:off x="8049992" y="2938659"/>
            <a:ext cx="2950589" cy="1881965"/>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1400"/>
              </a:spcBef>
              <a:buNone/>
            </a:pPr>
            <a:r>
              <a:rPr lang="en-US" sz="1600" dirty="0">
                <a:solidFill>
                  <a:schemeClr val="dk1"/>
                </a:solidFill>
              </a:rPr>
              <a:t>In collaboration with seven colleges at Purdue, students will analyze, interpret, and integrate spatial information in sciences, technology, humanities, or social sciences</a:t>
            </a:r>
          </a:p>
        </p:txBody>
      </p:sp>
      <p:sp>
        <p:nvSpPr>
          <p:cNvPr id="17" name="Text Placeholder 4">
            <a:extLst>
              <a:ext uri="{FF2B5EF4-FFF2-40B4-BE49-F238E27FC236}">
                <a16:creationId xmlns:a16="http://schemas.microsoft.com/office/drawing/2014/main" id="{30FAC19F-7F8D-0E2C-A00C-7D3635487257}"/>
              </a:ext>
            </a:extLst>
          </p:cNvPr>
          <p:cNvSpPr txBox="1">
            <a:spLocks/>
          </p:cNvSpPr>
          <p:nvPr/>
        </p:nvSpPr>
        <p:spPr>
          <a:xfrm>
            <a:off x="8049992" y="2096984"/>
            <a:ext cx="3337528" cy="346861"/>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mj-lt"/>
              </a:rPr>
              <a:t>Geospatial Information Science</a:t>
            </a:r>
          </a:p>
        </p:txBody>
      </p:sp>
      <p:sp>
        <p:nvSpPr>
          <p:cNvPr id="20" name="TextBox 19">
            <a:extLst>
              <a:ext uri="{FF2B5EF4-FFF2-40B4-BE49-F238E27FC236}">
                <a16:creationId xmlns:a16="http://schemas.microsoft.com/office/drawing/2014/main" id="{2625C7CB-C15C-75F2-CC2C-4EB7D2B4CF63}"/>
              </a:ext>
            </a:extLst>
          </p:cNvPr>
          <p:cNvSpPr txBox="1"/>
          <p:nvPr/>
        </p:nvSpPr>
        <p:spPr>
          <a:xfrm>
            <a:off x="8049992" y="2416156"/>
            <a:ext cx="1942584" cy="369332"/>
          </a:xfrm>
          <a:prstGeom prst="rect">
            <a:avLst/>
          </a:prstGeom>
          <a:noFill/>
        </p:spPr>
        <p:txBody>
          <a:bodyPr wrap="square" rtlCol="0">
            <a:spAutoFit/>
          </a:bodyPr>
          <a:lstStyle/>
          <a:p>
            <a:r>
              <a:rPr lang="en-US" b="1" dirty="0">
                <a:solidFill>
                  <a:schemeClr val="tx1">
                    <a:lumMod val="50000"/>
                    <a:lumOff val="50000"/>
                  </a:schemeClr>
                </a:solidFill>
              </a:rPr>
              <a:t>12 Credits</a:t>
            </a:r>
          </a:p>
        </p:txBody>
      </p:sp>
    </p:spTree>
    <p:extLst>
      <p:ext uri="{BB962C8B-B14F-4D97-AF65-F5344CB8AC3E}">
        <p14:creationId xmlns:p14="http://schemas.microsoft.com/office/powerpoint/2010/main" val="3739804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734EB05-8E3A-3F3C-A1D5-33341BB3966E}"/>
              </a:ext>
            </a:extLst>
          </p:cNvPr>
          <p:cNvSpPr txBox="1"/>
          <p:nvPr/>
        </p:nvSpPr>
        <p:spPr>
          <a:xfrm>
            <a:off x="9481930" y="9044609"/>
            <a:ext cx="184731" cy="369332"/>
          </a:xfrm>
          <a:prstGeom prst="rect">
            <a:avLst/>
          </a:prstGeom>
          <a:noFill/>
        </p:spPr>
        <p:txBody>
          <a:bodyPr wrap="none" rtlCol="0">
            <a:spAutoFit/>
          </a:bodyPr>
          <a:lstStyle/>
          <a:p>
            <a:endParaRPr lang="en-US" dirty="0"/>
          </a:p>
        </p:txBody>
      </p:sp>
      <p:sp>
        <p:nvSpPr>
          <p:cNvPr id="30" name="TextBox 29">
            <a:extLst>
              <a:ext uri="{FF2B5EF4-FFF2-40B4-BE49-F238E27FC236}">
                <a16:creationId xmlns:a16="http://schemas.microsoft.com/office/drawing/2014/main" id="{4364DAD6-C39F-E20C-4C80-D2633E8D11B8}"/>
              </a:ext>
            </a:extLst>
          </p:cNvPr>
          <p:cNvSpPr txBox="1"/>
          <p:nvPr/>
        </p:nvSpPr>
        <p:spPr>
          <a:xfrm>
            <a:off x="6818243" y="10157791"/>
            <a:ext cx="184731" cy="369332"/>
          </a:xfrm>
          <a:prstGeom prst="rect">
            <a:avLst/>
          </a:prstGeom>
          <a:noFill/>
        </p:spPr>
        <p:txBody>
          <a:bodyPr wrap="none" rtlCol="0">
            <a:spAutoFit/>
          </a:bodyPr>
          <a:lstStyle/>
          <a:p>
            <a:endParaRPr lang="en-US" dirty="0"/>
          </a:p>
        </p:txBody>
      </p:sp>
      <p:sp>
        <p:nvSpPr>
          <p:cNvPr id="32" name="TextBox 31">
            <a:extLst>
              <a:ext uri="{FF2B5EF4-FFF2-40B4-BE49-F238E27FC236}">
                <a16:creationId xmlns:a16="http://schemas.microsoft.com/office/drawing/2014/main" id="{6FE6F285-21A3-B841-6919-E0BBDD749B5E}"/>
              </a:ext>
            </a:extLst>
          </p:cNvPr>
          <p:cNvSpPr txBox="1"/>
          <p:nvPr/>
        </p:nvSpPr>
        <p:spPr>
          <a:xfrm>
            <a:off x="11231217" y="-2027583"/>
            <a:ext cx="184731" cy="369332"/>
          </a:xfrm>
          <a:prstGeom prst="rect">
            <a:avLst/>
          </a:prstGeom>
          <a:noFill/>
        </p:spPr>
        <p:txBody>
          <a:bodyPr wrap="none" rtlCol="0">
            <a:spAutoFit/>
          </a:bodyPr>
          <a:lstStyle/>
          <a:p>
            <a:endParaRPr lang="en-US"/>
          </a:p>
        </p:txBody>
      </p:sp>
      <p:sp>
        <p:nvSpPr>
          <p:cNvPr id="2" name="Rectangle 1">
            <a:extLst>
              <a:ext uri="{FF2B5EF4-FFF2-40B4-BE49-F238E27FC236}">
                <a16:creationId xmlns:a16="http://schemas.microsoft.com/office/drawing/2014/main" id="{0E518275-DC34-A517-2DEE-374DF37E7A72}"/>
              </a:ext>
            </a:extLst>
          </p:cNvPr>
          <p:cNvSpPr/>
          <p:nvPr/>
        </p:nvSpPr>
        <p:spPr>
          <a:xfrm>
            <a:off x="13628985" y="8095571"/>
            <a:ext cx="12192000" cy="1898075"/>
          </a:xfrm>
          <a:prstGeom prst="rect">
            <a:avLst/>
          </a:prstGeom>
          <a:gradFill>
            <a:gsLst>
              <a:gs pos="12000">
                <a:schemeClr val="accent1">
                  <a:lumMod val="5000"/>
                  <a:lumOff val="95000"/>
                  <a:alpha val="0"/>
                </a:schemeClr>
              </a:gs>
              <a:gs pos="64000">
                <a:srgbClr val="504E4E">
                  <a:alpha val="72157"/>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8F39C27-B438-F0E8-7E00-BEBF84CCC7B7}"/>
              </a:ext>
            </a:extLst>
          </p:cNvPr>
          <p:cNvSpPr txBox="1"/>
          <p:nvPr/>
        </p:nvSpPr>
        <p:spPr>
          <a:xfrm>
            <a:off x="9386490" y="5204924"/>
            <a:ext cx="2408627" cy="461665"/>
          </a:xfrm>
          <a:prstGeom prst="rect">
            <a:avLst/>
          </a:prstGeom>
          <a:noFill/>
        </p:spPr>
        <p:txBody>
          <a:bodyPr wrap="square" rtlCol="0">
            <a:spAutoFit/>
          </a:bodyPr>
          <a:lstStyle/>
          <a:p>
            <a:pPr algn="ctr"/>
            <a:r>
              <a:rPr lang="en-US" sz="1200" b="1" dirty="0">
                <a:latin typeface="+mj-lt"/>
              </a:rPr>
              <a:t>Betsy Gordon Psychoactive </a:t>
            </a:r>
            <a:br>
              <a:rPr lang="en-US" sz="1200" b="1" dirty="0">
                <a:latin typeface="+mj-lt"/>
              </a:rPr>
            </a:br>
            <a:r>
              <a:rPr lang="en-US" sz="1200" b="1" dirty="0">
                <a:latin typeface="+mj-lt"/>
              </a:rPr>
              <a:t>Substances Research Collection</a:t>
            </a:r>
          </a:p>
        </p:txBody>
      </p:sp>
      <p:sp>
        <p:nvSpPr>
          <p:cNvPr id="5" name="TextBox 4">
            <a:extLst>
              <a:ext uri="{FF2B5EF4-FFF2-40B4-BE49-F238E27FC236}">
                <a16:creationId xmlns:a16="http://schemas.microsoft.com/office/drawing/2014/main" id="{66299D8D-BB29-8192-C318-4556CE4D987B}"/>
              </a:ext>
            </a:extLst>
          </p:cNvPr>
          <p:cNvSpPr txBox="1"/>
          <p:nvPr/>
        </p:nvSpPr>
        <p:spPr>
          <a:xfrm>
            <a:off x="3479508" y="5204924"/>
            <a:ext cx="2302636" cy="461665"/>
          </a:xfrm>
          <a:prstGeom prst="rect">
            <a:avLst/>
          </a:prstGeom>
          <a:noFill/>
        </p:spPr>
        <p:txBody>
          <a:bodyPr wrap="square" rtlCol="0">
            <a:spAutoFit/>
          </a:bodyPr>
          <a:lstStyle/>
          <a:p>
            <a:pPr algn="ctr"/>
            <a:r>
              <a:rPr lang="en-US" sz="1200" b="1" dirty="0">
                <a:latin typeface="+mj-lt"/>
              </a:rPr>
              <a:t>The Barron Hilton Flight and Space Exploration Archives</a:t>
            </a:r>
          </a:p>
        </p:txBody>
      </p:sp>
      <p:sp>
        <p:nvSpPr>
          <p:cNvPr id="7" name="TextBox 6">
            <a:extLst>
              <a:ext uri="{FF2B5EF4-FFF2-40B4-BE49-F238E27FC236}">
                <a16:creationId xmlns:a16="http://schemas.microsoft.com/office/drawing/2014/main" id="{2692E2B2-228B-3890-E36D-DC4E8D61B5A4}"/>
              </a:ext>
            </a:extLst>
          </p:cNvPr>
          <p:cNvSpPr txBox="1"/>
          <p:nvPr/>
        </p:nvSpPr>
        <p:spPr>
          <a:xfrm>
            <a:off x="6567695" y="5204924"/>
            <a:ext cx="2086240" cy="461665"/>
          </a:xfrm>
          <a:prstGeom prst="rect">
            <a:avLst/>
          </a:prstGeom>
          <a:noFill/>
        </p:spPr>
        <p:txBody>
          <a:bodyPr wrap="square" rtlCol="0">
            <a:spAutoFit/>
          </a:bodyPr>
          <a:lstStyle/>
          <a:p>
            <a:pPr algn="ctr"/>
            <a:r>
              <a:rPr lang="en-US" sz="1200" b="1" dirty="0">
                <a:latin typeface="+mj-lt"/>
              </a:rPr>
              <a:t>Susan Bulkeley Butler </a:t>
            </a:r>
            <a:br>
              <a:rPr lang="en-US" sz="1200" b="1" dirty="0">
                <a:latin typeface="+mj-lt"/>
              </a:rPr>
            </a:br>
            <a:r>
              <a:rPr lang="en-US" sz="1200" b="1" dirty="0">
                <a:latin typeface="+mj-lt"/>
              </a:rPr>
              <a:t>Women’s Archives</a:t>
            </a:r>
          </a:p>
        </p:txBody>
      </p:sp>
      <p:pic>
        <p:nvPicPr>
          <p:cNvPr id="8" name="Picture 7" descr="A painting of a yellow and green swirl&#10;&#10;Description automatically generated">
            <a:extLst>
              <a:ext uri="{FF2B5EF4-FFF2-40B4-BE49-F238E27FC236}">
                <a16:creationId xmlns:a16="http://schemas.microsoft.com/office/drawing/2014/main" id="{E3C68BF9-2E0C-4789-C74C-9E5AFF566529}"/>
              </a:ext>
            </a:extLst>
          </p:cNvPr>
          <p:cNvPicPr>
            <a:picLocks noChangeAspect="1"/>
          </p:cNvPicPr>
          <p:nvPr/>
        </p:nvPicPr>
        <p:blipFill>
          <a:blip r:embed="rId3"/>
          <a:srcRect l="30958" t="3568" r="20624" b="3568"/>
          <a:stretch>
            <a:fillRect/>
          </a:stretch>
        </p:blipFill>
        <p:spPr>
          <a:xfrm>
            <a:off x="9219806" y="1270696"/>
            <a:ext cx="2741994" cy="3729717"/>
          </a:xfrm>
          <a:prstGeom prst="rect">
            <a:avLst/>
          </a:prstGeom>
        </p:spPr>
      </p:pic>
      <p:pic>
        <p:nvPicPr>
          <p:cNvPr id="27" name="Picture 26" descr="A group of men standing in front of an airplane&#10;&#10;Description automatically generated">
            <a:extLst>
              <a:ext uri="{FF2B5EF4-FFF2-40B4-BE49-F238E27FC236}">
                <a16:creationId xmlns:a16="http://schemas.microsoft.com/office/drawing/2014/main" id="{EB649C9E-DFF1-9D9B-46E9-414AB2605D89}"/>
              </a:ext>
            </a:extLst>
          </p:cNvPr>
          <p:cNvPicPr>
            <a:picLocks noChangeAspect="1"/>
          </p:cNvPicPr>
          <p:nvPr/>
        </p:nvPicPr>
        <p:blipFill>
          <a:blip r:embed="rId4"/>
          <a:srcRect l="31719" t="26189" r="30771" b="10035"/>
          <a:stretch>
            <a:fillRect/>
          </a:stretch>
        </p:blipFill>
        <p:spPr>
          <a:xfrm>
            <a:off x="6239818" y="1270696"/>
            <a:ext cx="2741994" cy="3729717"/>
          </a:xfrm>
          <a:prstGeom prst="rect">
            <a:avLst/>
          </a:prstGeom>
        </p:spPr>
      </p:pic>
      <p:pic>
        <p:nvPicPr>
          <p:cNvPr id="25" name="Picture 24" descr="A group of astronauts in space&#10;&#10;Description automatically generated">
            <a:extLst>
              <a:ext uri="{FF2B5EF4-FFF2-40B4-BE49-F238E27FC236}">
                <a16:creationId xmlns:a16="http://schemas.microsoft.com/office/drawing/2014/main" id="{C711EC46-AF62-0815-83AF-E470C46231DD}"/>
              </a:ext>
            </a:extLst>
          </p:cNvPr>
          <p:cNvPicPr>
            <a:picLocks noChangeAspect="1"/>
          </p:cNvPicPr>
          <p:nvPr/>
        </p:nvPicPr>
        <p:blipFill>
          <a:blip r:embed="rId5"/>
          <a:srcRect l="16801" t="24327" r="41509" b="38159"/>
          <a:stretch>
            <a:fillRect/>
          </a:stretch>
        </p:blipFill>
        <p:spPr>
          <a:xfrm>
            <a:off x="3259829" y="1270696"/>
            <a:ext cx="2741994" cy="3729717"/>
          </a:xfrm>
          <a:prstGeom prst="rect">
            <a:avLst/>
          </a:prstGeom>
        </p:spPr>
      </p:pic>
      <p:sp>
        <p:nvSpPr>
          <p:cNvPr id="11" name="TextBox 10">
            <a:extLst>
              <a:ext uri="{FF2B5EF4-FFF2-40B4-BE49-F238E27FC236}">
                <a16:creationId xmlns:a16="http://schemas.microsoft.com/office/drawing/2014/main" id="{DCD10129-822C-D61E-CFAF-AC97D1653F46}"/>
              </a:ext>
            </a:extLst>
          </p:cNvPr>
          <p:cNvSpPr txBox="1"/>
          <p:nvPr/>
        </p:nvSpPr>
        <p:spPr>
          <a:xfrm>
            <a:off x="9294125" y="-1269242"/>
            <a:ext cx="184731" cy="369332"/>
          </a:xfrm>
          <a:prstGeom prst="rect">
            <a:avLst/>
          </a:prstGeom>
          <a:noFill/>
        </p:spPr>
        <p:txBody>
          <a:bodyPr wrap="none" rtlCol="0">
            <a:spAutoFit/>
          </a:bodyPr>
          <a:lstStyle/>
          <a:p>
            <a:endParaRPr lang="en-US" dirty="0"/>
          </a:p>
        </p:txBody>
      </p:sp>
      <p:sp>
        <p:nvSpPr>
          <p:cNvPr id="3" name="Title 4">
            <a:extLst>
              <a:ext uri="{FF2B5EF4-FFF2-40B4-BE49-F238E27FC236}">
                <a16:creationId xmlns:a16="http://schemas.microsoft.com/office/drawing/2014/main" id="{B226CC18-7840-83C8-DE7B-18F7FA0ACD0B}"/>
              </a:ext>
            </a:extLst>
          </p:cNvPr>
          <p:cNvSpPr>
            <a:spLocks noGrp="1"/>
          </p:cNvSpPr>
          <p:nvPr>
            <p:ph type="title"/>
          </p:nvPr>
        </p:nvSpPr>
        <p:spPr>
          <a:xfrm>
            <a:off x="468086" y="385004"/>
            <a:ext cx="11266714" cy="589032"/>
          </a:xfrm>
        </p:spPr>
        <p:txBody>
          <a:bodyPr>
            <a:normAutofit fontScale="90000"/>
          </a:bodyPr>
          <a:lstStyle/>
          <a:p>
            <a:r>
              <a:rPr lang="en-US" dirty="0"/>
              <a:t>Archives and Special Collections</a:t>
            </a:r>
          </a:p>
        </p:txBody>
      </p:sp>
      <p:sp>
        <p:nvSpPr>
          <p:cNvPr id="12" name="TextBox 11">
            <a:extLst>
              <a:ext uri="{FF2B5EF4-FFF2-40B4-BE49-F238E27FC236}">
                <a16:creationId xmlns:a16="http://schemas.microsoft.com/office/drawing/2014/main" id="{46E6B204-DE45-B924-D76F-8B75B00B0F5B}"/>
              </a:ext>
            </a:extLst>
          </p:cNvPr>
          <p:cNvSpPr txBox="1"/>
          <p:nvPr/>
        </p:nvSpPr>
        <p:spPr>
          <a:xfrm>
            <a:off x="607080" y="5204924"/>
            <a:ext cx="2086240" cy="461665"/>
          </a:xfrm>
          <a:prstGeom prst="rect">
            <a:avLst/>
          </a:prstGeom>
          <a:noFill/>
        </p:spPr>
        <p:txBody>
          <a:bodyPr wrap="square" rtlCol="0">
            <a:spAutoFit/>
          </a:bodyPr>
          <a:lstStyle/>
          <a:p>
            <a:pPr algn="ctr"/>
            <a:r>
              <a:rPr lang="en-US" sz="1200" b="1" dirty="0">
                <a:latin typeface="+mj-lt"/>
              </a:rPr>
              <a:t>University </a:t>
            </a:r>
            <a:br>
              <a:rPr lang="en-US" sz="1200" b="1" dirty="0">
                <a:latin typeface="+mj-lt"/>
              </a:rPr>
            </a:br>
            <a:r>
              <a:rPr lang="en-US" sz="1200" b="1" dirty="0">
                <a:latin typeface="+mj-lt"/>
              </a:rPr>
              <a:t>Archives</a:t>
            </a:r>
          </a:p>
        </p:txBody>
      </p:sp>
      <p:sp>
        <p:nvSpPr>
          <p:cNvPr id="13" name="TextBox 12">
            <a:extLst>
              <a:ext uri="{FF2B5EF4-FFF2-40B4-BE49-F238E27FC236}">
                <a16:creationId xmlns:a16="http://schemas.microsoft.com/office/drawing/2014/main" id="{DEBB7F51-8947-A725-88D3-3621EFAA11B0}"/>
              </a:ext>
            </a:extLst>
          </p:cNvPr>
          <p:cNvSpPr txBox="1"/>
          <p:nvPr/>
        </p:nvSpPr>
        <p:spPr>
          <a:xfrm>
            <a:off x="445888" y="5666589"/>
            <a:ext cx="2408626" cy="830997"/>
          </a:xfrm>
          <a:prstGeom prst="rect">
            <a:avLst/>
          </a:prstGeom>
          <a:noFill/>
        </p:spPr>
        <p:txBody>
          <a:bodyPr wrap="square" rtlCol="0">
            <a:spAutoFit/>
          </a:bodyPr>
          <a:lstStyle/>
          <a:p>
            <a:pPr algn="ctr"/>
            <a:r>
              <a:rPr lang="en-US" sz="1200" dirty="0"/>
              <a:t>Records Purdue’s official history through documents from administration, departments, and student organizations.</a:t>
            </a:r>
          </a:p>
        </p:txBody>
      </p:sp>
      <p:sp>
        <p:nvSpPr>
          <p:cNvPr id="15" name="TextBox 14">
            <a:extLst>
              <a:ext uri="{FF2B5EF4-FFF2-40B4-BE49-F238E27FC236}">
                <a16:creationId xmlns:a16="http://schemas.microsoft.com/office/drawing/2014/main" id="{3BD3430D-1651-0A9F-D00D-FA38AD137364}"/>
              </a:ext>
            </a:extLst>
          </p:cNvPr>
          <p:cNvSpPr txBox="1"/>
          <p:nvPr/>
        </p:nvSpPr>
        <p:spPr>
          <a:xfrm>
            <a:off x="3426514" y="5666589"/>
            <a:ext cx="2408626" cy="646331"/>
          </a:xfrm>
          <a:prstGeom prst="rect">
            <a:avLst/>
          </a:prstGeom>
          <a:noFill/>
        </p:spPr>
        <p:txBody>
          <a:bodyPr wrap="square" rtlCol="0">
            <a:spAutoFit/>
          </a:bodyPr>
          <a:lstStyle/>
          <a:p>
            <a:pPr algn="ctr"/>
            <a:r>
              <a:rPr lang="en-US" sz="1200" dirty="0"/>
              <a:t>Chronicles Purdue’s contributions to aerospace through alumni, faculty, and research.</a:t>
            </a:r>
          </a:p>
        </p:txBody>
      </p:sp>
      <p:sp>
        <p:nvSpPr>
          <p:cNvPr id="16" name="TextBox 15">
            <a:extLst>
              <a:ext uri="{FF2B5EF4-FFF2-40B4-BE49-F238E27FC236}">
                <a16:creationId xmlns:a16="http://schemas.microsoft.com/office/drawing/2014/main" id="{5BE301C2-D575-41D7-20B2-5745E54BD469}"/>
              </a:ext>
            </a:extLst>
          </p:cNvPr>
          <p:cNvSpPr txBox="1"/>
          <p:nvPr/>
        </p:nvSpPr>
        <p:spPr>
          <a:xfrm>
            <a:off x="6406503" y="5666589"/>
            <a:ext cx="2408626" cy="830997"/>
          </a:xfrm>
          <a:prstGeom prst="rect">
            <a:avLst/>
          </a:prstGeom>
          <a:noFill/>
        </p:spPr>
        <p:txBody>
          <a:bodyPr wrap="square" rtlCol="0">
            <a:spAutoFit/>
          </a:bodyPr>
          <a:lstStyle/>
          <a:p>
            <a:pPr algn="ctr"/>
            <a:r>
              <a:rPr lang="en-US" sz="1200" dirty="0"/>
              <a:t>Showcases rare materials highlighting the overlooked stories of women at Purdue and in Indiana.</a:t>
            </a:r>
          </a:p>
        </p:txBody>
      </p:sp>
      <p:sp>
        <p:nvSpPr>
          <p:cNvPr id="17" name="TextBox 16">
            <a:extLst>
              <a:ext uri="{FF2B5EF4-FFF2-40B4-BE49-F238E27FC236}">
                <a16:creationId xmlns:a16="http://schemas.microsoft.com/office/drawing/2014/main" id="{7617ADAB-C7E9-B1D3-2ED1-11D096020D79}"/>
              </a:ext>
            </a:extLst>
          </p:cNvPr>
          <p:cNvSpPr txBox="1"/>
          <p:nvPr/>
        </p:nvSpPr>
        <p:spPr>
          <a:xfrm>
            <a:off x="9386491" y="5666589"/>
            <a:ext cx="2408626" cy="646331"/>
          </a:xfrm>
          <a:prstGeom prst="rect">
            <a:avLst/>
          </a:prstGeom>
          <a:noFill/>
        </p:spPr>
        <p:txBody>
          <a:bodyPr wrap="square" rtlCol="0">
            <a:spAutoFit/>
          </a:bodyPr>
          <a:lstStyle/>
          <a:p>
            <a:pPr algn="ctr"/>
            <a:r>
              <a:rPr lang="en-US" sz="1200" dirty="0"/>
              <a:t>Explores the history of psychedelic research, patient experiences, and cultural/policy impacts.</a:t>
            </a:r>
          </a:p>
        </p:txBody>
      </p:sp>
      <p:pic>
        <p:nvPicPr>
          <p:cNvPr id="9" name="Picture 8" descr="A group of people standing around a table&#10;&#10;AI-generated content may be incorrect.">
            <a:extLst>
              <a:ext uri="{FF2B5EF4-FFF2-40B4-BE49-F238E27FC236}">
                <a16:creationId xmlns:a16="http://schemas.microsoft.com/office/drawing/2014/main" id="{96BBC1D6-C382-AB65-20C3-4A62CC4AA2C3}"/>
              </a:ext>
            </a:extLst>
          </p:cNvPr>
          <p:cNvPicPr>
            <a:picLocks noChangeAspect="1"/>
          </p:cNvPicPr>
          <p:nvPr/>
        </p:nvPicPr>
        <p:blipFill>
          <a:blip r:embed="rId6"/>
          <a:srcRect l="51007" t="884" r="10266" b="19867"/>
          <a:stretch>
            <a:fillRect/>
          </a:stretch>
        </p:blipFill>
        <p:spPr>
          <a:xfrm>
            <a:off x="279203" y="1270696"/>
            <a:ext cx="2741994" cy="3733841"/>
          </a:xfrm>
          <a:prstGeom prst="rect">
            <a:avLst/>
          </a:prstGeom>
        </p:spPr>
      </p:pic>
    </p:spTree>
    <p:extLst>
      <p:ext uri="{BB962C8B-B14F-4D97-AF65-F5344CB8AC3E}">
        <p14:creationId xmlns:p14="http://schemas.microsoft.com/office/powerpoint/2010/main" val="2950371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E9DD2-5D12-DE15-1DF5-170214FAE72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093195EC-E354-54DD-7719-9595E18C835A}"/>
              </a:ext>
            </a:extLst>
          </p:cNvPr>
          <p:cNvSpPr>
            <a:spLocks noGrp="1"/>
          </p:cNvSpPr>
          <p:nvPr>
            <p:ph type="ctrTitle"/>
          </p:nvPr>
        </p:nvSpPr>
        <p:spPr>
          <a:xfrm>
            <a:off x="2740235" y="453237"/>
            <a:ext cx="5949530" cy="590931"/>
          </a:xfrm>
        </p:spPr>
        <p:txBody>
          <a:bodyPr/>
          <a:lstStyle/>
          <a:p>
            <a:pPr algn="ctr"/>
            <a:r>
              <a:rPr lang="en-US" sz="4800" dirty="0"/>
              <a:t>Contact Us:</a:t>
            </a:r>
          </a:p>
        </p:txBody>
      </p:sp>
      <p:sp>
        <p:nvSpPr>
          <p:cNvPr id="4" name="Date">
            <a:extLst>
              <a:ext uri="{FF2B5EF4-FFF2-40B4-BE49-F238E27FC236}">
                <a16:creationId xmlns:a16="http://schemas.microsoft.com/office/drawing/2014/main" id="{7B504832-AA70-B0AB-3B8C-400C5636D6F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9DC8E1-D369-0F48-9062-BB068AFD07CE}" type="datetime1">
              <a:rPr kumimoji="0" lang="en-US" sz="1000" b="0" i="0" u="none" strike="noStrike" kern="1200" cap="none" spc="0" normalizeH="0" baseline="0" noProof="0" smtClean="0">
                <a:ln>
                  <a:noFill/>
                </a:ln>
                <a:solidFill>
                  <a:srgbClr val="FFFFFF">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9/15/2025</a:t>
            </a:fld>
            <a:endParaRPr kumimoji="0" lang="en-US" sz="1000" b="0" i="0" u="none" strike="noStrike" kern="1200" cap="none" spc="0" normalizeH="0" baseline="0" noProof="0" dirty="0">
              <a:ln>
                <a:noFill/>
              </a:ln>
              <a:solidFill>
                <a:srgbClr val="FFFFFF">
                  <a:alpha val="70000"/>
                </a:srgbClr>
              </a:solidFill>
              <a:effectLst/>
              <a:uLnTx/>
              <a:uFillTx/>
              <a:latin typeface="Acumin Pro" panose="020B0504020202020204" pitchFamily="34" charset="77"/>
              <a:ea typeface="+mn-ea"/>
              <a:cs typeface="+mn-cs"/>
            </a:endParaRPr>
          </a:p>
        </p:txBody>
      </p:sp>
      <p:sp>
        <p:nvSpPr>
          <p:cNvPr id="5" name="Slide Number">
            <a:extLst>
              <a:ext uri="{FF2B5EF4-FFF2-40B4-BE49-F238E27FC236}">
                <a16:creationId xmlns:a16="http://schemas.microsoft.com/office/drawing/2014/main" id="{6F316C3E-4110-A0D7-9E95-A260AFCD80B6}"/>
              </a:ext>
            </a:extLst>
          </p:cNvPr>
          <p:cNvSpPr>
            <a:spLocks noGrp="1"/>
          </p:cNvSpPr>
          <p:nvPr>
            <p:ph type="sldNum" sz="quarter" idx="12"/>
          </p:nvPr>
        </p:nvSpPr>
        <p:spPr>
          <a:xfrm>
            <a:off x="11213873" y="6181281"/>
            <a:ext cx="487680" cy="36576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FFFFFF"/>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FFFFFF"/>
              </a:solidFill>
              <a:effectLst/>
              <a:uLnTx/>
              <a:uFillTx/>
              <a:latin typeface="Acumin Pro Semibold" panose="020B0504020202020204" pitchFamily="34" charset="77"/>
              <a:ea typeface="+mn-ea"/>
              <a:cs typeface="+mn-cs"/>
            </a:endParaRPr>
          </a:p>
        </p:txBody>
      </p:sp>
      <p:sp>
        <p:nvSpPr>
          <p:cNvPr id="6" name="Rectangle 5">
            <a:extLst>
              <a:ext uri="{FF2B5EF4-FFF2-40B4-BE49-F238E27FC236}">
                <a16:creationId xmlns:a16="http://schemas.microsoft.com/office/drawing/2014/main" id="{0585F0B1-6DCC-4621-716C-59A97A5CED12}"/>
              </a:ext>
            </a:extLst>
          </p:cNvPr>
          <p:cNvSpPr/>
          <p:nvPr/>
        </p:nvSpPr>
        <p:spPr>
          <a:xfrm>
            <a:off x="344981" y="1810897"/>
            <a:ext cx="3320143" cy="44244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cumin Pro"/>
              <a:ea typeface="+mn-ea"/>
              <a:cs typeface="+mn-cs"/>
            </a:endParaRPr>
          </a:p>
        </p:txBody>
      </p:sp>
      <p:pic>
        <p:nvPicPr>
          <p:cNvPr id="7" name="Picture 6">
            <a:extLst>
              <a:ext uri="{FF2B5EF4-FFF2-40B4-BE49-F238E27FC236}">
                <a16:creationId xmlns:a16="http://schemas.microsoft.com/office/drawing/2014/main" id="{E7916F2F-5A66-2C31-BFAF-07D636266CE6}"/>
              </a:ext>
            </a:extLst>
          </p:cNvPr>
          <p:cNvPicPr>
            <a:picLocks noChangeAspect="1"/>
          </p:cNvPicPr>
          <p:nvPr/>
        </p:nvPicPr>
        <p:blipFill>
          <a:blip r:embed="rId3"/>
          <a:stretch>
            <a:fillRect/>
          </a:stretch>
        </p:blipFill>
        <p:spPr>
          <a:xfrm>
            <a:off x="7395922" y="1810898"/>
            <a:ext cx="3328704" cy="442443"/>
          </a:xfrm>
          <a:prstGeom prst="rect">
            <a:avLst/>
          </a:prstGeom>
        </p:spPr>
      </p:pic>
      <p:pic>
        <p:nvPicPr>
          <p:cNvPr id="8" name="Picture 7">
            <a:extLst>
              <a:ext uri="{FF2B5EF4-FFF2-40B4-BE49-F238E27FC236}">
                <a16:creationId xmlns:a16="http://schemas.microsoft.com/office/drawing/2014/main" id="{08DFFFBE-04DB-E82A-E8EF-A39E42E04803}"/>
              </a:ext>
            </a:extLst>
          </p:cNvPr>
          <p:cNvPicPr>
            <a:picLocks noChangeAspect="1"/>
          </p:cNvPicPr>
          <p:nvPr/>
        </p:nvPicPr>
        <p:blipFill>
          <a:blip r:embed="rId3"/>
          <a:stretch>
            <a:fillRect/>
          </a:stretch>
        </p:blipFill>
        <p:spPr>
          <a:xfrm>
            <a:off x="3866171" y="1810898"/>
            <a:ext cx="3328704" cy="442443"/>
          </a:xfrm>
          <a:prstGeom prst="rect">
            <a:avLst/>
          </a:prstGeom>
        </p:spPr>
      </p:pic>
      <p:sp>
        <p:nvSpPr>
          <p:cNvPr id="3" name="Subtitle">
            <a:extLst>
              <a:ext uri="{FF2B5EF4-FFF2-40B4-BE49-F238E27FC236}">
                <a16:creationId xmlns:a16="http://schemas.microsoft.com/office/drawing/2014/main" id="{921F7183-525A-B885-EF20-422FB075261A}"/>
              </a:ext>
            </a:extLst>
          </p:cNvPr>
          <p:cNvSpPr>
            <a:spLocks noGrp="1"/>
          </p:cNvSpPr>
          <p:nvPr>
            <p:ph type="subTitle" idx="1"/>
          </p:nvPr>
        </p:nvSpPr>
        <p:spPr>
          <a:xfrm>
            <a:off x="1266327" y="1862842"/>
            <a:ext cx="1837604" cy="338554"/>
          </a:xfrm>
        </p:spPr>
        <p:txBody>
          <a:bodyPr/>
          <a:lstStyle/>
          <a:p>
            <a:r>
              <a:rPr lang="en-US" dirty="0">
                <a:solidFill>
                  <a:schemeClr val="accent4"/>
                </a:solidFill>
              </a:rPr>
              <a:t>IUI Library</a:t>
            </a:r>
          </a:p>
        </p:txBody>
      </p:sp>
      <p:sp>
        <p:nvSpPr>
          <p:cNvPr id="10" name="TextBox 9">
            <a:extLst>
              <a:ext uri="{FF2B5EF4-FFF2-40B4-BE49-F238E27FC236}">
                <a16:creationId xmlns:a16="http://schemas.microsoft.com/office/drawing/2014/main" id="{B3B82C2C-B89A-B3C8-B2AD-CE66532D74CA}"/>
              </a:ext>
            </a:extLst>
          </p:cNvPr>
          <p:cNvSpPr txBox="1"/>
          <p:nvPr/>
        </p:nvSpPr>
        <p:spPr>
          <a:xfrm>
            <a:off x="4444092" y="1810896"/>
            <a:ext cx="2675164" cy="44244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None/>
              <a:tabLst/>
              <a:defRPr/>
            </a:pPr>
            <a:r>
              <a:rPr kumimoji="0" lang="en-US" sz="2200" b="1" i="0" u="none" strike="noStrike" kern="1200" cap="none" spc="0" normalizeH="0" baseline="0" noProof="0" dirty="0">
                <a:ln>
                  <a:noFill/>
                </a:ln>
                <a:solidFill>
                  <a:srgbClr val="FFFFFF"/>
                </a:solidFill>
                <a:effectLst/>
                <a:uLnTx/>
                <a:uFillTx/>
                <a:latin typeface="Acumin Pro SemiCondensed" panose="020B0506020202020204" pitchFamily="34" charset="77"/>
                <a:ea typeface="+mn-ea"/>
                <a:cs typeface="+mn-cs"/>
              </a:rPr>
              <a:t>Purdue Library</a:t>
            </a:r>
          </a:p>
        </p:txBody>
      </p:sp>
      <p:sp>
        <p:nvSpPr>
          <p:cNvPr id="12" name="TextBox 11">
            <a:extLst>
              <a:ext uri="{FF2B5EF4-FFF2-40B4-BE49-F238E27FC236}">
                <a16:creationId xmlns:a16="http://schemas.microsoft.com/office/drawing/2014/main" id="{1BA0BACB-ACC0-020C-0296-5044676D62FB}"/>
              </a:ext>
            </a:extLst>
          </p:cNvPr>
          <p:cNvSpPr txBox="1"/>
          <p:nvPr/>
        </p:nvSpPr>
        <p:spPr>
          <a:xfrm>
            <a:off x="7433704" y="1862842"/>
            <a:ext cx="349196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None/>
              <a:tabLst/>
              <a:defRPr/>
            </a:pPr>
            <a:r>
              <a:rPr kumimoji="0" lang="en-US" sz="1600" b="1" i="0" u="none" strike="noStrike" kern="1200" cap="none" spc="0" normalizeH="0" baseline="0" noProof="0" dirty="0">
                <a:ln>
                  <a:noFill/>
                </a:ln>
                <a:solidFill>
                  <a:srgbClr val="FFFFFF"/>
                </a:solidFill>
                <a:effectLst/>
                <a:uLnTx/>
                <a:uFillTx/>
                <a:latin typeface="Acumin Pro SemiCondensed" panose="020B0506020202020204" pitchFamily="34" charset="77"/>
                <a:ea typeface="+mn-ea"/>
                <a:cs typeface="+mn-cs"/>
              </a:rPr>
              <a:t> Purdue Student Center Library</a:t>
            </a:r>
          </a:p>
        </p:txBody>
      </p:sp>
      <p:sp>
        <p:nvSpPr>
          <p:cNvPr id="13" name="TextBox 12">
            <a:extLst>
              <a:ext uri="{FF2B5EF4-FFF2-40B4-BE49-F238E27FC236}">
                <a16:creationId xmlns:a16="http://schemas.microsoft.com/office/drawing/2014/main" id="{E835767C-F4DB-798B-68F7-2D58462A2784}"/>
              </a:ext>
            </a:extLst>
          </p:cNvPr>
          <p:cNvSpPr txBox="1"/>
          <p:nvPr/>
        </p:nvSpPr>
        <p:spPr>
          <a:xfrm>
            <a:off x="519152" y="2536193"/>
            <a:ext cx="29718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umin Pro"/>
                <a:ea typeface="+mn-ea"/>
                <a:cs typeface="+mn-cs"/>
              </a:rPr>
              <a:t>Randall Halverson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cumin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Engineering &amp; Technology Librarian at IU Indianapolis University Library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cumin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cumin Pro"/>
                <a:ea typeface="+mn-ea"/>
                <a:cs typeface="+mn-cs"/>
                <a:hlinkClick r:id="rId4"/>
              </a:rPr>
              <a:t>rahalver@iu.edu</a:t>
            </a:r>
            <a:endParaRPr kumimoji="0" lang="en-US" sz="2400" b="1" i="0" u="none" strike="noStrike" kern="1200" cap="none" spc="0" normalizeH="0" baseline="0" noProof="0" dirty="0">
              <a:ln>
                <a:noFill/>
              </a:ln>
              <a:solidFill>
                <a:srgbClr val="000000"/>
              </a:solidFill>
              <a:effectLst/>
              <a:uLnTx/>
              <a:uFillTx/>
              <a:latin typeface="Acumin Pro"/>
              <a:ea typeface="+mn-ea"/>
              <a:cs typeface="+mn-cs"/>
            </a:endParaRPr>
          </a:p>
        </p:txBody>
      </p:sp>
      <p:sp>
        <p:nvSpPr>
          <p:cNvPr id="14" name="TextBox 13">
            <a:extLst>
              <a:ext uri="{FF2B5EF4-FFF2-40B4-BE49-F238E27FC236}">
                <a16:creationId xmlns:a16="http://schemas.microsoft.com/office/drawing/2014/main" id="{7EABA09D-1965-6C83-847F-CD01B94A7839}"/>
              </a:ext>
            </a:extLst>
          </p:cNvPr>
          <p:cNvSpPr txBox="1"/>
          <p:nvPr/>
        </p:nvSpPr>
        <p:spPr>
          <a:xfrm>
            <a:off x="3941790" y="2536193"/>
            <a:ext cx="3177466" cy="26622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umin Pro"/>
                <a:ea typeface="+mn-ea"/>
                <a:cs typeface="+mn-cs"/>
              </a:rPr>
              <a:t>Thomas Gerrish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cumin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Assistant Professor – Mechanical Engineering at Purdue University West Lafayette Library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cumin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cumin Pro"/>
                <a:ea typeface="+mn-ea"/>
                <a:cs typeface="+mn-cs"/>
                <a:hlinkClick r:id="rId5"/>
              </a:rPr>
              <a:t>tgerrish@purdue.edu</a:t>
            </a:r>
            <a:endParaRPr kumimoji="0" lang="en-US" sz="1800" b="0" i="0" u="none" strike="noStrike" kern="1200" cap="none" spc="0" normalizeH="0" baseline="0" noProof="0" dirty="0">
              <a:ln>
                <a:noFill/>
              </a:ln>
              <a:solidFill>
                <a:srgbClr val="000000"/>
              </a:solidFill>
              <a:effectLst/>
              <a:uLnTx/>
              <a:uFillTx/>
              <a:latin typeface="Acumin Pro"/>
              <a:ea typeface="+mn-ea"/>
              <a:cs typeface="+mn-cs"/>
            </a:endParaRPr>
          </a:p>
        </p:txBody>
      </p:sp>
      <p:sp>
        <p:nvSpPr>
          <p:cNvPr id="15" name="TextBox 14">
            <a:extLst>
              <a:ext uri="{FF2B5EF4-FFF2-40B4-BE49-F238E27FC236}">
                <a16:creationId xmlns:a16="http://schemas.microsoft.com/office/drawing/2014/main" id="{64755B3A-F8AD-C97B-C21F-924C41084FDF}"/>
              </a:ext>
            </a:extLst>
          </p:cNvPr>
          <p:cNvSpPr txBox="1"/>
          <p:nvPr/>
        </p:nvSpPr>
        <p:spPr>
          <a:xfrm>
            <a:off x="7570094" y="2536193"/>
            <a:ext cx="29500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cumin Pro"/>
                <a:ea typeface="+mn-ea"/>
                <a:cs typeface="+mn-cs"/>
              </a:rPr>
              <a:t>Ann O’Donnell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cumin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cumin Pro"/>
                <a:ea typeface="+mn-ea"/>
                <a:cs typeface="+mn-cs"/>
              </a:rPr>
              <a:t>Assistant Operations Manager – Student Center Library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cumin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Acumin Pro"/>
                <a:ea typeface="+mn-ea"/>
                <a:cs typeface="+mn-cs"/>
                <a:hlinkClick r:id="rId6"/>
              </a:rPr>
              <a:t>atodonne@purdue.edu</a:t>
            </a:r>
            <a:endParaRPr kumimoji="0" lang="en-US" sz="1800" b="0" i="0" u="none" strike="noStrike" kern="1200" cap="none" spc="0" normalizeH="0" baseline="0" noProof="0" dirty="0">
              <a:ln>
                <a:noFill/>
              </a:ln>
              <a:solidFill>
                <a:srgbClr val="000000"/>
              </a:solidFill>
              <a:effectLst/>
              <a:uLnTx/>
              <a:uFillTx/>
              <a:latin typeface="Acumin Pro"/>
              <a:ea typeface="+mn-ea"/>
              <a:cs typeface="+mn-cs"/>
            </a:endParaRPr>
          </a:p>
        </p:txBody>
      </p:sp>
    </p:spTree>
    <p:extLst>
      <p:ext uri="{BB962C8B-B14F-4D97-AF65-F5344CB8AC3E}">
        <p14:creationId xmlns:p14="http://schemas.microsoft.com/office/powerpoint/2010/main" val="3849395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99688CE-2C95-0789-76F0-52105B075BA5}"/>
              </a:ext>
            </a:extLst>
          </p:cNvPr>
          <p:cNvSpPr>
            <a:spLocks noGrp="1"/>
          </p:cNvSpPr>
          <p:nvPr>
            <p:ph type="sldNum" sz="quarter" idx="12"/>
          </p:nvPr>
        </p:nvSpPr>
        <p:spPr/>
        <p:txBody>
          <a:bodyPr/>
          <a:lstStyle/>
          <a:p>
            <a:fld id="{346097E4-2930-9D48-A5CE-AF00B0E70697}" type="slidenum">
              <a:rPr lang="en-US" smtClean="0"/>
              <a:t>13</a:t>
            </a:fld>
            <a:endParaRPr lang="en-US"/>
          </a:p>
        </p:txBody>
      </p:sp>
      <p:pic>
        <p:nvPicPr>
          <p:cNvPr id="2" name="Picture 1" descr="A brown rectangular object with black text&#10;&#10;AI-generated content may be incorrect.">
            <a:extLst>
              <a:ext uri="{FF2B5EF4-FFF2-40B4-BE49-F238E27FC236}">
                <a16:creationId xmlns:a16="http://schemas.microsoft.com/office/drawing/2014/main" id="{F39D41E2-DD73-F6C7-4DBD-A377FC8EBB9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6B1B41-4446-58CE-EE25-5AE0A24966F4}"/>
              </a:ext>
            </a:extLst>
          </p:cNvPr>
          <p:cNvSpPr txBox="1"/>
          <p:nvPr/>
        </p:nvSpPr>
        <p:spPr>
          <a:xfrm>
            <a:off x="1040460" y="1709464"/>
            <a:ext cx="8485632" cy="1274195"/>
          </a:xfrm>
          <a:prstGeom prst="rect">
            <a:avLst/>
          </a:prstGeom>
          <a:noFill/>
        </p:spPr>
        <p:txBody>
          <a:bodyPr wrap="square" rtlCol="0">
            <a:spAutoFit/>
          </a:bodyPr>
          <a:lstStyle/>
          <a:p>
            <a:pPr>
              <a:lnSpc>
                <a:spcPct val="80000"/>
              </a:lnSpc>
            </a:pPr>
            <a:r>
              <a:rPr lang="en-US" sz="9600" dirty="0">
                <a:latin typeface="+mj-lt"/>
              </a:rPr>
              <a:t>Thank You!</a:t>
            </a:r>
          </a:p>
        </p:txBody>
      </p:sp>
    </p:spTree>
    <p:extLst>
      <p:ext uri="{BB962C8B-B14F-4D97-AF65-F5344CB8AC3E}">
        <p14:creationId xmlns:p14="http://schemas.microsoft.com/office/powerpoint/2010/main" val="291919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68CD5-DBDC-03B6-0A3C-E6E1225757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5FDA2A-B7E6-4F67-FF3E-7CDF03234E97}"/>
              </a:ext>
            </a:extLst>
          </p:cNvPr>
          <p:cNvSpPr>
            <a:spLocks noGrp="1"/>
          </p:cNvSpPr>
          <p:nvPr>
            <p:ph type="title"/>
          </p:nvPr>
        </p:nvSpPr>
        <p:spPr/>
        <p:txBody>
          <a:bodyPr>
            <a:normAutofit fontScale="90000"/>
          </a:bodyPr>
          <a:lstStyle/>
          <a:p>
            <a:r>
              <a:rPr lang="en-US" dirty="0"/>
              <a:t>Accessing Libraries Materials</a:t>
            </a:r>
          </a:p>
        </p:txBody>
      </p:sp>
      <p:sp>
        <p:nvSpPr>
          <p:cNvPr id="19" name="Text Placeholder 1">
            <a:extLst>
              <a:ext uri="{FF2B5EF4-FFF2-40B4-BE49-F238E27FC236}">
                <a16:creationId xmlns:a16="http://schemas.microsoft.com/office/drawing/2014/main" id="{1D2FE225-3D0F-1EBD-3718-F3BD847B9F39}"/>
              </a:ext>
            </a:extLst>
          </p:cNvPr>
          <p:cNvSpPr txBox="1">
            <a:spLocks/>
          </p:cNvSpPr>
          <p:nvPr/>
        </p:nvSpPr>
        <p:spPr>
          <a:xfrm>
            <a:off x="6232159" y="1278069"/>
            <a:ext cx="2838246" cy="1253256"/>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Looking for more?</a:t>
            </a:r>
            <a:br>
              <a:rPr lang="en-US" sz="1800" b="1" dirty="0"/>
            </a:br>
            <a:r>
              <a:rPr lang="en-US" sz="1800" dirty="0"/>
              <a:t>Suggest a Purchase</a:t>
            </a:r>
          </a:p>
          <a:p>
            <a:pPr marL="0" indent="0">
              <a:lnSpc>
                <a:spcPct val="40000"/>
              </a:lnSpc>
              <a:buNone/>
            </a:pPr>
            <a:r>
              <a:rPr lang="en-US" sz="1200" dirty="0" err="1"/>
              <a:t>apps.lib.purdue.edu</a:t>
            </a:r>
            <a:r>
              <a:rPr lang="en-US" sz="1200" dirty="0"/>
              <a:t>/suggest-a-purchase</a:t>
            </a:r>
          </a:p>
          <a:p>
            <a:pPr marL="0" indent="0">
              <a:buNone/>
            </a:pPr>
            <a:endParaRPr lang="en-US" sz="1800" dirty="0"/>
          </a:p>
          <a:p>
            <a:endParaRPr lang="en-US" sz="1800" dirty="0"/>
          </a:p>
        </p:txBody>
      </p:sp>
      <p:sp>
        <p:nvSpPr>
          <p:cNvPr id="20" name="Text Placeholder 1">
            <a:extLst>
              <a:ext uri="{FF2B5EF4-FFF2-40B4-BE49-F238E27FC236}">
                <a16:creationId xmlns:a16="http://schemas.microsoft.com/office/drawing/2014/main" id="{7B83B225-2A14-4E1D-0194-33ECC6620D5D}"/>
              </a:ext>
            </a:extLst>
          </p:cNvPr>
          <p:cNvSpPr txBox="1">
            <a:spLocks/>
          </p:cNvSpPr>
          <p:nvPr/>
        </p:nvSpPr>
        <p:spPr>
          <a:xfrm>
            <a:off x="6232158" y="3789172"/>
            <a:ext cx="3282533" cy="12532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1" i="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400" dirty="0"/>
              <a:t>Ease your Access </a:t>
            </a:r>
            <a:br>
              <a:rPr lang="en-US" sz="2400" dirty="0"/>
            </a:br>
            <a:r>
              <a:rPr lang="en-US" sz="1800" b="0" dirty="0" err="1"/>
              <a:t>LibKey</a:t>
            </a:r>
            <a:r>
              <a:rPr lang="en-US" sz="1800" b="0" dirty="0"/>
              <a:t> Nomad++ </a:t>
            </a:r>
            <a:br>
              <a:rPr lang="en-US" sz="1800" b="0" dirty="0"/>
            </a:br>
            <a:r>
              <a:rPr lang="en-US" sz="1800" b="0" dirty="0"/>
              <a:t>Browser Extension</a:t>
            </a:r>
          </a:p>
          <a:p>
            <a:pPr algn="l">
              <a:lnSpc>
                <a:spcPct val="40000"/>
              </a:lnSpc>
            </a:pPr>
            <a:r>
              <a:rPr lang="en-US" sz="1200" b="0" dirty="0" err="1"/>
              <a:t>lib.purdue.edu</a:t>
            </a:r>
            <a:r>
              <a:rPr lang="en-US" sz="1200" b="0" dirty="0"/>
              <a:t>/</a:t>
            </a:r>
            <a:r>
              <a:rPr lang="en-US" sz="1200" b="0" dirty="0" err="1"/>
              <a:t>libkey</a:t>
            </a:r>
            <a:r>
              <a:rPr lang="en-US" sz="1200" b="0" dirty="0"/>
              <a:t>-nomad-browser-extension</a:t>
            </a:r>
          </a:p>
          <a:p>
            <a:pPr algn="l">
              <a:lnSpc>
                <a:spcPct val="100000"/>
              </a:lnSpc>
            </a:pPr>
            <a:endParaRPr lang="en-US" sz="1800" b="0" dirty="0"/>
          </a:p>
          <a:p>
            <a:pPr algn="l"/>
            <a:endParaRPr lang="en-US" sz="1800" dirty="0"/>
          </a:p>
        </p:txBody>
      </p:sp>
      <p:sp>
        <p:nvSpPr>
          <p:cNvPr id="21" name="Text Placeholder 2">
            <a:extLst>
              <a:ext uri="{FF2B5EF4-FFF2-40B4-BE49-F238E27FC236}">
                <a16:creationId xmlns:a16="http://schemas.microsoft.com/office/drawing/2014/main" id="{D83FDC97-3A0A-CEE3-A5F6-F981E97580E3}"/>
              </a:ext>
            </a:extLst>
          </p:cNvPr>
          <p:cNvSpPr txBox="1">
            <a:spLocks/>
          </p:cNvSpPr>
          <p:nvPr/>
        </p:nvSpPr>
        <p:spPr>
          <a:xfrm>
            <a:off x="6239481" y="5066965"/>
            <a:ext cx="3097326" cy="908770"/>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Simplifies access to library subscription content by enabling users to download paywalled articles for free when available. </a:t>
            </a:r>
          </a:p>
        </p:txBody>
      </p:sp>
      <p:pic>
        <p:nvPicPr>
          <p:cNvPr id="6" name="Picture 5">
            <a:extLst>
              <a:ext uri="{FF2B5EF4-FFF2-40B4-BE49-F238E27FC236}">
                <a16:creationId xmlns:a16="http://schemas.microsoft.com/office/drawing/2014/main" id="{9CF1CA15-0775-A314-EEB8-3368FC9C9E19}"/>
              </a:ext>
            </a:extLst>
          </p:cNvPr>
          <p:cNvPicPr>
            <a:picLocks noChangeAspect="1"/>
          </p:cNvPicPr>
          <p:nvPr/>
        </p:nvPicPr>
        <p:blipFill>
          <a:blip r:embed="rId2"/>
          <a:stretch>
            <a:fillRect/>
          </a:stretch>
        </p:blipFill>
        <p:spPr>
          <a:xfrm>
            <a:off x="9514691" y="4006542"/>
            <a:ext cx="2071770" cy="2071770"/>
          </a:xfrm>
          <a:prstGeom prst="rect">
            <a:avLst/>
          </a:prstGeom>
        </p:spPr>
      </p:pic>
      <p:pic>
        <p:nvPicPr>
          <p:cNvPr id="8" name="Picture 7" descr="A screenshot of a search engine&#10;&#10;AI-generated content may be incorrect.">
            <a:extLst>
              <a:ext uri="{FF2B5EF4-FFF2-40B4-BE49-F238E27FC236}">
                <a16:creationId xmlns:a16="http://schemas.microsoft.com/office/drawing/2014/main" id="{EC81EB83-D130-A1BE-51AB-EFC5D00B25E6}"/>
              </a:ext>
            </a:extLst>
          </p:cNvPr>
          <p:cNvPicPr>
            <a:picLocks noChangeAspect="1"/>
          </p:cNvPicPr>
          <p:nvPr/>
        </p:nvPicPr>
        <p:blipFill>
          <a:blip r:embed="rId3"/>
          <a:srcRect t="1288" b="27229"/>
          <a:stretch>
            <a:fillRect/>
          </a:stretch>
        </p:blipFill>
        <p:spPr>
          <a:xfrm>
            <a:off x="605539" y="1234357"/>
            <a:ext cx="5319786" cy="4843955"/>
          </a:xfrm>
          <a:prstGeom prst="rect">
            <a:avLst/>
          </a:prstGeom>
        </p:spPr>
      </p:pic>
      <p:pic>
        <p:nvPicPr>
          <p:cNvPr id="10" name="Picture 9">
            <a:extLst>
              <a:ext uri="{FF2B5EF4-FFF2-40B4-BE49-F238E27FC236}">
                <a16:creationId xmlns:a16="http://schemas.microsoft.com/office/drawing/2014/main" id="{75E20614-D644-E1FA-2BAD-5556D6766444}"/>
              </a:ext>
            </a:extLst>
          </p:cNvPr>
          <p:cNvPicPr>
            <a:picLocks noChangeAspect="1"/>
          </p:cNvPicPr>
          <p:nvPr/>
        </p:nvPicPr>
        <p:blipFill>
          <a:blip r:embed="rId4"/>
          <a:stretch>
            <a:fillRect/>
          </a:stretch>
        </p:blipFill>
        <p:spPr>
          <a:xfrm>
            <a:off x="9530004" y="1234357"/>
            <a:ext cx="2041144" cy="2041144"/>
          </a:xfrm>
          <a:prstGeom prst="rect">
            <a:avLst/>
          </a:prstGeom>
        </p:spPr>
      </p:pic>
    </p:spTree>
    <p:extLst>
      <p:ext uri="{BB962C8B-B14F-4D97-AF65-F5344CB8AC3E}">
        <p14:creationId xmlns:p14="http://schemas.microsoft.com/office/powerpoint/2010/main" val="3726291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D49DB-3E3E-594D-5FE7-D2E0C1F1F7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5F1A86D-AAC3-F7EF-D7A2-553197821E44}"/>
              </a:ext>
            </a:extLst>
          </p:cNvPr>
          <p:cNvSpPr>
            <a:spLocks noGrp="1"/>
          </p:cNvSpPr>
          <p:nvPr>
            <p:ph type="title"/>
          </p:nvPr>
        </p:nvSpPr>
        <p:spPr/>
        <p:txBody>
          <a:bodyPr>
            <a:normAutofit fontScale="90000"/>
          </a:bodyPr>
          <a:lstStyle/>
          <a:p>
            <a:r>
              <a:rPr lang="en-US" dirty="0"/>
              <a:t>Connecting with Libraries </a:t>
            </a:r>
          </a:p>
        </p:txBody>
      </p:sp>
      <p:sp>
        <p:nvSpPr>
          <p:cNvPr id="20" name="Text Placeholder 1">
            <a:extLst>
              <a:ext uri="{FF2B5EF4-FFF2-40B4-BE49-F238E27FC236}">
                <a16:creationId xmlns:a16="http://schemas.microsoft.com/office/drawing/2014/main" id="{7DC2E23D-CB2F-7B59-EFF8-72DE3A0124F7}"/>
              </a:ext>
            </a:extLst>
          </p:cNvPr>
          <p:cNvSpPr txBox="1">
            <a:spLocks/>
          </p:cNvSpPr>
          <p:nvPr/>
        </p:nvSpPr>
        <p:spPr>
          <a:xfrm>
            <a:off x="468086" y="1410542"/>
            <a:ext cx="3097326" cy="1082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1" i="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400" dirty="0"/>
              <a:t>Ask a Librarian</a:t>
            </a:r>
            <a:br>
              <a:rPr lang="en-US" sz="2400" dirty="0"/>
            </a:br>
            <a:r>
              <a:rPr lang="en-US" sz="1200" b="0" dirty="0" err="1"/>
              <a:t>lib.purdue.edu</a:t>
            </a:r>
            <a:r>
              <a:rPr lang="en-US" sz="1200" b="0" dirty="0"/>
              <a:t>/help/</a:t>
            </a:r>
            <a:r>
              <a:rPr lang="en-US" sz="1200" b="0" dirty="0" err="1"/>
              <a:t>askalib</a:t>
            </a:r>
            <a:endParaRPr lang="en-US" sz="1200" b="0" dirty="0"/>
          </a:p>
          <a:p>
            <a:pPr algn="l"/>
            <a:endParaRPr lang="en-US" sz="1800" dirty="0"/>
          </a:p>
        </p:txBody>
      </p:sp>
      <p:sp>
        <p:nvSpPr>
          <p:cNvPr id="21" name="Text Placeholder 2">
            <a:extLst>
              <a:ext uri="{FF2B5EF4-FFF2-40B4-BE49-F238E27FC236}">
                <a16:creationId xmlns:a16="http://schemas.microsoft.com/office/drawing/2014/main" id="{32B48EA7-37D8-B8B5-9D46-30C4362236C8}"/>
              </a:ext>
            </a:extLst>
          </p:cNvPr>
          <p:cNvSpPr txBox="1">
            <a:spLocks/>
          </p:cNvSpPr>
          <p:nvPr/>
        </p:nvSpPr>
        <p:spPr>
          <a:xfrm>
            <a:off x="468086" y="2111398"/>
            <a:ext cx="3097326" cy="1193401"/>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Not sure where else to look? Chat, email, or text Purdue Libraries 24/7. Most questions are answered within one business day. </a:t>
            </a:r>
          </a:p>
        </p:txBody>
      </p:sp>
      <p:sp>
        <p:nvSpPr>
          <p:cNvPr id="2" name="Text Placeholder 2">
            <a:extLst>
              <a:ext uri="{FF2B5EF4-FFF2-40B4-BE49-F238E27FC236}">
                <a16:creationId xmlns:a16="http://schemas.microsoft.com/office/drawing/2014/main" id="{1DAC3CEB-48C9-6D68-C15A-1E6B16E2C026}"/>
              </a:ext>
            </a:extLst>
          </p:cNvPr>
          <p:cNvSpPr txBox="1">
            <a:spLocks/>
          </p:cNvSpPr>
          <p:nvPr/>
        </p:nvSpPr>
        <p:spPr>
          <a:xfrm>
            <a:off x="468086" y="4523069"/>
            <a:ext cx="3097326" cy="1082041"/>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Have a subject-specific question? Reach out to a Faculty Librarian subject specialist. </a:t>
            </a:r>
          </a:p>
        </p:txBody>
      </p:sp>
      <p:sp>
        <p:nvSpPr>
          <p:cNvPr id="3" name="Text Placeholder 1">
            <a:extLst>
              <a:ext uri="{FF2B5EF4-FFF2-40B4-BE49-F238E27FC236}">
                <a16:creationId xmlns:a16="http://schemas.microsoft.com/office/drawing/2014/main" id="{46C39C5C-5DEF-28EA-6EA3-0F64D196ECB3}"/>
              </a:ext>
            </a:extLst>
          </p:cNvPr>
          <p:cNvSpPr txBox="1">
            <a:spLocks/>
          </p:cNvSpPr>
          <p:nvPr/>
        </p:nvSpPr>
        <p:spPr>
          <a:xfrm>
            <a:off x="468086" y="3822979"/>
            <a:ext cx="4128253" cy="108204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000" b="1" i="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8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5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2400" dirty="0"/>
              <a:t>Subject Specialists</a:t>
            </a:r>
            <a:br>
              <a:rPr lang="en-US" sz="2400" dirty="0"/>
            </a:br>
            <a:r>
              <a:rPr lang="en-US" sz="1200" b="0" dirty="0" err="1"/>
              <a:t>lib.purdue.edu</a:t>
            </a:r>
            <a:r>
              <a:rPr lang="en-US" sz="1200" b="0" dirty="0"/>
              <a:t>/help/</a:t>
            </a:r>
            <a:r>
              <a:rPr lang="en-US" sz="1200" b="0" dirty="0" err="1"/>
              <a:t>askalib</a:t>
            </a:r>
            <a:r>
              <a:rPr lang="en-US" sz="1200" b="0" dirty="0"/>
              <a:t>/librarians</a:t>
            </a:r>
          </a:p>
          <a:p>
            <a:pPr algn="l"/>
            <a:endParaRPr lang="en-US" sz="1800" dirty="0"/>
          </a:p>
        </p:txBody>
      </p:sp>
      <p:pic>
        <p:nvPicPr>
          <p:cNvPr id="8" name="Picture 7">
            <a:extLst>
              <a:ext uri="{FF2B5EF4-FFF2-40B4-BE49-F238E27FC236}">
                <a16:creationId xmlns:a16="http://schemas.microsoft.com/office/drawing/2014/main" id="{E6A5F8CC-982E-1DDA-AE54-4F32ED4F9537}"/>
              </a:ext>
            </a:extLst>
          </p:cNvPr>
          <p:cNvPicPr>
            <a:picLocks noChangeAspect="1"/>
          </p:cNvPicPr>
          <p:nvPr/>
        </p:nvPicPr>
        <p:blipFill>
          <a:blip r:embed="rId2"/>
          <a:stretch>
            <a:fillRect/>
          </a:stretch>
        </p:blipFill>
        <p:spPr>
          <a:xfrm>
            <a:off x="3869887" y="1472972"/>
            <a:ext cx="2039219" cy="2039219"/>
          </a:xfrm>
          <a:prstGeom prst="rect">
            <a:avLst/>
          </a:prstGeom>
        </p:spPr>
      </p:pic>
      <p:pic>
        <p:nvPicPr>
          <p:cNvPr id="10" name="Picture 9">
            <a:extLst>
              <a:ext uri="{FF2B5EF4-FFF2-40B4-BE49-F238E27FC236}">
                <a16:creationId xmlns:a16="http://schemas.microsoft.com/office/drawing/2014/main" id="{4909C466-CE34-8C44-B53C-24F6B1E4BCBF}"/>
              </a:ext>
            </a:extLst>
          </p:cNvPr>
          <p:cNvPicPr>
            <a:picLocks noChangeAspect="1"/>
          </p:cNvPicPr>
          <p:nvPr/>
        </p:nvPicPr>
        <p:blipFill>
          <a:blip r:embed="rId3"/>
          <a:stretch>
            <a:fillRect/>
          </a:stretch>
        </p:blipFill>
        <p:spPr>
          <a:xfrm>
            <a:off x="3869887" y="3885409"/>
            <a:ext cx="2039219" cy="2039219"/>
          </a:xfrm>
          <a:prstGeom prst="rect">
            <a:avLst/>
          </a:prstGeom>
        </p:spPr>
      </p:pic>
      <p:pic>
        <p:nvPicPr>
          <p:cNvPr id="6" name="Picture 5" descr="A person showing a book to a young person&#10;&#10;AI-generated content may be incorrect.">
            <a:extLst>
              <a:ext uri="{FF2B5EF4-FFF2-40B4-BE49-F238E27FC236}">
                <a16:creationId xmlns:a16="http://schemas.microsoft.com/office/drawing/2014/main" id="{9A446D46-84B1-9A26-91AF-AD3245BE0746}"/>
              </a:ext>
            </a:extLst>
          </p:cNvPr>
          <p:cNvPicPr>
            <a:picLocks noChangeAspect="1"/>
          </p:cNvPicPr>
          <p:nvPr/>
        </p:nvPicPr>
        <p:blipFill>
          <a:blip r:embed="rId4"/>
          <a:srcRect l="29494" t="1884" r="14956"/>
          <a:stretch>
            <a:fillRect/>
          </a:stretch>
        </p:blipFill>
        <p:spPr>
          <a:xfrm>
            <a:off x="6367750" y="0"/>
            <a:ext cx="5824250" cy="6858000"/>
          </a:xfrm>
          <a:prstGeom prst="rect">
            <a:avLst/>
          </a:prstGeom>
        </p:spPr>
      </p:pic>
    </p:spTree>
    <p:extLst>
      <p:ext uri="{BB962C8B-B14F-4D97-AF65-F5344CB8AC3E}">
        <p14:creationId xmlns:p14="http://schemas.microsoft.com/office/powerpoint/2010/main" val="265363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1223D8-6A9A-4BED-D9A3-4B3AFFA3D47E}"/>
              </a:ext>
            </a:extLst>
          </p:cNvPr>
          <p:cNvSpPr>
            <a:spLocks noGrp="1"/>
          </p:cNvSpPr>
          <p:nvPr>
            <p:ph type="body" sz="quarter" idx="10"/>
          </p:nvPr>
        </p:nvSpPr>
        <p:spPr/>
        <p:txBody>
          <a:bodyPr/>
          <a:lstStyle/>
          <a:p>
            <a:r>
              <a:rPr lang="en-US" sz="2000" dirty="0"/>
              <a:t>Article Express</a:t>
            </a:r>
          </a:p>
          <a:p>
            <a:endParaRPr lang="en-US" dirty="0"/>
          </a:p>
        </p:txBody>
      </p:sp>
      <p:sp>
        <p:nvSpPr>
          <p:cNvPr id="3" name="Text Placeholder 2">
            <a:extLst>
              <a:ext uri="{FF2B5EF4-FFF2-40B4-BE49-F238E27FC236}">
                <a16:creationId xmlns:a16="http://schemas.microsoft.com/office/drawing/2014/main" id="{221524A7-DB40-6488-B98E-6E7DAE3C3651}"/>
              </a:ext>
            </a:extLst>
          </p:cNvPr>
          <p:cNvSpPr>
            <a:spLocks noGrp="1"/>
          </p:cNvSpPr>
          <p:nvPr>
            <p:ph type="body" sz="quarter" idx="11"/>
          </p:nvPr>
        </p:nvSpPr>
        <p:spPr>
          <a:xfrm>
            <a:off x="1101943" y="2178805"/>
            <a:ext cx="2950589" cy="1555750"/>
          </a:xfrm>
        </p:spPr>
        <p:txBody>
          <a:bodyPr/>
          <a:lstStyle/>
          <a:p>
            <a:r>
              <a:rPr lang="en-US" sz="1800" dirty="0"/>
              <a:t>Delivers requested journal articles via email, often within minutes. </a:t>
            </a:r>
          </a:p>
          <a:p>
            <a:endParaRPr lang="en-US" sz="1800" dirty="0"/>
          </a:p>
        </p:txBody>
      </p:sp>
      <p:pic>
        <p:nvPicPr>
          <p:cNvPr id="13" name="Picture Placeholder 12" descr="A person sitting at a table using a computer&#10;&#10;AI-generated content may be incorrect.">
            <a:extLst>
              <a:ext uri="{FF2B5EF4-FFF2-40B4-BE49-F238E27FC236}">
                <a16:creationId xmlns:a16="http://schemas.microsoft.com/office/drawing/2014/main" id="{E34BBE9D-C154-5077-FF60-7F0150F11A55}"/>
              </a:ext>
            </a:extLst>
          </p:cNvPr>
          <p:cNvPicPr>
            <a:picLocks noGrp="1" noChangeAspect="1"/>
          </p:cNvPicPr>
          <p:nvPr>
            <p:ph type="pic" sz="quarter" idx="12"/>
          </p:nvPr>
        </p:nvPicPr>
        <p:blipFill>
          <a:blip r:embed="rId2"/>
          <a:srcRect l="14575" t="13687" r="7476" b="3566"/>
          <a:stretch>
            <a:fillRect/>
          </a:stretch>
        </p:blipFill>
        <p:spPr>
          <a:xfrm>
            <a:off x="1101786" y="3511831"/>
            <a:ext cx="2951163" cy="2087193"/>
          </a:xfrm>
        </p:spPr>
      </p:pic>
      <p:sp>
        <p:nvSpPr>
          <p:cNvPr id="5" name="Text Placeholder 4">
            <a:extLst>
              <a:ext uri="{FF2B5EF4-FFF2-40B4-BE49-F238E27FC236}">
                <a16:creationId xmlns:a16="http://schemas.microsoft.com/office/drawing/2014/main" id="{C6A1C50C-521A-C9D6-5FE7-1D47988867F4}"/>
              </a:ext>
            </a:extLst>
          </p:cNvPr>
          <p:cNvSpPr>
            <a:spLocks noGrp="1"/>
          </p:cNvSpPr>
          <p:nvPr>
            <p:ph type="body" sz="quarter" idx="13"/>
          </p:nvPr>
        </p:nvSpPr>
        <p:spPr>
          <a:xfrm>
            <a:off x="4421284" y="1436468"/>
            <a:ext cx="3319462" cy="589032"/>
          </a:xfrm>
        </p:spPr>
        <p:txBody>
          <a:bodyPr/>
          <a:lstStyle/>
          <a:p>
            <a:r>
              <a:rPr lang="en-US" sz="2000" dirty="0"/>
              <a:t>Purdue Borrow</a:t>
            </a:r>
            <a:br>
              <a:rPr lang="en-US" sz="2000" dirty="0"/>
            </a:br>
            <a:r>
              <a:rPr lang="en-US" sz="2000" dirty="0"/>
              <a:t>(Fulfillment Network)</a:t>
            </a:r>
          </a:p>
          <a:p>
            <a:endParaRPr lang="en-US" dirty="0"/>
          </a:p>
        </p:txBody>
      </p:sp>
      <p:sp>
        <p:nvSpPr>
          <p:cNvPr id="6" name="Text Placeholder 5">
            <a:extLst>
              <a:ext uri="{FF2B5EF4-FFF2-40B4-BE49-F238E27FC236}">
                <a16:creationId xmlns:a16="http://schemas.microsoft.com/office/drawing/2014/main" id="{A9CDA29C-2E71-8DCB-BC56-29DA75403809}"/>
              </a:ext>
            </a:extLst>
          </p:cNvPr>
          <p:cNvSpPr>
            <a:spLocks noGrp="1"/>
          </p:cNvSpPr>
          <p:nvPr>
            <p:ph type="body" sz="quarter" idx="14"/>
          </p:nvPr>
        </p:nvSpPr>
        <p:spPr>
          <a:xfrm>
            <a:off x="4619721" y="2178805"/>
            <a:ext cx="2950589" cy="1555750"/>
          </a:xfrm>
        </p:spPr>
        <p:txBody>
          <a:bodyPr/>
          <a:lstStyle/>
          <a:p>
            <a:r>
              <a:rPr lang="en-US" sz="1800" dirty="0"/>
              <a:t>Allows users to request book and physical items across Purdue campuses. </a:t>
            </a:r>
          </a:p>
          <a:p>
            <a:endParaRPr lang="en-US" sz="1800" dirty="0"/>
          </a:p>
        </p:txBody>
      </p:sp>
      <p:pic>
        <p:nvPicPr>
          <p:cNvPr id="15" name="Picture Placeholder 14" descr="A person reaching for a book on a shelf&#10;&#10;AI-generated content may be incorrect.">
            <a:extLst>
              <a:ext uri="{FF2B5EF4-FFF2-40B4-BE49-F238E27FC236}">
                <a16:creationId xmlns:a16="http://schemas.microsoft.com/office/drawing/2014/main" id="{61DE7CF2-B021-3C59-2BD6-0606284E3608}"/>
              </a:ext>
            </a:extLst>
          </p:cNvPr>
          <p:cNvPicPr>
            <a:picLocks noGrp="1" noChangeAspect="1"/>
          </p:cNvPicPr>
          <p:nvPr>
            <p:ph type="pic" sz="quarter" idx="15"/>
          </p:nvPr>
        </p:nvPicPr>
        <p:blipFill>
          <a:blip r:embed="rId3"/>
          <a:srcRect l="5174" t="23703" r="39772" b="17881"/>
          <a:stretch>
            <a:fillRect/>
          </a:stretch>
        </p:blipFill>
        <p:spPr>
          <a:xfrm>
            <a:off x="4619625" y="3511550"/>
            <a:ext cx="2951163" cy="2087563"/>
          </a:xfrm>
        </p:spPr>
      </p:pic>
      <p:sp>
        <p:nvSpPr>
          <p:cNvPr id="8" name="Text Placeholder 7">
            <a:extLst>
              <a:ext uri="{FF2B5EF4-FFF2-40B4-BE49-F238E27FC236}">
                <a16:creationId xmlns:a16="http://schemas.microsoft.com/office/drawing/2014/main" id="{EA056667-0E00-3B41-5052-C1B408DEB1B5}"/>
              </a:ext>
            </a:extLst>
          </p:cNvPr>
          <p:cNvSpPr>
            <a:spLocks noGrp="1"/>
          </p:cNvSpPr>
          <p:nvPr>
            <p:ph type="body" sz="quarter" idx="16"/>
          </p:nvPr>
        </p:nvSpPr>
        <p:spPr/>
        <p:txBody>
          <a:bodyPr/>
          <a:lstStyle/>
          <a:p>
            <a:r>
              <a:rPr lang="en-US" sz="2000" dirty="0"/>
              <a:t>BTAA Resource Sharing</a:t>
            </a:r>
          </a:p>
          <a:p>
            <a:endParaRPr lang="en-US" dirty="0"/>
          </a:p>
        </p:txBody>
      </p:sp>
      <p:sp>
        <p:nvSpPr>
          <p:cNvPr id="9" name="Text Placeholder 8">
            <a:extLst>
              <a:ext uri="{FF2B5EF4-FFF2-40B4-BE49-F238E27FC236}">
                <a16:creationId xmlns:a16="http://schemas.microsoft.com/office/drawing/2014/main" id="{C13A04DE-6110-296A-574D-A8FA39F3F3C5}"/>
              </a:ext>
            </a:extLst>
          </p:cNvPr>
          <p:cNvSpPr>
            <a:spLocks noGrp="1"/>
          </p:cNvSpPr>
          <p:nvPr>
            <p:ph type="body" sz="quarter" idx="17"/>
          </p:nvPr>
        </p:nvSpPr>
        <p:spPr>
          <a:xfrm>
            <a:off x="8137240" y="2176255"/>
            <a:ext cx="2950589" cy="1555750"/>
          </a:xfrm>
        </p:spPr>
        <p:txBody>
          <a:bodyPr/>
          <a:lstStyle/>
          <a:p>
            <a:r>
              <a:rPr lang="en-US" sz="1800" b="0" dirty="0"/>
              <a:t>Enables fast, long-term loans through Big Ten Academic Alliance libraries. </a:t>
            </a:r>
          </a:p>
          <a:p>
            <a:endParaRPr lang="en-US" sz="1800" dirty="0"/>
          </a:p>
        </p:txBody>
      </p:sp>
      <p:pic>
        <p:nvPicPr>
          <p:cNvPr id="17" name="Picture Placeholder 16" descr="A person and person looking at a book&#10;&#10;AI-generated content may be incorrect.">
            <a:extLst>
              <a:ext uri="{FF2B5EF4-FFF2-40B4-BE49-F238E27FC236}">
                <a16:creationId xmlns:a16="http://schemas.microsoft.com/office/drawing/2014/main" id="{CAF9B322-C3F8-13A5-47D4-A582BBE3C27E}"/>
              </a:ext>
            </a:extLst>
          </p:cNvPr>
          <p:cNvPicPr>
            <a:picLocks noGrp="1" noChangeAspect="1"/>
          </p:cNvPicPr>
          <p:nvPr>
            <p:ph type="pic" sz="quarter" idx="18"/>
          </p:nvPr>
        </p:nvPicPr>
        <p:blipFill>
          <a:blip r:embed="rId4"/>
          <a:srcRect l="2877" r="2877"/>
          <a:stretch>
            <a:fillRect/>
          </a:stretch>
        </p:blipFill>
        <p:spPr>
          <a:xfrm>
            <a:off x="8137525" y="3511550"/>
            <a:ext cx="2951163" cy="2087563"/>
          </a:xfrm>
        </p:spPr>
      </p:pic>
      <p:sp>
        <p:nvSpPr>
          <p:cNvPr id="11" name="Title 10">
            <a:extLst>
              <a:ext uri="{FF2B5EF4-FFF2-40B4-BE49-F238E27FC236}">
                <a16:creationId xmlns:a16="http://schemas.microsoft.com/office/drawing/2014/main" id="{6AA9102F-D049-9A3F-75CB-F6230FB25B82}"/>
              </a:ext>
            </a:extLst>
          </p:cNvPr>
          <p:cNvSpPr>
            <a:spLocks noGrp="1"/>
          </p:cNvSpPr>
          <p:nvPr>
            <p:ph type="title"/>
          </p:nvPr>
        </p:nvSpPr>
        <p:spPr/>
        <p:txBody>
          <a:bodyPr>
            <a:normAutofit fontScale="90000"/>
          </a:bodyPr>
          <a:lstStyle/>
          <a:p>
            <a:r>
              <a:rPr lang="en-US" dirty="0"/>
              <a:t>Enhanced Interlibrary Lending Services</a:t>
            </a:r>
          </a:p>
        </p:txBody>
      </p:sp>
    </p:spTree>
    <p:extLst>
      <p:ext uri="{BB962C8B-B14F-4D97-AF65-F5344CB8AC3E}">
        <p14:creationId xmlns:p14="http://schemas.microsoft.com/office/powerpoint/2010/main" val="245219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42FD4-F1E4-748F-9BBF-19194D8C161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0C4F66C-F445-C552-0004-59939E519A3B}"/>
              </a:ext>
            </a:extLst>
          </p:cNvPr>
          <p:cNvSpPr>
            <a:spLocks noGrp="1"/>
          </p:cNvSpPr>
          <p:nvPr>
            <p:ph type="ctrTitle"/>
          </p:nvPr>
        </p:nvSpPr>
        <p:spPr>
          <a:xfrm>
            <a:off x="1043554" y="442674"/>
            <a:ext cx="6935675" cy="512448"/>
          </a:xfrm>
        </p:spPr>
        <p:txBody>
          <a:bodyPr/>
          <a:lstStyle/>
          <a:p>
            <a:r>
              <a:rPr lang="en-US" dirty="0"/>
              <a:t>HELPFUL LINKS:</a:t>
            </a:r>
          </a:p>
        </p:txBody>
      </p:sp>
      <p:sp>
        <p:nvSpPr>
          <p:cNvPr id="3" name="Subtitle">
            <a:extLst>
              <a:ext uri="{FF2B5EF4-FFF2-40B4-BE49-F238E27FC236}">
                <a16:creationId xmlns:a16="http://schemas.microsoft.com/office/drawing/2014/main" id="{BDAB3512-03DB-52BE-30BA-DDEEC023122A}"/>
              </a:ext>
            </a:extLst>
          </p:cNvPr>
          <p:cNvSpPr>
            <a:spLocks noGrp="1"/>
          </p:cNvSpPr>
          <p:nvPr>
            <p:ph type="subTitle" idx="1"/>
          </p:nvPr>
        </p:nvSpPr>
        <p:spPr>
          <a:xfrm>
            <a:off x="1043553" y="1345167"/>
            <a:ext cx="9961904" cy="338554"/>
          </a:xfrm>
        </p:spPr>
        <p:txBody>
          <a:bodyPr/>
          <a:lstStyle/>
          <a:p>
            <a:r>
              <a:rPr lang="en-US" dirty="0"/>
              <a:t>Here are several important links:</a:t>
            </a:r>
          </a:p>
        </p:txBody>
      </p:sp>
      <p:sp>
        <p:nvSpPr>
          <p:cNvPr id="4" name="Body Text">
            <a:extLst>
              <a:ext uri="{FF2B5EF4-FFF2-40B4-BE49-F238E27FC236}">
                <a16:creationId xmlns:a16="http://schemas.microsoft.com/office/drawing/2014/main" id="{5DB70CBC-B8AC-7A0A-DB2C-78CEB28C503A}"/>
              </a:ext>
            </a:extLst>
          </p:cNvPr>
          <p:cNvSpPr>
            <a:spLocks noGrp="1"/>
          </p:cNvSpPr>
          <p:nvPr>
            <p:ph type="body" sz="quarter" idx="14"/>
          </p:nvPr>
        </p:nvSpPr>
        <p:spPr/>
        <p:txBody>
          <a:bodyPr>
            <a:normAutofit lnSpcReduction="10000"/>
          </a:bodyPr>
          <a:lstStyle/>
          <a:p>
            <a:pPr marL="0" lvl="0" indent="0">
              <a:buNone/>
            </a:pPr>
            <a:r>
              <a:rPr lang="en-US" sz="1600" dirty="0"/>
              <a:t>Links to Purdue University Libraries Resources: </a:t>
            </a:r>
          </a:p>
          <a:p>
            <a:pPr marL="0" lvl="0" indent="0">
              <a:buNone/>
            </a:pPr>
            <a:endParaRPr lang="en-US" sz="1600" dirty="0"/>
          </a:p>
          <a:p>
            <a:pPr lvl="0"/>
            <a:r>
              <a:rPr lang="en-US" sz="1600" dirty="0"/>
              <a:t>Purdue Libraries website:  </a:t>
            </a:r>
            <a:r>
              <a:rPr lang="en-US" sz="1600" dirty="0">
                <a:hlinkClick r:id="rId3"/>
              </a:rPr>
              <a:t>www.lib.purdue.edu</a:t>
            </a:r>
            <a:r>
              <a:rPr lang="en-US" sz="1600" dirty="0"/>
              <a:t> </a:t>
            </a:r>
          </a:p>
          <a:p>
            <a:pPr lvl="0"/>
            <a:r>
              <a:rPr lang="en-US" sz="1600" dirty="0"/>
              <a:t>Ask-a-Librarian service: </a:t>
            </a:r>
            <a:r>
              <a:rPr lang="en-US" sz="1600" dirty="0">
                <a:hlinkClick r:id="rId4"/>
              </a:rPr>
              <a:t>https://lib.purdue.edu/help/askalib/</a:t>
            </a:r>
            <a:r>
              <a:rPr lang="en-US" sz="1600" dirty="0"/>
              <a:t> </a:t>
            </a:r>
          </a:p>
          <a:p>
            <a:pPr lvl="0"/>
            <a:r>
              <a:rPr lang="en-US" sz="1600" dirty="0"/>
              <a:t>Library locations and hours:  </a:t>
            </a:r>
            <a:r>
              <a:rPr lang="en-US" sz="1600" dirty="0">
                <a:hlinkClick r:id="rId5"/>
              </a:rPr>
              <a:t>https://lib.purdue.edu/hourslist/</a:t>
            </a:r>
            <a:r>
              <a:rPr lang="en-US" sz="1600" dirty="0"/>
              <a:t> </a:t>
            </a:r>
          </a:p>
          <a:p>
            <a:pPr lvl="0"/>
            <a:r>
              <a:rPr lang="en-US" sz="1600" dirty="0"/>
              <a:t>Interlibrary Loan:  </a:t>
            </a:r>
            <a:r>
              <a:rPr lang="en-US" sz="1600" dirty="0">
                <a:hlinkClick r:id="rId6"/>
              </a:rPr>
              <a:t>https://lib.purdue.edu/services/interlibrary-loan/</a:t>
            </a:r>
            <a:r>
              <a:rPr lang="en-US" sz="1600" dirty="0"/>
              <a:t> </a:t>
            </a:r>
          </a:p>
          <a:p>
            <a:pPr lvl="0"/>
            <a:r>
              <a:rPr lang="en-US" sz="1600" dirty="0"/>
              <a:t>Course Reserves:  </a:t>
            </a:r>
            <a:r>
              <a:rPr lang="en-US" sz="1600" dirty="0">
                <a:hlinkClick r:id="rId7"/>
              </a:rPr>
              <a:t>https://lib.purdue.edu/course_reserves/</a:t>
            </a:r>
            <a:r>
              <a:rPr lang="en-US" sz="1600" dirty="0"/>
              <a:t> </a:t>
            </a:r>
          </a:p>
          <a:p>
            <a:pPr lvl="0"/>
            <a:endParaRPr lang="en-US" sz="1600" dirty="0"/>
          </a:p>
          <a:p>
            <a:pPr lvl="0"/>
            <a:endParaRPr lang="en-US" sz="1600" dirty="0"/>
          </a:p>
          <a:p>
            <a:pPr marL="0" lvl="0" indent="0">
              <a:buNone/>
            </a:pPr>
            <a:r>
              <a:rPr lang="en-US" sz="1600" dirty="0"/>
              <a:t>Links to IU resources:</a:t>
            </a:r>
          </a:p>
          <a:p>
            <a:pPr marL="0" lvl="0" indent="0">
              <a:buNone/>
            </a:pPr>
            <a:endParaRPr lang="en-US" sz="1600" dirty="0"/>
          </a:p>
          <a:p>
            <a:r>
              <a:rPr lang="en-US" sz="1600" dirty="0"/>
              <a:t>Mechanical &amp; Energy Engineering and Technology &amp; Motorsports Engineering Library Guide (</a:t>
            </a:r>
            <a:r>
              <a:rPr lang="en-US" sz="1600" dirty="0" err="1"/>
              <a:t>LibGuide</a:t>
            </a:r>
            <a:r>
              <a:rPr lang="en-US" sz="1600" dirty="0"/>
              <a:t>) by </a:t>
            </a:r>
            <a:r>
              <a:rPr lang="en-US" sz="1600"/>
              <a:t>Randall Halverson:  </a:t>
            </a:r>
            <a:r>
              <a:rPr lang="en-US" sz="1600" dirty="0">
                <a:hlinkClick r:id="rId8"/>
              </a:rPr>
              <a:t>https://iu.libguides.com/mechanical_eng</a:t>
            </a:r>
            <a:endParaRPr lang="en-US" sz="1600" dirty="0"/>
          </a:p>
          <a:p>
            <a:r>
              <a:rPr lang="en-US" sz="1600" dirty="0"/>
              <a:t>IUI University Library hours:  </a:t>
            </a:r>
            <a:r>
              <a:rPr lang="en-US" sz="1600" dirty="0">
                <a:hlinkClick r:id="rId9"/>
              </a:rPr>
              <a:t>https://iu.libcal.com/hours/</a:t>
            </a:r>
            <a:r>
              <a:rPr lang="en-US" sz="1600" dirty="0"/>
              <a:t> </a:t>
            </a:r>
          </a:p>
          <a:p>
            <a:pPr marL="0" lvl="0" indent="0">
              <a:buNone/>
            </a:pPr>
            <a:endParaRPr lang="en-US" sz="1600" dirty="0"/>
          </a:p>
        </p:txBody>
      </p:sp>
      <p:sp>
        <p:nvSpPr>
          <p:cNvPr id="5" name="Date">
            <a:extLst>
              <a:ext uri="{FF2B5EF4-FFF2-40B4-BE49-F238E27FC236}">
                <a16:creationId xmlns:a16="http://schemas.microsoft.com/office/drawing/2014/main" id="{6ADCD049-4BB1-73DC-2F47-1FE0C4B9A1CA}"/>
              </a:ext>
            </a:extLst>
          </p:cNvPr>
          <p:cNvSpPr>
            <a:spLocks noGrp="1"/>
          </p:cNvSpPr>
          <p:nvPr>
            <p:ph type="dt" sz="half" idx="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C8DACD-4E35-4E4C-AC75-C3DE50F04E7E}" type="datetime1">
              <a:rPr kumimoji="0" lang="en-US" sz="1000" b="0" i="0" u="none" strike="noStrike" kern="1200" cap="none" spc="0" normalizeH="0" baseline="0" noProof="0" smtClean="0">
                <a:ln>
                  <a:noFill/>
                </a:ln>
                <a:solidFill>
                  <a:srgbClr val="000000">
                    <a:alpha val="70000"/>
                  </a:srgbClr>
                </a:solidFill>
                <a:effectLst/>
                <a:uLnTx/>
                <a:uFillTx/>
                <a:latin typeface="Acumin Pro" panose="020B050402020202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9/15/2025</a:t>
            </a:fld>
            <a:endParaRPr kumimoji="0" lang="en-US" sz="1000" b="0" i="0" u="none" strike="noStrike" kern="1200" cap="none" spc="0" normalizeH="0" baseline="0" noProof="0" dirty="0">
              <a:ln>
                <a:noFill/>
              </a:ln>
              <a:solidFill>
                <a:srgbClr val="000000">
                  <a:alpha val="70000"/>
                </a:srgbClr>
              </a:solidFill>
              <a:effectLst/>
              <a:uLnTx/>
              <a:uFillTx/>
              <a:latin typeface="Acumin Pro" panose="020B0504020202020204" pitchFamily="34" charset="77"/>
              <a:ea typeface="+mn-ea"/>
              <a:cs typeface="+mn-cs"/>
            </a:endParaRPr>
          </a:p>
        </p:txBody>
      </p:sp>
      <p:sp>
        <p:nvSpPr>
          <p:cNvPr id="6" name="Slide Number">
            <a:extLst>
              <a:ext uri="{FF2B5EF4-FFF2-40B4-BE49-F238E27FC236}">
                <a16:creationId xmlns:a16="http://schemas.microsoft.com/office/drawing/2014/main" id="{608D9699-06EB-2F21-63AD-80D97A8262AA}"/>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A7A6979-0714-4377-B894-6BE4C2D6E202}" type="slidenum">
              <a:rPr kumimoji="0" lang="en-US" sz="1000" b="1" i="0" u="none" strike="noStrike" kern="1200" cap="none" spc="0" normalizeH="0" baseline="0" noProof="0" smtClean="0">
                <a:ln>
                  <a:noFill/>
                </a:ln>
                <a:solidFill>
                  <a:srgbClr val="000000"/>
                </a:solidFill>
                <a:effectLst/>
                <a:uLnTx/>
                <a:uFillTx/>
                <a:latin typeface="Acumin Pro Semibold" panose="020B0504020202020204" pitchFamily="34" charset="77"/>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dirty="0">
              <a:ln>
                <a:noFill/>
              </a:ln>
              <a:solidFill>
                <a:srgbClr val="000000"/>
              </a:solidFill>
              <a:effectLst/>
              <a:uLnTx/>
              <a:uFillTx/>
              <a:latin typeface="Acumin Pro Semibold" panose="020B0504020202020204" pitchFamily="34" charset="77"/>
              <a:ea typeface="+mn-ea"/>
              <a:cs typeface="+mn-cs"/>
            </a:endParaRPr>
          </a:p>
        </p:txBody>
      </p:sp>
    </p:spTree>
    <p:extLst>
      <p:ext uri="{BB962C8B-B14F-4D97-AF65-F5344CB8AC3E}">
        <p14:creationId xmlns:p14="http://schemas.microsoft.com/office/powerpoint/2010/main" val="45645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115D7-6C74-6528-F23C-B81DEA42F2D7}"/>
              </a:ext>
            </a:extLst>
          </p:cNvPr>
          <p:cNvSpPr>
            <a:spLocks noGrp="1"/>
          </p:cNvSpPr>
          <p:nvPr>
            <p:ph type="title"/>
          </p:nvPr>
        </p:nvSpPr>
        <p:spPr/>
        <p:txBody>
          <a:bodyPr>
            <a:normAutofit fontScale="90000"/>
          </a:bodyPr>
          <a:lstStyle/>
          <a:p>
            <a:r>
              <a:rPr lang="en-US" dirty="0"/>
              <a:t>Affordable Course Materials </a:t>
            </a:r>
          </a:p>
        </p:txBody>
      </p:sp>
      <p:sp>
        <p:nvSpPr>
          <p:cNvPr id="2" name="Text Placeholder 2">
            <a:extLst>
              <a:ext uri="{FF2B5EF4-FFF2-40B4-BE49-F238E27FC236}">
                <a16:creationId xmlns:a16="http://schemas.microsoft.com/office/drawing/2014/main" id="{02888061-7C2F-14C5-DB7F-C188DC1A75DA}"/>
              </a:ext>
            </a:extLst>
          </p:cNvPr>
          <p:cNvSpPr txBox="1">
            <a:spLocks/>
          </p:cNvSpPr>
          <p:nvPr/>
        </p:nvSpPr>
        <p:spPr>
          <a:xfrm>
            <a:off x="468086" y="1186543"/>
            <a:ext cx="6268272" cy="5144939"/>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Purdue Libraries can partner with you to lower course material costs for your students. </a:t>
            </a:r>
          </a:p>
          <a:p>
            <a:pPr marL="0" indent="0">
              <a:lnSpc>
                <a:spcPct val="30000"/>
              </a:lnSpc>
              <a:buNone/>
            </a:pPr>
            <a:endParaRPr lang="en-US" sz="2400" b="1" dirty="0"/>
          </a:p>
          <a:p>
            <a:pPr marL="0" indent="0">
              <a:buNone/>
            </a:pPr>
            <a:r>
              <a:rPr lang="en-US" b="1" dirty="0"/>
              <a:t>Course Reserves</a:t>
            </a:r>
          </a:p>
          <a:p>
            <a:pPr marL="0" indent="0">
              <a:buNone/>
            </a:pPr>
            <a:r>
              <a:rPr lang="en-US" sz="1600" dirty="0"/>
              <a:t>When a course material can be purchased in print or </a:t>
            </a:r>
            <a:br>
              <a:rPr lang="en-US" sz="1600" dirty="0"/>
            </a:br>
            <a:r>
              <a:rPr lang="en-US" sz="1600" dirty="0"/>
              <a:t>licensed electronically for the campus, Libraries will </a:t>
            </a:r>
            <a:br>
              <a:rPr lang="en-US" sz="1600" dirty="0"/>
            </a:br>
            <a:r>
              <a:rPr lang="en-US" sz="1600" dirty="0"/>
              <a:t>acquire it if possible. </a:t>
            </a:r>
          </a:p>
          <a:p>
            <a:pPr marL="0" indent="0">
              <a:buNone/>
            </a:pPr>
            <a:endParaRPr lang="en-US" sz="1600" dirty="0"/>
          </a:p>
          <a:p>
            <a:pPr marL="0" indent="0">
              <a:buNone/>
            </a:pPr>
            <a:r>
              <a:rPr lang="en-US" b="1" dirty="0"/>
              <a:t>Reading Lists (Leganto)</a:t>
            </a:r>
          </a:p>
          <a:p>
            <a:pPr marL="0" indent="0">
              <a:buNone/>
            </a:pPr>
            <a:r>
              <a:rPr lang="en-US" sz="1600" dirty="0"/>
              <a:t>Our online course reserves system allows instructors to </a:t>
            </a:r>
            <a:br>
              <a:rPr lang="en-US" sz="1600" dirty="0"/>
            </a:br>
            <a:r>
              <a:rPr lang="en-US" sz="1600" dirty="0"/>
              <a:t>create a structured electronic reading list (subject to copyright). </a:t>
            </a:r>
          </a:p>
          <a:p>
            <a:pPr marL="0" indent="0">
              <a:buNone/>
            </a:pPr>
            <a:endParaRPr lang="en-US" b="1" dirty="0"/>
          </a:p>
          <a:p>
            <a:pPr marL="0" indent="0">
              <a:buNone/>
            </a:pPr>
            <a:r>
              <a:rPr lang="en-US" b="1" dirty="0"/>
              <a:t>Open Education Resources </a:t>
            </a:r>
          </a:p>
          <a:p>
            <a:pPr marL="0" indent="0">
              <a:buNone/>
            </a:pPr>
            <a:r>
              <a:rPr lang="en-US" sz="1600" dirty="0"/>
              <a:t>Open educational resources are freely accessible, openly licensed materials that are useful for teaching, learning, and assessing. </a:t>
            </a:r>
          </a:p>
        </p:txBody>
      </p:sp>
      <p:sp>
        <p:nvSpPr>
          <p:cNvPr id="15" name="TextBox 14">
            <a:extLst>
              <a:ext uri="{FF2B5EF4-FFF2-40B4-BE49-F238E27FC236}">
                <a16:creationId xmlns:a16="http://schemas.microsoft.com/office/drawing/2014/main" id="{0B5DF2BD-E216-7ED2-D5AF-81CC0B01DF6D}"/>
              </a:ext>
            </a:extLst>
          </p:cNvPr>
          <p:cNvSpPr txBox="1"/>
          <p:nvPr/>
        </p:nvSpPr>
        <p:spPr>
          <a:xfrm>
            <a:off x="7497591" y="1807247"/>
            <a:ext cx="3274721" cy="923330"/>
          </a:xfrm>
          <a:prstGeom prst="rect">
            <a:avLst/>
          </a:prstGeom>
          <a:noFill/>
        </p:spPr>
        <p:txBody>
          <a:bodyPr wrap="square" rtlCol="0">
            <a:spAutoFit/>
          </a:bodyPr>
          <a:lstStyle/>
          <a:p>
            <a:r>
              <a:rPr lang="en-US" sz="5400" b="1" dirty="0">
                <a:solidFill>
                  <a:schemeClr val="accent3"/>
                </a:solidFill>
                <a:latin typeface="+mj-lt"/>
              </a:rPr>
              <a:t>$677,757</a:t>
            </a:r>
          </a:p>
        </p:txBody>
      </p:sp>
      <p:sp>
        <p:nvSpPr>
          <p:cNvPr id="19" name="TextBox 18">
            <a:extLst>
              <a:ext uri="{FF2B5EF4-FFF2-40B4-BE49-F238E27FC236}">
                <a16:creationId xmlns:a16="http://schemas.microsoft.com/office/drawing/2014/main" id="{AF476D04-BA36-B46A-2223-91D8FF755A58}"/>
              </a:ext>
            </a:extLst>
          </p:cNvPr>
          <p:cNvSpPr txBox="1"/>
          <p:nvPr/>
        </p:nvSpPr>
        <p:spPr>
          <a:xfrm>
            <a:off x="7497591" y="3923110"/>
            <a:ext cx="3274721" cy="923330"/>
          </a:xfrm>
          <a:prstGeom prst="rect">
            <a:avLst/>
          </a:prstGeom>
          <a:noFill/>
        </p:spPr>
        <p:txBody>
          <a:bodyPr wrap="square" rtlCol="0">
            <a:spAutoFit/>
          </a:bodyPr>
          <a:lstStyle/>
          <a:p>
            <a:r>
              <a:rPr lang="en-US" sz="5400" b="1" dirty="0">
                <a:solidFill>
                  <a:schemeClr val="accent3"/>
                </a:solidFill>
                <a:latin typeface="+mj-lt"/>
              </a:rPr>
              <a:t>$930,000</a:t>
            </a:r>
          </a:p>
        </p:txBody>
      </p:sp>
      <p:sp>
        <p:nvSpPr>
          <p:cNvPr id="20" name="TextBox 19">
            <a:extLst>
              <a:ext uri="{FF2B5EF4-FFF2-40B4-BE49-F238E27FC236}">
                <a16:creationId xmlns:a16="http://schemas.microsoft.com/office/drawing/2014/main" id="{E4C31F27-C93E-DC6A-7221-2EC9EDEA9035}"/>
              </a:ext>
            </a:extLst>
          </p:cNvPr>
          <p:cNvSpPr txBox="1"/>
          <p:nvPr/>
        </p:nvSpPr>
        <p:spPr>
          <a:xfrm>
            <a:off x="7085171" y="2700926"/>
            <a:ext cx="4099560" cy="369332"/>
          </a:xfrm>
          <a:prstGeom prst="rect">
            <a:avLst/>
          </a:prstGeom>
          <a:noFill/>
        </p:spPr>
        <p:txBody>
          <a:bodyPr wrap="square" rtlCol="0">
            <a:spAutoFit/>
          </a:bodyPr>
          <a:lstStyle/>
          <a:p>
            <a:pPr algn="ctr"/>
            <a:r>
              <a:rPr lang="en-US" dirty="0"/>
              <a:t>Estimated Cost Savings for Spring 2024</a:t>
            </a:r>
          </a:p>
        </p:txBody>
      </p:sp>
      <p:sp>
        <p:nvSpPr>
          <p:cNvPr id="21" name="TextBox 20">
            <a:extLst>
              <a:ext uri="{FF2B5EF4-FFF2-40B4-BE49-F238E27FC236}">
                <a16:creationId xmlns:a16="http://schemas.microsoft.com/office/drawing/2014/main" id="{4FCF1016-E7BE-E457-DEF4-AE0B75286ED6}"/>
              </a:ext>
            </a:extLst>
          </p:cNvPr>
          <p:cNvSpPr txBox="1"/>
          <p:nvPr/>
        </p:nvSpPr>
        <p:spPr>
          <a:xfrm>
            <a:off x="7085171" y="4821794"/>
            <a:ext cx="4099560" cy="369332"/>
          </a:xfrm>
          <a:prstGeom prst="rect">
            <a:avLst/>
          </a:prstGeom>
          <a:noFill/>
        </p:spPr>
        <p:txBody>
          <a:bodyPr wrap="square" rtlCol="0">
            <a:spAutoFit/>
          </a:bodyPr>
          <a:lstStyle/>
          <a:p>
            <a:pPr algn="ctr"/>
            <a:r>
              <a:rPr lang="en-US" dirty="0"/>
              <a:t>Estimated Cost Savings for Fall 2024</a:t>
            </a:r>
          </a:p>
        </p:txBody>
      </p:sp>
    </p:spTree>
    <p:extLst>
      <p:ext uri="{BB962C8B-B14F-4D97-AF65-F5344CB8AC3E}">
        <p14:creationId xmlns:p14="http://schemas.microsoft.com/office/powerpoint/2010/main" val="3365050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48646-D99A-2E2C-7041-4D850906B4FA}"/>
              </a:ext>
            </a:extLst>
          </p:cNvPr>
          <p:cNvSpPr>
            <a:spLocks noGrp="1"/>
          </p:cNvSpPr>
          <p:nvPr>
            <p:ph type="title"/>
          </p:nvPr>
        </p:nvSpPr>
        <p:spPr/>
        <p:txBody>
          <a:bodyPr>
            <a:normAutofit fontScale="90000"/>
          </a:bodyPr>
          <a:lstStyle/>
          <a:p>
            <a:r>
              <a:rPr lang="en-US" dirty="0"/>
              <a:t>Purdue University Research Repository (PURR)</a:t>
            </a:r>
          </a:p>
        </p:txBody>
      </p:sp>
      <p:cxnSp>
        <p:nvCxnSpPr>
          <p:cNvPr id="9" name="Straight Connector 8">
            <a:extLst>
              <a:ext uri="{FF2B5EF4-FFF2-40B4-BE49-F238E27FC236}">
                <a16:creationId xmlns:a16="http://schemas.microsoft.com/office/drawing/2014/main" id="{E8070CC2-9950-48B4-1BEF-D416720C68AD}"/>
              </a:ext>
            </a:extLst>
          </p:cNvPr>
          <p:cNvCxnSpPr>
            <a:cxnSpLocks/>
          </p:cNvCxnSpPr>
          <p:nvPr/>
        </p:nvCxnSpPr>
        <p:spPr>
          <a:xfrm>
            <a:off x="4142342" y="2462207"/>
            <a:ext cx="0" cy="2910310"/>
          </a:xfrm>
          <a:prstGeom prst="line">
            <a:avLst/>
          </a:prstGeom>
          <a:ln w="28575">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EF71C10A-C62F-B269-069E-06F72BF20A6E}"/>
              </a:ext>
            </a:extLst>
          </p:cNvPr>
          <p:cNvCxnSpPr>
            <a:cxnSpLocks/>
          </p:cNvCxnSpPr>
          <p:nvPr/>
        </p:nvCxnSpPr>
        <p:spPr>
          <a:xfrm>
            <a:off x="8029460" y="2496497"/>
            <a:ext cx="0" cy="2981123"/>
          </a:xfrm>
          <a:prstGeom prst="line">
            <a:avLst/>
          </a:prstGeom>
          <a:ln w="28575">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sp>
        <p:nvSpPr>
          <p:cNvPr id="18" name="Text Placeholder 4">
            <a:extLst>
              <a:ext uri="{FF2B5EF4-FFF2-40B4-BE49-F238E27FC236}">
                <a16:creationId xmlns:a16="http://schemas.microsoft.com/office/drawing/2014/main" id="{58D70C9D-0D46-6E78-C70A-E670C2FE3DE5}"/>
              </a:ext>
            </a:extLst>
          </p:cNvPr>
          <p:cNvSpPr txBox="1">
            <a:spLocks/>
          </p:cNvSpPr>
          <p:nvPr/>
        </p:nvSpPr>
        <p:spPr>
          <a:xfrm>
            <a:off x="883745" y="3704007"/>
            <a:ext cx="2950585" cy="506503"/>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Publish and Preserve</a:t>
            </a:r>
          </a:p>
          <a:p>
            <a:endParaRPr lang="en-US" dirty="0"/>
          </a:p>
        </p:txBody>
      </p:sp>
      <p:sp>
        <p:nvSpPr>
          <p:cNvPr id="19" name="Text Placeholder 5">
            <a:extLst>
              <a:ext uri="{FF2B5EF4-FFF2-40B4-BE49-F238E27FC236}">
                <a16:creationId xmlns:a16="http://schemas.microsoft.com/office/drawing/2014/main" id="{15587BFC-2817-5FB6-84B6-139B409B7C5D}"/>
              </a:ext>
            </a:extLst>
          </p:cNvPr>
          <p:cNvSpPr txBox="1">
            <a:spLocks/>
          </p:cNvSpPr>
          <p:nvPr/>
        </p:nvSpPr>
        <p:spPr>
          <a:xfrm>
            <a:off x="883743" y="4202712"/>
            <a:ext cx="2950589" cy="1555750"/>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US" sz="1800" dirty="0">
                <a:ea typeface="Arial"/>
                <a:cs typeface="Arial"/>
                <a:sym typeface="Arial"/>
              </a:rPr>
              <a:t>Publish your data, get a DOI, and visualize use statistics. Published data receive long-term, robust preservation.</a:t>
            </a:r>
            <a:endParaRPr lang="en-US" sz="1800" dirty="0"/>
          </a:p>
          <a:p>
            <a:endParaRPr lang="en-US" sz="1800" dirty="0"/>
          </a:p>
        </p:txBody>
      </p:sp>
      <p:sp>
        <p:nvSpPr>
          <p:cNvPr id="24" name="Text Placeholder 4">
            <a:extLst>
              <a:ext uri="{FF2B5EF4-FFF2-40B4-BE49-F238E27FC236}">
                <a16:creationId xmlns:a16="http://schemas.microsoft.com/office/drawing/2014/main" id="{23E1FBED-D88E-C7DC-0A37-785BF6D3DC51}"/>
              </a:ext>
            </a:extLst>
          </p:cNvPr>
          <p:cNvSpPr txBox="1">
            <a:spLocks/>
          </p:cNvSpPr>
          <p:nvPr/>
        </p:nvSpPr>
        <p:spPr>
          <a:xfrm>
            <a:off x="4610610" y="3704007"/>
            <a:ext cx="2950582" cy="506503"/>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Manage and Collaborate</a:t>
            </a:r>
          </a:p>
          <a:p>
            <a:endParaRPr lang="en-US" dirty="0"/>
          </a:p>
        </p:txBody>
      </p:sp>
      <p:sp>
        <p:nvSpPr>
          <p:cNvPr id="25" name="Text Placeholder 5">
            <a:extLst>
              <a:ext uri="{FF2B5EF4-FFF2-40B4-BE49-F238E27FC236}">
                <a16:creationId xmlns:a16="http://schemas.microsoft.com/office/drawing/2014/main" id="{08AB5266-60C4-D4A8-D325-0DCFB85EAFAF}"/>
              </a:ext>
            </a:extLst>
          </p:cNvPr>
          <p:cNvSpPr txBox="1">
            <a:spLocks/>
          </p:cNvSpPr>
          <p:nvPr/>
        </p:nvSpPr>
        <p:spPr>
          <a:xfrm>
            <a:off x="4610607" y="4202712"/>
            <a:ext cx="2950589" cy="1555750"/>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US" sz="1800" dirty="0">
                <a:ea typeface="Arial"/>
                <a:cs typeface="Arial"/>
                <a:sym typeface="Arial"/>
              </a:rPr>
              <a:t>Project storage space for file management and features designed for collaborative work.</a:t>
            </a:r>
            <a:endParaRPr lang="en-US" sz="1800" dirty="0"/>
          </a:p>
          <a:p>
            <a:endParaRPr lang="en-US" sz="1800" dirty="0"/>
          </a:p>
        </p:txBody>
      </p:sp>
      <p:sp>
        <p:nvSpPr>
          <p:cNvPr id="29" name="Text Placeholder 4">
            <a:extLst>
              <a:ext uri="{FF2B5EF4-FFF2-40B4-BE49-F238E27FC236}">
                <a16:creationId xmlns:a16="http://schemas.microsoft.com/office/drawing/2014/main" id="{83F1D204-2496-9E22-DA7E-550168531115}"/>
              </a:ext>
            </a:extLst>
          </p:cNvPr>
          <p:cNvSpPr txBox="1">
            <a:spLocks/>
          </p:cNvSpPr>
          <p:nvPr/>
        </p:nvSpPr>
        <p:spPr>
          <a:xfrm>
            <a:off x="8337471" y="3704007"/>
            <a:ext cx="3319462" cy="506503"/>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mj-lt"/>
              </a:rPr>
              <a:t>Data Management Planning</a:t>
            </a:r>
          </a:p>
          <a:p>
            <a:endParaRPr lang="en-US" dirty="0"/>
          </a:p>
        </p:txBody>
      </p:sp>
      <p:sp>
        <p:nvSpPr>
          <p:cNvPr id="30" name="Text Placeholder 5">
            <a:extLst>
              <a:ext uri="{FF2B5EF4-FFF2-40B4-BE49-F238E27FC236}">
                <a16:creationId xmlns:a16="http://schemas.microsoft.com/office/drawing/2014/main" id="{36301CBF-25B3-96BC-CE50-27F733135641}"/>
              </a:ext>
            </a:extLst>
          </p:cNvPr>
          <p:cNvSpPr txBox="1">
            <a:spLocks/>
          </p:cNvSpPr>
          <p:nvPr/>
        </p:nvSpPr>
        <p:spPr>
          <a:xfrm>
            <a:off x="8337471" y="4202712"/>
            <a:ext cx="2950589" cy="1555750"/>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None/>
            </a:pPr>
            <a:r>
              <a:rPr lang="en-US" sz="1800" dirty="0">
                <a:ea typeface="Arial"/>
                <a:cs typeface="Arial"/>
                <a:sym typeface="Arial"/>
              </a:rPr>
              <a:t>Meet funders’ data management and sharing requirements with resources and individualized support.</a:t>
            </a:r>
            <a:endParaRPr lang="en-US" sz="1800" dirty="0"/>
          </a:p>
          <a:p>
            <a:endParaRPr lang="en-US" sz="1800" dirty="0"/>
          </a:p>
        </p:txBody>
      </p:sp>
      <p:sp>
        <p:nvSpPr>
          <p:cNvPr id="50" name="Text Placeholder 4">
            <a:extLst>
              <a:ext uri="{FF2B5EF4-FFF2-40B4-BE49-F238E27FC236}">
                <a16:creationId xmlns:a16="http://schemas.microsoft.com/office/drawing/2014/main" id="{70F07D27-47BF-38AB-D536-649B538169E4}"/>
              </a:ext>
            </a:extLst>
          </p:cNvPr>
          <p:cNvSpPr txBox="1">
            <a:spLocks/>
          </p:cNvSpPr>
          <p:nvPr/>
        </p:nvSpPr>
        <p:spPr>
          <a:xfrm>
            <a:off x="9298930" y="1608661"/>
            <a:ext cx="3282662" cy="506503"/>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err="1"/>
              <a:t>purr.purdue.edu</a:t>
            </a:r>
            <a:endParaRPr lang="en-US" sz="1200" dirty="0"/>
          </a:p>
          <a:p>
            <a:pPr marL="0" indent="0">
              <a:buNone/>
            </a:pPr>
            <a:endParaRPr lang="en-US" dirty="0"/>
          </a:p>
        </p:txBody>
      </p:sp>
      <p:pic>
        <p:nvPicPr>
          <p:cNvPr id="4" name="Picture 3">
            <a:extLst>
              <a:ext uri="{FF2B5EF4-FFF2-40B4-BE49-F238E27FC236}">
                <a16:creationId xmlns:a16="http://schemas.microsoft.com/office/drawing/2014/main" id="{87CA3D7B-BE4A-BA35-08C2-3F0FAA302173}"/>
              </a:ext>
            </a:extLst>
          </p:cNvPr>
          <p:cNvPicPr>
            <a:picLocks noChangeAspect="1"/>
          </p:cNvPicPr>
          <p:nvPr/>
        </p:nvPicPr>
        <p:blipFill>
          <a:blip r:embed="rId2"/>
          <a:stretch>
            <a:fillRect/>
          </a:stretch>
        </p:blipFill>
        <p:spPr>
          <a:xfrm>
            <a:off x="10328432" y="362207"/>
            <a:ext cx="1223657" cy="1223657"/>
          </a:xfrm>
          <a:prstGeom prst="rect">
            <a:avLst/>
          </a:prstGeom>
        </p:spPr>
      </p:pic>
      <p:pic>
        <p:nvPicPr>
          <p:cNvPr id="5" name="Picture 4" descr="A computer screen with arrow pointing up&#10;&#10;AI-generated content may be incorrect.">
            <a:extLst>
              <a:ext uri="{FF2B5EF4-FFF2-40B4-BE49-F238E27FC236}">
                <a16:creationId xmlns:a16="http://schemas.microsoft.com/office/drawing/2014/main" id="{F0AAA32A-BD93-DD39-E1EF-6F74428A4115}"/>
              </a:ext>
            </a:extLst>
          </p:cNvPr>
          <p:cNvPicPr>
            <a:picLocks noChangeAspect="1"/>
          </p:cNvPicPr>
          <p:nvPr/>
        </p:nvPicPr>
        <p:blipFill>
          <a:blip r:embed="rId3"/>
          <a:stretch>
            <a:fillRect/>
          </a:stretch>
        </p:blipFill>
        <p:spPr>
          <a:xfrm>
            <a:off x="1625612" y="1942614"/>
            <a:ext cx="1466850" cy="1466850"/>
          </a:xfrm>
          <a:prstGeom prst="rect">
            <a:avLst/>
          </a:prstGeom>
        </p:spPr>
      </p:pic>
      <p:pic>
        <p:nvPicPr>
          <p:cNvPr id="7" name="Picture 6" descr="A group of people with a light bulb above them&#10;&#10;AI-generated content may be incorrect.">
            <a:extLst>
              <a:ext uri="{FF2B5EF4-FFF2-40B4-BE49-F238E27FC236}">
                <a16:creationId xmlns:a16="http://schemas.microsoft.com/office/drawing/2014/main" id="{44769E5C-6A9E-34AC-A7B3-61F31DD4AC63}"/>
              </a:ext>
            </a:extLst>
          </p:cNvPr>
          <p:cNvPicPr>
            <a:picLocks noChangeAspect="1"/>
          </p:cNvPicPr>
          <p:nvPr/>
        </p:nvPicPr>
        <p:blipFill>
          <a:blip r:embed="rId4"/>
          <a:stretch>
            <a:fillRect/>
          </a:stretch>
        </p:blipFill>
        <p:spPr>
          <a:xfrm>
            <a:off x="5352476" y="1875379"/>
            <a:ext cx="1466850" cy="1466850"/>
          </a:xfrm>
          <a:prstGeom prst="rect">
            <a:avLst/>
          </a:prstGeom>
        </p:spPr>
      </p:pic>
      <p:pic>
        <p:nvPicPr>
          <p:cNvPr id="11" name="Picture 10" descr="A computer screen with people and a chat bubble&#10;&#10;AI-generated content may be incorrect.">
            <a:extLst>
              <a:ext uri="{FF2B5EF4-FFF2-40B4-BE49-F238E27FC236}">
                <a16:creationId xmlns:a16="http://schemas.microsoft.com/office/drawing/2014/main" id="{A366DA06-327B-8E85-DA4D-683782DA8513}"/>
              </a:ext>
            </a:extLst>
          </p:cNvPr>
          <p:cNvPicPr>
            <a:picLocks noChangeAspect="1"/>
          </p:cNvPicPr>
          <p:nvPr/>
        </p:nvPicPr>
        <p:blipFill>
          <a:blip r:embed="rId5"/>
          <a:stretch>
            <a:fillRect/>
          </a:stretch>
        </p:blipFill>
        <p:spPr>
          <a:xfrm>
            <a:off x="9079340" y="1942614"/>
            <a:ext cx="1466850" cy="1466850"/>
          </a:xfrm>
          <a:prstGeom prst="rect">
            <a:avLst/>
          </a:prstGeom>
        </p:spPr>
      </p:pic>
    </p:spTree>
    <p:extLst>
      <p:ext uri="{BB962C8B-B14F-4D97-AF65-F5344CB8AC3E}">
        <p14:creationId xmlns:p14="http://schemas.microsoft.com/office/powerpoint/2010/main" val="368059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7DF7B-15AB-21F0-26BB-2340D79EA7A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60296E-2616-A48D-0D62-8B5794C5F13C}"/>
              </a:ext>
            </a:extLst>
          </p:cNvPr>
          <p:cNvSpPr>
            <a:spLocks noGrp="1"/>
          </p:cNvSpPr>
          <p:nvPr>
            <p:ph type="body" sz="quarter" idx="10"/>
          </p:nvPr>
        </p:nvSpPr>
        <p:spPr>
          <a:xfrm>
            <a:off x="903506" y="1436468"/>
            <a:ext cx="3319462" cy="739787"/>
          </a:xfrm>
        </p:spPr>
        <p:txBody>
          <a:bodyPr/>
          <a:lstStyle/>
          <a:p>
            <a:r>
              <a:rPr lang="en-US" sz="2000" dirty="0"/>
              <a:t>Open Access Publishing Agreements</a:t>
            </a:r>
          </a:p>
          <a:p>
            <a:endParaRPr lang="en-US" dirty="0"/>
          </a:p>
        </p:txBody>
      </p:sp>
      <p:sp>
        <p:nvSpPr>
          <p:cNvPr id="3" name="Text Placeholder 2">
            <a:extLst>
              <a:ext uri="{FF2B5EF4-FFF2-40B4-BE49-F238E27FC236}">
                <a16:creationId xmlns:a16="http://schemas.microsoft.com/office/drawing/2014/main" id="{6C8E4C47-E5AE-09DF-7079-CBA506FC8913}"/>
              </a:ext>
            </a:extLst>
          </p:cNvPr>
          <p:cNvSpPr>
            <a:spLocks noGrp="1"/>
          </p:cNvSpPr>
          <p:nvPr>
            <p:ph type="body" sz="quarter" idx="11"/>
          </p:nvPr>
        </p:nvSpPr>
        <p:spPr>
          <a:xfrm>
            <a:off x="1101943" y="2294415"/>
            <a:ext cx="3039133" cy="1555750"/>
          </a:xfrm>
        </p:spPr>
        <p:txBody>
          <a:bodyPr/>
          <a:lstStyle/>
          <a:p>
            <a:pPr lvl="0"/>
            <a:r>
              <a:rPr lang="en-US" sz="1800" dirty="0">
                <a:solidFill>
                  <a:schemeClr val="lt1"/>
                </a:solidFill>
                <a:ea typeface="Arial"/>
                <a:cs typeface="Arial"/>
                <a:sym typeface="Arial"/>
              </a:rPr>
              <a:t>Open Access Publishing Partnerships </a:t>
            </a:r>
            <a:r>
              <a:rPr lang="en-US" sz="1800" dirty="0">
                <a:solidFill>
                  <a:schemeClr val="lt1"/>
                </a:solidFill>
              </a:rPr>
              <a:t>enable Purdue-affiliated authors to publish openly without incurring </a:t>
            </a:r>
            <a:r>
              <a:rPr lang="en-US" sz="1800" dirty="0">
                <a:solidFill>
                  <a:schemeClr val="lt1"/>
                </a:solidFill>
                <a:ea typeface="Arial"/>
                <a:cs typeface="Arial"/>
                <a:sym typeface="Arial"/>
              </a:rPr>
              <a:t>fees.</a:t>
            </a:r>
            <a:endParaRPr lang="en-US" sz="1800" dirty="0"/>
          </a:p>
        </p:txBody>
      </p:sp>
      <p:pic>
        <p:nvPicPr>
          <p:cNvPr id="16" name="Picture Placeholder 15">
            <a:extLst>
              <a:ext uri="{FF2B5EF4-FFF2-40B4-BE49-F238E27FC236}">
                <a16:creationId xmlns:a16="http://schemas.microsoft.com/office/drawing/2014/main" id="{6691541A-53B0-DFB0-C195-410CF49DB0E7}"/>
              </a:ext>
            </a:extLst>
          </p:cNvPr>
          <p:cNvPicPr>
            <a:picLocks noGrp="1" noChangeAspect="1"/>
          </p:cNvPicPr>
          <p:nvPr>
            <p:ph type="pic" sz="quarter" idx="12"/>
          </p:nvPr>
        </p:nvPicPr>
        <p:blipFill>
          <a:blip r:embed="rId2"/>
          <a:stretch>
            <a:fillRect/>
          </a:stretch>
        </p:blipFill>
        <p:spPr>
          <a:xfrm>
            <a:off x="1903152" y="3963890"/>
            <a:ext cx="1320165" cy="1320165"/>
          </a:xfrm>
        </p:spPr>
      </p:pic>
      <p:sp>
        <p:nvSpPr>
          <p:cNvPr id="5" name="Text Placeholder 4">
            <a:extLst>
              <a:ext uri="{FF2B5EF4-FFF2-40B4-BE49-F238E27FC236}">
                <a16:creationId xmlns:a16="http://schemas.microsoft.com/office/drawing/2014/main" id="{BE717464-9722-9600-70A6-C2408B7B714F}"/>
              </a:ext>
            </a:extLst>
          </p:cNvPr>
          <p:cNvSpPr>
            <a:spLocks noGrp="1"/>
          </p:cNvSpPr>
          <p:nvPr>
            <p:ph type="body" sz="quarter" idx="13"/>
          </p:nvPr>
        </p:nvSpPr>
        <p:spPr>
          <a:xfrm>
            <a:off x="4421284" y="1436468"/>
            <a:ext cx="3319462" cy="589032"/>
          </a:xfrm>
        </p:spPr>
        <p:txBody>
          <a:bodyPr/>
          <a:lstStyle/>
          <a:p>
            <a:r>
              <a:rPr lang="en-US" sz="2000" dirty="0"/>
              <a:t>Deposit Post-Prints to Purdue e-Pubs</a:t>
            </a:r>
          </a:p>
          <a:p>
            <a:endParaRPr lang="en-US" dirty="0"/>
          </a:p>
        </p:txBody>
      </p:sp>
      <p:sp>
        <p:nvSpPr>
          <p:cNvPr id="6" name="Text Placeholder 5">
            <a:extLst>
              <a:ext uri="{FF2B5EF4-FFF2-40B4-BE49-F238E27FC236}">
                <a16:creationId xmlns:a16="http://schemas.microsoft.com/office/drawing/2014/main" id="{D415AD45-1342-585B-FD62-0BADB0582FF5}"/>
              </a:ext>
            </a:extLst>
          </p:cNvPr>
          <p:cNvSpPr>
            <a:spLocks noGrp="1"/>
          </p:cNvSpPr>
          <p:nvPr>
            <p:ph type="body" sz="quarter" idx="14"/>
          </p:nvPr>
        </p:nvSpPr>
        <p:spPr>
          <a:xfrm>
            <a:off x="4619721" y="2178805"/>
            <a:ext cx="2950589" cy="1555750"/>
          </a:xfrm>
        </p:spPr>
        <p:txBody>
          <a:bodyPr/>
          <a:lstStyle/>
          <a:p>
            <a:r>
              <a:rPr lang="en-US" sz="1800" dirty="0">
                <a:solidFill>
                  <a:schemeClr val="lt1"/>
                </a:solidFill>
                <a:ea typeface="Arial"/>
                <a:cs typeface="Arial"/>
                <a:sym typeface="Arial"/>
              </a:rPr>
              <a:t>Most journal publishers support green open access, or self archiving, on an institutional repository. Purdue e-Pubs is a free,</a:t>
            </a:r>
            <a:r>
              <a:rPr lang="en-US" sz="1800" dirty="0">
                <a:solidFill>
                  <a:schemeClr val="lt1"/>
                </a:solidFill>
              </a:rPr>
              <a:t> </a:t>
            </a:r>
            <a:r>
              <a:rPr lang="en-US" sz="1800" dirty="0">
                <a:solidFill>
                  <a:schemeClr val="lt1"/>
                </a:solidFill>
                <a:ea typeface="Arial"/>
                <a:cs typeface="Arial"/>
                <a:sym typeface="Arial"/>
              </a:rPr>
              <a:t>green open access service.</a:t>
            </a:r>
            <a:endParaRPr lang="en-US" sz="1800" dirty="0"/>
          </a:p>
        </p:txBody>
      </p:sp>
      <p:pic>
        <p:nvPicPr>
          <p:cNvPr id="20" name="Picture Placeholder 19">
            <a:extLst>
              <a:ext uri="{FF2B5EF4-FFF2-40B4-BE49-F238E27FC236}">
                <a16:creationId xmlns:a16="http://schemas.microsoft.com/office/drawing/2014/main" id="{297D5E4E-0ADE-99FA-1CCA-67CA8DE4D84B}"/>
              </a:ext>
            </a:extLst>
          </p:cNvPr>
          <p:cNvPicPr>
            <a:picLocks noGrp="1" noChangeAspect="1"/>
          </p:cNvPicPr>
          <p:nvPr>
            <p:ph type="pic" sz="quarter" idx="15"/>
          </p:nvPr>
        </p:nvPicPr>
        <p:blipFill>
          <a:blip r:embed="rId3"/>
          <a:stretch>
            <a:fillRect/>
          </a:stretch>
        </p:blipFill>
        <p:spPr>
          <a:xfrm>
            <a:off x="5420932" y="3963890"/>
            <a:ext cx="1320165" cy="1320165"/>
          </a:xfrm>
        </p:spPr>
      </p:pic>
      <p:sp>
        <p:nvSpPr>
          <p:cNvPr id="8" name="Text Placeholder 7">
            <a:extLst>
              <a:ext uri="{FF2B5EF4-FFF2-40B4-BE49-F238E27FC236}">
                <a16:creationId xmlns:a16="http://schemas.microsoft.com/office/drawing/2014/main" id="{A5EE66B2-5E2C-0CD0-F08C-A3751A3FC1E2}"/>
              </a:ext>
            </a:extLst>
          </p:cNvPr>
          <p:cNvSpPr>
            <a:spLocks noGrp="1"/>
          </p:cNvSpPr>
          <p:nvPr>
            <p:ph type="body" sz="quarter" idx="16"/>
          </p:nvPr>
        </p:nvSpPr>
        <p:spPr>
          <a:xfrm>
            <a:off x="7938803" y="1433918"/>
            <a:ext cx="3319462" cy="589032"/>
          </a:xfrm>
        </p:spPr>
        <p:txBody>
          <a:bodyPr/>
          <a:lstStyle/>
          <a:p>
            <a:r>
              <a:rPr lang="en-US" sz="2000" dirty="0"/>
              <a:t>Negotiate Author </a:t>
            </a:r>
            <a:br>
              <a:rPr lang="en-US" sz="2000" dirty="0"/>
            </a:br>
            <a:r>
              <a:rPr lang="en-US" sz="2000" dirty="0"/>
              <a:t>Rights</a:t>
            </a:r>
          </a:p>
          <a:p>
            <a:endParaRPr lang="en-US" dirty="0"/>
          </a:p>
        </p:txBody>
      </p:sp>
      <p:sp>
        <p:nvSpPr>
          <p:cNvPr id="9" name="Text Placeholder 8">
            <a:extLst>
              <a:ext uri="{FF2B5EF4-FFF2-40B4-BE49-F238E27FC236}">
                <a16:creationId xmlns:a16="http://schemas.microsoft.com/office/drawing/2014/main" id="{5A100C20-064C-B19F-927F-9BE18E567F5D}"/>
              </a:ext>
            </a:extLst>
          </p:cNvPr>
          <p:cNvSpPr>
            <a:spLocks noGrp="1"/>
          </p:cNvSpPr>
          <p:nvPr>
            <p:ph type="body" sz="quarter" idx="17"/>
          </p:nvPr>
        </p:nvSpPr>
        <p:spPr>
          <a:xfrm>
            <a:off x="8137240" y="2176255"/>
            <a:ext cx="2950589" cy="1555750"/>
          </a:xfrm>
        </p:spPr>
        <p:txBody>
          <a:bodyPr/>
          <a:lstStyle/>
          <a:p>
            <a:r>
              <a:rPr lang="en-US" sz="1800" b="0" dirty="0">
                <a:solidFill>
                  <a:schemeClr val="lt1"/>
                </a:solidFill>
                <a:ea typeface="Arial"/>
                <a:cs typeface="Arial"/>
                <a:sym typeface="Arial"/>
              </a:rPr>
              <a:t>Most journal publishers support green open access, or self archiving, on an institutional repository. Purdue e-Pubs is a free,</a:t>
            </a:r>
            <a:r>
              <a:rPr lang="en-US" sz="1800" b="0" dirty="0">
                <a:solidFill>
                  <a:schemeClr val="lt1"/>
                </a:solidFill>
              </a:rPr>
              <a:t> </a:t>
            </a:r>
            <a:r>
              <a:rPr lang="en-US" sz="1800" b="0" dirty="0">
                <a:solidFill>
                  <a:schemeClr val="lt1"/>
                </a:solidFill>
                <a:ea typeface="Arial"/>
                <a:cs typeface="Arial"/>
                <a:sym typeface="Arial"/>
              </a:rPr>
              <a:t>green open access service.</a:t>
            </a:r>
            <a:endParaRPr lang="en-US" sz="1800" b="0" dirty="0"/>
          </a:p>
        </p:txBody>
      </p:sp>
      <p:pic>
        <p:nvPicPr>
          <p:cNvPr id="22" name="Picture Placeholder 21">
            <a:extLst>
              <a:ext uri="{FF2B5EF4-FFF2-40B4-BE49-F238E27FC236}">
                <a16:creationId xmlns:a16="http://schemas.microsoft.com/office/drawing/2014/main" id="{EC3834B8-E132-E475-324E-33BB20956335}"/>
              </a:ext>
            </a:extLst>
          </p:cNvPr>
          <p:cNvPicPr>
            <a:picLocks noGrp="1" noChangeAspect="1"/>
          </p:cNvPicPr>
          <p:nvPr>
            <p:ph type="pic" sz="quarter" idx="18"/>
          </p:nvPr>
        </p:nvPicPr>
        <p:blipFill>
          <a:blip r:embed="rId4"/>
          <a:stretch>
            <a:fillRect/>
          </a:stretch>
        </p:blipFill>
        <p:spPr>
          <a:xfrm>
            <a:off x="8952451" y="3963890"/>
            <a:ext cx="1320165" cy="1320165"/>
          </a:xfrm>
        </p:spPr>
      </p:pic>
      <p:sp>
        <p:nvSpPr>
          <p:cNvPr id="11" name="Title 10">
            <a:extLst>
              <a:ext uri="{FF2B5EF4-FFF2-40B4-BE49-F238E27FC236}">
                <a16:creationId xmlns:a16="http://schemas.microsoft.com/office/drawing/2014/main" id="{CD9A1CD1-63EC-1512-36D5-D1B1670A9004}"/>
              </a:ext>
            </a:extLst>
          </p:cNvPr>
          <p:cNvSpPr>
            <a:spLocks noGrp="1"/>
          </p:cNvSpPr>
          <p:nvPr>
            <p:ph type="title"/>
          </p:nvPr>
        </p:nvSpPr>
        <p:spPr/>
        <p:txBody>
          <a:bodyPr>
            <a:normAutofit fontScale="90000"/>
          </a:bodyPr>
          <a:lstStyle/>
          <a:p>
            <a:r>
              <a:rPr lang="en-US" dirty="0"/>
              <a:t>Open Scholarship</a:t>
            </a:r>
          </a:p>
        </p:txBody>
      </p:sp>
      <p:sp>
        <p:nvSpPr>
          <p:cNvPr id="13" name="TextBox 12">
            <a:extLst>
              <a:ext uri="{FF2B5EF4-FFF2-40B4-BE49-F238E27FC236}">
                <a16:creationId xmlns:a16="http://schemas.microsoft.com/office/drawing/2014/main" id="{EEAE1E26-A62D-559F-D0AE-955F8A56DBBC}"/>
              </a:ext>
            </a:extLst>
          </p:cNvPr>
          <p:cNvSpPr txBox="1"/>
          <p:nvPr/>
        </p:nvSpPr>
        <p:spPr>
          <a:xfrm>
            <a:off x="1132354" y="5324910"/>
            <a:ext cx="2861759" cy="276999"/>
          </a:xfrm>
          <a:prstGeom prst="rect">
            <a:avLst/>
          </a:prstGeom>
          <a:noFill/>
        </p:spPr>
        <p:txBody>
          <a:bodyPr wrap="square" rtlCol="0">
            <a:spAutoFit/>
          </a:bodyPr>
          <a:lstStyle/>
          <a:p>
            <a:pPr algn="ctr"/>
            <a:r>
              <a:rPr lang="en-US" sz="1200" dirty="0" err="1">
                <a:solidFill>
                  <a:schemeClr val="bg1"/>
                </a:solidFill>
              </a:rPr>
              <a:t>lib.purdue.edu</a:t>
            </a:r>
            <a:r>
              <a:rPr lang="en-US" sz="1200" dirty="0">
                <a:solidFill>
                  <a:schemeClr val="bg1"/>
                </a:solidFill>
              </a:rPr>
              <a:t>/</a:t>
            </a:r>
            <a:r>
              <a:rPr lang="en-US" sz="1200" dirty="0" err="1">
                <a:solidFill>
                  <a:schemeClr val="bg1"/>
                </a:solidFill>
              </a:rPr>
              <a:t>openaccess</a:t>
            </a:r>
            <a:r>
              <a:rPr lang="en-US" sz="1200" dirty="0">
                <a:solidFill>
                  <a:schemeClr val="bg1"/>
                </a:solidFill>
              </a:rPr>
              <a:t>/publishing</a:t>
            </a:r>
          </a:p>
        </p:txBody>
      </p:sp>
      <p:sp>
        <p:nvSpPr>
          <p:cNvPr id="14" name="TextBox 13">
            <a:extLst>
              <a:ext uri="{FF2B5EF4-FFF2-40B4-BE49-F238E27FC236}">
                <a16:creationId xmlns:a16="http://schemas.microsoft.com/office/drawing/2014/main" id="{1988BFC5-2612-C53E-2FBC-0E1C34B073C7}"/>
              </a:ext>
            </a:extLst>
          </p:cNvPr>
          <p:cNvSpPr txBox="1"/>
          <p:nvPr/>
        </p:nvSpPr>
        <p:spPr>
          <a:xfrm>
            <a:off x="4619721" y="5324910"/>
            <a:ext cx="2861759" cy="276999"/>
          </a:xfrm>
          <a:prstGeom prst="rect">
            <a:avLst/>
          </a:prstGeom>
          <a:noFill/>
        </p:spPr>
        <p:txBody>
          <a:bodyPr wrap="square" rtlCol="0">
            <a:spAutoFit/>
          </a:bodyPr>
          <a:lstStyle/>
          <a:p>
            <a:pPr algn="ctr"/>
            <a:r>
              <a:rPr lang="en-US" sz="1200" dirty="0" err="1">
                <a:solidFill>
                  <a:schemeClr val="bg1"/>
                </a:solidFill>
              </a:rPr>
              <a:t>docs.lib.purdue.edu</a:t>
            </a:r>
            <a:endParaRPr lang="en-US" sz="1200" dirty="0">
              <a:solidFill>
                <a:schemeClr val="bg1"/>
              </a:solidFill>
            </a:endParaRPr>
          </a:p>
        </p:txBody>
      </p:sp>
      <p:sp>
        <p:nvSpPr>
          <p:cNvPr id="15" name="TextBox 14">
            <a:extLst>
              <a:ext uri="{FF2B5EF4-FFF2-40B4-BE49-F238E27FC236}">
                <a16:creationId xmlns:a16="http://schemas.microsoft.com/office/drawing/2014/main" id="{204292D5-CF26-C4F7-4BA4-81C7C0A1C406}"/>
              </a:ext>
            </a:extLst>
          </p:cNvPr>
          <p:cNvSpPr txBox="1"/>
          <p:nvPr/>
        </p:nvSpPr>
        <p:spPr>
          <a:xfrm>
            <a:off x="8167654" y="5324910"/>
            <a:ext cx="2861759" cy="276999"/>
          </a:xfrm>
          <a:prstGeom prst="rect">
            <a:avLst/>
          </a:prstGeom>
          <a:noFill/>
        </p:spPr>
        <p:txBody>
          <a:bodyPr wrap="square" rtlCol="0">
            <a:spAutoFit/>
          </a:bodyPr>
          <a:lstStyle/>
          <a:p>
            <a:pPr algn="ctr"/>
            <a:r>
              <a:rPr lang="en-US" sz="1200" dirty="0" err="1">
                <a:solidFill>
                  <a:schemeClr val="bg1"/>
                </a:solidFill>
              </a:rPr>
              <a:t>lib.purdue.edu</a:t>
            </a:r>
            <a:r>
              <a:rPr lang="en-US" sz="1200" dirty="0">
                <a:solidFill>
                  <a:schemeClr val="bg1"/>
                </a:solidFill>
              </a:rPr>
              <a:t>/</a:t>
            </a:r>
            <a:r>
              <a:rPr lang="en-US" sz="1200" dirty="0" err="1">
                <a:solidFill>
                  <a:schemeClr val="bg1"/>
                </a:solidFill>
              </a:rPr>
              <a:t>openaccess</a:t>
            </a:r>
            <a:endParaRPr lang="en-US" sz="1200" dirty="0">
              <a:solidFill>
                <a:schemeClr val="bg1"/>
              </a:solidFill>
            </a:endParaRPr>
          </a:p>
        </p:txBody>
      </p:sp>
    </p:spTree>
    <p:extLst>
      <p:ext uri="{BB962C8B-B14F-4D97-AF65-F5344CB8AC3E}">
        <p14:creationId xmlns:p14="http://schemas.microsoft.com/office/powerpoint/2010/main" val="152344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9817A-4DBE-894B-A47B-F328678F412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A53D30C-81D9-7F03-005E-D5530653DDD0}"/>
              </a:ext>
            </a:extLst>
          </p:cNvPr>
          <p:cNvSpPr>
            <a:spLocks noGrp="1"/>
          </p:cNvSpPr>
          <p:nvPr>
            <p:ph type="body" sz="half" idx="2"/>
          </p:nvPr>
        </p:nvSpPr>
        <p:spPr>
          <a:xfrm>
            <a:off x="6604873" y="1438222"/>
            <a:ext cx="5129927" cy="4307573"/>
          </a:xfrm>
        </p:spPr>
        <p:txBody>
          <a:bodyPr/>
          <a:lstStyle/>
          <a:p>
            <a:pPr lvl="0">
              <a:lnSpc>
                <a:spcPct val="115000"/>
              </a:lnSpc>
              <a:spcBef>
                <a:spcPts val="2400"/>
              </a:spcBef>
              <a:buClr>
                <a:schemeClr val="dk1"/>
              </a:buClr>
              <a:buSzPts val="1100"/>
            </a:pPr>
            <a:r>
              <a:rPr lang="en-US" sz="2400" b="1" dirty="0" err="1">
                <a:solidFill>
                  <a:schemeClr val="dk1"/>
                </a:solidFill>
                <a:latin typeface="+mj-lt"/>
              </a:rPr>
              <a:t>ORCiD</a:t>
            </a:r>
            <a:r>
              <a:rPr lang="en-US" sz="2400" b="1" dirty="0">
                <a:solidFill>
                  <a:schemeClr val="dk1"/>
                </a:solidFill>
                <a:latin typeface="+mj-lt"/>
              </a:rPr>
              <a:t> at Purdue</a:t>
            </a:r>
          </a:p>
          <a:p>
            <a:pPr lvl="0">
              <a:spcBef>
                <a:spcPts val="600"/>
              </a:spcBef>
            </a:pPr>
            <a:r>
              <a:rPr lang="en-US" sz="1800" dirty="0">
                <a:solidFill>
                  <a:srgbClr val="262626"/>
                </a:solidFill>
              </a:rPr>
              <a:t>Open Researcher and Contributor ID (</a:t>
            </a:r>
            <a:r>
              <a:rPr lang="en-US" sz="1800" dirty="0" err="1">
                <a:solidFill>
                  <a:srgbClr val="262626"/>
                </a:solidFill>
              </a:rPr>
              <a:t>ORCiD</a:t>
            </a:r>
            <a:r>
              <a:rPr lang="en-US" sz="1800" dirty="0">
                <a:solidFill>
                  <a:srgbClr val="262626"/>
                </a:solidFill>
              </a:rPr>
              <a:t>) provides a unique, persistent identifier that distinguishes you from other researchers.</a:t>
            </a:r>
          </a:p>
          <a:p>
            <a:pPr lvl="0"/>
            <a:r>
              <a:rPr lang="en-US" sz="1800" dirty="0" err="1">
                <a:solidFill>
                  <a:srgbClr val="262626"/>
                </a:solidFill>
              </a:rPr>
              <a:t>ORCiD</a:t>
            </a:r>
            <a:r>
              <a:rPr lang="en-US" sz="1800" dirty="0">
                <a:solidFill>
                  <a:srgbClr val="262626"/>
                </a:solidFill>
              </a:rPr>
              <a:t> allows you to contribute your scholarship to Purdue’s global rankings.</a:t>
            </a:r>
          </a:p>
          <a:p>
            <a:pPr lvl="0">
              <a:spcBef>
                <a:spcPts val="0"/>
              </a:spcBef>
            </a:pPr>
            <a:endParaRPr lang="en-US" sz="1800" dirty="0">
              <a:solidFill>
                <a:srgbClr val="262626"/>
              </a:solidFill>
            </a:endParaRPr>
          </a:p>
          <a:p>
            <a:endParaRPr lang="en-US" dirty="0"/>
          </a:p>
        </p:txBody>
      </p:sp>
      <p:sp>
        <p:nvSpPr>
          <p:cNvPr id="5" name="Title 4">
            <a:extLst>
              <a:ext uri="{FF2B5EF4-FFF2-40B4-BE49-F238E27FC236}">
                <a16:creationId xmlns:a16="http://schemas.microsoft.com/office/drawing/2014/main" id="{34B5501A-C824-9D25-7396-D552B8980F02}"/>
              </a:ext>
            </a:extLst>
          </p:cNvPr>
          <p:cNvSpPr>
            <a:spLocks noGrp="1"/>
          </p:cNvSpPr>
          <p:nvPr>
            <p:ph type="title"/>
          </p:nvPr>
        </p:nvSpPr>
        <p:spPr/>
        <p:txBody>
          <a:bodyPr>
            <a:normAutofit fontScale="90000"/>
          </a:bodyPr>
          <a:lstStyle/>
          <a:p>
            <a:r>
              <a:rPr lang="en-US" dirty="0"/>
              <a:t>Advancing Research</a:t>
            </a:r>
          </a:p>
        </p:txBody>
      </p:sp>
      <p:sp>
        <p:nvSpPr>
          <p:cNvPr id="10" name="Text Placeholder 2">
            <a:extLst>
              <a:ext uri="{FF2B5EF4-FFF2-40B4-BE49-F238E27FC236}">
                <a16:creationId xmlns:a16="http://schemas.microsoft.com/office/drawing/2014/main" id="{656038B3-7C71-71AF-0AA4-A113B6ADE7C7}"/>
              </a:ext>
            </a:extLst>
          </p:cNvPr>
          <p:cNvSpPr txBox="1">
            <a:spLocks/>
          </p:cNvSpPr>
          <p:nvPr/>
        </p:nvSpPr>
        <p:spPr>
          <a:xfrm>
            <a:off x="468086" y="1438222"/>
            <a:ext cx="5129927" cy="45364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Wingdings" pitchFamily="2" charset="2"/>
              <a:buNone/>
              <a:defRPr sz="1600" b="0" i="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Wingdings" pitchFamily="2" charset="2"/>
              <a:buNone/>
              <a:defRPr sz="1400" b="0" i="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200" b="0" i="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itchFamily="2" charset="2"/>
              <a:buNone/>
              <a:defRPr sz="1000" b="0" i="0" kern="1200" baseline="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15000"/>
              </a:lnSpc>
              <a:spcBef>
                <a:spcPts val="2400"/>
              </a:spcBef>
              <a:buClr>
                <a:schemeClr val="dk1"/>
              </a:buClr>
              <a:buSzPts val="1100"/>
            </a:pPr>
            <a:r>
              <a:rPr lang="en-US" sz="2400" b="1" dirty="0">
                <a:solidFill>
                  <a:schemeClr val="dk1"/>
                </a:solidFill>
                <a:latin typeface="+mj-lt"/>
              </a:rPr>
              <a:t>Partner with Libraries Faculty</a:t>
            </a:r>
            <a:endParaRPr lang="en-US" sz="1800" dirty="0">
              <a:solidFill>
                <a:srgbClr val="262626"/>
              </a:solidFill>
            </a:endParaRPr>
          </a:p>
          <a:p>
            <a:endParaRPr lang="en-US" dirty="0"/>
          </a:p>
        </p:txBody>
      </p:sp>
      <p:sp>
        <p:nvSpPr>
          <p:cNvPr id="2" name="TextBox 1">
            <a:extLst>
              <a:ext uri="{FF2B5EF4-FFF2-40B4-BE49-F238E27FC236}">
                <a16:creationId xmlns:a16="http://schemas.microsoft.com/office/drawing/2014/main" id="{D2108ACF-8541-8D31-13DD-0F5B3DDF675E}"/>
              </a:ext>
            </a:extLst>
          </p:cNvPr>
          <p:cNvSpPr txBox="1"/>
          <p:nvPr/>
        </p:nvSpPr>
        <p:spPr>
          <a:xfrm>
            <a:off x="7501106" y="5836886"/>
            <a:ext cx="2861759" cy="276999"/>
          </a:xfrm>
          <a:prstGeom prst="rect">
            <a:avLst/>
          </a:prstGeom>
          <a:noFill/>
        </p:spPr>
        <p:txBody>
          <a:bodyPr wrap="square" rtlCol="0">
            <a:spAutoFit/>
          </a:bodyPr>
          <a:lstStyle/>
          <a:p>
            <a:pPr algn="ctr"/>
            <a:r>
              <a:rPr lang="en-US" sz="1200" dirty="0" err="1"/>
              <a:t>guides.lib.purdue.edu</a:t>
            </a:r>
            <a:r>
              <a:rPr lang="en-US" sz="1200" dirty="0"/>
              <a:t>/</a:t>
            </a:r>
            <a:r>
              <a:rPr lang="en-US" sz="1200" dirty="0" err="1"/>
              <a:t>ORCiD</a:t>
            </a:r>
            <a:r>
              <a:rPr lang="en-US" sz="1200" dirty="0"/>
              <a:t>/about</a:t>
            </a:r>
          </a:p>
        </p:txBody>
      </p:sp>
      <p:pic>
        <p:nvPicPr>
          <p:cNvPr id="18" name="Picture 17">
            <a:extLst>
              <a:ext uri="{FF2B5EF4-FFF2-40B4-BE49-F238E27FC236}">
                <a16:creationId xmlns:a16="http://schemas.microsoft.com/office/drawing/2014/main" id="{DAC530E3-3A43-0A38-00A0-BCCE9B8DCB80}"/>
              </a:ext>
            </a:extLst>
          </p:cNvPr>
          <p:cNvPicPr>
            <a:picLocks noChangeAspect="1"/>
          </p:cNvPicPr>
          <p:nvPr/>
        </p:nvPicPr>
        <p:blipFill>
          <a:blip r:embed="rId2"/>
          <a:stretch>
            <a:fillRect/>
          </a:stretch>
        </p:blipFill>
        <p:spPr>
          <a:xfrm>
            <a:off x="7878771" y="3770800"/>
            <a:ext cx="2106427" cy="2106427"/>
          </a:xfrm>
          <a:prstGeom prst="rect">
            <a:avLst/>
          </a:prstGeom>
        </p:spPr>
      </p:pic>
      <p:pic>
        <p:nvPicPr>
          <p:cNvPr id="6" name="Picture 5" descr="A person talking to a group of people&#10;&#10;AI-generated content may be incorrect.">
            <a:extLst>
              <a:ext uri="{FF2B5EF4-FFF2-40B4-BE49-F238E27FC236}">
                <a16:creationId xmlns:a16="http://schemas.microsoft.com/office/drawing/2014/main" id="{7631B85F-0965-ABE3-D4E3-26D276F60E29}"/>
              </a:ext>
            </a:extLst>
          </p:cNvPr>
          <p:cNvPicPr>
            <a:picLocks noChangeAspect="1"/>
          </p:cNvPicPr>
          <p:nvPr/>
        </p:nvPicPr>
        <p:blipFill rotWithShape="1">
          <a:blip r:embed="rId3"/>
          <a:srcRect l="7818" t="9877" r="21946" b="10511"/>
          <a:stretch>
            <a:fillRect/>
          </a:stretch>
        </p:blipFill>
        <p:spPr>
          <a:xfrm>
            <a:off x="525265" y="2029075"/>
            <a:ext cx="5458988" cy="4125151"/>
          </a:xfrm>
          <a:prstGeom prst="rect">
            <a:avLst/>
          </a:prstGeom>
        </p:spPr>
      </p:pic>
    </p:spTree>
    <p:extLst>
      <p:ext uri="{BB962C8B-B14F-4D97-AF65-F5344CB8AC3E}">
        <p14:creationId xmlns:p14="http://schemas.microsoft.com/office/powerpoint/2010/main" val="315580028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Presentation12" id="{4028BA20-F696-F74E-8E16-A0034CF09333}" vid="{5F5F1EEF-87B5-CA48-A3E8-D8D17F3EB6A9}"/>
    </a:ext>
  </a:extLst>
</a:theme>
</file>

<file path=ppt/theme/theme2.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2" id="{A05CEDBC-4E72-4D2F-9767-FBDD1A18A092}" vid="{4D432B6F-C87C-4948-AA45-28C41BEBF95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E202481DC1CB46AA011D949D311478" ma:contentTypeVersion="14" ma:contentTypeDescription="Create a new document." ma:contentTypeScope="" ma:versionID="525164dac9297210c095a5bd80287f9a">
  <xsd:schema xmlns:xsd="http://www.w3.org/2001/XMLSchema" xmlns:xs="http://www.w3.org/2001/XMLSchema" xmlns:p="http://schemas.microsoft.com/office/2006/metadata/properties" xmlns:ns2="37af3f4b-4b66-46f9-8456-831d9bc3e737" xmlns:ns3="d6656b4d-3fa0-4709-acfb-d5e813445d1e" targetNamespace="http://schemas.microsoft.com/office/2006/metadata/properties" ma:root="true" ma:fieldsID="47e49e78aff16fc85174c3b1ac7b7e79" ns2:_="" ns3:_="">
    <xsd:import namespace="37af3f4b-4b66-46f9-8456-831d9bc3e737"/>
    <xsd:import namespace="d6656b4d-3fa0-4709-acfb-d5e813445d1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4b-4b66-46f9-8456-831d9bc3e7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656b4d-3fa0-4709-acfb-d5e813445d1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bcf308-42de-4d63-b51a-b2360cc04078}" ma:internalName="TaxCatchAll" ma:showField="CatchAllData" ma:web="d6656b4d-3fa0-4709-acfb-d5e813445d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6656b4d-3fa0-4709-acfb-d5e813445d1e">
      <UserInfo>
        <DisplayName>Schott, Thomas H.</DisplayName>
        <AccountId>17</AccountId>
        <AccountType/>
      </UserInfo>
      <UserInfo>
        <DisplayName>Sarault, Olivia M</DisplayName>
        <AccountId>29</AccountId>
        <AccountType/>
      </UserInfo>
      <UserInfo>
        <DisplayName>Hiller, Kelly R</DisplayName>
        <AccountId>98</AccountId>
        <AccountType/>
      </UserInfo>
      <UserInfo>
        <DisplayName>Eddy, Abigail Ellen</DisplayName>
        <AccountId>46</AccountId>
        <AccountType/>
      </UserInfo>
      <UserInfo>
        <DisplayName>Gu, Yu Rain</DisplayName>
        <AccountId>77</AccountId>
        <AccountType/>
      </UserInfo>
      <UserInfo>
        <DisplayName>Reese, Kristy S</DisplayName>
        <AccountId>26</AccountId>
        <AccountType/>
      </UserInfo>
    </SharedWithUsers>
    <lcf76f155ced4ddcb4097134ff3c332f xmlns="37af3f4b-4b66-46f9-8456-831d9bc3e737">
      <Terms xmlns="http://schemas.microsoft.com/office/infopath/2007/PartnerControls"/>
    </lcf76f155ced4ddcb4097134ff3c332f>
    <TaxCatchAll xmlns="d6656b4d-3fa0-4709-acfb-d5e813445d1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25EC03-AAAA-4B6B-9D28-5719C1FEBC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af3f4b-4b66-46f9-8456-831d9bc3e737"/>
    <ds:schemaRef ds:uri="d6656b4d-3fa0-4709-acfb-d5e813445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DE0D6C-581B-4814-98E7-EF172D5D46A1}">
  <ds:schemaRefs>
    <ds:schemaRef ds:uri="http://purl.org/dc/elements/1.1/"/>
    <ds:schemaRef ds:uri="http://schemas.microsoft.com/office/2006/metadata/propertie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d6656b4d-3fa0-4709-acfb-d5e813445d1e"/>
    <ds:schemaRef ds:uri="37af3f4b-4b66-46f9-8456-831d9bc3e737"/>
    <ds:schemaRef ds:uri="http://www.w3.org/XML/1998/namespace"/>
    <ds:schemaRef ds:uri="http://purl.org/dc/terms/"/>
  </ds:schemaRefs>
</ds:datastoreItem>
</file>

<file path=customXml/itemProps3.xml><?xml version="1.0" encoding="utf-8"?>
<ds:datastoreItem xmlns:ds="http://schemas.openxmlformats.org/officeDocument/2006/customXml" ds:itemID="{F5B64EEB-1B4A-4920-AA44-E234D7D487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859</TotalTime>
  <Words>905</Words>
  <Application>Microsoft Office PowerPoint</Application>
  <PresentationFormat>Widescreen</PresentationFormat>
  <Paragraphs>125</Paragraphs>
  <Slides>13</Slides>
  <Notes>4</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13</vt:i4>
      </vt:variant>
    </vt:vector>
  </HeadingPairs>
  <TitlesOfParts>
    <vt:vector size="29" baseType="lpstr">
      <vt:lpstr>Wingdings</vt:lpstr>
      <vt:lpstr>United Sans Cd Md</vt:lpstr>
      <vt:lpstr>Acumin Pro</vt:lpstr>
      <vt:lpstr>Acumin Pro SemiCondensed</vt:lpstr>
      <vt:lpstr>Franklin Gothic Book</vt:lpstr>
      <vt:lpstr>Franklin Gothic Medium Cond</vt:lpstr>
      <vt:lpstr>Acumin Pro ExtraCondensed</vt:lpstr>
      <vt:lpstr>Calibri</vt:lpstr>
      <vt:lpstr>United Sans Rg Md</vt:lpstr>
      <vt:lpstr>Acumin Pro Medium</vt:lpstr>
      <vt:lpstr>Acumin Pro Semibold</vt:lpstr>
      <vt:lpstr>Acumin Pro ExtraCondensed Smbd</vt:lpstr>
      <vt:lpstr>Arial</vt:lpstr>
      <vt:lpstr>Franklin Gothic Medium</vt:lpstr>
      <vt:lpstr>Office Theme</vt:lpstr>
      <vt:lpstr>Purdue1</vt:lpstr>
      <vt:lpstr>PowerPoint Presentation</vt:lpstr>
      <vt:lpstr>Accessing Libraries Materials</vt:lpstr>
      <vt:lpstr>Connecting with Libraries </vt:lpstr>
      <vt:lpstr>Enhanced Interlibrary Lending Services</vt:lpstr>
      <vt:lpstr>HELPFUL LINKS:</vt:lpstr>
      <vt:lpstr>Affordable Course Materials </vt:lpstr>
      <vt:lpstr>Purdue University Research Repository (PURR)</vt:lpstr>
      <vt:lpstr>Open Scholarship</vt:lpstr>
      <vt:lpstr>Advancing Research</vt:lpstr>
      <vt:lpstr>School of Information Studies </vt:lpstr>
      <vt:lpstr>Archives and Special Collections</vt:lpstr>
      <vt:lpstr>Contact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Caroline Elizabeth Yoder</dc:creator>
  <cp:lastModifiedBy>Ann T O'Donnell</cp:lastModifiedBy>
  <cp:revision>11</cp:revision>
  <dcterms:created xsi:type="dcterms:W3CDTF">2025-08-08T17:14:33Z</dcterms:created>
  <dcterms:modified xsi:type="dcterms:W3CDTF">2025-09-15T16:01:28Z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0x01010054E202481DC1CB46AA011D949D311478</vt:lpwstr>
  </property>
  <property fmtid="{D5CDD505-2E9C-101B-9397-08002B2CF9AE}" pid="3" name="MediaServiceImageTags">
    <vt:lpwstr/>
  </property>
</Properties>
</file>