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  <p:sldMasterId id="2147483715" r:id="rId5"/>
    <p:sldMasterId id="2147483742" r:id="rId6"/>
  </p:sldMasterIdLst>
  <p:notesMasterIdLst>
    <p:notesMasterId r:id="rId17"/>
  </p:notesMasterIdLst>
  <p:sldIdLst>
    <p:sldId id="294" r:id="rId7"/>
    <p:sldId id="267" r:id="rId8"/>
    <p:sldId id="296" r:id="rId9"/>
    <p:sldId id="297" r:id="rId10"/>
    <p:sldId id="292" r:id="rId11"/>
    <p:sldId id="293" r:id="rId12"/>
    <p:sldId id="298" r:id="rId13"/>
    <p:sldId id="257" r:id="rId14"/>
    <p:sldId id="300" r:id="rId15"/>
    <p:sldId id="301" r:id="rId16"/>
  </p:sldIdLst>
  <p:sldSz cx="12192000" cy="6858000"/>
  <p:notesSz cx="6858000" cy="9144000"/>
  <p:embeddedFontLst>
    <p:embeddedFont>
      <p:font typeface="Franklin Gothic Book" panose="020B0503020102020204" pitchFamily="34" charset="0"/>
      <p:regular r:id="rId18"/>
      <p:italic r:id="rId19"/>
    </p:embeddedFont>
    <p:embeddedFont>
      <p:font typeface="Franklin Gothic Demi Cond" panose="020B0603020102020204" pitchFamily="34" charset="0"/>
      <p:regular r:id="rId20"/>
      <p:bold r:id="rId21"/>
    </p:embeddedFont>
    <p:embeddedFont>
      <p:font typeface="Franklin Gothic Medium" panose="020B0603020102020204" pitchFamily="34" charset="0"/>
      <p:regular r:id="rId22"/>
      <p:italic r:id="rId23"/>
    </p:embeddedFont>
    <p:embeddedFont>
      <p:font typeface="Franklin Gothic Medium Cond" panose="020B060603040202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DADBD-A0A4-4CB4-BD78-6D36F3AAE235}" v="69" dt="2025-08-13T21:31:5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85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BF745-0557-B241-863F-056113C70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B9F8C-827B-9FF4-8ED9-94B8408252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A746C-74C4-5932-427A-31197558E4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D343-4F7E-84C3-CD08-673F2FE5F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B1EA-1D6F-289D-FACB-9040F171A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4851-011B-C9F1-B12A-2265ABEC7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516F-C8C7-9666-D863-2EEAB76C8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41E05-E2FD-7748-8B57-EC9C68C6891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B7A1A-70E9-2FE4-C6F5-83B077FA0A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5882-2267-1630-20F3-B4AD242C87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60CCDA-D884-EB50-0B9C-1003FDB3977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9AD88-FE01-5097-473B-0D0ED2D85A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B0B28-EB34-B935-AE4A-7CE9E433691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AFDB1-12D2-1D31-D510-3BCAF0C50B2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745F7-8908-BBA2-2D4D-7A215D3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2CF03-CCE7-F9C6-26FF-C319D40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606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25505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267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4"/>
            <a:ext cx="12192000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9F75A-CC7F-0156-FBEA-7AFDE5FD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80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1BFAC-9DDD-7E29-716C-4E627DE4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84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01C3-2A4B-0682-86F9-ADE24EC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8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5F1A-9BA7-F65D-775E-2A1B983E53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7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9323E-BACA-0B7A-9E9F-89AD4E3343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67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B0E4F-0D1F-EA8F-1357-B6B906969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22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B9F8C-827B-9FF4-8ED9-94B8408252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6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A746C-74C4-5932-427A-31197558E4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59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D343-4F7E-84C3-CD08-673F2FE5F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B1EA-1D6F-289D-FACB-9040F171A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5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4"/>
            <a:ext cx="12192000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9F75A-CC7F-0156-FBEA-7AFDE5FD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4851-011B-C9F1-B12A-2265ABEC7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516F-C8C7-9666-D863-2EEAB76C8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5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41E05-E2FD-7748-8B57-EC9C68C6891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9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B7A1A-70E9-2FE4-C6F5-83B077FA0A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77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5882-2267-1630-20F3-B4AD242C87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2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60CCDA-D884-EB50-0B9C-1003FDB3977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0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9AD88-FE01-5097-473B-0D0ED2D85A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28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B0B28-EB34-B935-AE4A-7CE9E433691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32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AFDB1-12D2-1D31-D510-3BCAF0C50B2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97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745F7-8908-BBA2-2D4D-7A215D3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2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1BFAC-9DDD-7E29-716C-4E627DE4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2CF03-CCE7-F9C6-26FF-C319D40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2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5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3611346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29D2A-F534-71CC-E951-8F07FC5B1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135" y="5746218"/>
            <a:ext cx="454114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1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772F7-FE7B-0BAA-E1E0-3DF7FF1F3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4326" y="5806531"/>
            <a:ext cx="4541140" cy="4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4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C644467-0807-17A0-8E23-7CE636F17F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29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1B5199A-E846-1045-4AEF-C32153F2B2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09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E6AE7EF-33F9-6CA3-ECA4-96D66E350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81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16EF2C6E-54C6-701F-2234-4B0FED572E2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2538C-00B9-0063-E54A-8217296E7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2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A7B8E-09D9-1047-F0C9-E4435CC82C3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A65BB-453C-F320-BD71-7C4EB4072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01C3-2A4B-0682-86F9-ADE24EC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90604A0-8AD7-01C3-4CB9-EC951DCA03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A51A8-66C3-826E-5F4D-9C7991B93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3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A31B34F3-D277-4F4A-C27A-05257C4E2F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187DA-FE7F-AD32-59F9-7ECCD3D45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8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15D662-4E39-E167-612C-BF5868256B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72EB1-8FDA-74D2-0CA6-62AA793F7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80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D2D034-EF04-7ED6-DAB6-6B66FFFD23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183AF-DD36-F6E0-AD58-7D02ECE51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9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9E755D-1048-EC23-56AF-29D378F2C6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451F5-FF59-623E-4E70-DA1C4C012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E64CB18-213F-28B8-BC8E-873B3669A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36D74-6338-EB8C-64A8-E4462A5AE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7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E3B72F0-0088-F8E0-924C-87A1C1CC8D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3DB4E-12B6-71F7-CD56-8739D2F06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B8506A9-E20F-568A-3F37-34B50D2E1A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359B1F-682A-0447-B02B-ACBEF0803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0BEC40F-E017-ACC8-6F70-36F200F08B5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EB2CE-930C-167C-0308-7A96F83A3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02740E5-1AA7-77F5-9C2F-719A4E9BAA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4E0C1-0774-301B-0418-94D98E10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1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5F1A-9BA7-F65D-775E-2A1B983E53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ED7D901-CED9-5E58-9106-F4A82C04F7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99C82-646D-7EF9-9D3B-1C4D1A71A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6339E01-BB7B-CF3A-32FB-E200673E461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096B9F-C8FD-230D-2F3A-34075075D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052176-019A-903D-9420-52A5009720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0569C-BC41-D282-60DF-7DEF9C8EF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40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D3E9FAC-10A3-F5B2-9CE9-1477A1686C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CD922-1C56-35AA-19F3-E81F35159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6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129C062-832F-2D3C-B059-A8AF7503A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B417B-693B-3C39-AB07-0AFCC75D4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7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9F93194-3FAC-550F-2266-CB2C67F6649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86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58083BA-FDA7-F862-D712-EC253B2CFF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36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5E139-E7B9-21C0-23B1-68D1F8314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135" y="5746218"/>
            <a:ext cx="454114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F77C7-F92F-B018-D1EF-F692048E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4326" y="5806531"/>
            <a:ext cx="4541140" cy="4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B5824-C17D-E5D8-C000-7C01159D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4F7F-A348-4964-B118-673874429265}" type="datetimeFigureOut">
              <a:rPr lang="en-US" smtClean="0"/>
              <a:t>8/23/25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4C33C-783F-2FE8-BDBE-1BF42082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22B2-85C1-D958-F540-185F12E0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398-8737-4EC4-AB01-21CEE6069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9323E-BACA-0B7A-9E9F-89AD4E3343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B0E4F-0D1F-EA8F-1357-B6B906969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35C51E-B187-34DE-A75E-C3E52E200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35C51E-B187-34DE-A75E-C3E52E200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1F4F-1AB4-0707-050D-533100BDB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8CDB9-2AA0-E4B2-A29A-40786DD45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364" y="6316394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0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D5E2-FC31-DE91-D1AA-F5D124EF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1090802"/>
            <a:ext cx="7763458" cy="719757"/>
          </a:xfrm>
        </p:spPr>
        <p:txBody>
          <a:bodyPr/>
          <a:lstStyle/>
          <a:p>
            <a:r>
              <a:rPr lang="en-US" sz="8000" dirty="0"/>
              <a:t>B-Involved Fair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D9104-2DC5-93AB-D510-335CDDD45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7" y="2387600"/>
            <a:ext cx="4602844" cy="3244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August 27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3:00 – 6:00 PM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Boiler Park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Find Student Organizations and learn how to get involved!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863912-8A10-C001-52AC-3658FCF90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9890" r="7872" b="9669"/>
          <a:stretch>
            <a:fillRect/>
          </a:stretch>
        </p:blipFill>
        <p:spPr bwMode="auto">
          <a:xfrm>
            <a:off x="5943600" y="2387599"/>
            <a:ext cx="5092700" cy="32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6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4E55196-9125-9542-F2E4-6B697DFF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WelcoME</a:t>
            </a:r>
            <a:r>
              <a:rPr lang="en-US" dirty="0"/>
              <a:t> Back!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B01421-6374-706B-CF0D-D99D4496D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Fr, Aug 29, 1:00 – 4:00 PM,  ET Atrium</a:t>
            </a:r>
          </a:p>
        </p:txBody>
      </p:sp>
    </p:spTree>
    <p:extLst>
      <p:ext uri="{BB962C8B-B14F-4D97-AF65-F5344CB8AC3E}">
        <p14:creationId xmlns:p14="http://schemas.microsoft.com/office/powerpoint/2010/main" val="62880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989070"/>
            <a:ext cx="7763458" cy="592834"/>
          </a:xfrm>
        </p:spPr>
        <p:txBody>
          <a:bodyPr/>
          <a:lstStyle/>
          <a:p>
            <a:r>
              <a:rPr lang="en-US" sz="7200" dirty="0"/>
              <a:t>Beach Bash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857" y="2191101"/>
            <a:ext cx="5085443" cy="21141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August 30th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6:00 PM – 9:00 PM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Boiler Park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Celebrate the start of the school year with the Purdue Student Union Board (PSUB) Beach Bash! Join for food, snow cones, inflatable obstacle courses, photo opportunities and free giveaways.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A person standing on a surfboard&#10;&#10;AI-generated content may be incorrect.">
            <a:extLst>
              <a:ext uri="{FF2B5EF4-FFF2-40B4-BE49-F238E27FC236}">
                <a16:creationId xmlns:a16="http://schemas.microsoft.com/office/drawing/2014/main" id="{3C8A6150-1218-8882-4F5B-1AB988D7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2" y="1426746"/>
            <a:ext cx="5339344" cy="40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D5E2-FC31-DE91-D1AA-F5D124EF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82" y="456626"/>
            <a:ext cx="8505138" cy="1645977"/>
          </a:xfrm>
        </p:spPr>
        <p:txBody>
          <a:bodyPr/>
          <a:lstStyle/>
          <a:p>
            <a:r>
              <a:rPr lang="en-US" dirty="0">
                <a:latin typeface="Franklin Gothic Medium Cond"/>
              </a:rPr>
              <a:t>Boilermaker  Blitz: </a:t>
            </a:r>
            <a:br>
              <a:rPr lang="en-US" dirty="0">
                <a:latin typeface="Franklin Gothic Medium Cond"/>
              </a:rPr>
            </a:br>
            <a:r>
              <a:rPr lang="en-US" dirty="0">
                <a:latin typeface="Franklin Gothic Medium Cond"/>
              </a:rPr>
              <a:t>An Indianapolis Scavenger Hunt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1410D-D7B1-F66C-0E87-63DEDB964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082" y="2102603"/>
            <a:ext cx="7895538" cy="4492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Saturday, Aug. 30 – Sunday, Aug. 31</a:t>
            </a:r>
            <a:endParaRPr lang="en-US" baseline="30000" dirty="0"/>
          </a:p>
          <a:p>
            <a:r>
              <a:rPr lang="en-US" dirty="0"/>
              <a:t>Deadline to register: Friday, Aug. 29 by 12 p.m.</a:t>
            </a:r>
          </a:p>
          <a:p>
            <a:r>
              <a:rPr lang="en-US" dirty="0"/>
              <a:t>Submit Scavenger Hunt Selfies by Sunday, Aug. 31 at 10 p.m. to win a  prize.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D9104-2DC5-93AB-D510-335CDDD45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082" y="3748580"/>
            <a:ext cx="7763458" cy="1509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Explore the city of Indianapolis through the Boilermaker Blitz Scavenger Hunt. Create a group or be placed in a group to make new connections. Choose your route, use the interactive guide to learn more about each destination, snap a group selfie and upload it to win a prize!</a:t>
            </a:r>
          </a:p>
        </p:txBody>
      </p:sp>
    </p:spTree>
    <p:extLst>
      <p:ext uri="{BB962C8B-B14F-4D97-AF65-F5344CB8AC3E}">
        <p14:creationId xmlns:p14="http://schemas.microsoft.com/office/powerpoint/2010/main" val="70390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E3506577-218C-28C6-A0AF-08D8E104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E49E0-A185-78D4-829A-52B8C1267C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6E0C95-14C4-2AE8-DD8F-19A3A755DE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"/>
          <a:stretch>
            <a:fillRect/>
          </a:stretch>
        </p:blipFill>
        <p:spPr>
          <a:xfrm>
            <a:off x="-114300" y="0"/>
            <a:ext cx="12315670" cy="68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C2224B-696A-7585-A593-9CF2C8B5378D}"/>
              </a:ext>
            </a:extLst>
          </p:cNvPr>
          <p:cNvSpPr/>
          <p:nvPr/>
        </p:nvSpPr>
        <p:spPr>
          <a:xfrm>
            <a:off x="-64427" y="4405398"/>
            <a:ext cx="7093877" cy="2497415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  <a:gd name="connsiteX0" fmla="*/ 0 w 7956231"/>
              <a:gd name="connsiteY0" fmla="*/ 0 h 6882938"/>
              <a:gd name="connsiteX1" fmla="*/ 7956231 w 7956231"/>
              <a:gd name="connsiteY1" fmla="*/ 0 h 6882938"/>
              <a:gd name="connsiteX2" fmla="*/ 6282414 w 7956231"/>
              <a:gd name="connsiteY2" fmla="*/ 6882938 h 6882938"/>
              <a:gd name="connsiteX3" fmla="*/ 672028 w 7956231"/>
              <a:gd name="connsiteY3" fmla="*/ 6867440 h 6882938"/>
              <a:gd name="connsiteX4" fmla="*/ 0 w 7956231"/>
              <a:gd name="connsiteY4" fmla="*/ 0 h 6882938"/>
              <a:gd name="connsiteX0" fmla="*/ 0 w 7956231"/>
              <a:gd name="connsiteY0" fmla="*/ 0 h 6882938"/>
              <a:gd name="connsiteX1" fmla="*/ 7956231 w 7956231"/>
              <a:gd name="connsiteY1" fmla="*/ 0 h 6882938"/>
              <a:gd name="connsiteX2" fmla="*/ 6282414 w 7956231"/>
              <a:gd name="connsiteY2" fmla="*/ 6882938 h 6882938"/>
              <a:gd name="connsiteX3" fmla="*/ 143218 w 7956231"/>
              <a:gd name="connsiteY3" fmla="*/ 6768288 h 6882938"/>
              <a:gd name="connsiteX4" fmla="*/ 0 w 7956231"/>
              <a:gd name="connsiteY4" fmla="*/ 0 h 6882938"/>
              <a:gd name="connsiteX0" fmla="*/ 0 w 7956231"/>
              <a:gd name="connsiteY0" fmla="*/ 0 h 6768288"/>
              <a:gd name="connsiteX1" fmla="*/ 7956231 w 7956231"/>
              <a:gd name="connsiteY1" fmla="*/ 0 h 6768288"/>
              <a:gd name="connsiteX2" fmla="*/ 7185797 w 7956231"/>
              <a:gd name="connsiteY2" fmla="*/ 3170254 h 6768288"/>
              <a:gd name="connsiteX3" fmla="*/ 143218 w 7956231"/>
              <a:gd name="connsiteY3" fmla="*/ 6768288 h 6768288"/>
              <a:gd name="connsiteX4" fmla="*/ 0 w 7956231"/>
              <a:gd name="connsiteY4" fmla="*/ 0 h 6768288"/>
              <a:gd name="connsiteX0" fmla="*/ 22035 w 7978266"/>
              <a:gd name="connsiteY0" fmla="*/ 0 h 3170254"/>
              <a:gd name="connsiteX1" fmla="*/ 7978266 w 7978266"/>
              <a:gd name="connsiteY1" fmla="*/ 0 h 3170254"/>
              <a:gd name="connsiteX2" fmla="*/ 7207832 w 7978266"/>
              <a:gd name="connsiteY2" fmla="*/ 3170254 h 3170254"/>
              <a:gd name="connsiteX3" fmla="*/ 0 w 7978266"/>
              <a:gd name="connsiteY3" fmla="*/ 3143738 h 3170254"/>
              <a:gd name="connsiteX4" fmla="*/ 22035 w 7978266"/>
              <a:gd name="connsiteY4" fmla="*/ 0 h 3170254"/>
              <a:gd name="connsiteX0" fmla="*/ 22035 w 7978266"/>
              <a:gd name="connsiteY0" fmla="*/ 0 h 3143738"/>
              <a:gd name="connsiteX1" fmla="*/ 7978266 w 7978266"/>
              <a:gd name="connsiteY1" fmla="*/ 0 h 3143738"/>
              <a:gd name="connsiteX2" fmla="*/ 7295967 w 7978266"/>
              <a:gd name="connsiteY2" fmla="*/ 2817714 h 3143738"/>
              <a:gd name="connsiteX3" fmla="*/ 0 w 7978266"/>
              <a:gd name="connsiteY3" fmla="*/ 3143738 h 3143738"/>
              <a:gd name="connsiteX4" fmla="*/ 22035 w 7978266"/>
              <a:gd name="connsiteY4" fmla="*/ 0 h 3143738"/>
              <a:gd name="connsiteX0" fmla="*/ 22035 w 7978266"/>
              <a:gd name="connsiteY0" fmla="*/ 0 h 2817714"/>
              <a:gd name="connsiteX1" fmla="*/ 7978266 w 7978266"/>
              <a:gd name="connsiteY1" fmla="*/ 0 h 2817714"/>
              <a:gd name="connsiteX2" fmla="*/ 7295967 w 7978266"/>
              <a:gd name="connsiteY2" fmla="*/ 2817714 h 2817714"/>
              <a:gd name="connsiteX3" fmla="*/ 0 w 7978266"/>
              <a:gd name="connsiteY3" fmla="*/ 2780182 h 2817714"/>
              <a:gd name="connsiteX4" fmla="*/ 22035 w 7978266"/>
              <a:gd name="connsiteY4" fmla="*/ 0 h 2817714"/>
              <a:gd name="connsiteX0" fmla="*/ 0 w 7956231"/>
              <a:gd name="connsiteY0" fmla="*/ 0 h 2817714"/>
              <a:gd name="connsiteX1" fmla="*/ 7956231 w 7956231"/>
              <a:gd name="connsiteY1" fmla="*/ 0 h 2817714"/>
              <a:gd name="connsiteX2" fmla="*/ 7273932 w 7956231"/>
              <a:gd name="connsiteY2" fmla="*/ 2817714 h 2817714"/>
              <a:gd name="connsiteX3" fmla="*/ 11016 w 7956231"/>
              <a:gd name="connsiteY3" fmla="*/ 2802216 h 2817714"/>
              <a:gd name="connsiteX4" fmla="*/ 0 w 7956231"/>
              <a:gd name="connsiteY4" fmla="*/ 0 h 2817714"/>
              <a:gd name="connsiteX0" fmla="*/ 871853 w 7945215"/>
              <a:gd name="connsiteY0" fmla="*/ 0 h 2817714"/>
              <a:gd name="connsiteX1" fmla="*/ 7945215 w 7945215"/>
              <a:gd name="connsiteY1" fmla="*/ 0 h 2817714"/>
              <a:gd name="connsiteX2" fmla="*/ 7262916 w 7945215"/>
              <a:gd name="connsiteY2" fmla="*/ 2817714 h 2817714"/>
              <a:gd name="connsiteX3" fmla="*/ 0 w 7945215"/>
              <a:gd name="connsiteY3" fmla="*/ 2802216 h 2817714"/>
              <a:gd name="connsiteX4" fmla="*/ 871853 w 7945215"/>
              <a:gd name="connsiteY4" fmla="*/ 0 h 2817714"/>
              <a:gd name="connsiteX0" fmla="*/ 0 w 7073362"/>
              <a:gd name="connsiteY0" fmla="*/ 0 h 2817714"/>
              <a:gd name="connsiteX1" fmla="*/ 7073362 w 7073362"/>
              <a:gd name="connsiteY1" fmla="*/ 0 h 2817714"/>
              <a:gd name="connsiteX2" fmla="*/ 6391063 w 7073362"/>
              <a:gd name="connsiteY2" fmla="*/ 2817714 h 2817714"/>
              <a:gd name="connsiteX3" fmla="*/ 11016 w 7073362"/>
              <a:gd name="connsiteY3" fmla="*/ 2549967 h 2817714"/>
              <a:gd name="connsiteX4" fmla="*/ 0 w 7073362"/>
              <a:gd name="connsiteY4" fmla="*/ 0 h 2817714"/>
              <a:gd name="connsiteX0" fmla="*/ 0 w 7073362"/>
              <a:gd name="connsiteY0" fmla="*/ 0 h 2554955"/>
              <a:gd name="connsiteX1" fmla="*/ 7073362 w 7073362"/>
              <a:gd name="connsiteY1" fmla="*/ 0 h 2554955"/>
              <a:gd name="connsiteX2" fmla="*/ 6454125 w 7073362"/>
              <a:gd name="connsiteY2" fmla="*/ 2554955 h 2554955"/>
              <a:gd name="connsiteX3" fmla="*/ 11016 w 7073362"/>
              <a:gd name="connsiteY3" fmla="*/ 2549967 h 2554955"/>
              <a:gd name="connsiteX4" fmla="*/ 0 w 7073362"/>
              <a:gd name="connsiteY4" fmla="*/ 0 h 2554955"/>
              <a:gd name="connsiteX0" fmla="*/ 0 w 7062852"/>
              <a:gd name="connsiteY0" fmla="*/ 0 h 2554955"/>
              <a:gd name="connsiteX1" fmla="*/ 7062852 w 7062852"/>
              <a:gd name="connsiteY1" fmla="*/ 0 h 2554955"/>
              <a:gd name="connsiteX2" fmla="*/ 6443615 w 7062852"/>
              <a:gd name="connsiteY2" fmla="*/ 2554955 h 2554955"/>
              <a:gd name="connsiteX3" fmla="*/ 506 w 7062852"/>
              <a:gd name="connsiteY3" fmla="*/ 2549967 h 2554955"/>
              <a:gd name="connsiteX4" fmla="*/ 0 w 7062852"/>
              <a:gd name="connsiteY4" fmla="*/ 0 h 2554955"/>
              <a:gd name="connsiteX0" fmla="*/ 0 w 7062852"/>
              <a:gd name="connsiteY0" fmla="*/ 0 h 2549967"/>
              <a:gd name="connsiteX1" fmla="*/ 7062852 w 7062852"/>
              <a:gd name="connsiteY1" fmla="*/ 0 h 2549967"/>
              <a:gd name="connsiteX2" fmla="*/ 6464636 w 7062852"/>
              <a:gd name="connsiteY2" fmla="*/ 2481383 h 2549967"/>
              <a:gd name="connsiteX3" fmla="*/ 506 w 7062852"/>
              <a:gd name="connsiteY3" fmla="*/ 2549967 h 2549967"/>
              <a:gd name="connsiteX4" fmla="*/ 0 w 7062852"/>
              <a:gd name="connsiteY4" fmla="*/ 0 h 2549967"/>
              <a:gd name="connsiteX0" fmla="*/ 10006 w 7072858"/>
              <a:gd name="connsiteY0" fmla="*/ 0 h 2481383"/>
              <a:gd name="connsiteX1" fmla="*/ 7072858 w 7072858"/>
              <a:gd name="connsiteY1" fmla="*/ 0 h 2481383"/>
              <a:gd name="connsiteX2" fmla="*/ 6474642 w 7072858"/>
              <a:gd name="connsiteY2" fmla="*/ 2481383 h 2481383"/>
              <a:gd name="connsiteX3" fmla="*/ 2 w 7072858"/>
              <a:gd name="connsiteY3" fmla="*/ 2444863 h 2481383"/>
              <a:gd name="connsiteX4" fmla="*/ 10006 w 7072858"/>
              <a:gd name="connsiteY4" fmla="*/ 0 h 2481383"/>
              <a:gd name="connsiteX0" fmla="*/ 31025 w 7093877"/>
              <a:gd name="connsiteY0" fmla="*/ 0 h 2497415"/>
              <a:gd name="connsiteX1" fmla="*/ 7093877 w 7093877"/>
              <a:gd name="connsiteY1" fmla="*/ 0 h 2497415"/>
              <a:gd name="connsiteX2" fmla="*/ 6495661 w 7093877"/>
              <a:gd name="connsiteY2" fmla="*/ 2481383 h 2497415"/>
              <a:gd name="connsiteX3" fmla="*/ 0 w 7093877"/>
              <a:gd name="connsiteY3" fmla="*/ 2497415 h 2497415"/>
              <a:gd name="connsiteX4" fmla="*/ 31025 w 7093877"/>
              <a:gd name="connsiteY4" fmla="*/ 0 h 2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3877" h="2497415">
                <a:moveTo>
                  <a:pt x="31025" y="0"/>
                </a:moveTo>
                <a:lnTo>
                  <a:pt x="7093877" y="0"/>
                </a:lnTo>
                <a:lnTo>
                  <a:pt x="6495661" y="2481383"/>
                </a:lnTo>
                <a:lnTo>
                  <a:pt x="0" y="2497415"/>
                </a:lnTo>
                <a:cubicBezTo>
                  <a:pt x="-169" y="1647426"/>
                  <a:pt x="31194" y="849989"/>
                  <a:pt x="310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2297E-8852-A0EA-BB2E-2C49CD332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86" y="1483838"/>
            <a:ext cx="4780189" cy="2582201"/>
          </a:xfrm>
        </p:spPr>
        <p:txBody>
          <a:bodyPr tIns="0" bIns="0"/>
          <a:lstStyle/>
          <a:p>
            <a:pPr>
              <a:lnSpc>
                <a:spcPts val="2400"/>
              </a:lnSpc>
            </a:pPr>
            <a:r>
              <a:rPr lang="en-US" dirty="0"/>
              <a:t>This fall the Campus Connect Shuttle will again run between </a:t>
            </a:r>
            <a:r>
              <a:rPr lang="en-US" dirty="0">
                <a:latin typeface="Franklin Gothic Demi Cond" panose="020B0706030402020204" pitchFamily="34" charset="0"/>
              </a:rPr>
              <a:t>Indianapolis</a:t>
            </a:r>
            <a:r>
              <a:rPr lang="en-US" dirty="0"/>
              <a:t> and </a:t>
            </a:r>
            <a:r>
              <a:rPr lang="en-US" dirty="0">
                <a:latin typeface="Franklin Gothic Demi Cond" panose="020B0706030402020204" pitchFamily="34" charset="0"/>
              </a:rPr>
              <a:t>West Lafayette</a:t>
            </a:r>
            <a:r>
              <a:rPr lang="en-US" dirty="0"/>
              <a:t>.</a:t>
            </a:r>
          </a:p>
          <a:p>
            <a:pPr>
              <a:lnSpc>
                <a:spcPts val="200"/>
              </a:lnSpc>
              <a:spcBef>
                <a:spcPts val="600"/>
              </a:spcBef>
            </a:pPr>
            <a:endParaRPr lang="en-US" sz="120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      8 round-trips Monday–Friday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      4 round-trips Saturday–Sunday</a:t>
            </a:r>
          </a:p>
          <a:p>
            <a:pPr>
              <a:lnSpc>
                <a:spcPts val="200"/>
              </a:lnSpc>
              <a:spcBef>
                <a:spcPts val="600"/>
              </a:spcBef>
            </a:pPr>
            <a:endParaRPr lang="en-US" sz="1200" dirty="0"/>
          </a:p>
          <a:p>
            <a:pPr>
              <a:lnSpc>
                <a:spcPts val="2400"/>
              </a:lnSpc>
            </a:pPr>
            <a:r>
              <a:rPr lang="en-US" dirty="0"/>
              <a:t>Reserve your seat through the </a:t>
            </a:r>
            <a:r>
              <a:rPr lang="en-US" dirty="0">
                <a:latin typeface="Franklin Gothic Demi Cond" panose="020B0706030402020204" pitchFamily="34" charset="0"/>
              </a:rPr>
              <a:t>R2U Connect app </a:t>
            </a:r>
            <a:r>
              <a:rPr lang="en-US" dirty="0"/>
              <a:t>and get real-time route alerts and updates.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41AC10-937D-7F45-B0EB-3A124CF7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PURDUE CAMPUS CONNECT SHUTTLE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232A7-35D5-938C-64DB-252311A4A6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0313" y="1483838"/>
            <a:ext cx="6485570" cy="3477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045927-69B1-033F-18C7-0C0E60F1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82" y="4950175"/>
            <a:ext cx="1461123" cy="14611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8D491E-5ACF-304B-A1DC-AADA15B84866}"/>
              </a:ext>
            </a:extLst>
          </p:cNvPr>
          <p:cNvSpPr txBox="1"/>
          <p:nvPr/>
        </p:nvSpPr>
        <p:spPr>
          <a:xfrm>
            <a:off x="2321882" y="5283839"/>
            <a:ext cx="2618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Scan for more information including the full schedule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394ED0-B88C-F744-9610-7DBE106D4187}"/>
              </a:ext>
            </a:extLst>
          </p:cNvPr>
          <p:cNvSpPr txBox="1"/>
          <p:nvPr/>
        </p:nvSpPr>
        <p:spPr>
          <a:xfrm>
            <a:off x="8108413" y="5137148"/>
            <a:ext cx="3797469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Follow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FB891">
                    <a:lumMod val="7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@purdueoperations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on Instagram for more information like this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89ECA-3627-FBAA-33F2-D0775ECD5F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08414" y="6166220"/>
            <a:ext cx="3797470" cy="405524"/>
          </a:xfrm>
          <a:prstGeom prst="rect">
            <a:avLst/>
          </a:prstGeom>
        </p:spPr>
      </p:pic>
      <p:pic>
        <p:nvPicPr>
          <p:cNvPr id="12" name="Picture 11" descr="A yellow bus with two windows&#10;&#10;AI-generated content may be incorrect.">
            <a:extLst>
              <a:ext uri="{FF2B5EF4-FFF2-40B4-BE49-F238E27FC236}">
                <a16:creationId xmlns:a16="http://schemas.microsoft.com/office/drawing/2014/main" id="{E7FA89CD-8ABE-91CA-3BF4-C128CEA8D57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47234" y="2412980"/>
            <a:ext cx="208261" cy="208261"/>
          </a:xfrm>
          <a:prstGeom prst="rect">
            <a:avLst/>
          </a:prstGeom>
        </p:spPr>
      </p:pic>
      <p:pic>
        <p:nvPicPr>
          <p:cNvPr id="15" name="Picture 14" descr="A yellow bus with two windows&#10;&#10;AI-generated content may be incorrect.">
            <a:extLst>
              <a:ext uri="{FF2B5EF4-FFF2-40B4-BE49-F238E27FC236}">
                <a16:creationId xmlns:a16="http://schemas.microsoft.com/office/drawing/2014/main" id="{BC136FFB-5B08-3897-7DCA-907C389AF14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47233" y="2850499"/>
            <a:ext cx="208261" cy="2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AC66532-BCCF-209C-1C8A-A56AA7B9BF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342A3362-1FFE-7329-1915-348446F9A2FC}"/>
              </a:ext>
            </a:extLst>
          </p:cNvPr>
          <p:cNvSpPr/>
          <p:nvPr/>
        </p:nvSpPr>
        <p:spPr>
          <a:xfrm>
            <a:off x="-10510" y="-9440"/>
            <a:ext cx="7284203" cy="689237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F2665-D5FC-1513-F7C1-1E3AED7FDBD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528FC-D7A7-FE64-D46E-FEDE7AD1128D}"/>
              </a:ext>
            </a:extLst>
          </p:cNvPr>
          <p:cNvSpPr txBox="1"/>
          <p:nvPr/>
        </p:nvSpPr>
        <p:spPr>
          <a:xfrm>
            <a:off x="609600" y="3436706"/>
            <a:ext cx="47401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Call this number </a:t>
            </a:r>
            <a:r>
              <a:rPr lang="en-US" sz="2000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24/7/365</a:t>
            </a:r>
            <a:r>
              <a:rPr lang="en-US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for assistance to and from campus buildings.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When you request a safe walk, an officer will arrive shortly to walk you to your desired location anywhere on campus free of charge.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2E8FA-9202-4CA6-C93D-AA078D1CBF90}"/>
              </a:ext>
            </a:extLst>
          </p:cNvPr>
          <p:cNvSpPr/>
          <p:nvPr/>
        </p:nvSpPr>
        <p:spPr>
          <a:xfrm>
            <a:off x="609597" y="1852783"/>
            <a:ext cx="4740169" cy="94193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317-274-SAFE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C7537C-61B8-F4BC-DB16-892E1D5AA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9833" y="1329679"/>
            <a:ext cx="2826026" cy="3784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AF4123-AA1A-FB65-70A9-49473CE26C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8414" y="6166220"/>
            <a:ext cx="3797470" cy="405524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D2A0D7D0-384C-308D-CB2D-F490576B03F6}"/>
              </a:ext>
            </a:extLst>
          </p:cNvPr>
          <p:cNvSpPr txBox="1">
            <a:spLocks/>
          </p:cNvSpPr>
          <p:nvPr/>
        </p:nvSpPr>
        <p:spPr>
          <a:xfrm>
            <a:off x="468086" y="385004"/>
            <a:ext cx="11266714" cy="1032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1" kern="1200" cap="none" baseline="0" dirty="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SAFE WALK PROGRAM</a:t>
            </a:r>
          </a:p>
        </p:txBody>
      </p:sp>
    </p:spTree>
    <p:extLst>
      <p:ext uri="{BB962C8B-B14F-4D97-AF65-F5344CB8AC3E}">
        <p14:creationId xmlns:p14="http://schemas.microsoft.com/office/powerpoint/2010/main" val="45721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42158-DD20-C0D5-E539-250134C1A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9E10-AAF3-31BF-D832-5DB9AC95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28" y="252187"/>
            <a:ext cx="7763458" cy="719757"/>
          </a:xfrm>
        </p:spPr>
        <p:txBody>
          <a:bodyPr/>
          <a:lstStyle/>
          <a:p>
            <a:r>
              <a:rPr lang="en-US" dirty="0"/>
              <a:t>Events August 25-August 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9EF87-8E93-5EF3-5EEA-881130E2F4F7}"/>
              </a:ext>
            </a:extLst>
          </p:cNvPr>
          <p:cNvSpPr txBox="1"/>
          <p:nvPr/>
        </p:nvSpPr>
        <p:spPr>
          <a:xfrm>
            <a:off x="253388" y="1266940"/>
            <a:ext cx="108075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8/25/25 ECESS Welcome Back Café 9:00AM-12:00PM ET Hallway</a:t>
            </a:r>
          </a:p>
          <a:p>
            <a:r>
              <a:rPr lang="en-US" dirty="0"/>
              <a:t>8/25/25 Weldon Indianapolis Biomedical Engineering Teaching Asst. Orientation 5:30PM-6:30PM SL220A</a:t>
            </a:r>
          </a:p>
          <a:p>
            <a:r>
              <a:rPr lang="en-US" dirty="0"/>
              <a:t>8/26/25 ECESS Welcome Back Trivia Night 6:00PM-8:00PM – location TBD</a:t>
            </a:r>
          </a:p>
          <a:p>
            <a:r>
              <a:rPr lang="en-US" dirty="0"/>
              <a:t>8/26/25 College of Science Learning Community Night at Gainbridge – Fever! 7:00PM-10:30PM</a:t>
            </a:r>
          </a:p>
          <a:p>
            <a:r>
              <a:rPr lang="en-US" dirty="0"/>
              <a:t>8/27/25 B-Involved Fair 3:00PM-6:00PM Boiler Park (Lot 71)</a:t>
            </a:r>
          </a:p>
          <a:p>
            <a:r>
              <a:rPr lang="en-US" dirty="0"/>
              <a:t>8/27/25 ECESS Welcome Back Carnival 6:00PM-8:00PM North Hall Yard</a:t>
            </a:r>
          </a:p>
          <a:p>
            <a:r>
              <a:rPr lang="en-US" dirty="0"/>
              <a:t>8/29/25 ECESS Welcome Back Faculty Meet &amp; Greet 12:00PM-2:00PM SL165</a:t>
            </a:r>
          </a:p>
          <a:p>
            <a:r>
              <a:rPr lang="en-US" dirty="0"/>
              <a:t>8/29/25 Welcome Back Mechanical Engineering (Indianapolis) 1:00PM-4:00PM ET Atrium</a:t>
            </a:r>
          </a:p>
          <a:p>
            <a:r>
              <a:rPr lang="en-US" dirty="0"/>
              <a:t>8/30/25 Boilermaker Blitz: An Indianapolis Scavenger Hunt! 8:00AM-8:00PM City of Indianapolis</a:t>
            </a:r>
          </a:p>
          <a:p>
            <a:r>
              <a:rPr lang="en-US" dirty="0"/>
              <a:t>8/30/25 SAAC Faculty and Staff Mingle at the Indianapolis Zoo 9:00AM-5:00PM Indianapolis Zoo</a:t>
            </a:r>
          </a:p>
          <a:p>
            <a:r>
              <a:rPr lang="en-US" dirty="0"/>
              <a:t>8/30/25 PSUB Beach Bash 6:00PM-9:00PM Boiler Park (Lot 71)</a:t>
            </a:r>
          </a:p>
          <a:p>
            <a:r>
              <a:rPr lang="en-US" dirty="0"/>
              <a:t>8/31/25 Boilermaker Blitz: An Indianapolis Scavenger Hunt! 8:00AM-8:00PM City of Indianapolis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9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Widescreen-20231110" id="{F218E956-3EF7-C74B-B913-ECEA98BCBD3B}" vid="{FE519D9E-70B6-014C-84F2-2F94F9874F5D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Widescreen-20231110" id="{F218E956-3EF7-C74B-B913-ECEA98BCBD3B}" vid="{FE519D9E-70B6-014C-84F2-2F94F9874F5D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o-wide (4)" id="{1B8598CC-4F36-4151-A280-CD858FACAD46}" vid="{984F4F50-A0D7-4D56-B4D0-93EE6F4C244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25EC03-AAAA-4B6B-9D28-5719C1FEB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37af3f4b-4b66-46f9-8456-831d9bc3e73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6656b4d-3fa0-4709-acfb-d5e813445d1e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MM-23-645083-Purdue-Alt-Widescreen-20231110</Template>
  <TotalTime>48</TotalTime>
  <Words>437</Words>
  <Application>Microsoft Macintosh PowerPoint</Application>
  <PresentationFormat>Widescreen</PresentationFormat>
  <Paragraphs>57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Franklin Gothic Medium Cond</vt:lpstr>
      <vt:lpstr>Franklin Gothic Medium</vt:lpstr>
      <vt:lpstr>Wingdings</vt:lpstr>
      <vt:lpstr>Franklin Gothic Demi Cond</vt:lpstr>
      <vt:lpstr>Franklin Gothic Book</vt:lpstr>
      <vt:lpstr>Arial</vt:lpstr>
      <vt:lpstr>Office Theme</vt:lpstr>
      <vt:lpstr>1_Office Theme</vt:lpstr>
      <vt:lpstr>2_Office Theme</vt:lpstr>
      <vt:lpstr>B-Involved Fair</vt:lpstr>
      <vt:lpstr>Beach Bash</vt:lpstr>
      <vt:lpstr>Boilermaker  Blitz:  An Indianapolis Scavenger Hunt</vt:lpstr>
      <vt:lpstr>PowerPoint Presentation</vt:lpstr>
      <vt:lpstr>PowerPoint Presentation</vt:lpstr>
      <vt:lpstr>PURDUE CAMPUS CONNECT SHUTTLE</vt:lpstr>
      <vt:lpstr>PowerPoint Presentation</vt:lpstr>
      <vt:lpstr>PowerPoint Presentation</vt:lpstr>
      <vt:lpstr>Events August 25-August 31</vt:lpstr>
      <vt:lpstr>WelcoME Back!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Shera Walker</dc:creator>
  <cp:lastModifiedBy>Carl R Wassgren</cp:lastModifiedBy>
  <cp:revision>52</cp:revision>
  <dcterms:created xsi:type="dcterms:W3CDTF">2025-07-28T16:43:05Z</dcterms:created>
  <dcterms:modified xsi:type="dcterms:W3CDTF">2025-08-23T21:52:21Z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