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13"/>
  </p:notesMasterIdLst>
  <p:sldIdLst>
    <p:sldId id="257" r:id="rId2"/>
    <p:sldId id="326" r:id="rId3"/>
    <p:sldId id="327" r:id="rId4"/>
    <p:sldId id="325" r:id="rId5"/>
    <p:sldId id="328" r:id="rId6"/>
    <p:sldId id="331" r:id="rId7"/>
    <p:sldId id="332" r:id="rId8"/>
    <p:sldId id="330" r:id="rId9"/>
    <p:sldId id="333" r:id="rId10"/>
    <p:sldId id="334" r:id="rId11"/>
    <p:sldId id="262" r:id="rId12"/>
  </p:sldIdLst>
  <p:sldSz cx="9144000" cy="6858000" type="screen4x3"/>
  <p:notesSz cx="6881813" cy="9296400"/>
  <p:embeddedFontLst>
    <p:embeddedFont>
      <p:font typeface="Acumin Pro" panose="020B0604020202020204" charset="0"/>
      <p:regular r:id="rId14"/>
      <p:bold r:id="rId15"/>
      <p:italic r:id="rId16"/>
      <p:boldItalic r:id="rId17"/>
    </p:embeddedFont>
    <p:embeddedFont>
      <p:font typeface="Acumin Pro ExtraCondensed" panose="020B0604020202020204" charset="0"/>
      <p:regular r:id="rId18"/>
      <p:bold r:id="rId19"/>
      <p:italic r:id="rId20"/>
      <p:boldItalic r:id="rId21"/>
    </p:embeddedFont>
    <p:embeddedFont>
      <p:font typeface="Acumin Pro ExtraCondensed Smbd" panose="020B0604020202020204" charset="0"/>
      <p:regular r:id="rId22"/>
      <p:bold r:id="rId23"/>
      <p:italic r:id="rId24"/>
      <p:boldItalic r:id="rId25"/>
    </p:embeddedFont>
    <p:embeddedFont>
      <p:font typeface="Acumin Pro Medium" panose="020B0604020202020204" charset="0"/>
      <p:regular r:id="rId26"/>
      <p:italic r:id="rId27"/>
    </p:embeddedFont>
    <p:embeddedFont>
      <p:font typeface="Acumin Pro Semibold" panose="020B0604020202020204" charset="0"/>
      <p:regular r:id="rId28"/>
      <p:bold r:id="rId29"/>
      <p:italic r:id="rId30"/>
      <p:boldItalic r:id="rId31"/>
    </p:embeddedFont>
    <p:embeddedFont>
      <p:font typeface="Acumin Pro SemiCondensed" panose="020B0604020202020204" charset="0"/>
      <p:regular r:id="rId32"/>
      <p:bold r:id="rId33"/>
      <p:italic r:id="rId34"/>
      <p:boldItalic r:id="rId35"/>
    </p:embeddedFont>
    <p:embeddedFont>
      <p:font typeface="Agency FB" panose="020B0503020202020204" pitchFamily="34" charset="0"/>
      <p:regular r:id="rId36"/>
      <p:bold r:id="rId37"/>
    </p:embeddedFont>
    <p:embeddedFont>
      <p:font typeface="Calibri" panose="020F0502020204030204" pitchFamily="34" charset="0"/>
      <p:regular r:id="rId38"/>
      <p:bold r:id="rId39"/>
      <p:italic r:id="rId40"/>
      <p:boldItalic r:id="rId41"/>
    </p:embeddedFont>
    <p:embeddedFont>
      <p:font typeface="Candara" panose="020E0502030303020204" pitchFamily="34" charset="0"/>
      <p:regular r:id="rId42"/>
      <p:bold r:id="rId43"/>
      <p:italic r:id="rId44"/>
      <p:boldItalic r:id="rId45"/>
    </p:embeddedFont>
    <p:embeddedFont>
      <p:font typeface="United Sans Cd Md" charset="0"/>
      <p:regular r:id="rId46"/>
    </p:embeddedFont>
    <p:embeddedFont>
      <p:font typeface="United Sans Reg Medium" panose="020B0604020202020204" charset="0"/>
      <p:regular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00000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79119" autoAdjust="0"/>
  </p:normalViewPr>
  <p:slideViewPr>
    <p:cSldViewPr snapToGrid="0" snapToObjects="1">
      <p:cViewPr>
        <p:scale>
          <a:sx n="75" d="100"/>
          <a:sy n="75" d="100"/>
        </p:scale>
        <p:origin x="960"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font" Target="fonts/font29.fntdata"/><Relationship Id="rId47" Type="http://schemas.openxmlformats.org/officeDocument/2006/relationships/font" Target="fonts/font3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3.fntdata"/><Relationship Id="rId29" Type="http://schemas.openxmlformats.org/officeDocument/2006/relationships/font" Target="fonts/font16.fntdata"/><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font" Target="fonts/font27.fntdata"/><Relationship Id="rId45" Type="http://schemas.openxmlformats.org/officeDocument/2006/relationships/font" Target="fonts/font32.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4" Type="http://schemas.openxmlformats.org/officeDocument/2006/relationships/font" Target="fonts/font3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font" Target="fonts/font3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 Id="rId46" Type="http://schemas.openxmlformats.org/officeDocument/2006/relationships/font" Target="fonts/font33.fntdata"/><Relationship Id="rId20" Type="http://schemas.openxmlformats.org/officeDocument/2006/relationships/font" Target="fonts/font7.fntdata"/><Relationship Id="rId41"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40C7B-8444-47BD-BD59-ABBA3834C116}"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en-US"/>
        </a:p>
      </dgm:t>
    </dgm:pt>
    <dgm:pt modelId="{00551300-415E-4854-B130-A1D1FC2045A8}">
      <dgm:prSet phldrT="[Text]"/>
      <dgm:spPr/>
      <dgm:t>
        <a:bodyPr/>
        <a:lstStyle/>
        <a:p>
          <a:r>
            <a:rPr lang="en-US" dirty="0"/>
            <a:t>Quad Chart Comprehension Analysis</a:t>
          </a:r>
        </a:p>
      </dgm:t>
    </dgm:pt>
    <dgm:pt modelId="{F597CAF3-AA6C-485F-8E29-A3B438E53CB5}" type="parTrans" cxnId="{0D9F3B53-95F9-4D4D-BA94-173F88744CB5}">
      <dgm:prSet/>
      <dgm:spPr/>
      <dgm:t>
        <a:bodyPr/>
        <a:lstStyle/>
        <a:p>
          <a:endParaRPr lang="en-US"/>
        </a:p>
      </dgm:t>
    </dgm:pt>
    <dgm:pt modelId="{AC2DE427-685C-4748-84AC-FC928DBD8C2A}" type="sibTrans" cxnId="{0D9F3B53-95F9-4D4D-BA94-173F88744CB5}">
      <dgm:prSet/>
      <dgm:spPr/>
      <dgm:t>
        <a:bodyPr/>
        <a:lstStyle/>
        <a:p>
          <a:endParaRPr lang="en-US"/>
        </a:p>
      </dgm:t>
    </dgm:pt>
    <dgm:pt modelId="{D8559DE9-18A8-45C2-9393-CF00C4B7299C}">
      <dgm:prSet phldrT="[Text]"/>
      <dgm:spPr/>
      <dgm:t>
        <a:bodyPr/>
        <a:lstStyle/>
        <a:p>
          <a:r>
            <a:rPr lang="en-US" b="1" dirty="0">
              <a:solidFill>
                <a:srgbClr val="0000FF"/>
              </a:solidFill>
            </a:rPr>
            <a:t>Purpose</a:t>
          </a:r>
        </a:p>
        <a:p>
          <a:r>
            <a:rPr lang="en-US" dirty="0"/>
            <a:t>What are they trying to do?</a:t>
          </a:r>
        </a:p>
        <a:p>
          <a:r>
            <a:rPr lang="en-US" dirty="0"/>
            <a:t>How is problem solved today?</a:t>
          </a:r>
        </a:p>
        <a:p>
          <a:r>
            <a:rPr lang="en-US" dirty="0"/>
            <a:t>What are the limitations of the present approach?</a:t>
          </a:r>
        </a:p>
      </dgm:t>
    </dgm:pt>
    <dgm:pt modelId="{C43EA5C4-5B0A-4F24-8C2F-ED03443AC572}" type="parTrans" cxnId="{3F2D4D3B-FAEA-4627-9615-B5EE57FE82EC}">
      <dgm:prSet/>
      <dgm:spPr/>
      <dgm:t>
        <a:bodyPr/>
        <a:lstStyle/>
        <a:p>
          <a:endParaRPr lang="en-US"/>
        </a:p>
      </dgm:t>
    </dgm:pt>
    <dgm:pt modelId="{155D3F2D-056C-488A-A4B3-926C98D522A8}" type="sibTrans" cxnId="{3F2D4D3B-FAEA-4627-9615-B5EE57FE82EC}">
      <dgm:prSet/>
      <dgm:spPr/>
      <dgm:t>
        <a:bodyPr/>
        <a:lstStyle/>
        <a:p>
          <a:endParaRPr lang="en-US"/>
        </a:p>
      </dgm:t>
    </dgm:pt>
    <dgm:pt modelId="{7C577043-CAFA-4656-A305-2A13A8B980E6}">
      <dgm:prSet phldrT="[Text]"/>
      <dgm:spPr/>
      <dgm:t>
        <a:bodyPr/>
        <a:lstStyle/>
        <a:p>
          <a:pPr marL="0" lvl="0" defTabSz="400050">
            <a:lnSpc>
              <a:spcPct val="90000"/>
            </a:lnSpc>
            <a:spcBef>
              <a:spcPct val="0"/>
            </a:spcBef>
            <a:spcAft>
              <a:spcPct val="35000"/>
            </a:spcAft>
            <a:buNone/>
          </a:pPr>
          <a:r>
            <a:rPr lang="en-US" b="1" dirty="0">
              <a:solidFill>
                <a:srgbClr val="0000FF"/>
              </a:solidFill>
            </a:rPr>
            <a:t>Procedure</a:t>
          </a:r>
          <a:endParaRPr lang="en-US" dirty="0"/>
        </a:p>
        <a:p>
          <a:pPr marL="0" lvl="0" defTabSz="400050">
            <a:lnSpc>
              <a:spcPct val="90000"/>
            </a:lnSpc>
            <a:spcBef>
              <a:spcPct val="0"/>
            </a:spcBef>
            <a:spcAft>
              <a:spcPct val="35000"/>
            </a:spcAft>
            <a:buNone/>
          </a:pPr>
          <a:r>
            <a:rPr lang="en-US" dirty="0"/>
            <a:t>What is their approach?</a:t>
          </a:r>
        </a:p>
        <a:p>
          <a:pPr marL="0" lvl="0" defTabSz="400050">
            <a:lnSpc>
              <a:spcPct val="90000"/>
            </a:lnSpc>
            <a:spcBef>
              <a:spcPct val="0"/>
            </a:spcBef>
            <a:spcAft>
              <a:spcPct val="35000"/>
            </a:spcAft>
            <a:buNone/>
          </a:pPr>
          <a:r>
            <a:rPr lang="en-US" dirty="0"/>
            <a:t>What is new about the approach?</a:t>
          </a:r>
        </a:p>
        <a:p>
          <a:pPr marL="0" marR="0" lvl="0" indent="0" defTabSz="914400" eaLnBrk="1" fontAlgn="auto" latinLnBrk="0" hangingPunct="1">
            <a:lnSpc>
              <a:spcPct val="100000"/>
            </a:lnSpc>
            <a:spcBef>
              <a:spcPts val="0"/>
            </a:spcBef>
            <a:spcAft>
              <a:spcPts val="0"/>
            </a:spcAft>
            <a:buClrTx/>
            <a:buSzTx/>
            <a:buFontTx/>
            <a:buNone/>
            <a:tabLst/>
            <a:defRPr/>
          </a:pPr>
          <a:r>
            <a:rPr lang="en-US" dirty="0"/>
            <a:t>Why do you think it will (will not) succeed?</a:t>
          </a:r>
        </a:p>
        <a:p>
          <a:pPr marL="0" marR="0" lvl="0" indent="0" defTabSz="914400" eaLnBrk="1" fontAlgn="auto" latinLnBrk="0" hangingPunct="1">
            <a:lnSpc>
              <a:spcPct val="100000"/>
            </a:lnSpc>
            <a:spcBef>
              <a:spcPts val="0"/>
            </a:spcBef>
            <a:spcAft>
              <a:spcPts val="0"/>
            </a:spcAft>
            <a:buClrTx/>
            <a:buSzTx/>
            <a:buFontTx/>
            <a:buNone/>
            <a:tabLst/>
            <a:defRPr/>
          </a:pPr>
          <a:r>
            <a:rPr lang="en-US" dirty="0"/>
            <a:t>What are their milestones?</a:t>
          </a:r>
        </a:p>
      </dgm:t>
    </dgm:pt>
    <dgm:pt modelId="{1738D74D-DFD8-4475-8DE4-A58BDE10C1B5}" type="parTrans" cxnId="{1A745DAE-19B9-4CF9-9A58-4641D419040B}">
      <dgm:prSet/>
      <dgm:spPr/>
      <dgm:t>
        <a:bodyPr/>
        <a:lstStyle/>
        <a:p>
          <a:endParaRPr lang="en-US"/>
        </a:p>
      </dgm:t>
    </dgm:pt>
    <dgm:pt modelId="{ACCB0A53-EFF5-469E-BCA8-53A33700D73B}" type="sibTrans" cxnId="{1A745DAE-19B9-4CF9-9A58-4641D419040B}">
      <dgm:prSet/>
      <dgm:spPr/>
      <dgm:t>
        <a:bodyPr/>
        <a:lstStyle/>
        <a:p>
          <a:endParaRPr lang="en-US"/>
        </a:p>
      </dgm:t>
    </dgm:pt>
    <dgm:pt modelId="{E7D29AE1-E476-483A-A328-A3A7342E5C42}">
      <dgm:prSet phldrT="[Text]"/>
      <dgm:spPr/>
      <dgm:t>
        <a:bodyPr/>
        <a:lstStyle/>
        <a:p>
          <a:r>
            <a:rPr lang="en-US" b="1" dirty="0">
              <a:solidFill>
                <a:srgbClr val="0000FF"/>
              </a:solidFill>
            </a:rPr>
            <a:t>Results and Analysis</a:t>
          </a:r>
          <a:endParaRPr lang="en-US" dirty="0"/>
        </a:p>
        <a:p>
          <a:r>
            <a:rPr lang="en-US" dirty="0"/>
            <a:t>Summary of key results</a:t>
          </a:r>
        </a:p>
        <a:p>
          <a:r>
            <a:rPr lang="en-US" dirty="0"/>
            <a:t>What are the conclusions?</a:t>
          </a:r>
        </a:p>
      </dgm:t>
    </dgm:pt>
    <dgm:pt modelId="{82AD5B33-E9AB-4A58-A93C-741948306989}" type="parTrans" cxnId="{5737D2C1-0B06-4EBB-9A25-EE162631D84A}">
      <dgm:prSet/>
      <dgm:spPr/>
      <dgm:t>
        <a:bodyPr/>
        <a:lstStyle/>
        <a:p>
          <a:endParaRPr lang="en-US"/>
        </a:p>
      </dgm:t>
    </dgm:pt>
    <dgm:pt modelId="{854A4168-086C-4F35-8CDA-C24762515B99}" type="sibTrans" cxnId="{5737D2C1-0B06-4EBB-9A25-EE162631D84A}">
      <dgm:prSet/>
      <dgm:spPr/>
      <dgm:t>
        <a:bodyPr/>
        <a:lstStyle/>
        <a:p>
          <a:endParaRPr lang="en-US"/>
        </a:p>
      </dgm:t>
    </dgm:pt>
    <dgm:pt modelId="{313A2A36-5C09-480F-8EEA-ECD0FA104026}">
      <dgm:prSet phldrT="[Text]"/>
      <dgm:spPr/>
      <dgm:t>
        <a:bodyPr/>
        <a:lstStyle/>
        <a:p>
          <a:r>
            <a:rPr lang="en-US" b="1" dirty="0">
              <a:solidFill>
                <a:srgbClr val="0000FF"/>
              </a:solidFill>
            </a:rPr>
            <a:t>Impact</a:t>
          </a:r>
          <a:endParaRPr lang="en-US" dirty="0"/>
        </a:p>
        <a:p>
          <a:r>
            <a:rPr lang="en-US" dirty="0"/>
            <a:t>What is the impact? What difference will it make?</a:t>
          </a:r>
        </a:p>
        <a:p>
          <a:r>
            <a:rPr lang="en-US" dirty="0"/>
            <a:t>How much will it cost? Is technology translatable?</a:t>
          </a:r>
        </a:p>
      </dgm:t>
    </dgm:pt>
    <dgm:pt modelId="{DBDAA643-DC79-4153-BE66-53856101951E}" type="parTrans" cxnId="{91C2116F-83DB-4129-AA91-3034527BF79B}">
      <dgm:prSet/>
      <dgm:spPr/>
      <dgm:t>
        <a:bodyPr/>
        <a:lstStyle/>
        <a:p>
          <a:endParaRPr lang="en-US"/>
        </a:p>
      </dgm:t>
    </dgm:pt>
    <dgm:pt modelId="{47DE406A-1766-44D7-A6CD-13E31D5F9E35}" type="sibTrans" cxnId="{91C2116F-83DB-4129-AA91-3034527BF79B}">
      <dgm:prSet/>
      <dgm:spPr/>
      <dgm:t>
        <a:bodyPr/>
        <a:lstStyle/>
        <a:p>
          <a:endParaRPr lang="en-US"/>
        </a:p>
      </dgm:t>
    </dgm:pt>
    <dgm:pt modelId="{C417060E-B7B4-4AC6-AF44-F6FD89D1B988}" type="pres">
      <dgm:prSet presAssocID="{3D740C7B-8444-47BD-BD59-ABBA3834C116}" presName="diagram" presStyleCnt="0">
        <dgm:presLayoutVars>
          <dgm:chMax val="1"/>
          <dgm:dir/>
          <dgm:animLvl val="ctr"/>
          <dgm:resizeHandles val="exact"/>
        </dgm:presLayoutVars>
      </dgm:prSet>
      <dgm:spPr/>
    </dgm:pt>
    <dgm:pt modelId="{C0CF8883-1F65-4BAD-9BB6-2B78E64DA2A8}" type="pres">
      <dgm:prSet presAssocID="{3D740C7B-8444-47BD-BD59-ABBA3834C116}" presName="matrix" presStyleCnt="0"/>
      <dgm:spPr/>
    </dgm:pt>
    <dgm:pt modelId="{0A273A8D-A17C-4470-8684-7B35A1168B28}" type="pres">
      <dgm:prSet presAssocID="{3D740C7B-8444-47BD-BD59-ABBA3834C116}" presName="tile1" presStyleLbl="node1" presStyleIdx="0" presStyleCnt="4"/>
      <dgm:spPr/>
    </dgm:pt>
    <dgm:pt modelId="{329EBAB2-5719-4198-AE63-AACBF6FBC1CC}" type="pres">
      <dgm:prSet presAssocID="{3D740C7B-8444-47BD-BD59-ABBA3834C116}" presName="tile1text" presStyleLbl="node1" presStyleIdx="0" presStyleCnt="4">
        <dgm:presLayoutVars>
          <dgm:chMax val="0"/>
          <dgm:chPref val="0"/>
          <dgm:bulletEnabled val="1"/>
        </dgm:presLayoutVars>
      </dgm:prSet>
      <dgm:spPr/>
    </dgm:pt>
    <dgm:pt modelId="{F573969A-5C10-4637-9DDB-B96AB995C2F9}" type="pres">
      <dgm:prSet presAssocID="{3D740C7B-8444-47BD-BD59-ABBA3834C116}" presName="tile2" presStyleLbl="node1" presStyleIdx="1" presStyleCnt="4" custLinFactNeighborX="0" custLinFactNeighborY="-2650"/>
      <dgm:spPr/>
    </dgm:pt>
    <dgm:pt modelId="{BBC44975-E0D7-4A5B-99CA-C7CD5671C37C}" type="pres">
      <dgm:prSet presAssocID="{3D740C7B-8444-47BD-BD59-ABBA3834C116}" presName="tile2text" presStyleLbl="node1" presStyleIdx="1" presStyleCnt="4">
        <dgm:presLayoutVars>
          <dgm:chMax val="0"/>
          <dgm:chPref val="0"/>
          <dgm:bulletEnabled val="1"/>
        </dgm:presLayoutVars>
      </dgm:prSet>
      <dgm:spPr/>
    </dgm:pt>
    <dgm:pt modelId="{DAAEABC2-E6DF-4ED4-A8B3-EFAC26893C07}" type="pres">
      <dgm:prSet presAssocID="{3D740C7B-8444-47BD-BD59-ABBA3834C116}" presName="tile3" presStyleLbl="node1" presStyleIdx="2" presStyleCnt="4"/>
      <dgm:spPr/>
    </dgm:pt>
    <dgm:pt modelId="{B9DAC2EF-CB3F-4B98-934C-606638A31B73}" type="pres">
      <dgm:prSet presAssocID="{3D740C7B-8444-47BD-BD59-ABBA3834C116}" presName="tile3text" presStyleLbl="node1" presStyleIdx="2" presStyleCnt="4">
        <dgm:presLayoutVars>
          <dgm:chMax val="0"/>
          <dgm:chPref val="0"/>
          <dgm:bulletEnabled val="1"/>
        </dgm:presLayoutVars>
      </dgm:prSet>
      <dgm:spPr/>
    </dgm:pt>
    <dgm:pt modelId="{BB23D155-C259-49CB-8A1F-1F487E93988C}" type="pres">
      <dgm:prSet presAssocID="{3D740C7B-8444-47BD-BD59-ABBA3834C116}" presName="tile4" presStyleLbl="node1" presStyleIdx="3" presStyleCnt="4"/>
      <dgm:spPr/>
    </dgm:pt>
    <dgm:pt modelId="{150BB416-6522-4A2A-847E-AB8529C4DAD7}" type="pres">
      <dgm:prSet presAssocID="{3D740C7B-8444-47BD-BD59-ABBA3834C116}" presName="tile4text" presStyleLbl="node1" presStyleIdx="3" presStyleCnt="4">
        <dgm:presLayoutVars>
          <dgm:chMax val="0"/>
          <dgm:chPref val="0"/>
          <dgm:bulletEnabled val="1"/>
        </dgm:presLayoutVars>
      </dgm:prSet>
      <dgm:spPr/>
    </dgm:pt>
    <dgm:pt modelId="{533A4CCE-9724-43A9-8BEE-361CB4A5B998}" type="pres">
      <dgm:prSet presAssocID="{3D740C7B-8444-47BD-BD59-ABBA3834C116}" presName="centerTile" presStyleLbl="fgShp" presStyleIdx="0" presStyleCnt="1">
        <dgm:presLayoutVars>
          <dgm:chMax val="0"/>
          <dgm:chPref val="0"/>
        </dgm:presLayoutVars>
      </dgm:prSet>
      <dgm:spPr/>
    </dgm:pt>
  </dgm:ptLst>
  <dgm:cxnLst>
    <dgm:cxn modelId="{7E012120-EBB3-400A-B624-1BE2B5CACB99}" type="presOf" srcId="{D8559DE9-18A8-45C2-9393-CF00C4B7299C}" destId="{0A273A8D-A17C-4470-8684-7B35A1168B28}" srcOrd="0" destOrd="0" presId="urn:microsoft.com/office/officeart/2005/8/layout/matrix1"/>
    <dgm:cxn modelId="{49EF5037-2D2A-46B9-9221-DDBBAB4B6557}" type="presOf" srcId="{7C577043-CAFA-4656-A305-2A13A8B980E6}" destId="{BBC44975-E0D7-4A5B-99CA-C7CD5671C37C}" srcOrd="1" destOrd="0" presId="urn:microsoft.com/office/officeart/2005/8/layout/matrix1"/>
    <dgm:cxn modelId="{3F2D4D3B-FAEA-4627-9615-B5EE57FE82EC}" srcId="{00551300-415E-4854-B130-A1D1FC2045A8}" destId="{D8559DE9-18A8-45C2-9393-CF00C4B7299C}" srcOrd="0" destOrd="0" parTransId="{C43EA5C4-5B0A-4F24-8C2F-ED03443AC572}" sibTransId="{155D3F2D-056C-488A-A4B3-926C98D522A8}"/>
    <dgm:cxn modelId="{B052CD44-2248-4B59-AEDF-D40AE7ADC043}" type="presOf" srcId="{313A2A36-5C09-480F-8EEA-ECD0FA104026}" destId="{BB23D155-C259-49CB-8A1F-1F487E93988C}" srcOrd="0" destOrd="0" presId="urn:microsoft.com/office/officeart/2005/8/layout/matrix1"/>
    <dgm:cxn modelId="{35BC106D-5D93-4E1A-BEBC-7BECA0E726D9}" type="presOf" srcId="{7C577043-CAFA-4656-A305-2A13A8B980E6}" destId="{F573969A-5C10-4637-9DDB-B96AB995C2F9}" srcOrd="0" destOrd="0" presId="urn:microsoft.com/office/officeart/2005/8/layout/matrix1"/>
    <dgm:cxn modelId="{91C2116F-83DB-4129-AA91-3034527BF79B}" srcId="{00551300-415E-4854-B130-A1D1FC2045A8}" destId="{313A2A36-5C09-480F-8EEA-ECD0FA104026}" srcOrd="3" destOrd="0" parTransId="{DBDAA643-DC79-4153-BE66-53856101951E}" sibTransId="{47DE406A-1766-44D7-A6CD-13E31D5F9E35}"/>
    <dgm:cxn modelId="{B095C06F-F10B-415B-9201-D2D532722096}" type="presOf" srcId="{E7D29AE1-E476-483A-A328-A3A7342E5C42}" destId="{B9DAC2EF-CB3F-4B98-934C-606638A31B73}" srcOrd="1" destOrd="0" presId="urn:microsoft.com/office/officeart/2005/8/layout/matrix1"/>
    <dgm:cxn modelId="{0D9F3B53-95F9-4D4D-BA94-173F88744CB5}" srcId="{3D740C7B-8444-47BD-BD59-ABBA3834C116}" destId="{00551300-415E-4854-B130-A1D1FC2045A8}" srcOrd="0" destOrd="0" parTransId="{F597CAF3-AA6C-485F-8E29-A3B438E53CB5}" sibTransId="{AC2DE427-685C-4748-84AC-FC928DBD8C2A}"/>
    <dgm:cxn modelId="{F0B785A9-66EB-4705-8BE5-8F6B0E339836}" type="presOf" srcId="{D8559DE9-18A8-45C2-9393-CF00C4B7299C}" destId="{329EBAB2-5719-4198-AE63-AACBF6FBC1CC}" srcOrd="1" destOrd="0" presId="urn:microsoft.com/office/officeart/2005/8/layout/matrix1"/>
    <dgm:cxn modelId="{1A745DAE-19B9-4CF9-9A58-4641D419040B}" srcId="{00551300-415E-4854-B130-A1D1FC2045A8}" destId="{7C577043-CAFA-4656-A305-2A13A8B980E6}" srcOrd="1" destOrd="0" parTransId="{1738D74D-DFD8-4475-8DE4-A58BDE10C1B5}" sibTransId="{ACCB0A53-EFF5-469E-BCA8-53A33700D73B}"/>
    <dgm:cxn modelId="{CA6EADBD-D52C-4BC3-AC65-CDA1C47495A4}" type="presOf" srcId="{E7D29AE1-E476-483A-A328-A3A7342E5C42}" destId="{DAAEABC2-E6DF-4ED4-A8B3-EFAC26893C07}" srcOrd="0" destOrd="0" presId="urn:microsoft.com/office/officeart/2005/8/layout/matrix1"/>
    <dgm:cxn modelId="{5737D2C1-0B06-4EBB-9A25-EE162631D84A}" srcId="{00551300-415E-4854-B130-A1D1FC2045A8}" destId="{E7D29AE1-E476-483A-A328-A3A7342E5C42}" srcOrd="2" destOrd="0" parTransId="{82AD5B33-E9AB-4A58-A93C-741948306989}" sibTransId="{854A4168-086C-4F35-8CDA-C24762515B99}"/>
    <dgm:cxn modelId="{01C638C2-ECC2-4975-8047-9CDB2FF6C377}" type="presOf" srcId="{00551300-415E-4854-B130-A1D1FC2045A8}" destId="{533A4CCE-9724-43A9-8BEE-361CB4A5B998}" srcOrd="0" destOrd="0" presId="urn:microsoft.com/office/officeart/2005/8/layout/matrix1"/>
    <dgm:cxn modelId="{078F31D1-11F9-4C44-B9B6-58573F922B20}" type="presOf" srcId="{3D740C7B-8444-47BD-BD59-ABBA3834C116}" destId="{C417060E-B7B4-4AC6-AF44-F6FD89D1B988}" srcOrd="0" destOrd="0" presId="urn:microsoft.com/office/officeart/2005/8/layout/matrix1"/>
    <dgm:cxn modelId="{9337D5DD-9FB4-4213-B6BC-74E6940959AD}" type="presOf" srcId="{313A2A36-5C09-480F-8EEA-ECD0FA104026}" destId="{150BB416-6522-4A2A-847E-AB8529C4DAD7}" srcOrd="1" destOrd="0" presId="urn:microsoft.com/office/officeart/2005/8/layout/matrix1"/>
    <dgm:cxn modelId="{6E1E1893-92D4-45F5-9871-69ED3712F5BF}" type="presParOf" srcId="{C417060E-B7B4-4AC6-AF44-F6FD89D1B988}" destId="{C0CF8883-1F65-4BAD-9BB6-2B78E64DA2A8}" srcOrd="0" destOrd="0" presId="urn:microsoft.com/office/officeart/2005/8/layout/matrix1"/>
    <dgm:cxn modelId="{FF93D5E2-684E-42E4-9974-ED5FB95A434F}" type="presParOf" srcId="{C0CF8883-1F65-4BAD-9BB6-2B78E64DA2A8}" destId="{0A273A8D-A17C-4470-8684-7B35A1168B28}" srcOrd="0" destOrd="0" presId="urn:microsoft.com/office/officeart/2005/8/layout/matrix1"/>
    <dgm:cxn modelId="{9E7B307F-0E3D-4480-96FB-73C632B799F4}" type="presParOf" srcId="{C0CF8883-1F65-4BAD-9BB6-2B78E64DA2A8}" destId="{329EBAB2-5719-4198-AE63-AACBF6FBC1CC}" srcOrd="1" destOrd="0" presId="urn:microsoft.com/office/officeart/2005/8/layout/matrix1"/>
    <dgm:cxn modelId="{1B73429D-195B-468C-A666-6BBB948B8643}" type="presParOf" srcId="{C0CF8883-1F65-4BAD-9BB6-2B78E64DA2A8}" destId="{F573969A-5C10-4637-9DDB-B96AB995C2F9}" srcOrd="2" destOrd="0" presId="urn:microsoft.com/office/officeart/2005/8/layout/matrix1"/>
    <dgm:cxn modelId="{589FF6C0-5E12-4169-BBB3-AAC20EBB0426}" type="presParOf" srcId="{C0CF8883-1F65-4BAD-9BB6-2B78E64DA2A8}" destId="{BBC44975-E0D7-4A5B-99CA-C7CD5671C37C}" srcOrd="3" destOrd="0" presId="urn:microsoft.com/office/officeart/2005/8/layout/matrix1"/>
    <dgm:cxn modelId="{C1DAB365-C6F6-4B81-8791-71F6CD3F9AF0}" type="presParOf" srcId="{C0CF8883-1F65-4BAD-9BB6-2B78E64DA2A8}" destId="{DAAEABC2-E6DF-4ED4-A8B3-EFAC26893C07}" srcOrd="4" destOrd="0" presId="urn:microsoft.com/office/officeart/2005/8/layout/matrix1"/>
    <dgm:cxn modelId="{23BE5ADB-2F9E-4F14-855F-303C3A9AD4D0}" type="presParOf" srcId="{C0CF8883-1F65-4BAD-9BB6-2B78E64DA2A8}" destId="{B9DAC2EF-CB3F-4B98-934C-606638A31B73}" srcOrd="5" destOrd="0" presId="urn:microsoft.com/office/officeart/2005/8/layout/matrix1"/>
    <dgm:cxn modelId="{BE82B03C-CBD5-4549-8E77-EC866ED58627}" type="presParOf" srcId="{C0CF8883-1F65-4BAD-9BB6-2B78E64DA2A8}" destId="{BB23D155-C259-49CB-8A1F-1F487E93988C}" srcOrd="6" destOrd="0" presId="urn:microsoft.com/office/officeart/2005/8/layout/matrix1"/>
    <dgm:cxn modelId="{06A53F8E-EAF5-460E-B093-B8C65F0230EC}" type="presParOf" srcId="{C0CF8883-1F65-4BAD-9BB6-2B78E64DA2A8}" destId="{150BB416-6522-4A2A-847E-AB8529C4DAD7}" srcOrd="7" destOrd="0" presId="urn:microsoft.com/office/officeart/2005/8/layout/matrix1"/>
    <dgm:cxn modelId="{32317586-8F43-422D-98B5-5138B9261B9E}" type="presParOf" srcId="{C417060E-B7B4-4AC6-AF44-F6FD89D1B988}" destId="{533A4CCE-9724-43A9-8BEE-361CB4A5B99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73A8D-A17C-4470-8684-7B35A1168B28}">
      <dsp:nvSpPr>
        <dsp:cNvPr id="0" name=""/>
        <dsp:cNvSpPr/>
      </dsp:nvSpPr>
      <dsp:spPr>
        <a:xfrm rot="16200000">
          <a:off x="279993" y="-279993"/>
          <a:ext cx="1582530" cy="2142517"/>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00FF"/>
              </a:solidFill>
            </a:rPr>
            <a:t>Purpose</a:t>
          </a:r>
        </a:p>
        <a:p>
          <a:pPr marL="0" lvl="0" indent="0" algn="ctr" defTabSz="400050">
            <a:lnSpc>
              <a:spcPct val="90000"/>
            </a:lnSpc>
            <a:spcBef>
              <a:spcPct val="0"/>
            </a:spcBef>
            <a:spcAft>
              <a:spcPct val="35000"/>
            </a:spcAft>
            <a:buNone/>
          </a:pPr>
          <a:r>
            <a:rPr lang="en-US" sz="900" kern="1200" dirty="0"/>
            <a:t>What are they trying to do?</a:t>
          </a:r>
        </a:p>
        <a:p>
          <a:pPr marL="0" lvl="0" indent="0" algn="ctr" defTabSz="400050">
            <a:lnSpc>
              <a:spcPct val="90000"/>
            </a:lnSpc>
            <a:spcBef>
              <a:spcPct val="0"/>
            </a:spcBef>
            <a:spcAft>
              <a:spcPct val="35000"/>
            </a:spcAft>
            <a:buNone/>
          </a:pPr>
          <a:r>
            <a:rPr lang="en-US" sz="900" kern="1200" dirty="0"/>
            <a:t>How is problem solved today?</a:t>
          </a:r>
        </a:p>
        <a:p>
          <a:pPr marL="0" lvl="0" indent="0" algn="ctr" defTabSz="400050">
            <a:lnSpc>
              <a:spcPct val="90000"/>
            </a:lnSpc>
            <a:spcBef>
              <a:spcPct val="0"/>
            </a:spcBef>
            <a:spcAft>
              <a:spcPct val="35000"/>
            </a:spcAft>
            <a:buNone/>
          </a:pPr>
          <a:r>
            <a:rPr lang="en-US" sz="900" kern="1200" dirty="0"/>
            <a:t>What are the limitations of the present approach?</a:t>
          </a:r>
        </a:p>
      </dsp:txBody>
      <dsp:txXfrm rot="5400000">
        <a:off x="-1" y="1"/>
        <a:ext cx="2142517" cy="1186897"/>
      </dsp:txXfrm>
    </dsp:sp>
    <dsp:sp modelId="{F573969A-5C10-4637-9DDB-B96AB995C2F9}">
      <dsp:nvSpPr>
        <dsp:cNvPr id="0" name=""/>
        <dsp:cNvSpPr/>
      </dsp:nvSpPr>
      <dsp:spPr>
        <a:xfrm>
          <a:off x="2142517" y="0"/>
          <a:ext cx="2142517" cy="1582530"/>
        </a:xfrm>
        <a:prstGeom prst="round1Rect">
          <a:avLst/>
        </a:prstGeom>
        <a:solidFill>
          <a:schemeClr val="accent3">
            <a:hueOff val="-857138"/>
            <a:satOff val="-11382"/>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algn="ctr" defTabSz="400050">
            <a:lnSpc>
              <a:spcPct val="90000"/>
            </a:lnSpc>
            <a:spcBef>
              <a:spcPct val="0"/>
            </a:spcBef>
            <a:spcAft>
              <a:spcPct val="35000"/>
            </a:spcAft>
            <a:buNone/>
          </a:pPr>
          <a:r>
            <a:rPr lang="en-US" sz="900" b="1" kern="1200" dirty="0">
              <a:solidFill>
                <a:srgbClr val="0000FF"/>
              </a:solidFill>
            </a:rPr>
            <a:t>Procedure</a:t>
          </a:r>
          <a:endParaRPr lang="en-US" sz="900" kern="1200" dirty="0"/>
        </a:p>
        <a:p>
          <a:pPr marL="0" lvl="0" algn="ctr" defTabSz="400050">
            <a:lnSpc>
              <a:spcPct val="90000"/>
            </a:lnSpc>
            <a:spcBef>
              <a:spcPct val="0"/>
            </a:spcBef>
            <a:spcAft>
              <a:spcPct val="35000"/>
            </a:spcAft>
            <a:buNone/>
          </a:pPr>
          <a:r>
            <a:rPr lang="en-US" sz="900" kern="1200" dirty="0"/>
            <a:t>What is their approach?</a:t>
          </a:r>
        </a:p>
        <a:p>
          <a:pPr marL="0" lvl="0" algn="ctr" defTabSz="400050">
            <a:lnSpc>
              <a:spcPct val="90000"/>
            </a:lnSpc>
            <a:spcBef>
              <a:spcPct val="0"/>
            </a:spcBef>
            <a:spcAft>
              <a:spcPct val="35000"/>
            </a:spcAft>
            <a:buNone/>
          </a:pPr>
          <a:r>
            <a:rPr lang="en-US" sz="900" kern="1200" dirty="0"/>
            <a:t>What is new about the approach?</a:t>
          </a:r>
        </a:p>
        <a:p>
          <a:pPr marL="0" marR="0" lvl="0" indent="0" algn="ctr" defTabSz="914400" eaLnBrk="1" fontAlgn="auto" latinLnBrk="0" hangingPunct="1">
            <a:lnSpc>
              <a:spcPct val="100000"/>
            </a:lnSpc>
            <a:spcBef>
              <a:spcPct val="0"/>
            </a:spcBef>
            <a:spcAft>
              <a:spcPts val="0"/>
            </a:spcAft>
            <a:buClrTx/>
            <a:buSzTx/>
            <a:buFontTx/>
            <a:buNone/>
            <a:tabLst/>
            <a:defRPr/>
          </a:pPr>
          <a:r>
            <a:rPr lang="en-US" sz="900" kern="1200" dirty="0"/>
            <a:t>Why do you think it will (will not) succeed?</a:t>
          </a:r>
        </a:p>
        <a:p>
          <a:pPr marL="0" marR="0" lvl="0" indent="0" algn="ctr" defTabSz="914400" eaLnBrk="1" fontAlgn="auto" latinLnBrk="0" hangingPunct="1">
            <a:lnSpc>
              <a:spcPct val="100000"/>
            </a:lnSpc>
            <a:spcBef>
              <a:spcPct val="0"/>
            </a:spcBef>
            <a:spcAft>
              <a:spcPts val="0"/>
            </a:spcAft>
            <a:buClrTx/>
            <a:buSzTx/>
            <a:buFontTx/>
            <a:buNone/>
            <a:tabLst/>
            <a:defRPr/>
          </a:pPr>
          <a:r>
            <a:rPr lang="en-US" sz="900" kern="1200" dirty="0"/>
            <a:t>What are their milestones?</a:t>
          </a:r>
        </a:p>
      </dsp:txBody>
      <dsp:txXfrm>
        <a:off x="2142517" y="0"/>
        <a:ext cx="2142517" cy="1186897"/>
      </dsp:txXfrm>
    </dsp:sp>
    <dsp:sp modelId="{DAAEABC2-E6DF-4ED4-A8B3-EFAC26893C07}">
      <dsp:nvSpPr>
        <dsp:cNvPr id="0" name=""/>
        <dsp:cNvSpPr/>
      </dsp:nvSpPr>
      <dsp:spPr>
        <a:xfrm rot="10800000">
          <a:off x="0" y="1582530"/>
          <a:ext cx="2142517" cy="1582530"/>
        </a:xfrm>
        <a:prstGeom prst="round1Rect">
          <a:avLst/>
        </a:prstGeom>
        <a:solidFill>
          <a:schemeClr val="accent3">
            <a:hueOff val="-1714275"/>
            <a:satOff val="-22764"/>
            <a:lumOff val="214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00FF"/>
              </a:solidFill>
            </a:rPr>
            <a:t>Results and Analysis</a:t>
          </a:r>
          <a:endParaRPr lang="en-US" sz="900" kern="1200" dirty="0"/>
        </a:p>
        <a:p>
          <a:pPr marL="0" lvl="0" indent="0" algn="ctr" defTabSz="400050">
            <a:lnSpc>
              <a:spcPct val="90000"/>
            </a:lnSpc>
            <a:spcBef>
              <a:spcPct val="0"/>
            </a:spcBef>
            <a:spcAft>
              <a:spcPct val="35000"/>
            </a:spcAft>
            <a:buNone/>
          </a:pPr>
          <a:r>
            <a:rPr lang="en-US" sz="900" kern="1200" dirty="0"/>
            <a:t>Summary of key results</a:t>
          </a:r>
        </a:p>
        <a:p>
          <a:pPr marL="0" lvl="0" indent="0" algn="ctr" defTabSz="400050">
            <a:lnSpc>
              <a:spcPct val="90000"/>
            </a:lnSpc>
            <a:spcBef>
              <a:spcPct val="0"/>
            </a:spcBef>
            <a:spcAft>
              <a:spcPct val="35000"/>
            </a:spcAft>
            <a:buNone/>
          </a:pPr>
          <a:r>
            <a:rPr lang="en-US" sz="900" kern="1200" dirty="0"/>
            <a:t>What are the conclusions?</a:t>
          </a:r>
        </a:p>
      </dsp:txBody>
      <dsp:txXfrm rot="10800000">
        <a:off x="0" y="1978163"/>
        <a:ext cx="2142517" cy="1186897"/>
      </dsp:txXfrm>
    </dsp:sp>
    <dsp:sp modelId="{BB23D155-C259-49CB-8A1F-1F487E93988C}">
      <dsp:nvSpPr>
        <dsp:cNvPr id="0" name=""/>
        <dsp:cNvSpPr/>
      </dsp:nvSpPr>
      <dsp:spPr>
        <a:xfrm rot="5400000">
          <a:off x="2422511" y="1302537"/>
          <a:ext cx="1582530" cy="2142517"/>
        </a:xfrm>
        <a:prstGeom prst="round1Rect">
          <a:avLst/>
        </a:prstGeom>
        <a:solidFill>
          <a:schemeClr val="accent3">
            <a:hueOff val="-2571413"/>
            <a:satOff val="-34146"/>
            <a:lumOff val="321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00FF"/>
              </a:solidFill>
            </a:rPr>
            <a:t>Impact</a:t>
          </a:r>
          <a:endParaRPr lang="en-US" sz="900" kern="1200" dirty="0"/>
        </a:p>
        <a:p>
          <a:pPr marL="0" lvl="0" indent="0" algn="ctr" defTabSz="400050">
            <a:lnSpc>
              <a:spcPct val="90000"/>
            </a:lnSpc>
            <a:spcBef>
              <a:spcPct val="0"/>
            </a:spcBef>
            <a:spcAft>
              <a:spcPct val="35000"/>
            </a:spcAft>
            <a:buNone/>
          </a:pPr>
          <a:r>
            <a:rPr lang="en-US" sz="900" kern="1200" dirty="0"/>
            <a:t>What is the impact? What difference will it make?</a:t>
          </a:r>
        </a:p>
        <a:p>
          <a:pPr marL="0" lvl="0" indent="0" algn="ctr" defTabSz="400050">
            <a:lnSpc>
              <a:spcPct val="90000"/>
            </a:lnSpc>
            <a:spcBef>
              <a:spcPct val="0"/>
            </a:spcBef>
            <a:spcAft>
              <a:spcPct val="35000"/>
            </a:spcAft>
            <a:buNone/>
          </a:pPr>
          <a:r>
            <a:rPr lang="en-US" sz="900" kern="1200" dirty="0"/>
            <a:t>How much will it cost? Is technology translatable?</a:t>
          </a:r>
        </a:p>
      </dsp:txBody>
      <dsp:txXfrm rot="-5400000">
        <a:off x="2142517" y="1978163"/>
        <a:ext cx="2142517" cy="1186897"/>
      </dsp:txXfrm>
    </dsp:sp>
    <dsp:sp modelId="{533A4CCE-9724-43A9-8BEE-361CB4A5B998}">
      <dsp:nvSpPr>
        <dsp:cNvPr id="0" name=""/>
        <dsp:cNvSpPr/>
      </dsp:nvSpPr>
      <dsp:spPr>
        <a:xfrm>
          <a:off x="1499762" y="1186897"/>
          <a:ext cx="1285510" cy="791265"/>
        </a:xfrm>
        <a:prstGeom prst="roundRect">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Quad Chart Comprehension Analysis</a:t>
          </a:r>
        </a:p>
      </dsp:txBody>
      <dsp:txXfrm>
        <a:off x="1538388" y="1225523"/>
        <a:ext cx="1208258" cy="71401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28A55EAA-D64B-A54D-9AD6-840407C79D5E}" type="datetimeFigureOut">
              <a:rPr lang="en-US" smtClean="0"/>
              <a:t>2/21/2022</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a:t>
            </a:fld>
            <a:endParaRPr lang="en-US"/>
          </a:p>
        </p:txBody>
      </p:sp>
    </p:spTree>
    <p:extLst>
      <p:ext uri="{BB962C8B-B14F-4D97-AF65-F5344CB8AC3E}">
        <p14:creationId xmlns:p14="http://schemas.microsoft.com/office/powerpoint/2010/main" val="32376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216412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284832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11</a:t>
            </a:fld>
            <a:endParaRPr lang="en-US"/>
          </a:p>
        </p:txBody>
      </p:sp>
    </p:spTree>
    <p:extLst>
      <p:ext uri="{BB962C8B-B14F-4D97-AF65-F5344CB8AC3E}">
        <p14:creationId xmlns:p14="http://schemas.microsoft.com/office/powerpoint/2010/main" val="2692634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1562100" y="1597306"/>
            <a:ext cx="5993395" cy="1938992"/>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1562100" y="3813008"/>
            <a:ext cx="5670506" cy="99876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icture 10">
            <a:extLst>
              <a:ext uri="{FF2B5EF4-FFF2-40B4-BE49-F238E27FC236}">
                <a16:creationId xmlns:a16="http://schemas.microsoft.com/office/drawing/2014/main" id="{8162130A-04F0-EA43-819C-5BE62EE2E2E6}"/>
              </a:ext>
            </a:extLst>
          </p:cNvPr>
          <p:cNvPicPr>
            <a:picLocks noChangeAspect="1"/>
          </p:cNvPicPr>
          <p:nvPr userDrawn="1"/>
        </p:nvPicPr>
        <p:blipFill>
          <a:blip r:embed="rId2"/>
          <a:stretch>
            <a:fillRect/>
          </a:stretch>
        </p:blipFill>
        <p:spPr>
          <a:xfrm>
            <a:off x="847801" y="6076164"/>
            <a:ext cx="3560601" cy="377004"/>
          </a:xfrm>
          <a:prstGeom prst="rect">
            <a:avLst/>
          </a:prstGeom>
        </p:spPr>
      </p:pic>
      <p:sp>
        <p:nvSpPr>
          <p:cNvPr id="7" name="Date"/>
          <p:cNvSpPr>
            <a:spLocks noGrp="1"/>
          </p:cNvSpPr>
          <p:nvPr>
            <p:ph type="dt" sz="half" idx="10"/>
          </p:nvPr>
        </p:nvSpPr>
        <p:spPr>
          <a:xfrm>
            <a:off x="6936379" y="6220740"/>
            <a:ext cx="766418" cy="323968"/>
          </a:xfrm>
        </p:spPr>
        <p:txBody>
          <a:bodyPr/>
          <a:lstStyle>
            <a:lvl1pPr>
              <a:defRPr>
                <a:solidFill>
                  <a:schemeClr val="bg1">
                    <a:alpha val="70000"/>
                  </a:schemeClr>
                </a:solidFill>
              </a:defRPr>
            </a:lvl1pPr>
          </a:lstStyle>
          <a:p>
            <a:fld id="{D47A9A36-4EB0-BF46-AE48-7CDA251B954B}" type="datetime1">
              <a:rPr lang="en-US" smtClean="0"/>
              <a:t>2/21/2022</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585703" y="1501741"/>
            <a:ext cx="5933959"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585703" y="3937833"/>
            <a:ext cx="5322202"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049DC8E1-D369-0F48-9062-BB068AFD07CE}" type="datetime1">
              <a:rPr lang="en-US" smtClean="0"/>
              <a:pPr/>
              <a:t>2/21/2022</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12E1410-0EFA-CE4A-9064-F9587E28DF3A}"/>
              </a:ext>
            </a:extLst>
          </p:cNvPr>
          <p:cNvPicPr>
            <a:picLocks noChangeAspect="1"/>
          </p:cNvPicPr>
          <p:nvPr userDrawn="1"/>
        </p:nvPicPr>
        <p:blipFill>
          <a:blip r:embed="rId2"/>
          <a:stretch>
            <a:fillRect/>
          </a:stretch>
        </p:blipFill>
        <p:spPr>
          <a:xfrm>
            <a:off x="847801" y="6076164"/>
            <a:ext cx="3560601" cy="37700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10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 y="-1"/>
            <a:ext cx="9144000"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0" y="244530"/>
            <a:ext cx="9144002" cy="512448"/>
          </a:xfrm>
          <a:prstGeom prst="rect">
            <a:avLst/>
          </a:prstGeom>
          <a:noFill/>
          <a:ln w="38100">
            <a:noFill/>
          </a:ln>
        </p:spPr>
        <p:txBody>
          <a:bodyPr wrap="square" lIns="0" tIns="0" rIns="0" bIns="0" anchor="t" anchorCtr="0">
            <a:spAutoFit/>
          </a:bodyPr>
          <a:lstStyle>
            <a:lvl1pPr algn="ctr">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445104" y="1345166"/>
            <a:ext cx="6925731"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618824" y="1917388"/>
            <a:ext cx="813816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7" name="Date"/>
          <p:cNvSpPr>
            <a:spLocks noGrp="1"/>
          </p:cNvSpPr>
          <p:nvPr>
            <p:ph type="dt" sz="half" idx="10"/>
          </p:nvPr>
        </p:nvSpPr>
        <p:spPr>
          <a:xfrm>
            <a:off x="7290527" y="6380394"/>
            <a:ext cx="818671" cy="323968"/>
          </a:xfrm>
        </p:spPr>
        <p:txBody>
          <a:bodyPr/>
          <a:lstStyle>
            <a:lvl1pPr>
              <a:defRPr>
                <a:solidFill>
                  <a:schemeClr val="bg1">
                    <a:alpha val="70000"/>
                  </a:schemeClr>
                </a:solidFill>
              </a:defRPr>
            </a:lvl1pPr>
          </a:lstStyle>
          <a:p>
            <a:fld id="{93C70D44-4D52-E745-B943-20C0DA58653C}" type="datetime1">
              <a:rPr lang="en-US" smtClean="0"/>
              <a:pPr/>
              <a:t>2/21/2022</a:t>
            </a:fld>
            <a:endParaRPr lang="en-US" dirty="0"/>
          </a:p>
        </p:txBody>
      </p:sp>
      <p:sp>
        <p:nvSpPr>
          <p:cNvPr id="9" name="Slide Number"/>
          <p:cNvSpPr>
            <a:spLocks noGrp="1"/>
          </p:cNvSpPr>
          <p:nvPr>
            <p:ph type="sldNum" sz="quarter" idx="12"/>
          </p:nvPr>
        </p:nvSpPr>
        <p:spPr>
          <a:xfrm>
            <a:off x="8247187" y="6360529"/>
            <a:ext cx="36576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a:cxnSpLocks/>
          </p:cNvCxnSpPr>
          <p:nvPr/>
        </p:nvCxnSpPr>
        <p:spPr>
          <a:xfrm flipH="1" flipV="1">
            <a:off x="522286" y="6205618"/>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18495E4-5FC5-4B4B-9A4E-6B275F6C1D32}"/>
              </a:ext>
            </a:extLst>
          </p:cNvPr>
          <p:cNvPicPr>
            <a:picLocks noChangeAspect="1"/>
          </p:cNvPicPr>
          <p:nvPr userDrawn="1"/>
        </p:nvPicPr>
        <p:blipFill>
          <a:blip r:embed="rId2"/>
          <a:stretch>
            <a:fillRect/>
          </a:stretch>
        </p:blipFill>
        <p:spPr>
          <a:xfrm>
            <a:off x="847801" y="6322904"/>
            <a:ext cx="3560601" cy="377004"/>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6925728"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7" name="Date"/>
          <p:cNvSpPr>
            <a:spLocks noGrp="1"/>
          </p:cNvSpPr>
          <p:nvPr>
            <p:ph type="dt" sz="half" idx="10"/>
          </p:nvPr>
        </p:nvSpPr>
        <p:spPr>
          <a:xfrm>
            <a:off x="6936377" y="6220740"/>
            <a:ext cx="766420" cy="323968"/>
          </a:xfrm>
        </p:spPr>
        <p:txBody>
          <a:bodyPr/>
          <a:lstStyle>
            <a:lvl1pPr>
              <a:defRPr>
                <a:solidFill>
                  <a:schemeClr val="bg1">
                    <a:alpha val="70000"/>
                  </a:schemeClr>
                </a:solidFill>
              </a:defRPr>
            </a:lvl1pPr>
          </a:lstStyle>
          <a:p>
            <a:fld id="{4127BF28-8E52-EB4D-8A7B-6C7DC4946F53}" type="datetime1">
              <a:rPr lang="en-US" smtClean="0"/>
              <a:t>2/21/2022</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B08939B-75BC-934B-B4C6-46BA859DF36C}"/>
              </a:ext>
            </a:extLst>
          </p:cNvPr>
          <p:cNvPicPr>
            <a:picLocks noChangeAspect="1"/>
          </p:cNvPicPr>
          <p:nvPr userDrawn="1"/>
        </p:nvPicPr>
        <p:blipFill>
          <a:blip r:embed="rId2"/>
          <a:stretch>
            <a:fillRect/>
          </a:stretch>
        </p:blipFill>
        <p:spPr>
          <a:xfrm>
            <a:off x="847801" y="6076164"/>
            <a:ext cx="3560601" cy="377004"/>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11798"/>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5475877" y="219205"/>
            <a:ext cx="2680565" cy="1384995"/>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sp>
        <p:nvSpPr>
          <p:cNvPr id="7" name="Date"/>
          <p:cNvSpPr>
            <a:spLocks noGrp="1"/>
          </p:cNvSpPr>
          <p:nvPr>
            <p:ph type="dt" sz="half" idx="10"/>
          </p:nvPr>
        </p:nvSpPr>
        <p:spPr>
          <a:xfrm>
            <a:off x="6936384" y="6220740"/>
            <a:ext cx="766414" cy="323968"/>
          </a:xfrm>
        </p:spPr>
        <p:txBody>
          <a:bodyPr/>
          <a:lstStyle>
            <a:lvl1pPr>
              <a:defRPr>
                <a:solidFill>
                  <a:schemeClr val="bg1">
                    <a:alpha val="70000"/>
                  </a:schemeClr>
                </a:solidFill>
              </a:defRPr>
            </a:lvl1pPr>
          </a:lstStyle>
          <a:p>
            <a:fld id="{D47A9A36-4EB0-BF46-AE48-7CDA251B954B}" type="datetime1">
              <a:rPr lang="en-US" smtClean="0"/>
              <a:t>2/21/2022</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AE8F69A-158E-2C4B-88C9-18FB4A28741D}"/>
              </a:ext>
            </a:extLst>
          </p:cNvPr>
          <p:cNvPicPr>
            <a:picLocks noChangeAspect="1"/>
          </p:cNvPicPr>
          <p:nvPr userDrawn="1"/>
        </p:nvPicPr>
        <p:blipFill>
          <a:blip r:embed="rId2"/>
          <a:stretch>
            <a:fillRect/>
          </a:stretch>
        </p:blipFill>
        <p:spPr>
          <a:xfrm>
            <a:off x="847801" y="6076164"/>
            <a:ext cx="3560601" cy="377004"/>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Picture">
    <p:bg>
      <p:bgPr>
        <a:solidFill>
          <a:schemeClr val="accent4"/>
        </a:solidFill>
        <a:effectLst/>
      </p:bgPr>
    </p:bg>
    <p:spTree>
      <p:nvGrpSpPr>
        <p:cNvPr id="1" name=""/>
        <p:cNvGrpSpPr/>
        <p:nvPr/>
      </p:nvGrpSpPr>
      <p:grpSpPr>
        <a:xfrm>
          <a:off x="0" y="0"/>
          <a:ext cx="0" cy="0"/>
          <a:chOff x="0" y="0"/>
          <a:chExt cx="0" cy="0"/>
        </a:xfrm>
      </p:grpSpPr>
      <p:sp>
        <p:nvSpPr>
          <p:cNvPr id="7" name="Date"/>
          <p:cNvSpPr>
            <a:spLocks noGrp="1"/>
          </p:cNvSpPr>
          <p:nvPr>
            <p:ph type="dt" sz="half" idx="10"/>
          </p:nvPr>
        </p:nvSpPr>
        <p:spPr>
          <a:xfrm>
            <a:off x="6936384" y="6220740"/>
            <a:ext cx="766414" cy="323968"/>
          </a:xfrm>
        </p:spPr>
        <p:txBody>
          <a:bodyPr/>
          <a:lstStyle>
            <a:lvl1pPr>
              <a:defRPr>
                <a:solidFill>
                  <a:schemeClr val="bg1">
                    <a:alpha val="70000"/>
                  </a:schemeClr>
                </a:solidFill>
              </a:defRPr>
            </a:lvl1pPr>
          </a:lstStyle>
          <a:p>
            <a:fld id="{D47A9A36-4EB0-BF46-AE48-7CDA251B954B}" type="datetime1">
              <a:rPr lang="en-US" smtClean="0"/>
              <a:t>2/21/2022</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pic>
        <p:nvPicPr>
          <p:cNvPr id="24" name="Picture 23">
            <a:extLst>
              <a:ext uri="{FF2B5EF4-FFF2-40B4-BE49-F238E27FC236}">
                <a16:creationId xmlns:a16="http://schemas.microsoft.com/office/drawing/2014/main" id="{2AE8F69A-158E-2C4B-88C9-18FB4A28741D}"/>
              </a:ext>
            </a:extLst>
          </p:cNvPr>
          <p:cNvPicPr>
            <a:picLocks noChangeAspect="1"/>
          </p:cNvPicPr>
          <p:nvPr userDrawn="1"/>
        </p:nvPicPr>
        <p:blipFill>
          <a:blip r:embed="rId2"/>
          <a:stretch>
            <a:fillRect/>
          </a:stretch>
        </p:blipFill>
        <p:spPr>
          <a:xfrm>
            <a:off x="847801" y="6076164"/>
            <a:ext cx="3560601" cy="377004"/>
          </a:xfrm>
          <a:prstGeom prst="rect">
            <a:avLst/>
          </a:prstGeom>
        </p:spPr>
      </p:pic>
    </p:spTree>
    <p:extLst>
      <p:ext uri="{BB962C8B-B14F-4D97-AF65-F5344CB8AC3E}">
        <p14:creationId xmlns:p14="http://schemas.microsoft.com/office/powerpoint/2010/main" val="17442743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ing"/>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head"/>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sp>
        <p:nvSpPr>
          <p:cNvPr id="7" name="Date"/>
          <p:cNvSpPr>
            <a:spLocks noGrp="1"/>
          </p:cNvSpPr>
          <p:nvPr>
            <p:ph type="dt" sz="half" idx="10"/>
          </p:nvPr>
        </p:nvSpPr>
        <p:spPr>
          <a:xfrm>
            <a:off x="6884126" y="6220740"/>
            <a:ext cx="818671" cy="323968"/>
          </a:xfrm>
        </p:spPr>
        <p:txBody>
          <a:bodyPr/>
          <a:lstStyle>
            <a:lvl1pPr>
              <a:defRPr>
                <a:solidFill>
                  <a:schemeClr val="bg1">
                    <a:alpha val="70000"/>
                  </a:schemeClr>
                </a:solidFill>
              </a:defRPr>
            </a:lvl1pPr>
          </a:lstStyle>
          <a:p>
            <a:fld id="{FAD1387E-80EC-0440-B45B-53847462FAF4}" type="datetime1">
              <a:rPr lang="en-US" smtClean="0"/>
              <a:t>2/21/2022</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92CB174-8C54-904F-99E9-970B9BCB1301}"/>
              </a:ext>
            </a:extLst>
          </p:cNvPr>
          <p:cNvPicPr>
            <a:picLocks noChangeAspect="1"/>
          </p:cNvPicPr>
          <p:nvPr userDrawn="1"/>
        </p:nvPicPr>
        <p:blipFill>
          <a:blip r:embed="rId2"/>
          <a:stretch>
            <a:fillRect/>
          </a:stretch>
        </p:blipFill>
        <p:spPr>
          <a:xfrm>
            <a:off x="847801" y="6076164"/>
            <a:ext cx="3560601" cy="377004"/>
          </a:xfrm>
          <a:prstGeom prst="rect">
            <a:avLst/>
          </a:prstGeom>
        </p:spPr>
      </p:pic>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ing"/>
          <p:cNvSpPr>
            <a:spLocks noGrp="1"/>
          </p:cNvSpPr>
          <p:nvPr>
            <p:ph type="ctrTitle" hasCustomPrompt="1"/>
          </p:nvPr>
        </p:nvSpPr>
        <p:spPr bwMode="blackWhite">
          <a:xfrm>
            <a:off x="1585703" y="1521334"/>
            <a:ext cx="5500897"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585702" y="2548210"/>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69E19CAC-2325-1047-B0FD-9C1EACA0A0AE}" type="datetime1">
              <a:rPr lang="en-US" smtClean="0"/>
              <a:pPr/>
              <a:t>2/21/2022</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0F393CD-D10E-7E43-81FF-F1E1F537C018}"/>
              </a:ext>
            </a:extLst>
          </p:cNvPr>
          <p:cNvPicPr>
            <a:picLocks noChangeAspect="1"/>
          </p:cNvPicPr>
          <p:nvPr userDrawn="1"/>
        </p:nvPicPr>
        <p:blipFill>
          <a:blip r:embed="rId2"/>
          <a:stretch>
            <a:fillRect/>
          </a:stretch>
        </p:blipFill>
        <p:spPr>
          <a:xfrm>
            <a:off x="847801" y="6076164"/>
            <a:ext cx="3560601" cy="37700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31874" y="6227670"/>
            <a:ext cx="870923"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2/21/2022</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7840786" y="6200875"/>
            <a:ext cx="36576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6" r:id="rId6"/>
    <p:sldLayoutId id="2147483723" r:id="rId7"/>
    <p:sldLayoutId id="2147483724"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jpeg"/><Relationship Id="rId3" Type="http://schemas.openxmlformats.org/officeDocument/2006/relationships/image" Target="../media/image22.jpeg"/><Relationship Id="rId21" Type="http://schemas.openxmlformats.org/officeDocument/2006/relationships/image" Target="../media/image39.png"/><Relationship Id="rId34" Type="http://schemas.openxmlformats.org/officeDocument/2006/relationships/image" Target="../media/image52.jpe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jpeg"/><Relationship Id="rId33" Type="http://schemas.openxmlformats.org/officeDocument/2006/relationships/image" Target="../media/image51.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5" Type="http://schemas.microsoft.com/office/2007/relationships/hdphoto" Target="../media/hdphoto2.wdp"/><Relationship Id="rId15" Type="http://schemas.openxmlformats.org/officeDocument/2006/relationships/image" Target="../media/image33.jpe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8"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837D11D-264E-4E40-8932-E1B30639E61E}"/>
              </a:ext>
            </a:extLst>
          </p:cNvPr>
          <p:cNvSpPr>
            <a:spLocks noGrp="1"/>
          </p:cNvSpPr>
          <p:nvPr>
            <p:ph type="ctrTitle"/>
          </p:nvPr>
        </p:nvSpPr>
        <p:spPr>
          <a:xfrm>
            <a:off x="1585703" y="706610"/>
            <a:ext cx="6756439" cy="1661993"/>
          </a:xfrm>
        </p:spPr>
        <p:txBody>
          <a:bodyPr/>
          <a:lstStyle/>
          <a:p>
            <a:r>
              <a:rPr lang="en-US" dirty="0"/>
              <a:t>Additive Manufacturing curriculum</a:t>
            </a:r>
          </a:p>
        </p:txBody>
      </p:sp>
      <p:sp>
        <p:nvSpPr>
          <p:cNvPr id="3" name="Subtitle">
            <a:extLst>
              <a:ext uri="{FF2B5EF4-FFF2-40B4-BE49-F238E27FC236}">
                <a16:creationId xmlns:a16="http://schemas.microsoft.com/office/drawing/2014/main" id="{1505D2F6-6BCB-8045-AEF9-ECFA520633B4}"/>
              </a:ext>
            </a:extLst>
          </p:cNvPr>
          <p:cNvSpPr>
            <a:spLocks noGrp="1"/>
          </p:cNvSpPr>
          <p:nvPr>
            <p:ph type="subTitle" idx="1"/>
          </p:nvPr>
        </p:nvSpPr>
        <p:spPr>
          <a:xfrm>
            <a:off x="1585701" y="3511568"/>
            <a:ext cx="6857543" cy="789960"/>
          </a:xfrm>
        </p:spPr>
        <p:txBody>
          <a:bodyPr/>
          <a:lstStyle/>
          <a:p>
            <a:r>
              <a:rPr lang="en-US" sz="2800" dirty="0"/>
              <a:t>Michael Sealy &amp; Ajay </a:t>
            </a:r>
            <a:r>
              <a:rPr lang="en-US" sz="2800" dirty="0" err="1"/>
              <a:t>Malshe</a:t>
            </a:r>
            <a:endParaRPr lang="en-US" sz="2800" dirty="0"/>
          </a:p>
          <a:p>
            <a:pPr marL="508000" indent="-290513">
              <a:buFont typeface="+mj-lt"/>
              <a:buAutoNum type="arabicPeriod"/>
            </a:pPr>
            <a:endParaRPr lang="en-US" sz="1500" dirty="0"/>
          </a:p>
        </p:txBody>
      </p:sp>
      <p:sp>
        <p:nvSpPr>
          <p:cNvPr id="4" name="Date">
            <a:extLst>
              <a:ext uri="{FF2B5EF4-FFF2-40B4-BE49-F238E27FC236}">
                <a16:creationId xmlns:a16="http://schemas.microsoft.com/office/drawing/2014/main" id="{AEA54193-09A2-C747-806D-90D594D50D93}"/>
              </a:ext>
            </a:extLst>
          </p:cNvPr>
          <p:cNvSpPr>
            <a:spLocks noGrp="1"/>
          </p:cNvSpPr>
          <p:nvPr>
            <p:ph type="dt" sz="half" idx="10"/>
          </p:nvPr>
        </p:nvSpPr>
        <p:spPr>
          <a:xfrm>
            <a:off x="6831874" y="6226694"/>
            <a:ext cx="870923" cy="323968"/>
          </a:xfrm>
        </p:spPr>
        <p:txBody>
          <a:bodyPr/>
          <a:lstStyle/>
          <a:p>
            <a:fld id="{049DC8E1-D369-0F48-9062-BB068AFD07CE}" type="datetime1">
              <a:rPr lang="en-US" smtClean="0"/>
              <a:pPr/>
              <a:t>2/21/2022</a:t>
            </a:fld>
            <a:endParaRPr lang="en-US" dirty="0"/>
          </a:p>
        </p:txBody>
      </p:sp>
      <p:sp>
        <p:nvSpPr>
          <p:cNvPr id="5" name="Slide Number">
            <a:extLst>
              <a:ext uri="{FF2B5EF4-FFF2-40B4-BE49-F238E27FC236}">
                <a16:creationId xmlns:a16="http://schemas.microsoft.com/office/drawing/2014/main" id="{C48DFB45-C306-4342-94FC-2199EB2BB941}"/>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6" name="Subtitle">
            <a:extLst>
              <a:ext uri="{FF2B5EF4-FFF2-40B4-BE49-F238E27FC236}">
                <a16:creationId xmlns:a16="http://schemas.microsoft.com/office/drawing/2014/main" id="{42C8E6A2-D0B8-41C4-8281-2C1407544FE5}"/>
              </a:ext>
            </a:extLst>
          </p:cNvPr>
          <p:cNvSpPr txBox="1">
            <a:spLocks/>
          </p:cNvSpPr>
          <p:nvPr/>
        </p:nvSpPr>
        <p:spPr>
          <a:xfrm>
            <a:off x="2102109" y="5211009"/>
            <a:ext cx="5115206" cy="553998"/>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4"/>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1800" dirty="0"/>
              <a:t>Contact information: 	msealy@purdue.edu   			</a:t>
            </a:r>
          </a:p>
        </p:txBody>
      </p:sp>
    </p:spTree>
    <p:extLst>
      <p:ext uri="{BB962C8B-B14F-4D97-AF65-F5344CB8AC3E}">
        <p14:creationId xmlns:p14="http://schemas.microsoft.com/office/powerpoint/2010/main" val="198113133"/>
      </p:ext>
    </p:extLst>
  </p:cSld>
  <p:clrMapOvr>
    <a:masterClrMapping/>
  </p:clrMapOvr>
  <mc:AlternateContent xmlns:mc="http://schemas.openxmlformats.org/markup-compatibility/2006" xmlns:p14="http://schemas.microsoft.com/office/powerpoint/2010/main">
    <mc:Choice Requires="p14">
      <p:transition spd="slow" p14:dur="2000" advTm="27686"/>
    </mc:Choice>
    <mc:Fallback xmlns="">
      <p:transition spd="slow" advTm="2768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B25F89-4BB6-4C14-9A02-E94CCDA04645}"/>
              </a:ext>
            </a:extLst>
          </p:cNvPr>
          <p:cNvPicPr>
            <a:picLocks noChangeAspect="1"/>
          </p:cNvPicPr>
          <p:nvPr/>
        </p:nvPicPr>
        <p:blipFill>
          <a:blip r:embed="rId2"/>
          <a:stretch>
            <a:fillRect/>
          </a:stretch>
        </p:blipFill>
        <p:spPr>
          <a:xfrm>
            <a:off x="5622343" y="2863096"/>
            <a:ext cx="2486855" cy="3264892"/>
          </a:xfrm>
          <a:prstGeom prst="rect">
            <a:avLst/>
          </a:prstGeom>
        </p:spPr>
      </p:pic>
      <p:sp>
        <p:nvSpPr>
          <p:cNvPr id="2" name="Title 1">
            <a:extLst>
              <a:ext uri="{FF2B5EF4-FFF2-40B4-BE49-F238E27FC236}">
                <a16:creationId xmlns:a16="http://schemas.microsoft.com/office/drawing/2014/main" id="{907F0CEB-BD29-4847-AA4F-C44FFD078D85}"/>
              </a:ext>
            </a:extLst>
          </p:cNvPr>
          <p:cNvSpPr>
            <a:spLocks noGrp="1"/>
          </p:cNvSpPr>
          <p:nvPr>
            <p:ph type="ctrTitle"/>
          </p:nvPr>
        </p:nvSpPr>
        <p:spPr/>
        <p:txBody>
          <a:bodyPr/>
          <a:lstStyle/>
          <a:p>
            <a:r>
              <a:rPr lang="en-US" dirty="0"/>
              <a:t>Purdue Additive Manufacturing Curriculum</a:t>
            </a:r>
          </a:p>
        </p:txBody>
      </p:sp>
      <p:sp>
        <p:nvSpPr>
          <p:cNvPr id="3" name="Subtitle 2">
            <a:extLst>
              <a:ext uri="{FF2B5EF4-FFF2-40B4-BE49-F238E27FC236}">
                <a16:creationId xmlns:a16="http://schemas.microsoft.com/office/drawing/2014/main" id="{F375F46D-3B6E-4729-9FE5-E1A3691D5E65}"/>
              </a:ext>
            </a:extLst>
          </p:cNvPr>
          <p:cNvSpPr>
            <a:spLocks noGrp="1"/>
          </p:cNvSpPr>
          <p:nvPr>
            <p:ph type="subTitle" idx="1"/>
          </p:nvPr>
        </p:nvSpPr>
        <p:spPr>
          <a:xfrm>
            <a:off x="445104" y="1200026"/>
            <a:ext cx="6925731" cy="338554"/>
          </a:xfrm>
        </p:spPr>
        <p:txBody>
          <a:bodyPr/>
          <a:lstStyle/>
          <a:p>
            <a:r>
              <a:rPr lang="en-US" dirty="0"/>
              <a:t>Contemporary Additive Manufacturing Course Profile</a:t>
            </a:r>
          </a:p>
        </p:txBody>
      </p:sp>
      <p:sp>
        <p:nvSpPr>
          <p:cNvPr id="5" name="Date Placeholder 4">
            <a:extLst>
              <a:ext uri="{FF2B5EF4-FFF2-40B4-BE49-F238E27FC236}">
                <a16:creationId xmlns:a16="http://schemas.microsoft.com/office/drawing/2014/main" id="{36C08FA5-A17D-4358-825C-127AB3B839DD}"/>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A10F9126-351B-49D7-83BA-C72E618AB112}"/>
              </a:ext>
            </a:extLst>
          </p:cNvPr>
          <p:cNvSpPr>
            <a:spLocks noGrp="1"/>
          </p:cNvSpPr>
          <p:nvPr>
            <p:ph type="sldNum" sz="quarter" idx="12"/>
          </p:nvPr>
        </p:nvSpPr>
        <p:spPr/>
        <p:txBody>
          <a:bodyPr/>
          <a:lstStyle/>
          <a:p>
            <a:fld id="{8A7A6979-0714-4377-B894-6BE4C2D6E202}" type="slidenum">
              <a:rPr lang="en-US" smtClean="0"/>
              <a:pPr/>
              <a:t>10</a:t>
            </a:fld>
            <a:endParaRPr lang="en-US" dirty="0"/>
          </a:p>
        </p:txBody>
      </p:sp>
      <p:sp>
        <p:nvSpPr>
          <p:cNvPr id="34" name="Text Placeholder 3">
            <a:extLst>
              <a:ext uri="{FF2B5EF4-FFF2-40B4-BE49-F238E27FC236}">
                <a16:creationId xmlns:a16="http://schemas.microsoft.com/office/drawing/2014/main" id="{C8A989B2-FC73-4349-97D6-3FA753992DE0}"/>
              </a:ext>
            </a:extLst>
          </p:cNvPr>
          <p:cNvSpPr>
            <a:spLocks noGrp="1"/>
          </p:cNvSpPr>
          <p:nvPr>
            <p:ph type="body" sz="quarter" idx="14"/>
          </p:nvPr>
        </p:nvSpPr>
        <p:spPr>
          <a:xfrm>
            <a:off x="618824" y="1917389"/>
            <a:ext cx="8138160" cy="1161714"/>
          </a:xfrm>
        </p:spPr>
        <p:txBody>
          <a:bodyPr/>
          <a:lstStyle/>
          <a:p>
            <a:r>
              <a:rPr lang="en-US" dirty="0"/>
              <a:t>Evaluation</a:t>
            </a:r>
          </a:p>
          <a:p>
            <a:pPr lvl="1"/>
            <a:r>
              <a:rPr lang="en-US" dirty="0"/>
              <a:t>Weekly comprehension reports</a:t>
            </a:r>
          </a:p>
          <a:p>
            <a:pPr lvl="1"/>
            <a:r>
              <a:rPr lang="en-US" dirty="0"/>
              <a:t>Semester report / presentation on a literature review topic</a:t>
            </a:r>
          </a:p>
        </p:txBody>
      </p:sp>
      <p:graphicFrame>
        <p:nvGraphicFramePr>
          <p:cNvPr id="4" name="Diagram 3">
            <a:extLst>
              <a:ext uri="{FF2B5EF4-FFF2-40B4-BE49-F238E27FC236}">
                <a16:creationId xmlns:a16="http://schemas.microsoft.com/office/drawing/2014/main" id="{A758C41B-BFC0-45B8-BCB1-44B1F008D2C6}"/>
              </a:ext>
            </a:extLst>
          </p:cNvPr>
          <p:cNvGraphicFramePr/>
          <p:nvPr>
            <p:extLst>
              <p:ext uri="{D42A27DB-BD31-4B8C-83A1-F6EECF244321}">
                <p14:modId xmlns:p14="http://schemas.microsoft.com/office/powerpoint/2010/main" val="26179300"/>
              </p:ext>
            </p:extLst>
          </p:nvPr>
        </p:nvGraphicFramePr>
        <p:xfrm>
          <a:off x="1104182" y="2962927"/>
          <a:ext cx="4285035" cy="3165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0281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06EECC5-BC81-B641-8E5C-D69EE2F54D88}"/>
              </a:ext>
            </a:extLst>
          </p:cNvPr>
          <p:cNvSpPr>
            <a:spLocks noGrp="1"/>
          </p:cNvSpPr>
          <p:nvPr>
            <p:ph type="ctrTitle"/>
          </p:nvPr>
        </p:nvSpPr>
        <p:spPr>
          <a:xfrm>
            <a:off x="1585703" y="197799"/>
            <a:ext cx="5500897" cy="854080"/>
          </a:xfrm>
        </p:spPr>
        <p:txBody>
          <a:bodyPr/>
          <a:lstStyle/>
          <a:p>
            <a:r>
              <a:rPr lang="en-US" dirty="0"/>
              <a:t>Thank You</a:t>
            </a:r>
          </a:p>
        </p:txBody>
      </p:sp>
      <p:sp>
        <p:nvSpPr>
          <p:cNvPr id="3" name="Body Text">
            <a:extLst>
              <a:ext uri="{FF2B5EF4-FFF2-40B4-BE49-F238E27FC236}">
                <a16:creationId xmlns:a16="http://schemas.microsoft.com/office/drawing/2014/main" id="{22926D19-18B6-C048-80A5-24B0C511327B}"/>
              </a:ext>
            </a:extLst>
          </p:cNvPr>
          <p:cNvSpPr>
            <a:spLocks noGrp="1"/>
          </p:cNvSpPr>
          <p:nvPr>
            <p:ph type="body" sz="quarter" idx="14"/>
          </p:nvPr>
        </p:nvSpPr>
        <p:spPr>
          <a:xfrm>
            <a:off x="650192" y="1110374"/>
            <a:ext cx="4417108" cy="1934377"/>
          </a:xfrm>
        </p:spPr>
        <p:txBody>
          <a:bodyPr/>
          <a:lstStyle/>
          <a:p>
            <a:pPr algn="r"/>
            <a:r>
              <a:rPr lang="en-US" dirty="0"/>
              <a:t>Corresponding author: Michael Sealy, Ph.D.</a:t>
            </a:r>
          </a:p>
          <a:p>
            <a:pPr algn="r"/>
            <a:r>
              <a:rPr lang="en-US" dirty="0"/>
              <a:t>	 School of Mechanical Engineering</a:t>
            </a:r>
          </a:p>
          <a:p>
            <a:pPr algn="r"/>
            <a:r>
              <a:rPr lang="en-US" dirty="0"/>
              <a:t>	Purdue University</a:t>
            </a:r>
          </a:p>
          <a:p>
            <a:pPr algn="r"/>
            <a:r>
              <a:rPr lang="en-US" dirty="0"/>
              <a:t>msealy@purdue.edu</a:t>
            </a:r>
          </a:p>
          <a:p>
            <a:pPr algn="r"/>
            <a:r>
              <a:rPr lang="en-US" dirty="0"/>
              <a:t>256.702.5031</a:t>
            </a:r>
          </a:p>
          <a:p>
            <a:pPr algn="r"/>
            <a:r>
              <a:rPr lang="en-US" dirty="0"/>
              <a:t>	</a:t>
            </a:r>
          </a:p>
        </p:txBody>
      </p:sp>
      <p:sp>
        <p:nvSpPr>
          <p:cNvPr id="4" name="Date">
            <a:extLst>
              <a:ext uri="{FF2B5EF4-FFF2-40B4-BE49-F238E27FC236}">
                <a16:creationId xmlns:a16="http://schemas.microsoft.com/office/drawing/2014/main" id="{8197DFA7-0FB7-754D-9094-A93DFCD00682}"/>
              </a:ext>
            </a:extLst>
          </p:cNvPr>
          <p:cNvSpPr>
            <a:spLocks noGrp="1"/>
          </p:cNvSpPr>
          <p:nvPr>
            <p:ph type="dt" sz="half" idx="10"/>
          </p:nvPr>
        </p:nvSpPr>
        <p:spPr>
          <a:xfrm>
            <a:off x="6831874" y="6227631"/>
            <a:ext cx="870923" cy="323968"/>
          </a:xfrm>
        </p:spPr>
        <p:txBody>
          <a:bodyPr/>
          <a:lstStyle/>
          <a:p>
            <a:fld id="{69E19CAC-2325-1047-B0FD-9C1EACA0A0AE}" type="datetime1">
              <a:rPr lang="en-US" smtClean="0"/>
              <a:pPr/>
              <a:t>2/21/2022</a:t>
            </a:fld>
            <a:endParaRPr lang="en-US" dirty="0"/>
          </a:p>
        </p:txBody>
      </p:sp>
      <p:sp>
        <p:nvSpPr>
          <p:cNvPr id="5" name="Slide Number">
            <a:extLst>
              <a:ext uri="{FF2B5EF4-FFF2-40B4-BE49-F238E27FC236}">
                <a16:creationId xmlns:a16="http://schemas.microsoft.com/office/drawing/2014/main" id="{D8430EBB-A681-8344-9831-C6ACFF85A8B4}"/>
              </a:ext>
            </a:extLst>
          </p:cNvPr>
          <p:cNvSpPr>
            <a:spLocks noGrp="1"/>
          </p:cNvSpPr>
          <p:nvPr>
            <p:ph type="sldNum" sz="quarter" idx="12"/>
          </p:nvPr>
        </p:nvSpPr>
        <p:spPr/>
        <p:txBody>
          <a:bodyPr/>
          <a:lstStyle/>
          <a:p>
            <a:fld id="{8A7A6979-0714-4377-B894-6BE4C2D6E202}" type="slidenum">
              <a:rPr lang="en-US" smtClean="0"/>
              <a:pPr/>
              <a:t>11</a:t>
            </a:fld>
            <a:endParaRPr lang="en-US" dirty="0"/>
          </a:p>
        </p:txBody>
      </p:sp>
      <p:pic>
        <p:nvPicPr>
          <p:cNvPr id="7" name="Picture 6">
            <a:extLst>
              <a:ext uri="{FF2B5EF4-FFF2-40B4-BE49-F238E27FC236}">
                <a16:creationId xmlns:a16="http://schemas.microsoft.com/office/drawing/2014/main" id="{99130BC6-DAFE-43C7-9991-4B99A273F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09" t="23694" r="6949" b="22723"/>
          <a:stretch/>
        </p:blipFill>
        <p:spPr>
          <a:xfrm>
            <a:off x="5113535" y="1110375"/>
            <a:ext cx="3291373" cy="1530142"/>
          </a:xfrm>
          <a:prstGeom prst="rect">
            <a:avLst/>
          </a:prstGeom>
        </p:spPr>
      </p:pic>
      <p:sp>
        <p:nvSpPr>
          <p:cNvPr id="65" name="Rectangle 64"/>
          <p:cNvSpPr/>
          <p:nvPr/>
        </p:nvSpPr>
        <p:spPr>
          <a:xfrm>
            <a:off x="750649" y="2785615"/>
            <a:ext cx="7654259" cy="29770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2971614" y="5901663"/>
            <a:ext cx="3566176" cy="758754"/>
            <a:chOff x="2505438" y="7437866"/>
            <a:chExt cx="3566176" cy="758754"/>
          </a:xfrm>
        </p:grpSpPr>
        <p:sp>
          <p:nvSpPr>
            <p:cNvPr id="100" name="Rectangle 99"/>
            <p:cNvSpPr/>
            <p:nvPr/>
          </p:nvSpPr>
          <p:spPr>
            <a:xfrm>
              <a:off x="2505438" y="7474081"/>
              <a:ext cx="3566176" cy="67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59" name="Group 58">
              <a:extLst>
                <a:ext uri="{FF2B5EF4-FFF2-40B4-BE49-F238E27FC236}">
                  <a16:creationId xmlns:a16="http://schemas.microsoft.com/office/drawing/2014/main" id="{3D70F9C6-C00E-41FD-83B0-3001A84668DF}"/>
                </a:ext>
              </a:extLst>
            </p:cNvPr>
            <p:cNvGrpSpPr/>
            <p:nvPr/>
          </p:nvGrpSpPr>
          <p:grpSpPr>
            <a:xfrm>
              <a:off x="2630810" y="7437866"/>
              <a:ext cx="3410681" cy="758754"/>
              <a:chOff x="2929601" y="3976240"/>
              <a:chExt cx="3985010" cy="886523"/>
            </a:xfrm>
          </p:grpSpPr>
          <p:pic>
            <p:nvPicPr>
              <p:cNvPr id="60" name="Picture 59">
                <a:extLst>
                  <a:ext uri="{FF2B5EF4-FFF2-40B4-BE49-F238E27FC236}">
                    <a16:creationId xmlns:a16="http://schemas.microsoft.com/office/drawing/2014/main" id="{1DCDEE11-7275-44CF-B8BB-645160C3D482}"/>
                  </a:ext>
                </a:extLst>
              </p:cNvPr>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300"/>
                        </a14:imgEffect>
                        <a14:imgEffect>
                          <a14:saturation sat="400000"/>
                        </a14:imgEffect>
                      </a14:imgLayer>
                    </a14:imgProps>
                  </a:ext>
                </a:extLst>
              </a:blip>
              <a:srcRect l="32192" t="16525" r="29098" b="13797"/>
              <a:stretch/>
            </p:blipFill>
            <p:spPr>
              <a:xfrm>
                <a:off x="2929601" y="4064256"/>
                <a:ext cx="655320" cy="662940"/>
              </a:xfrm>
              <a:prstGeom prst="rect">
                <a:avLst/>
              </a:prstGeom>
            </p:spPr>
          </p:pic>
          <p:grpSp>
            <p:nvGrpSpPr>
              <p:cNvPr id="61" name="Group 60">
                <a:extLst>
                  <a:ext uri="{FF2B5EF4-FFF2-40B4-BE49-F238E27FC236}">
                    <a16:creationId xmlns:a16="http://schemas.microsoft.com/office/drawing/2014/main" id="{3EEC4027-AEE0-435C-BE1D-209CDC738D53}"/>
                  </a:ext>
                </a:extLst>
              </p:cNvPr>
              <p:cNvGrpSpPr/>
              <p:nvPr/>
            </p:nvGrpSpPr>
            <p:grpSpPr>
              <a:xfrm>
                <a:off x="3501272" y="3976240"/>
                <a:ext cx="3413339" cy="886523"/>
                <a:chOff x="-1" y="36909"/>
                <a:chExt cx="3413997" cy="858798"/>
              </a:xfrm>
            </p:grpSpPr>
            <p:sp>
              <p:nvSpPr>
                <p:cNvPr id="62" name="Rectangle 61">
                  <a:extLst>
                    <a:ext uri="{FF2B5EF4-FFF2-40B4-BE49-F238E27FC236}">
                      <a16:creationId xmlns:a16="http://schemas.microsoft.com/office/drawing/2014/main" id="{582B80E1-257A-4E3D-8F2E-10521EC34BBC}"/>
                    </a:ext>
                  </a:extLst>
                </p:cNvPr>
                <p:cNvSpPr/>
                <p:nvPr/>
              </p:nvSpPr>
              <p:spPr>
                <a:xfrm>
                  <a:off x="-1" y="36909"/>
                  <a:ext cx="2646898" cy="579176"/>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4"/>
                      </a:solidFill>
                      <a:effectLst/>
                      <a:uLnTx/>
                      <a:uFillTx/>
                      <a:latin typeface="Candara" panose="020E0502030303020204" pitchFamily="34" charset="0"/>
                      <a:ea typeface="Times New Roman" panose="02020603050405020304" pitchFamily="18" charset="0"/>
                      <a:cs typeface="Calibri Light" panose="020F0302020204030204" pitchFamily="34" charset="0"/>
                    </a:rPr>
                    <a:t>NEAT LAB</a:t>
                  </a:r>
                  <a:endParaRPr kumimoji="0" lang="en-US" sz="1200" b="0" i="0" u="none" strike="noStrike" kern="0" cap="none" spc="0" normalizeH="0" baseline="0" noProof="0" dirty="0">
                    <a:ln>
                      <a:noFill/>
                    </a:ln>
                    <a:solidFill>
                      <a:schemeClr val="accent4"/>
                    </a:solidFill>
                    <a:effectLst/>
                    <a:uLnTx/>
                    <a:uFillTx/>
                    <a:latin typeface="Times New Roman" panose="02020603050405020304" pitchFamily="18" charset="0"/>
                    <a:ea typeface="Times New Roman" panose="02020603050405020304" pitchFamily="18" charset="0"/>
                  </a:endParaRPr>
                </a:p>
              </p:txBody>
            </p:sp>
            <p:sp>
              <p:nvSpPr>
                <p:cNvPr id="63" name="Rectangle 62">
                  <a:extLst>
                    <a:ext uri="{FF2B5EF4-FFF2-40B4-BE49-F238E27FC236}">
                      <a16:creationId xmlns:a16="http://schemas.microsoft.com/office/drawing/2014/main" id="{29E86394-22AB-4098-AB81-343208DDFF5A}"/>
                    </a:ext>
                  </a:extLst>
                </p:cNvPr>
                <p:cNvSpPr/>
                <p:nvPr/>
              </p:nvSpPr>
              <p:spPr>
                <a:xfrm>
                  <a:off x="25082" y="362606"/>
                  <a:ext cx="3388914" cy="533101"/>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20" normalizeH="0" noProof="0" dirty="0">
                      <a:ln>
                        <a:noFill/>
                      </a:ln>
                      <a:solidFill>
                        <a:schemeClr val="accent4"/>
                      </a:solidFill>
                      <a:effectLst/>
                      <a:uLnTx/>
                      <a:uFillTx/>
                      <a:latin typeface="Agency FB" panose="020B0503020202020204" pitchFamily="34" charset="0"/>
                      <a:ea typeface="Adobe Heiti Std R" panose="020B0400000000000000" pitchFamily="34" charset="-128"/>
                      <a:cs typeface="Calibri Light" panose="020F0302020204030204" pitchFamily="34" charset="0"/>
                    </a:rPr>
                    <a:t>Nebraska Engineering Additive Technologies Lab</a:t>
                  </a:r>
                  <a:endParaRPr kumimoji="0" lang="en-US" sz="1200" b="0" i="0" u="none" strike="noStrike" kern="0" cap="none" spc="-20" normalizeH="0" noProof="0" dirty="0">
                    <a:ln>
                      <a:noFill/>
                    </a:ln>
                    <a:solidFill>
                      <a:schemeClr val="accent4"/>
                    </a:solidFill>
                    <a:effectLst/>
                    <a:uLnTx/>
                    <a:uFillTx/>
                    <a:latin typeface="Agency FB" panose="020B0503020202020204" pitchFamily="34" charset="0"/>
                    <a:ea typeface="Times New Roman" panose="02020603050405020304" pitchFamily="18" charset="0"/>
                  </a:endParaRPr>
                </a:p>
              </p:txBody>
            </p:sp>
          </p:grpSp>
        </p:grpSp>
      </p:grpSp>
      <p:grpSp>
        <p:nvGrpSpPr>
          <p:cNvPr id="99" name="Group 98"/>
          <p:cNvGrpSpPr/>
          <p:nvPr/>
        </p:nvGrpSpPr>
        <p:grpSpPr>
          <a:xfrm>
            <a:off x="816780" y="2794196"/>
            <a:ext cx="7389766" cy="2826756"/>
            <a:chOff x="410264" y="7165412"/>
            <a:chExt cx="7389766" cy="2826756"/>
          </a:xfrm>
        </p:grpSpPr>
        <p:pic>
          <p:nvPicPr>
            <p:cNvPr id="68" name="Picture 67"/>
            <p:cNvPicPr>
              <a:picLocks noChangeAspect="1"/>
            </p:cNvPicPr>
            <p:nvPr/>
          </p:nvPicPr>
          <p:blipFill rotWithShape="1">
            <a:blip r:embed="rId6">
              <a:clrChange>
                <a:clrFrom>
                  <a:srgbClr val="FDFDFD"/>
                </a:clrFrom>
                <a:clrTo>
                  <a:srgbClr val="FDFDFD">
                    <a:alpha val="0"/>
                  </a:srgbClr>
                </a:clrTo>
              </a:clrChange>
            </a:blip>
            <a:srcRect t="4520" b="4348"/>
            <a:stretch/>
          </p:blipFill>
          <p:spPr>
            <a:xfrm>
              <a:off x="5249771" y="9027804"/>
              <a:ext cx="1046129" cy="920689"/>
            </a:xfrm>
            <a:prstGeom prst="rect">
              <a:avLst/>
            </a:prstGeom>
          </p:spPr>
        </p:pic>
        <p:pic>
          <p:nvPicPr>
            <p:cNvPr id="69" name="Picture 4" descr="Image result for national nanotechnology coordinated infrastru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205" y="9599650"/>
              <a:ext cx="850266" cy="3651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http://3dprint.com/wp-content/uploads/2015/08/3dp_optomecviwadeal_opt_logo.jpg"/>
            <p:cNvPicPr>
              <a:picLocks noChangeAspect="1"/>
            </p:cNvPicPr>
            <p:nvPr/>
          </p:nvPicPr>
          <p:blipFill>
            <a:blip r:embed="rId8"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866055" y="8647888"/>
              <a:ext cx="1403122" cy="295158"/>
            </a:xfrm>
            <a:prstGeom prst="rect">
              <a:avLst/>
            </a:prstGeom>
            <a:noFill/>
            <a:ln>
              <a:noFill/>
            </a:ln>
          </p:spPr>
        </p:pic>
        <p:pic>
          <p:nvPicPr>
            <p:cNvPr id="71" name="Picture 70" descr="Matsuura USA Log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4197" y="8670275"/>
              <a:ext cx="1832407" cy="231178"/>
            </a:xfrm>
            <a:prstGeom prst="rect">
              <a:avLst/>
            </a:prstGeom>
            <a:noFill/>
            <a:ln>
              <a:noFill/>
            </a:ln>
          </p:spPr>
        </p:pic>
        <p:pic>
          <p:nvPicPr>
            <p:cNvPr id="72" name="Picture 71"/>
            <p:cNvPicPr>
              <a:picLocks noChangeAspect="1"/>
            </p:cNvPicPr>
            <p:nvPr/>
          </p:nvPicPr>
          <p:blipFill>
            <a:blip r:embed="rId10">
              <a:clrChange>
                <a:clrFrom>
                  <a:srgbClr val="FFFFFF"/>
                </a:clrFrom>
                <a:clrTo>
                  <a:srgbClr val="FFFFFF">
                    <a:alpha val="0"/>
                  </a:srgbClr>
                </a:clrTo>
              </a:clrChange>
            </a:blip>
            <a:stretch>
              <a:fillRect/>
            </a:stretch>
          </p:blipFill>
          <p:spPr>
            <a:xfrm>
              <a:off x="2884224" y="7370794"/>
              <a:ext cx="645381" cy="645381"/>
            </a:xfrm>
            <a:prstGeom prst="rect">
              <a:avLst/>
            </a:prstGeom>
          </p:spPr>
        </p:pic>
        <p:pic>
          <p:nvPicPr>
            <p:cNvPr id="73" name="Picture 72"/>
            <p:cNvPicPr>
              <a:picLocks noChangeAspect="1"/>
            </p:cNvPicPr>
            <p:nvPr/>
          </p:nvPicPr>
          <p:blipFill>
            <a:blip r:embed="rId11">
              <a:clrChange>
                <a:clrFrom>
                  <a:srgbClr val="FEFEFE"/>
                </a:clrFrom>
                <a:clrTo>
                  <a:srgbClr val="FEFEFE">
                    <a:alpha val="0"/>
                  </a:srgbClr>
                </a:clrTo>
              </a:clrChange>
            </a:blip>
            <a:stretch>
              <a:fillRect/>
            </a:stretch>
          </p:blipFill>
          <p:spPr>
            <a:xfrm>
              <a:off x="2066344" y="7310727"/>
              <a:ext cx="724483" cy="724483"/>
            </a:xfrm>
            <a:prstGeom prst="rect">
              <a:avLst/>
            </a:prstGeom>
          </p:spPr>
        </p:pic>
        <p:pic>
          <p:nvPicPr>
            <p:cNvPr id="74" name="Picture 2" descr="Sentient Science Member Spotlight"/>
            <p:cNvPicPr>
              <a:picLocks noChangeAspect="1" noChangeArrowheads="1"/>
            </p:cNvPicPr>
            <p:nvPr/>
          </p:nvPicPr>
          <p:blipFill rotWithShape="1">
            <a:blip r:embed="rId12">
              <a:extLst>
                <a:ext uri="{28A0092B-C50C-407E-A947-70E740481C1C}">
                  <a14:useLocalDpi xmlns:a14="http://schemas.microsoft.com/office/drawing/2010/main" val="0"/>
                </a:ext>
              </a:extLst>
            </a:blip>
            <a:srcRect t="24980" b="21012"/>
            <a:stretch/>
          </p:blipFill>
          <p:spPr bwMode="auto">
            <a:xfrm>
              <a:off x="3346728" y="8039535"/>
              <a:ext cx="945705" cy="51075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E33F89B1-A52A-4F34-AE45-C85A3AE3C468}"/>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668393" y="9070301"/>
              <a:ext cx="1058871" cy="372566"/>
            </a:xfrm>
            <a:prstGeom prst="rect">
              <a:avLst/>
            </a:prstGeom>
          </p:spPr>
        </p:pic>
        <p:pic>
          <p:nvPicPr>
            <p:cNvPr id="76" name="Picture 2" descr="Image result for usda nifa logo">
              <a:extLst>
                <a:ext uri="{FF2B5EF4-FFF2-40B4-BE49-F238E27FC236}">
                  <a16:creationId xmlns:a16="http://schemas.microsoft.com/office/drawing/2014/main" id="{22BCA2D5-E804-47CA-A8C4-27CECB115E4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r="49753" b="-7506"/>
            <a:stretch/>
          </p:blipFill>
          <p:spPr bwMode="auto">
            <a:xfrm>
              <a:off x="410264" y="7989943"/>
              <a:ext cx="865328" cy="67516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usda nifa logo">
              <a:extLst>
                <a:ext uri="{FF2B5EF4-FFF2-40B4-BE49-F238E27FC236}">
                  <a16:creationId xmlns:a16="http://schemas.microsoft.com/office/drawing/2014/main" id="{93783C48-1ED7-4AA5-A2DC-7CE96243FABA}"/>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8039" t="-3753" r="1714" b="-3753"/>
            <a:stretch/>
          </p:blipFill>
          <p:spPr bwMode="auto">
            <a:xfrm>
              <a:off x="1253950" y="8062842"/>
              <a:ext cx="747573" cy="58329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University of Edinburgh - Wikipedia">
              <a:extLst>
                <a:ext uri="{FF2B5EF4-FFF2-40B4-BE49-F238E27FC236}">
                  <a16:creationId xmlns:a16="http://schemas.microsoft.com/office/drawing/2014/main" id="{273C8762-C05A-423F-9A8F-564BDCC15FC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4013" y="7255298"/>
              <a:ext cx="789290" cy="79462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Signatures and Logo | Brand Center">
              <a:extLst>
                <a:ext uri="{FF2B5EF4-FFF2-40B4-BE49-F238E27FC236}">
                  <a16:creationId xmlns:a16="http://schemas.microsoft.com/office/drawing/2014/main" id="{7426C9CE-0D2C-48DB-B0A1-CC28236D3A4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36121" y="9027804"/>
              <a:ext cx="1463909" cy="5615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Wichita State University – Logos Download">
              <a:extLst>
                <a:ext uri="{FF2B5EF4-FFF2-40B4-BE49-F238E27FC236}">
                  <a16:creationId xmlns:a16="http://schemas.microsoft.com/office/drawing/2014/main" id="{378D267B-D8F8-417D-9624-BB94621BCE2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47415" y="9141543"/>
              <a:ext cx="1461958" cy="33046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Tianjin University:">
              <a:extLst>
                <a:ext uri="{FF2B5EF4-FFF2-40B4-BE49-F238E27FC236}">
                  <a16:creationId xmlns:a16="http://schemas.microsoft.com/office/drawing/2014/main" id="{94FA5D12-2824-4791-9E45-AF440B2CE1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94710" y="9587363"/>
              <a:ext cx="1323114" cy="40480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University of Rouen Normandy - Wikipedia">
              <a:extLst>
                <a:ext uri="{FF2B5EF4-FFF2-40B4-BE49-F238E27FC236}">
                  <a16:creationId xmlns:a16="http://schemas.microsoft.com/office/drawing/2014/main" id="{C03721E7-934D-4B65-BF8B-CC2DBBB401A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13235" y="8075969"/>
              <a:ext cx="1111435" cy="40173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6">
              <a:extLst>
                <a:ext uri="{FF2B5EF4-FFF2-40B4-BE49-F238E27FC236}">
                  <a16:creationId xmlns:a16="http://schemas.microsoft.com/office/drawing/2014/main" id="{24C1F028-221F-4FF4-B20C-0CC49851C0A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43822" y="8651463"/>
              <a:ext cx="1188052" cy="3611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Image result for nsf logo">
              <a:extLst>
                <a:ext uri="{FF2B5EF4-FFF2-40B4-BE49-F238E27FC236}">
                  <a16:creationId xmlns:a16="http://schemas.microsoft.com/office/drawing/2014/main" id="{B8126DE9-80B4-45EB-82DD-615C91D8AA5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3979" y="7257562"/>
              <a:ext cx="794364" cy="79851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Image result for NASA logo">
              <a:extLst>
                <a:ext uri="{FF2B5EF4-FFF2-40B4-BE49-F238E27FC236}">
                  <a16:creationId xmlns:a16="http://schemas.microsoft.com/office/drawing/2014/main" id="{0D721E00-DF10-4FBF-AC28-069FD88A39D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263744" y="7321555"/>
              <a:ext cx="806973" cy="67516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Iowa State Cyclones - Wikipedia">
              <a:extLst>
                <a:ext uri="{FF2B5EF4-FFF2-40B4-BE49-F238E27FC236}">
                  <a16:creationId xmlns:a16="http://schemas.microsoft.com/office/drawing/2014/main" id="{C2E37752-C82A-4C67-88E1-4E0540DB485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414760" y="9065870"/>
              <a:ext cx="596057" cy="41082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6" descr="Contractor at nuclear regulatory office tests positive for coronavirus |  TheHill">
              <a:extLst>
                <a:ext uri="{FF2B5EF4-FFF2-40B4-BE49-F238E27FC236}">
                  <a16:creationId xmlns:a16="http://schemas.microsoft.com/office/drawing/2014/main" id="{4C21BCD8-55D6-490D-9050-9A29DCCFA7D3}"/>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6959" y="8053382"/>
              <a:ext cx="1200403" cy="67622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Navajo Technical University To Build Center for Advanced Manufacturing |  KSJD">
              <a:extLst>
                <a:ext uri="{FF2B5EF4-FFF2-40B4-BE49-F238E27FC236}">
                  <a16:creationId xmlns:a16="http://schemas.microsoft.com/office/drawing/2014/main" id="{0B0BC311-3673-4F89-BE39-7E4507B8ACF7}"/>
                </a:ext>
              </a:extLst>
            </p:cNvPr>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1424" y="7165412"/>
              <a:ext cx="880508" cy="90539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30" descr="Resources – Brand Guidelines | The University of Alabama">
              <a:extLst>
                <a:ext uri="{FF2B5EF4-FFF2-40B4-BE49-F238E27FC236}">
                  <a16:creationId xmlns:a16="http://schemas.microsoft.com/office/drawing/2014/main" id="{CE9C2237-9EAA-4F71-9D2E-37DD92E9BBF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396410" y="9560125"/>
              <a:ext cx="1395514" cy="35348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2" descr="MSSTATE BRAND">
              <a:extLst>
                <a:ext uri="{FF2B5EF4-FFF2-40B4-BE49-F238E27FC236}">
                  <a16:creationId xmlns:a16="http://schemas.microsoft.com/office/drawing/2014/main" id="{61081FCA-7281-422B-BE1F-2E7F6D8F305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269177" y="9611327"/>
              <a:ext cx="911136" cy="37584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4" descr="Download Logos - Toolkit | UAB">
              <a:extLst>
                <a:ext uri="{FF2B5EF4-FFF2-40B4-BE49-F238E27FC236}">
                  <a16:creationId xmlns:a16="http://schemas.microsoft.com/office/drawing/2014/main" id="{5652F6C3-828B-4B62-843E-8B1C6B6C13BD}"/>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572615" y="9602216"/>
              <a:ext cx="1322564" cy="36255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6" descr="Shandong University of Technology - Wikipedia">
              <a:extLst>
                <a:ext uri="{FF2B5EF4-FFF2-40B4-BE49-F238E27FC236}">
                  <a16:creationId xmlns:a16="http://schemas.microsoft.com/office/drawing/2014/main" id="{E05F11D5-6D4B-47E1-B8C2-C4624B1462B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946049" y="8495376"/>
              <a:ext cx="621421" cy="61945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8" descr="Huazhong University of Science and Technology - Wikipedia">
              <a:extLst>
                <a:ext uri="{FF2B5EF4-FFF2-40B4-BE49-F238E27FC236}">
                  <a16:creationId xmlns:a16="http://schemas.microsoft.com/office/drawing/2014/main" id="{938C1CDF-99C4-46D0-8409-6B15E86857D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806874" y="7321555"/>
              <a:ext cx="844448" cy="6415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0" descr="IIT Bombay to represent India at international level in USA after a win at  Asia level - The Indian Wire">
              <a:extLst>
                <a:ext uri="{FF2B5EF4-FFF2-40B4-BE49-F238E27FC236}">
                  <a16:creationId xmlns:a16="http://schemas.microsoft.com/office/drawing/2014/main" id="{AA0841CB-5322-4634-A002-DB54B3F3751A}"/>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653410" y="7194070"/>
              <a:ext cx="890779" cy="87398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2" descr="tufts-university-logo | Wisr | Student Engagement">
              <a:extLst>
                <a:ext uri="{FF2B5EF4-FFF2-40B4-BE49-F238E27FC236}">
                  <a16:creationId xmlns:a16="http://schemas.microsoft.com/office/drawing/2014/main" id="{66D332BF-72AA-4EBB-A2BC-D0E27E3F7D76}"/>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800055" y="9044670"/>
              <a:ext cx="960613" cy="41743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4">
              <a:extLst>
                <a:ext uri="{FF2B5EF4-FFF2-40B4-BE49-F238E27FC236}">
                  <a16:creationId xmlns:a16="http://schemas.microsoft.com/office/drawing/2014/main" id="{D487AC19-4521-44CB-9AB8-37355862293B}"/>
                </a:ext>
              </a:extLst>
            </p:cNvPr>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0924" y="8066341"/>
              <a:ext cx="1639626" cy="42903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a:extLst>
                <a:ext uri="{FF2B5EF4-FFF2-40B4-BE49-F238E27FC236}">
                  <a16:creationId xmlns:a16="http://schemas.microsoft.com/office/drawing/2014/main" id="{2ADC4F5F-B6F7-45D0-A965-3F9DEEEA735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386943" y="8599114"/>
              <a:ext cx="1131886" cy="461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573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13E5-4691-4E7C-821D-7FC00BBACEB7}"/>
              </a:ext>
            </a:extLst>
          </p:cNvPr>
          <p:cNvSpPr>
            <a:spLocks noGrp="1"/>
          </p:cNvSpPr>
          <p:nvPr>
            <p:ph type="ctrTitle"/>
          </p:nvPr>
        </p:nvSpPr>
        <p:spPr/>
        <p:txBody>
          <a:bodyPr/>
          <a:lstStyle/>
          <a:p>
            <a:r>
              <a:rPr lang="en-US" dirty="0"/>
              <a:t>Building an Additive Manufacturing Curriculum</a:t>
            </a:r>
          </a:p>
        </p:txBody>
      </p:sp>
      <p:sp>
        <p:nvSpPr>
          <p:cNvPr id="3" name="Subtitle 2">
            <a:extLst>
              <a:ext uri="{FF2B5EF4-FFF2-40B4-BE49-F238E27FC236}">
                <a16:creationId xmlns:a16="http://schemas.microsoft.com/office/drawing/2014/main" id="{88F816F9-0718-4DAE-8903-5A3FDCA79479}"/>
              </a:ext>
            </a:extLst>
          </p:cNvPr>
          <p:cNvSpPr>
            <a:spLocks noGrp="1"/>
          </p:cNvSpPr>
          <p:nvPr>
            <p:ph type="subTitle" idx="1"/>
          </p:nvPr>
        </p:nvSpPr>
        <p:spPr/>
        <p:txBody>
          <a:bodyPr/>
          <a:lstStyle/>
          <a:p>
            <a:r>
              <a:rPr lang="en-US" dirty="0"/>
              <a:t>Motivation</a:t>
            </a:r>
          </a:p>
        </p:txBody>
      </p:sp>
      <p:sp>
        <p:nvSpPr>
          <p:cNvPr id="4" name="Text Placeholder 3">
            <a:extLst>
              <a:ext uri="{FF2B5EF4-FFF2-40B4-BE49-F238E27FC236}">
                <a16:creationId xmlns:a16="http://schemas.microsoft.com/office/drawing/2014/main" id="{AB13D4E6-E982-4BFA-A4BF-7479396F1F45}"/>
              </a:ext>
            </a:extLst>
          </p:cNvPr>
          <p:cNvSpPr>
            <a:spLocks noGrp="1"/>
          </p:cNvSpPr>
          <p:nvPr>
            <p:ph type="body" sz="quarter" idx="14"/>
          </p:nvPr>
        </p:nvSpPr>
        <p:spPr/>
        <p:txBody>
          <a:bodyPr>
            <a:normAutofit/>
          </a:bodyPr>
          <a:lstStyle/>
          <a:p>
            <a:r>
              <a:rPr lang="en-US" dirty="0"/>
              <a:t>Academic Apprenticeships - Need more experiential learning opportunities</a:t>
            </a:r>
          </a:p>
          <a:p>
            <a:pPr lvl="1"/>
            <a:r>
              <a:rPr lang="en-US" dirty="0"/>
              <a:t>Aligns with national priorities of building an additive manufacturing workforce</a:t>
            </a:r>
          </a:p>
          <a:p>
            <a:pPr lvl="1">
              <a:spcAft>
                <a:spcPts val="1200"/>
              </a:spcAft>
            </a:pPr>
            <a:r>
              <a:rPr lang="en-US" dirty="0"/>
              <a:t>Number of job adds requiring AM skills increased more than 1800% since 2010; 9 out of 10 manufactures struggle to find skilled workers</a:t>
            </a:r>
          </a:p>
          <a:p>
            <a:r>
              <a:rPr lang="en-US" dirty="0"/>
              <a:t>Increase positive awareness of advanced manufacturing</a:t>
            </a:r>
          </a:p>
          <a:p>
            <a:pPr lvl="1">
              <a:spcAft>
                <a:spcPts val="1200"/>
              </a:spcAft>
            </a:pPr>
            <a:r>
              <a:rPr lang="en-US" dirty="0"/>
              <a:t>Avoid dumb, dirty, and dangerous bias toward manufacturing</a:t>
            </a:r>
          </a:p>
          <a:p>
            <a:r>
              <a:rPr lang="en-US" dirty="0"/>
              <a:t>Create near-peer mentoring opportunities</a:t>
            </a:r>
          </a:p>
        </p:txBody>
      </p:sp>
      <p:sp>
        <p:nvSpPr>
          <p:cNvPr id="5" name="Date Placeholder 4">
            <a:extLst>
              <a:ext uri="{FF2B5EF4-FFF2-40B4-BE49-F238E27FC236}">
                <a16:creationId xmlns:a16="http://schemas.microsoft.com/office/drawing/2014/main" id="{9CDACA3C-3F4E-4472-8066-73223002A876}"/>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1CF7F245-3F1A-438F-92E2-B38F66AFB436}"/>
              </a:ext>
            </a:extLst>
          </p:cNvPr>
          <p:cNvSpPr>
            <a:spLocks noGrp="1"/>
          </p:cNvSpPr>
          <p:nvPr>
            <p:ph type="sldNum" sz="quarter" idx="12"/>
          </p:nvPr>
        </p:nvSpPr>
        <p:spPr/>
        <p:txBody>
          <a:bodyPr/>
          <a:lstStyle/>
          <a:p>
            <a:fld id="{8A7A6979-0714-4377-B894-6BE4C2D6E202}" type="slidenum">
              <a:rPr lang="en-US" smtClean="0"/>
              <a:pPr/>
              <a:t>2</a:t>
            </a:fld>
            <a:endParaRPr lang="en-US" dirty="0"/>
          </a:p>
        </p:txBody>
      </p:sp>
      <p:pic>
        <p:nvPicPr>
          <p:cNvPr id="10" name="Content Placeholder 4">
            <a:extLst>
              <a:ext uri="{FF2B5EF4-FFF2-40B4-BE49-F238E27FC236}">
                <a16:creationId xmlns:a16="http://schemas.microsoft.com/office/drawing/2014/main" id="{EAD829A6-1DA2-44D6-9637-FC57647AFB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53683" b="39545"/>
          <a:stretch/>
        </p:blipFill>
        <p:spPr>
          <a:xfrm>
            <a:off x="6755607" y="3078964"/>
            <a:ext cx="2137923" cy="1088383"/>
          </a:xfrm>
          <a:prstGeom prst="rect">
            <a:avLst/>
          </a:prstGeom>
        </p:spPr>
      </p:pic>
      <p:sp>
        <p:nvSpPr>
          <p:cNvPr id="11" name="Rectangle 10">
            <a:extLst>
              <a:ext uri="{FF2B5EF4-FFF2-40B4-BE49-F238E27FC236}">
                <a16:creationId xmlns:a16="http://schemas.microsoft.com/office/drawing/2014/main" id="{D8C0D75D-B729-405C-8D9D-EFB9E855FB88}"/>
              </a:ext>
            </a:extLst>
          </p:cNvPr>
          <p:cNvSpPr/>
          <p:nvPr/>
        </p:nvSpPr>
        <p:spPr>
          <a:xfrm>
            <a:off x="5759548" y="4634662"/>
            <a:ext cx="154281" cy="11671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ea typeface="+mn-ea"/>
              <a:cs typeface="+mn-cs"/>
            </a:endParaRPr>
          </a:p>
        </p:txBody>
      </p:sp>
      <p:pic>
        <p:nvPicPr>
          <p:cNvPr id="13" name="Picture 12">
            <a:extLst>
              <a:ext uri="{FF2B5EF4-FFF2-40B4-BE49-F238E27FC236}">
                <a16:creationId xmlns:a16="http://schemas.microsoft.com/office/drawing/2014/main" id="{2BD025C8-BB1E-44A4-8A7C-9BA393D79873}"/>
              </a:ext>
            </a:extLst>
          </p:cNvPr>
          <p:cNvPicPr/>
          <p:nvPr/>
        </p:nvPicPr>
        <p:blipFill rotWithShape="1">
          <a:blip r:embed="rId4" cstate="print">
            <a:extLst>
              <a:ext uri="{28A0092B-C50C-407E-A947-70E740481C1C}">
                <a14:useLocalDpi xmlns:a14="http://schemas.microsoft.com/office/drawing/2010/main" val="0"/>
              </a:ext>
            </a:extLst>
          </a:blip>
          <a:srcRect t="12878" b="21313"/>
          <a:stretch/>
        </p:blipFill>
        <p:spPr bwMode="auto">
          <a:xfrm>
            <a:off x="572170" y="4488513"/>
            <a:ext cx="2968313" cy="1510272"/>
          </a:xfrm>
          <a:prstGeom prst="rect">
            <a:avLst/>
          </a:prstGeom>
          <a:noFill/>
          <a:ln>
            <a:noFill/>
          </a:ln>
        </p:spPr>
      </p:pic>
      <p:pic>
        <p:nvPicPr>
          <p:cNvPr id="14" name="Picture 13">
            <a:extLst>
              <a:ext uri="{FF2B5EF4-FFF2-40B4-BE49-F238E27FC236}">
                <a16:creationId xmlns:a16="http://schemas.microsoft.com/office/drawing/2014/main" id="{53C6DDC1-A28B-4106-816B-28FC0A1B2D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65695" y="4488513"/>
            <a:ext cx="1945640" cy="1512570"/>
          </a:xfrm>
          <a:prstGeom prst="rect">
            <a:avLst/>
          </a:prstGeom>
        </p:spPr>
      </p:pic>
      <p:pic>
        <p:nvPicPr>
          <p:cNvPr id="9" name="Picture 8" descr="A group of people sitting in a room looking at a screen&#10;&#10;Description automatically generated with medium confidence">
            <a:extLst>
              <a:ext uri="{FF2B5EF4-FFF2-40B4-BE49-F238E27FC236}">
                <a16:creationId xmlns:a16="http://schemas.microsoft.com/office/drawing/2014/main" id="{C4EFC3A0-E9E5-4A56-9DFC-489AA8C8F96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5711594" y="4488513"/>
            <a:ext cx="3318482" cy="1510272"/>
          </a:xfrm>
          <a:prstGeom prst="rect">
            <a:avLst/>
          </a:prstGeom>
        </p:spPr>
      </p:pic>
    </p:spTree>
    <p:extLst>
      <p:ext uri="{BB962C8B-B14F-4D97-AF65-F5344CB8AC3E}">
        <p14:creationId xmlns:p14="http://schemas.microsoft.com/office/powerpoint/2010/main" val="315914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EFEE48-E94D-4BFF-A004-613F28BC5952}"/>
              </a:ext>
            </a:extLst>
          </p:cNvPr>
          <p:cNvPicPr>
            <a:picLocks noChangeAspect="1"/>
          </p:cNvPicPr>
          <p:nvPr/>
        </p:nvPicPr>
        <p:blipFill>
          <a:blip r:embed="rId3"/>
          <a:stretch>
            <a:fillRect/>
          </a:stretch>
        </p:blipFill>
        <p:spPr>
          <a:xfrm>
            <a:off x="5966884" y="4471138"/>
            <a:ext cx="2807902" cy="1166221"/>
          </a:xfrm>
          <a:prstGeom prst="rect">
            <a:avLst/>
          </a:prstGeom>
        </p:spPr>
      </p:pic>
      <p:sp>
        <p:nvSpPr>
          <p:cNvPr id="2" name="Title 1">
            <a:extLst>
              <a:ext uri="{FF2B5EF4-FFF2-40B4-BE49-F238E27FC236}">
                <a16:creationId xmlns:a16="http://schemas.microsoft.com/office/drawing/2014/main" id="{A6CFCFEA-B45E-42BC-8ADA-EEE46699776B}"/>
              </a:ext>
            </a:extLst>
          </p:cNvPr>
          <p:cNvSpPr>
            <a:spLocks noGrp="1"/>
          </p:cNvSpPr>
          <p:nvPr>
            <p:ph type="ctrTitle"/>
          </p:nvPr>
        </p:nvSpPr>
        <p:spPr/>
        <p:txBody>
          <a:bodyPr/>
          <a:lstStyle/>
          <a:p>
            <a:r>
              <a:rPr lang="en-US" dirty="0"/>
              <a:t>EXTERNAL Survey of Additive Manufacturing Curriculums</a:t>
            </a:r>
          </a:p>
        </p:txBody>
      </p:sp>
      <p:sp>
        <p:nvSpPr>
          <p:cNvPr id="3" name="Subtitle 2">
            <a:extLst>
              <a:ext uri="{FF2B5EF4-FFF2-40B4-BE49-F238E27FC236}">
                <a16:creationId xmlns:a16="http://schemas.microsoft.com/office/drawing/2014/main" id="{309A2B1A-897B-4A38-A438-77C99799EE5D}"/>
              </a:ext>
            </a:extLst>
          </p:cNvPr>
          <p:cNvSpPr>
            <a:spLocks noGrp="1"/>
          </p:cNvSpPr>
          <p:nvPr>
            <p:ph type="subTitle" idx="1"/>
          </p:nvPr>
        </p:nvSpPr>
        <p:spPr/>
        <p:txBody>
          <a:bodyPr/>
          <a:lstStyle/>
          <a:p>
            <a:r>
              <a:rPr lang="en-US" dirty="0"/>
              <a:t>Universities Surveyed</a:t>
            </a:r>
          </a:p>
        </p:txBody>
      </p:sp>
      <p:sp>
        <p:nvSpPr>
          <p:cNvPr id="5" name="Date Placeholder 4">
            <a:extLst>
              <a:ext uri="{FF2B5EF4-FFF2-40B4-BE49-F238E27FC236}">
                <a16:creationId xmlns:a16="http://schemas.microsoft.com/office/drawing/2014/main" id="{A1B4189A-273F-4FCB-856D-078DBBF427D1}"/>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17D3449B-92D6-43A4-91E7-6FBF4E626873}"/>
              </a:ext>
            </a:extLst>
          </p:cNvPr>
          <p:cNvSpPr>
            <a:spLocks noGrp="1"/>
          </p:cNvSpPr>
          <p:nvPr>
            <p:ph type="sldNum" sz="quarter" idx="12"/>
          </p:nvPr>
        </p:nvSpPr>
        <p:spPr/>
        <p:txBody>
          <a:bodyPr/>
          <a:lstStyle/>
          <a:p>
            <a:fld id="{8A7A6979-0714-4377-B894-6BE4C2D6E202}" type="slidenum">
              <a:rPr lang="en-US" smtClean="0"/>
              <a:pPr/>
              <a:t>3</a:t>
            </a:fld>
            <a:endParaRPr lang="en-US" dirty="0"/>
          </a:p>
        </p:txBody>
      </p:sp>
      <p:pic>
        <p:nvPicPr>
          <p:cNvPr id="4" name="Picture 3">
            <a:extLst>
              <a:ext uri="{FF2B5EF4-FFF2-40B4-BE49-F238E27FC236}">
                <a16:creationId xmlns:a16="http://schemas.microsoft.com/office/drawing/2014/main" id="{EE2ACD6C-7805-40AF-89FD-B13C7F8A609E}"/>
              </a:ext>
            </a:extLst>
          </p:cNvPr>
          <p:cNvPicPr>
            <a:picLocks noChangeAspect="1"/>
          </p:cNvPicPr>
          <p:nvPr/>
        </p:nvPicPr>
        <p:blipFill>
          <a:blip r:embed="rId4"/>
          <a:stretch>
            <a:fillRect/>
          </a:stretch>
        </p:blipFill>
        <p:spPr>
          <a:xfrm>
            <a:off x="976999" y="1910733"/>
            <a:ext cx="1707968" cy="958181"/>
          </a:xfrm>
          <a:prstGeom prst="rect">
            <a:avLst/>
          </a:prstGeom>
        </p:spPr>
      </p:pic>
      <p:pic>
        <p:nvPicPr>
          <p:cNvPr id="7" name="Picture 6">
            <a:extLst>
              <a:ext uri="{FF2B5EF4-FFF2-40B4-BE49-F238E27FC236}">
                <a16:creationId xmlns:a16="http://schemas.microsoft.com/office/drawing/2014/main" id="{D1BD36AF-79EA-43C0-9555-623379C09741}"/>
              </a:ext>
            </a:extLst>
          </p:cNvPr>
          <p:cNvPicPr>
            <a:picLocks noChangeAspect="1"/>
          </p:cNvPicPr>
          <p:nvPr/>
        </p:nvPicPr>
        <p:blipFill>
          <a:blip r:embed="rId5"/>
          <a:stretch>
            <a:fillRect/>
          </a:stretch>
        </p:blipFill>
        <p:spPr>
          <a:xfrm>
            <a:off x="1223911" y="3056433"/>
            <a:ext cx="2391508" cy="538733"/>
          </a:xfrm>
          <a:prstGeom prst="rect">
            <a:avLst/>
          </a:prstGeom>
        </p:spPr>
      </p:pic>
      <p:pic>
        <p:nvPicPr>
          <p:cNvPr id="8" name="Picture 7">
            <a:extLst>
              <a:ext uri="{FF2B5EF4-FFF2-40B4-BE49-F238E27FC236}">
                <a16:creationId xmlns:a16="http://schemas.microsoft.com/office/drawing/2014/main" id="{7A4B64DD-C4A8-4FF5-B368-51597E2578B1}"/>
              </a:ext>
            </a:extLst>
          </p:cNvPr>
          <p:cNvPicPr>
            <a:picLocks noChangeAspect="1"/>
          </p:cNvPicPr>
          <p:nvPr/>
        </p:nvPicPr>
        <p:blipFill>
          <a:blip r:embed="rId6"/>
          <a:stretch>
            <a:fillRect/>
          </a:stretch>
        </p:blipFill>
        <p:spPr>
          <a:xfrm>
            <a:off x="3676626" y="2844144"/>
            <a:ext cx="1566356" cy="881075"/>
          </a:xfrm>
          <a:prstGeom prst="rect">
            <a:avLst/>
          </a:prstGeom>
        </p:spPr>
      </p:pic>
      <p:pic>
        <p:nvPicPr>
          <p:cNvPr id="9" name="Picture 8">
            <a:extLst>
              <a:ext uri="{FF2B5EF4-FFF2-40B4-BE49-F238E27FC236}">
                <a16:creationId xmlns:a16="http://schemas.microsoft.com/office/drawing/2014/main" id="{B2D2B744-8E8D-4EFC-8091-5629E4A7C5EE}"/>
              </a:ext>
            </a:extLst>
          </p:cNvPr>
          <p:cNvPicPr>
            <a:picLocks noChangeAspect="1"/>
          </p:cNvPicPr>
          <p:nvPr/>
        </p:nvPicPr>
        <p:blipFill>
          <a:blip r:embed="rId7"/>
          <a:stretch>
            <a:fillRect/>
          </a:stretch>
        </p:blipFill>
        <p:spPr>
          <a:xfrm>
            <a:off x="3711988" y="3339967"/>
            <a:ext cx="1215039" cy="1215039"/>
          </a:xfrm>
          <a:prstGeom prst="rect">
            <a:avLst/>
          </a:prstGeom>
        </p:spPr>
      </p:pic>
      <p:pic>
        <p:nvPicPr>
          <p:cNvPr id="10" name="Picture 9">
            <a:extLst>
              <a:ext uri="{FF2B5EF4-FFF2-40B4-BE49-F238E27FC236}">
                <a16:creationId xmlns:a16="http://schemas.microsoft.com/office/drawing/2014/main" id="{3CBCC0B0-3711-4F84-9A3B-4C3E6F3A7D6E}"/>
              </a:ext>
            </a:extLst>
          </p:cNvPr>
          <p:cNvPicPr>
            <a:picLocks noChangeAspect="1"/>
          </p:cNvPicPr>
          <p:nvPr/>
        </p:nvPicPr>
        <p:blipFill>
          <a:blip r:embed="rId8"/>
          <a:stretch>
            <a:fillRect/>
          </a:stretch>
        </p:blipFill>
        <p:spPr>
          <a:xfrm>
            <a:off x="6303551" y="4235746"/>
            <a:ext cx="1570526" cy="513028"/>
          </a:xfrm>
          <a:prstGeom prst="rect">
            <a:avLst/>
          </a:prstGeom>
        </p:spPr>
      </p:pic>
      <p:pic>
        <p:nvPicPr>
          <p:cNvPr id="11" name="Picture 10">
            <a:extLst>
              <a:ext uri="{FF2B5EF4-FFF2-40B4-BE49-F238E27FC236}">
                <a16:creationId xmlns:a16="http://schemas.microsoft.com/office/drawing/2014/main" id="{51A4C83B-D5A4-44F5-A829-D8F6440E0A8D}"/>
              </a:ext>
            </a:extLst>
          </p:cNvPr>
          <p:cNvPicPr>
            <a:picLocks noChangeAspect="1"/>
          </p:cNvPicPr>
          <p:nvPr/>
        </p:nvPicPr>
        <p:blipFill>
          <a:blip r:embed="rId9"/>
          <a:stretch>
            <a:fillRect/>
          </a:stretch>
        </p:blipFill>
        <p:spPr>
          <a:xfrm>
            <a:off x="1830983" y="3681441"/>
            <a:ext cx="1887415" cy="539683"/>
          </a:xfrm>
          <a:prstGeom prst="rect">
            <a:avLst/>
          </a:prstGeom>
        </p:spPr>
      </p:pic>
      <p:pic>
        <p:nvPicPr>
          <p:cNvPr id="12" name="Picture 11">
            <a:extLst>
              <a:ext uri="{FF2B5EF4-FFF2-40B4-BE49-F238E27FC236}">
                <a16:creationId xmlns:a16="http://schemas.microsoft.com/office/drawing/2014/main" id="{4F242C1F-0C64-4451-948C-E65130BD389A}"/>
              </a:ext>
            </a:extLst>
          </p:cNvPr>
          <p:cNvPicPr>
            <a:picLocks noChangeAspect="1"/>
          </p:cNvPicPr>
          <p:nvPr/>
        </p:nvPicPr>
        <p:blipFill>
          <a:blip r:embed="rId10"/>
          <a:stretch>
            <a:fillRect/>
          </a:stretch>
        </p:blipFill>
        <p:spPr>
          <a:xfrm>
            <a:off x="2499381" y="4138327"/>
            <a:ext cx="1977292" cy="1112227"/>
          </a:xfrm>
          <a:prstGeom prst="rect">
            <a:avLst/>
          </a:prstGeom>
        </p:spPr>
      </p:pic>
      <p:pic>
        <p:nvPicPr>
          <p:cNvPr id="15" name="Picture 14">
            <a:extLst>
              <a:ext uri="{FF2B5EF4-FFF2-40B4-BE49-F238E27FC236}">
                <a16:creationId xmlns:a16="http://schemas.microsoft.com/office/drawing/2014/main" id="{F90CC77B-EAD8-457B-8572-F78772FAF610}"/>
              </a:ext>
            </a:extLst>
          </p:cNvPr>
          <p:cNvPicPr>
            <a:picLocks noChangeAspect="1"/>
          </p:cNvPicPr>
          <p:nvPr/>
        </p:nvPicPr>
        <p:blipFill>
          <a:blip r:embed="rId11"/>
          <a:stretch>
            <a:fillRect/>
          </a:stretch>
        </p:blipFill>
        <p:spPr>
          <a:xfrm>
            <a:off x="5131890" y="3552276"/>
            <a:ext cx="841712" cy="683470"/>
          </a:xfrm>
          <a:prstGeom prst="rect">
            <a:avLst/>
          </a:prstGeom>
        </p:spPr>
      </p:pic>
      <p:pic>
        <p:nvPicPr>
          <p:cNvPr id="1026" name="Picture 2" descr="Caltech Logo [California Institute of Technology] | California institute of  technology, University logo, College logo">
            <a:extLst>
              <a:ext uri="{FF2B5EF4-FFF2-40B4-BE49-F238E27FC236}">
                <a16:creationId xmlns:a16="http://schemas.microsoft.com/office/drawing/2014/main" id="{FA836446-C415-4A96-BE9B-0D36E64186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6122" y="5290768"/>
            <a:ext cx="1693633" cy="546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to the Ethnic Studies Library Website! | Ethnic Studies Library">
            <a:extLst>
              <a:ext uri="{FF2B5EF4-FFF2-40B4-BE49-F238E27FC236}">
                <a16:creationId xmlns:a16="http://schemas.microsoft.com/office/drawing/2014/main" id="{41AF8715-2B6F-4C8C-92EE-20A47F8A5C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59804" y="4968114"/>
            <a:ext cx="1752123" cy="4226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Guidelines | The Virginia Tech Brand | Virginia Tech">
            <a:extLst>
              <a:ext uri="{FF2B5EF4-FFF2-40B4-BE49-F238E27FC236}">
                <a16:creationId xmlns:a16="http://schemas.microsoft.com/office/drawing/2014/main" id="{4B31563E-4E36-4523-8711-47BB78A49B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58984" y="4038362"/>
            <a:ext cx="2301019" cy="121219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F360D04E-95CD-4AEA-AA56-D713B9375B68}"/>
              </a:ext>
            </a:extLst>
          </p:cNvPr>
          <p:cNvSpPr/>
          <p:nvPr/>
        </p:nvSpPr>
        <p:spPr>
          <a:xfrm>
            <a:off x="797169" y="2180491"/>
            <a:ext cx="7977617" cy="3833447"/>
          </a:xfrm>
          <a:custGeom>
            <a:avLst/>
            <a:gdLst>
              <a:gd name="connsiteX0" fmla="*/ 0 w 7256585"/>
              <a:gd name="connsiteY0" fmla="*/ 0 h 3833446"/>
              <a:gd name="connsiteX1" fmla="*/ 855785 w 7256585"/>
              <a:gd name="connsiteY1" fmla="*/ 2426677 h 3833446"/>
              <a:gd name="connsiteX2" fmla="*/ 3282462 w 7256585"/>
              <a:gd name="connsiteY2" fmla="*/ 3399693 h 3833446"/>
              <a:gd name="connsiteX3" fmla="*/ 7256585 w 7256585"/>
              <a:gd name="connsiteY3" fmla="*/ 3833446 h 3833446"/>
            </a:gdLst>
            <a:ahLst/>
            <a:cxnLst>
              <a:cxn ang="0">
                <a:pos x="connsiteX0" y="connsiteY0"/>
              </a:cxn>
              <a:cxn ang="0">
                <a:pos x="connsiteX1" y="connsiteY1"/>
              </a:cxn>
              <a:cxn ang="0">
                <a:pos x="connsiteX2" y="connsiteY2"/>
              </a:cxn>
              <a:cxn ang="0">
                <a:pos x="connsiteX3" y="connsiteY3"/>
              </a:cxn>
            </a:cxnLst>
            <a:rect l="l" t="t" r="r" b="b"/>
            <a:pathLst>
              <a:path w="7256585" h="3833446">
                <a:moveTo>
                  <a:pt x="0" y="0"/>
                </a:moveTo>
                <a:cubicBezTo>
                  <a:pt x="154354" y="930031"/>
                  <a:pt x="308708" y="1860062"/>
                  <a:pt x="855785" y="2426677"/>
                </a:cubicBezTo>
                <a:cubicBezTo>
                  <a:pt x="1402862" y="2993292"/>
                  <a:pt x="2215662" y="3165232"/>
                  <a:pt x="3282462" y="3399693"/>
                </a:cubicBezTo>
                <a:cubicBezTo>
                  <a:pt x="4349262" y="3634155"/>
                  <a:pt x="5802923" y="3733800"/>
                  <a:pt x="7256585" y="3833446"/>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Logo - Purdue Marketing and Communications">
            <a:extLst>
              <a:ext uri="{FF2B5EF4-FFF2-40B4-BE49-F238E27FC236}">
                <a16:creationId xmlns:a16="http://schemas.microsoft.com/office/drawing/2014/main" id="{0870926B-1FA3-4C7E-833F-ECEBD80CB5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64797" y="2088245"/>
            <a:ext cx="1017201" cy="66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5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CFEA-B45E-42BC-8ADA-EEE46699776B}"/>
              </a:ext>
            </a:extLst>
          </p:cNvPr>
          <p:cNvSpPr>
            <a:spLocks noGrp="1"/>
          </p:cNvSpPr>
          <p:nvPr>
            <p:ph type="ctrTitle"/>
          </p:nvPr>
        </p:nvSpPr>
        <p:spPr/>
        <p:txBody>
          <a:bodyPr/>
          <a:lstStyle/>
          <a:p>
            <a:r>
              <a:rPr lang="en-US" dirty="0"/>
              <a:t>EXTERNAL Survey of Additive Manufacturing Curriculums</a:t>
            </a:r>
          </a:p>
        </p:txBody>
      </p:sp>
      <p:sp>
        <p:nvSpPr>
          <p:cNvPr id="3" name="Subtitle 2">
            <a:extLst>
              <a:ext uri="{FF2B5EF4-FFF2-40B4-BE49-F238E27FC236}">
                <a16:creationId xmlns:a16="http://schemas.microsoft.com/office/drawing/2014/main" id="{309A2B1A-897B-4A38-A438-77C99799EE5D}"/>
              </a:ext>
            </a:extLst>
          </p:cNvPr>
          <p:cNvSpPr>
            <a:spLocks noGrp="1"/>
          </p:cNvSpPr>
          <p:nvPr>
            <p:ph type="subTitle" idx="1"/>
          </p:nvPr>
        </p:nvSpPr>
        <p:spPr/>
        <p:txBody>
          <a:bodyPr/>
          <a:lstStyle/>
          <a:p>
            <a:r>
              <a:rPr lang="en-US" dirty="0"/>
              <a:t>Penn State</a:t>
            </a:r>
          </a:p>
        </p:txBody>
      </p:sp>
      <p:sp>
        <p:nvSpPr>
          <p:cNvPr id="14" name="Text Placeholder 13">
            <a:extLst>
              <a:ext uri="{FF2B5EF4-FFF2-40B4-BE49-F238E27FC236}">
                <a16:creationId xmlns:a16="http://schemas.microsoft.com/office/drawing/2014/main" id="{CDA0BC18-7259-46EF-A991-B834E92162C9}"/>
              </a:ext>
            </a:extLst>
          </p:cNvPr>
          <p:cNvSpPr>
            <a:spLocks noGrp="1"/>
          </p:cNvSpPr>
          <p:nvPr>
            <p:ph type="body" sz="quarter" idx="14"/>
          </p:nvPr>
        </p:nvSpPr>
        <p:spPr>
          <a:xfrm>
            <a:off x="811328" y="1917388"/>
            <a:ext cx="8138160" cy="4260674"/>
          </a:xfrm>
        </p:spPr>
        <p:txBody>
          <a:bodyPr>
            <a:normAutofit fontScale="85000" lnSpcReduction="20000"/>
          </a:bodyPr>
          <a:lstStyle/>
          <a:p>
            <a:pPr lvl="0">
              <a:lnSpc>
                <a:spcPct val="100000"/>
              </a:lnSpc>
            </a:pPr>
            <a:r>
              <a:rPr lang="en-US" dirty="0"/>
              <a:t>Graduate Program: Additive Manufacturing and Design</a:t>
            </a:r>
          </a:p>
          <a:p>
            <a:pPr lvl="0">
              <a:lnSpc>
                <a:spcPct val="100000"/>
              </a:lnSpc>
            </a:pPr>
            <a:r>
              <a:rPr lang="en-US" dirty="0"/>
              <a:t>Courses</a:t>
            </a:r>
          </a:p>
          <a:p>
            <a:pPr lvl="1">
              <a:lnSpc>
                <a:spcPct val="100000"/>
              </a:lnSpc>
            </a:pPr>
            <a:r>
              <a:rPr lang="en-US" dirty="0"/>
              <a:t>Additive Manufacturing and Design Seminar Series 			(1 credit)</a:t>
            </a:r>
          </a:p>
          <a:p>
            <a:pPr lvl="1">
              <a:lnSpc>
                <a:spcPct val="100000"/>
              </a:lnSpc>
            </a:pPr>
            <a:r>
              <a:rPr lang="en-US" dirty="0"/>
              <a:t>Additive Manufacturing of Metallic Materials 			(4 credits)</a:t>
            </a:r>
          </a:p>
          <a:p>
            <a:pPr lvl="1">
              <a:lnSpc>
                <a:spcPct val="100000"/>
              </a:lnSpc>
            </a:pPr>
            <a:r>
              <a:rPr lang="en-US" dirty="0"/>
              <a:t>Additive Manufacturing Processes 				(4 credits)</a:t>
            </a:r>
          </a:p>
          <a:p>
            <a:pPr lvl="1">
              <a:lnSpc>
                <a:spcPct val="100000"/>
              </a:lnSpc>
            </a:pPr>
            <a:r>
              <a:rPr lang="en-US" dirty="0"/>
              <a:t>Advanced Metallic Material Feedstocks for Additive Manufacturing 	(4 credits)</a:t>
            </a:r>
          </a:p>
          <a:p>
            <a:pPr lvl="1">
              <a:lnSpc>
                <a:spcPct val="100000"/>
              </a:lnSpc>
            </a:pPr>
            <a:r>
              <a:rPr lang="en-US" dirty="0"/>
              <a:t>Bioprinting 						(3 credits)</a:t>
            </a:r>
          </a:p>
          <a:p>
            <a:pPr lvl="1">
              <a:lnSpc>
                <a:spcPct val="100000"/>
              </a:lnSpc>
            </a:pPr>
            <a:r>
              <a:rPr lang="en-US" dirty="0"/>
              <a:t>Culminating Experience Part I &amp; II – Literature Review/Proposal 		(3 credits)</a:t>
            </a:r>
          </a:p>
          <a:p>
            <a:pPr lvl="1">
              <a:lnSpc>
                <a:spcPct val="100000"/>
              </a:lnSpc>
            </a:pPr>
            <a:r>
              <a:rPr lang="en-US" dirty="0"/>
              <a:t>Cybersecurity for Additive Manufacturing 			(2 credits)</a:t>
            </a:r>
          </a:p>
          <a:p>
            <a:pPr lvl="1">
              <a:lnSpc>
                <a:spcPct val="100000"/>
              </a:lnSpc>
            </a:pPr>
            <a:r>
              <a:rPr lang="en-US" dirty="0"/>
              <a:t>Design for Additive Manufacturing 				(4 credits)</a:t>
            </a:r>
          </a:p>
          <a:p>
            <a:pPr lvl="1">
              <a:lnSpc>
                <a:spcPct val="100000"/>
              </a:lnSpc>
            </a:pPr>
            <a:r>
              <a:rPr lang="en-US" dirty="0"/>
              <a:t>Engineering and Scientific Principles of Additive Manufacturing 		(4 credits)</a:t>
            </a:r>
          </a:p>
          <a:p>
            <a:pPr lvl="1">
              <a:lnSpc>
                <a:spcPct val="100000"/>
              </a:lnSpc>
            </a:pPr>
            <a:r>
              <a:rPr lang="en-US" dirty="0"/>
              <a:t>Engineering Design and Analysis with CAD 			(3 credits)</a:t>
            </a:r>
          </a:p>
          <a:p>
            <a:pPr lvl="1">
              <a:lnSpc>
                <a:spcPct val="100000"/>
              </a:lnSpc>
            </a:pPr>
            <a:r>
              <a:rPr lang="en-US" dirty="0"/>
              <a:t>Legal Issues in Additive Manufacturing 				(2 credits)</a:t>
            </a:r>
          </a:p>
          <a:p>
            <a:pPr lvl="1">
              <a:lnSpc>
                <a:spcPct val="100000"/>
              </a:lnSpc>
            </a:pPr>
            <a:r>
              <a:rPr lang="en-US" dirty="0"/>
              <a:t>Metal Additive Manufacturing Laboratory 			(3 credits)</a:t>
            </a:r>
          </a:p>
          <a:p>
            <a:pPr lvl="1">
              <a:lnSpc>
                <a:spcPct val="100000"/>
              </a:lnSpc>
            </a:pPr>
            <a:r>
              <a:rPr lang="en-US" dirty="0"/>
              <a:t>Non-destructive Evaluation for Additive Manufacturing 		(3 credits)</a:t>
            </a:r>
          </a:p>
          <a:p>
            <a:pPr lvl="1">
              <a:lnSpc>
                <a:spcPct val="100000"/>
              </a:lnSpc>
            </a:pPr>
            <a:r>
              <a:rPr lang="en-US" dirty="0"/>
              <a:t>Polymer and Composite Materials for Additive Manufacturing 		(3 credits)</a:t>
            </a:r>
          </a:p>
          <a:p>
            <a:pPr lvl="1">
              <a:lnSpc>
                <a:spcPct val="100000"/>
              </a:lnSpc>
            </a:pPr>
            <a:r>
              <a:rPr lang="en-US" dirty="0"/>
              <a:t>Statistical Methods for Additive Manufacturing 			(3 credits)</a:t>
            </a:r>
          </a:p>
          <a:p>
            <a:pPr lvl="1">
              <a:lnSpc>
                <a:spcPct val="100000"/>
              </a:lnSpc>
            </a:pPr>
            <a:endParaRPr lang="en-US" dirty="0"/>
          </a:p>
          <a:p>
            <a:endParaRPr lang="en-US" dirty="0"/>
          </a:p>
        </p:txBody>
      </p:sp>
      <p:sp>
        <p:nvSpPr>
          <p:cNvPr id="5" name="Date Placeholder 4">
            <a:extLst>
              <a:ext uri="{FF2B5EF4-FFF2-40B4-BE49-F238E27FC236}">
                <a16:creationId xmlns:a16="http://schemas.microsoft.com/office/drawing/2014/main" id="{A1B4189A-273F-4FCB-856D-078DBBF427D1}"/>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17D3449B-92D6-43A4-91E7-6FBF4E626873}"/>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19515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D52D-A706-4690-B585-F14D730FA6EE}"/>
              </a:ext>
            </a:extLst>
          </p:cNvPr>
          <p:cNvSpPr>
            <a:spLocks noGrp="1"/>
          </p:cNvSpPr>
          <p:nvPr>
            <p:ph type="ctrTitle"/>
          </p:nvPr>
        </p:nvSpPr>
        <p:spPr/>
        <p:txBody>
          <a:bodyPr/>
          <a:lstStyle/>
          <a:p>
            <a:r>
              <a:rPr lang="en-US" dirty="0"/>
              <a:t>Purdue Additive Manufacturing Curriculum</a:t>
            </a:r>
          </a:p>
        </p:txBody>
      </p:sp>
      <p:sp>
        <p:nvSpPr>
          <p:cNvPr id="3" name="Subtitle 2">
            <a:extLst>
              <a:ext uri="{FF2B5EF4-FFF2-40B4-BE49-F238E27FC236}">
                <a16:creationId xmlns:a16="http://schemas.microsoft.com/office/drawing/2014/main" id="{A177948D-64C8-4D0C-A1F8-A0563F2927FF}"/>
              </a:ext>
            </a:extLst>
          </p:cNvPr>
          <p:cNvSpPr>
            <a:spLocks noGrp="1"/>
          </p:cNvSpPr>
          <p:nvPr>
            <p:ph type="subTitle" idx="1"/>
          </p:nvPr>
        </p:nvSpPr>
        <p:spPr>
          <a:xfrm>
            <a:off x="445104" y="1052091"/>
            <a:ext cx="6925731" cy="341599"/>
          </a:xfrm>
        </p:spPr>
        <p:txBody>
          <a:bodyPr/>
          <a:lstStyle/>
          <a:p>
            <a:r>
              <a:rPr lang="en-US" dirty="0"/>
              <a:t>Proposed Additive Manufacturing Curriculum Map</a:t>
            </a:r>
          </a:p>
        </p:txBody>
      </p:sp>
      <p:sp>
        <p:nvSpPr>
          <p:cNvPr id="5" name="Date Placeholder 4">
            <a:extLst>
              <a:ext uri="{FF2B5EF4-FFF2-40B4-BE49-F238E27FC236}">
                <a16:creationId xmlns:a16="http://schemas.microsoft.com/office/drawing/2014/main" id="{4AD50DF3-7724-4753-A8F2-71D1E0DA5B8E}"/>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0DE97726-82D7-4E10-8643-FA1F9155F5BE}"/>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
        <p:nvSpPr>
          <p:cNvPr id="32" name="Rectangle 31">
            <a:extLst>
              <a:ext uri="{FF2B5EF4-FFF2-40B4-BE49-F238E27FC236}">
                <a16:creationId xmlns:a16="http://schemas.microsoft.com/office/drawing/2014/main" id="{0145E1AC-30A1-467B-B9FC-B5321D5ED7EC}"/>
              </a:ext>
            </a:extLst>
          </p:cNvPr>
          <p:cNvSpPr/>
          <p:nvPr/>
        </p:nvSpPr>
        <p:spPr>
          <a:xfrm>
            <a:off x="445104" y="1393690"/>
            <a:ext cx="8265160" cy="4694555"/>
          </a:xfrm>
          <a:prstGeom prst="rect">
            <a:avLst/>
          </a:prstGeom>
          <a:noFill/>
          <a:ln>
            <a:noFill/>
          </a:ln>
        </p:spPr>
      </p:sp>
      <p:sp>
        <p:nvSpPr>
          <p:cNvPr id="33" name="Rectangle: Rounded Corners 32">
            <a:extLst>
              <a:ext uri="{FF2B5EF4-FFF2-40B4-BE49-F238E27FC236}">
                <a16:creationId xmlns:a16="http://schemas.microsoft.com/office/drawing/2014/main" id="{D8E14B21-A24A-4A77-863D-BE51DE6EC9E8}"/>
              </a:ext>
            </a:extLst>
          </p:cNvPr>
          <p:cNvSpPr/>
          <p:nvPr/>
        </p:nvSpPr>
        <p:spPr>
          <a:xfrm>
            <a:off x="445104" y="1709646"/>
            <a:ext cx="1463040" cy="822960"/>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496</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Fundamentals of Additive Manufacturing</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B7039566-AEB3-487B-B51D-B0A1AF00D0AA}"/>
              </a:ext>
            </a:extLst>
          </p:cNvPr>
          <p:cNvSpPr/>
          <p:nvPr/>
        </p:nvSpPr>
        <p:spPr>
          <a:xfrm>
            <a:off x="445104" y="2600048"/>
            <a:ext cx="1463040" cy="822960"/>
          </a:xfrm>
          <a:prstGeom prst="roundRect">
            <a:avLst/>
          </a:prstGeom>
          <a:solidFill>
            <a:srgbClr val="4472C4">
              <a:lumMod val="20000"/>
              <a:lumOff val="80000"/>
            </a:srgbClr>
          </a:soli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496</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Contemporary </a:t>
            </a:r>
            <a:b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3BD09B14-07D0-401F-867E-C421E4442C87}"/>
              </a:ext>
            </a:extLst>
          </p:cNvPr>
          <p:cNvSpPr/>
          <p:nvPr/>
        </p:nvSpPr>
        <p:spPr>
          <a:xfrm>
            <a:off x="2136744" y="1709646"/>
            <a:ext cx="1463040" cy="822960"/>
          </a:xfrm>
          <a:prstGeom prst="roundRect">
            <a:avLst/>
          </a:prstGeom>
          <a:solidFill>
            <a:srgbClr val="4472C4">
              <a:lumMod val="20000"/>
              <a:lumOff val="80000"/>
            </a:srgbClr>
          </a:soli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496</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Experiential </a:t>
            </a:r>
            <a:b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C13227AF-CB29-4C34-848C-F030AC728A23}"/>
              </a:ext>
            </a:extLst>
          </p:cNvPr>
          <p:cNvSpPr/>
          <p:nvPr/>
        </p:nvSpPr>
        <p:spPr>
          <a:xfrm>
            <a:off x="2137193" y="4367865"/>
            <a:ext cx="1463040" cy="822960"/>
          </a:xfrm>
          <a:prstGeom prst="roundRect">
            <a:avLst/>
          </a:prstGeom>
          <a:solidFill>
            <a:srgbClr val="ED7D31">
              <a:lumMod val="20000"/>
              <a:lumOff val="80000"/>
            </a:srgbClr>
          </a:solidFill>
          <a:ln w="12700" cap="flat" cmpd="sng" algn="ctr">
            <a:solidFill>
              <a:schemeClr val="tx1"/>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MSE 597</a:t>
            </a: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b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 of Materials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55789EC9-1CFF-4658-9C13-49A08020DAA4}"/>
              </a:ext>
            </a:extLst>
          </p:cNvPr>
          <p:cNvSpPr/>
          <p:nvPr/>
        </p:nvSpPr>
        <p:spPr>
          <a:xfrm>
            <a:off x="2137115" y="5262352"/>
            <a:ext cx="1463040" cy="822960"/>
          </a:xfrm>
          <a:prstGeom prst="roundRect">
            <a:avLst/>
          </a:prstGeom>
          <a:solidFill>
            <a:srgbClr val="FFC000">
              <a:lumMod val="20000"/>
              <a:lumOff val="80000"/>
            </a:srgbClr>
          </a:solidFill>
          <a:ln w="12700" cap="flat" cmpd="sng" algn="ctr">
            <a:solidFill>
              <a:schemeClr val="tx1"/>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CE 299</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3D Printing of </a:t>
            </a:r>
            <a:b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Concrete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67F3CDD9-9861-4746-B06A-3CE14E94DFED}"/>
              </a:ext>
            </a:extLst>
          </p:cNvPr>
          <p:cNvSpPr/>
          <p:nvPr/>
        </p:nvSpPr>
        <p:spPr>
          <a:xfrm>
            <a:off x="524058" y="1451334"/>
            <a:ext cx="1300115" cy="259395"/>
          </a:xfrm>
          <a:prstGeom prst="rect">
            <a:avLst/>
          </a:prstGeom>
          <a:noFill/>
          <a:ln w="12700" cap="flat" cmpd="sng" algn="ctr">
            <a:noFill/>
            <a:prstDash val="solid"/>
            <a:miter lim="800000"/>
          </a:ln>
          <a:effectLst/>
        </p:spPr>
        <p:txBody>
          <a:bodyPr rot="0" spcFirstLastPara="0" vert="horz" wrap="square" lIns="89792" tIns="44896" rIns="89792" bIns="44896"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Fall 2022</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652128E-A16F-43BB-A9A0-A08A340C9A69}"/>
              </a:ext>
            </a:extLst>
          </p:cNvPr>
          <p:cNvSpPr/>
          <p:nvPr/>
        </p:nvSpPr>
        <p:spPr>
          <a:xfrm>
            <a:off x="2137220" y="2603379"/>
            <a:ext cx="1463040" cy="822960"/>
          </a:xfrm>
          <a:prstGeom prst="roundRect">
            <a:avLst/>
          </a:prstGeom>
          <a:solidFill>
            <a:srgbClr val="4472C4">
              <a:lumMod val="20000"/>
              <a:lumOff val="80000"/>
            </a:srgbClr>
          </a:soli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596</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NDE</a:t>
            </a:r>
            <a:b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37DC282A-9959-4B92-9AD7-57811FCF2B77}"/>
              </a:ext>
            </a:extLst>
          </p:cNvPr>
          <p:cNvSpPr/>
          <p:nvPr/>
        </p:nvSpPr>
        <p:spPr>
          <a:xfrm>
            <a:off x="5519389" y="1709646"/>
            <a:ext cx="1463040" cy="822960"/>
          </a:xfrm>
          <a:prstGeom prst="roundRect">
            <a:avLst/>
          </a:prstGeom>
          <a:solidFill>
            <a:srgbClr val="4472C4">
              <a:lumMod val="20000"/>
              <a:lumOff val="80000"/>
            </a:srgbClr>
          </a:soli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596</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Design for </a:t>
            </a:r>
            <a:b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3B7A4A27-97B4-4671-BBE7-EC00B6B0C7CC}"/>
              </a:ext>
            </a:extLst>
          </p:cNvPr>
          <p:cNvSpPr/>
          <p:nvPr/>
        </p:nvSpPr>
        <p:spPr>
          <a:xfrm>
            <a:off x="2216527" y="1451044"/>
            <a:ext cx="1299845" cy="259080"/>
          </a:xfrm>
          <a:prstGeom prst="rect">
            <a:avLst/>
          </a:prstGeom>
          <a:noFill/>
          <a:ln w="12700" cap="flat" cmpd="sng" algn="ctr">
            <a:noFill/>
            <a:prstDash val="solid"/>
            <a:miter lim="800000"/>
          </a:ln>
          <a:effectLst/>
        </p:spPr>
        <p:txBody>
          <a:bodyPr rot="0" spcFirstLastPara="0" vert="horz" wrap="square" lIns="89792" tIns="44896" rIns="89792" bIns="44896"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Spring2023</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3B1524B6-437E-49DC-98B3-2EC837C373B4}"/>
              </a:ext>
            </a:extLst>
          </p:cNvPr>
          <p:cNvSpPr/>
          <p:nvPr/>
        </p:nvSpPr>
        <p:spPr>
          <a:xfrm>
            <a:off x="3908999" y="1451044"/>
            <a:ext cx="1299210" cy="259080"/>
          </a:xfrm>
          <a:prstGeom prst="rect">
            <a:avLst/>
          </a:prstGeom>
          <a:noFill/>
          <a:ln w="12700" cap="flat" cmpd="sng" algn="ctr">
            <a:noFill/>
            <a:prstDash val="solid"/>
            <a:miter lim="800000"/>
          </a:ln>
          <a:effectLst/>
        </p:spPr>
        <p:txBody>
          <a:bodyPr rot="0" spcFirstLastPara="0" vert="horz" wrap="square" lIns="89792" tIns="44896" rIns="89792" bIns="44896"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Fall 2023</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34A766B8-63B5-4459-9AC4-8C9CF5AFC446}"/>
              </a:ext>
            </a:extLst>
          </p:cNvPr>
          <p:cNvSpPr/>
          <p:nvPr/>
        </p:nvSpPr>
        <p:spPr>
          <a:xfrm>
            <a:off x="5600481" y="1451044"/>
            <a:ext cx="1299210" cy="259080"/>
          </a:xfrm>
          <a:prstGeom prst="rect">
            <a:avLst/>
          </a:prstGeom>
          <a:noFill/>
          <a:ln w="12700" cap="flat" cmpd="sng" algn="ctr">
            <a:noFill/>
            <a:prstDash val="solid"/>
            <a:miter lim="800000"/>
          </a:ln>
          <a:effectLst/>
        </p:spPr>
        <p:txBody>
          <a:bodyPr rot="0" spcFirstLastPara="0" vert="horz" wrap="square" lIns="89792" tIns="44896" rIns="89792" bIns="44896"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Spring2024</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C460D701-0AF4-4CFA-B377-2C3DAE5A4E32}"/>
              </a:ext>
            </a:extLst>
          </p:cNvPr>
          <p:cNvSpPr/>
          <p:nvPr/>
        </p:nvSpPr>
        <p:spPr>
          <a:xfrm>
            <a:off x="7292258" y="1451396"/>
            <a:ext cx="1298575" cy="259080"/>
          </a:xfrm>
          <a:prstGeom prst="rect">
            <a:avLst/>
          </a:prstGeom>
          <a:noFill/>
          <a:ln w="12700" cap="flat" cmpd="sng" algn="ctr">
            <a:noFill/>
            <a:prstDash val="solid"/>
            <a:miter lim="800000"/>
          </a:ln>
          <a:effectLst/>
        </p:spPr>
        <p:txBody>
          <a:bodyPr rot="0" spcFirstLastPara="0" vert="horz" wrap="square" lIns="89792" tIns="44896" rIns="89792" bIns="44896"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Fall 2025</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DDB05D1E-3F2A-4A55-83E4-BF6E88F9F639}"/>
              </a:ext>
            </a:extLst>
          </p:cNvPr>
          <p:cNvSpPr/>
          <p:nvPr/>
        </p:nvSpPr>
        <p:spPr>
          <a:xfrm>
            <a:off x="7211029" y="2595719"/>
            <a:ext cx="1461770" cy="822960"/>
          </a:xfrm>
          <a:prstGeom prst="roundRect">
            <a:avLst/>
          </a:prstGeom>
          <a:solidFill>
            <a:srgbClr val="4472C4">
              <a:lumMod val="20000"/>
              <a:lumOff val="80000"/>
            </a:srgbClr>
          </a:soli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496</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Contemporary </a:t>
            </a:r>
            <a:b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6" name="Rectangle: Rounded Corners 45">
            <a:extLst>
              <a:ext uri="{FF2B5EF4-FFF2-40B4-BE49-F238E27FC236}">
                <a16:creationId xmlns:a16="http://schemas.microsoft.com/office/drawing/2014/main" id="{72D4DFE5-4E38-401D-9034-434B90A79C36}"/>
              </a:ext>
            </a:extLst>
          </p:cNvPr>
          <p:cNvSpPr/>
          <p:nvPr/>
        </p:nvSpPr>
        <p:spPr>
          <a:xfrm>
            <a:off x="5519389" y="4374175"/>
            <a:ext cx="1462405" cy="822960"/>
          </a:xfrm>
          <a:prstGeom prst="roundRect">
            <a:avLst/>
          </a:prstGeom>
          <a:solidFill>
            <a:srgbClr val="ED7D31">
              <a:lumMod val="20000"/>
              <a:lumOff val="80000"/>
            </a:srgbClr>
          </a:solidFill>
          <a:ln w="12700" cap="flat" cmpd="sng" algn="ctr">
            <a:solidFill>
              <a:schemeClr val="tx1"/>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MSE 597</a:t>
            </a: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b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 of Materials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02A429B6-E41F-4085-BE59-F19F8AFEFE0E}"/>
              </a:ext>
            </a:extLst>
          </p:cNvPr>
          <p:cNvSpPr/>
          <p:nvPr/>
        </p:nvSpPr>
        <p:spPr>
          <a:xfrm>
            <a:off x="5519389" y="2597822"/>
            <a:ext cx="1461770" cy="822960"/>
          </a:xfrm>
          <a:prstGeom prst="roundRect">
            <a:avLst/>
          </a:prstGeom>
          <a:solidFill>
            <a:srgbClr val="4472C4">
              <a:lumMod val="20000"/>
              <a:lumOff val="80000"/>
            </a:srgbClr>
          </a:soli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496</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Bioprinting</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(1-3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BFEA87DD-56CE-40AB-A633-872130C35F1A}"/>
              </a:ext>
            </a:extLst>
          </p:cNvPr>
          <p:cNvSpPr/>
          <p:nvPr/>
        </p:nvSpPr>
        <p:spPr>
          <a:xfrm>
            <a:off x="3828384" y="2600048"/>
            <a:ext cx="1462405" cy="822960"/>
          </a:xfrm>
          <a:prstGeom prst="roundRect">
            <a:avLst/>
          </a:prstGeom>
          <a:solidFill>
            <a:srgbClr val="4472C4">
              <a:lumMod val="20000"/>
              <a:lumOff val="80000"/>
            </a:srgbClr>
          </a:soli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596</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Adv. Practice in Metal</a:t>
            </a:r>
            <a:b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Additive Manufacturing</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(1-3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24305847-5BF5-48E5-A187-286D351BDEC0}"/>
              </a:ext>
            </a:extLst>
          </p:cNvPr>
          <p:cNvSpPr/>
          <p:nvPr/>
        </p:nvSpPr>
        <p:spPr>
          <a:xfrm>
            <a:off x="5519389" y="5262352"/>
            <a:ext cx="1462405" cy="822960"/>
          </a:xfrm>
          <a:prstGeom prst="roundRect">
            <a:avLst/>
          </a:prstGeom>
          <a:solidFill>
            <a:srgbClr val="FFC000">
              <a:lumMod val="20000"/>
              <a:lumOff val="80000"/>
            </a:srgbClr>
          </a:solidFill>
          <a:ln w="12700" cap="flat" cmpd="sng" algn="ctr">
            <a:solidFill>
              <a:schemeClr val="tx1"/>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CE 299</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3D Printing of </a:t>
            </a:r>
            <a:b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Concrete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id="{EB651593-C649-4EA4-A76C-1C36FECC975F}"/>
              </a:ext>
            </a:extLst>
          </p:cNvPr>
          <p:cNvSpPr/>
          <p:nvPr/>
        </p:nvSpPr>
        <p:spPr>
          <a:xfrm>
            <a:off x="5519389" y="3485998"/>
            <a:ext cx="1461135" cy="822960"/>
          </a:xfrm>
          <a:prstGeom prst="roundRect">
            <a:avLst/>
          </a:prstGeom>
          <a:gradFill flip="none" rotWithShape="1">
            <a:gsLst>
              <a:gs pos="0">
                <a:srgbClr val="70AD47">
                  <a:lumMod val="20000"/>
                  <a:lumOff val="80000"/>
                </a:srgbClr>
              </a:gs>
              <a:gs pos="100000">
                <a:srgbClr val="4472C4">
                  <a:lumMod val="30000"/>
                  <a:lumOff val="70000"/>
                </a:srgbClr>
              </a:gs>
            </a:gsLst>
            <a:lin ang="2700000" scaled="1"/>
            <a:tileRect/>
          </a:gra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596</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Legal, Policy, &amp; Societal Issues in AM</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(1-2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E4DAE2EE-5291-4ED1-A20C-66DDA0CA7845}"/>
              </a:ext>
            </a:extLst>
          </p:cNvPr>
          <p:cNvSpPr/>
          <p:nvPr/>
        </p:nvSpPr>
        <p:spPr>
          <a:xfrm>
            <a:off x="3828384" y="1709646"/>
            <a:ext cx="1462405" cy="822960"/>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496</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Fundamentals of Additive Manufacturing</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27E4655A-7340-4008-866F-CB8981671981}"/>
              </a:ext>
            </a:extLst>
          </p:cNvPr>
          <p:cNvSpPr/>
          <p:nvPr/>
        </p:nvSpPr>
        <p:spPr>
          <a:xfrm>
            <a:off x="213740" y="4333829"/>
            <a:ext cx="1847154" cy="1374243"/>
          </a:xfrm>
          <a:prstGeom prst="rect">
            <a:avLst/>
          </a:prstGeom>
          <a:no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R="0" lvl="0" defTabSz="914400" eaLnBrk="1" fontAlgn="auto" latinLnBrk="0" hangingPunct="1">
              <a:lnSpc>
                <a:spcPct val="100000"/>
              </a:lnSpc>
              <a:spcBef>
                <a:spcPts val="0"/>
              </a:spcBef>
              <a:spcAft>
                <a:spcPts val="0"/>
              </a:spcAft>
              <a:buClrTx/>
              <a:buSzTx/>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Other topics of interest: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Multi-material AM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Statistical Methods for AM;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Energy-Material Interactions for AM;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Evaluation Methods for Additive Manufacturing</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F8388374-94D2-455A-95B7-9323B1C29FB8}"/>
              </a:ext>
            </a:extLst>
          </p:cNvPr>
          <p:cNvSpPr/>
          <p:nvPr/>
        </p:nvSpPr>
        <p:spPr>
          <a:xfrm>
            <a:off x="7211029" y="1709646"/>
            <a:ext cx="1462405" cy="822325"/>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496</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Fundamentals of Additive Manufacturing</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05BFE4DB-95B0-4AE9-908D-816CDF055F4C}"/>
              </a:ext>
            </a:extLst>
          </p:cNvPr>
          <p:cNvSpPr/>
          <p:nvPr/>
        </p:nvSpPr>
        <p:spPr>
          <a:xfrm>
            <a:off x="7211029" y="3482427"/>
            <a:ext cx="1462405" cy="821690"/>
          </a:xfrm>
          <a:prstGeom prst="roundRect">
            <a:avLst/>
          </a:prstGeom>
          <a:gradFill flip="none" rotWithShape="1">
            <a:gsLst>
              <a:gs pos="0">
                <a:srgbClr val="4472C4">
                  <a:lumMod val="20000"/>
                  <a:lumOff val="80000"/>
                </a:srgbClr>
              </a:gs>
              <a:gs pos="100000">
                <a:srgbClr val="EDE2F6"/>
              </a:gs>
            </a:gsLst>
            <a:path path="circle">
              <a:fillToRect l="100000" t="100000"/>
            </a:path>
            <a:tileRect r="-100000" b="-100000"/>
          </a:gradFill>
          <a:ln w="12700" cap="flat" cmpd="sng" algn="ctr">
            <a:solidFill>
              <a:srgbClr val="FF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596</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Cellular Agriculture</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(1-3 hrs)</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DD28C268-ACEA-46C4-B3FE-ACF7A46966D4}"/>
              </a:ext>
            </a:extLst>
          </p:cNvPr>
          <p:cNvSpPr/>
          <p:nvPr/>
        </p:nvSpPr>
        <p:spPr>
          <a:xfrm>
            <a:off x="445104" y="3490451"/>
            <a:ext cx="1463040" cy="822960"/>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a:t>
            </a:r>
            <a:r>
              <a:rPr lang="en-US" sz="95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444</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950" b="1"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Toy Making (CAD/Design)</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FA3D2D6B-6B26-4874-9CCB-7D68384816CA}"/>
              </a:ext>
            </a:extLst>
          </p:cNvPr>
          <p:cNvSpPr/>
          <p:nvPr/>
        </p:nvSpPr>
        <p:spPr>
          <a:xfrm>
            <a:off x="3828384" y="3490451"/>
            <a:ext cx="1463040" cy="822960"/>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a:t>
            </a:r>
            <a:r>
              <a:rPr lang="en-US" sz="95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444</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950" b="1"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Toy Making (CAD/Design)</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id="{1BF80E77-90DC-48D5-8ACE-C1C30B452909}"/>
              </a:ext>
            </a:extLst>
          </p:cNvPr>
          <p:cNvSpPr/>
          <p:nvPr/>
        </p:nvSpPr>
        <p:spPr>
          <a:xfrm>
            <a:off x="7211029" y="4367865"/>
            <a:ext cx="1463040" cy="822960"/>
          </a:xfrm>
          <a:prstGeom prst="roundRect">
            <a:avLst/>
          </a:prstGeom>
          <a:solidFill>
            <a:srgbClr val="4472C4">
              <a:lumMod val="20000"/>
              <a:lumOff val="80000"/>
            </a:srgbClr>
          </a:solidFill>
          <a:ln w="12700" cap="flat" cmpd="sng" algn="ctr">
            <a:solidFill>
              <a:schemeClr val="tx1"/>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ME </a:t>
            </a:r>
            <a:r>
              <a:rPr lang="en-US" sz="95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444</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950" b="1"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Toy Making (CAD/Design)</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 </a:t>
            </a:r>
            <a:r>
              <a:rPr kumimoji="0" lang="en-US" sz="95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hrs</a:t>
            </a: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Lecture/Lab</a:t>
            </a:r>
            <a:endParaRPr kumimoji="0" lang="en-US" sz="1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608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CFEA-B45E-42BC-8ADA-EEE46699776B}"/>
              </a:ext>
            </a:extLst>
          </p:cNvPr>
          <p:cNvSpPr>
            <a:spLocks noGrp="1"/>
          </p:cNvSpPr>
          <p:nvPr>
            <p:ph type="ctrTitle"/>
          </p:nvPr>
        </p:nvSpPr>
        <p:spPr/>
        <p:txBody>
          <a:bodyPr/>
          <a:lstStyle/>
          <a:p>
            <a:r>
              <a:rPr lang="en-US" dirty="0"/>
              <a:t>INTERNAL Survey of Additive Manufacturing Curriculum</a:t>
            </a:r>
          </a:p>
        </p:txBody>
      </p:sp>
      <p:sp>
        <p:nvSpPr>
          <p:cNvPr id="3" name="Subtitle 2">
            <a:extLst>
              <a:ext uri="{FF2B5EF4-FFF2-40B4-BE49-F238E27FC236}">
                <a16:creationId xmlns:a16="http://schemas.microsoft.com/office/drawing/2014/main" id="{309A2B1A-897B-4A38-A438-77C99799EE5D}"/>
              </a:ext>
            </a:extLst>
          </p:cNvPr>
          <p:cNvSpPr>
            <a:spLocks noGrp="1"/>
          </p:cNvSpPr>
          <p:nvPr>
            <p:ph type="subTitle" idx="1"/>
          </p:nvPr>
        </p:nvSpPr>
        <p:spPr/>
        <p:txBody>
          <a:bodyPr/>
          <a:lstStyle/>
          <a:p>
            <a:r>
              <a:rPr lang="en-US" dirty="0"/>
              <a:t>Purdue College of Engineering</a:t>
            </a:r>
          </a:p>
        </p:txBody>
      </p:sp>
      <p:sp>
        <p:nvSpPr>
          <p:cNvPr id="14" name="Text Placeholder 13">
            <a:extLst>
              <a:ext uri="{FF2B5EF4-FFF2-40B4-BE49-F238E27FC236}">
                <a16:creationId xmlns:a16="http://schemas.microsoft.com/office/drawing/2014/main" id="{CDA0BC18-7259-46EF-A991-B834E92162C9}"/>
              </a:ext>
            </a:extLst>
          </p:cNvPr>
          <p:cNvSpPr>
            <a:spLocks noGrp="1"/>
          </p:cNvSpPr>
          <p:nvPr>
            <p:ph type="body" sz="quarter" idx="14"/>
          </p:nvPr>
        </p:nvSpPr>
        <p:spPr>
          <a:xfrm>
            <a:off x="811328" y="1784526"/>
            <a:ext cx="8332672" cy="4260674"/>
          </a:xfrm>
        </p:spPr>
        <p:txBody>
          <a:bodyPr>
            <a:normAutofit/>
          </a:bodyPr>
          <a:lstStyle/>
          <a:p>
            <a:pPr lvl="0"/>
            <a:r>
              <a:rPr lang="en-US" dirty="0"/>
              <a:t>31 courses in ME across 16 faculty</a:t>
            </a:r>
          </a:p>
          <a:p>
            <a:pPr lvl="0"/>
            <a:r>
              <a:rPr lang="en-US" dirty="0"/>
              <a:t>Only one ME course with enrollment greater than one student in last 2 years</a:t>
            </a:r>
          </a:p>
          <a:p>
            <a:pPr lvl="0"/>
            <a:r>
              <a:rPr lang="en-US" dirty="0"/>
              <a:t>Other schools taught 6 AM related courses </a:t>
            </a:r>
          </a:p>
          <a:p>
            <a:pPr lvl="0"/>
            <a:r>
              <a:rPr lang="en-US" dirty="0"/>
              <a:t>Two courses outside ME had enrollment greater than one student</a:t>
            </a:r>
          </a:p>
          <a:p>
            <a:pPr lvl="0"/>
            <a:r>
              <a:rPr lang="en-US" dirty="0"/>
              <a:t>Largest: MSE 597 AM of Materials by K. </a:t>
            </a:r>
            <a:r>
              <a:rPr lang="en-US" dirty="0" err="1"/>
              <a:t>Trumble</a:t>
            </a:r>
            <a:r>
              <a:rPr lang="en-US" dirty="0"/>
              <a:t> (50+ students)</a:t>
            </a:r>
          </a:p>
          <a:p>
            <a:pPr lvl="0"/>
            <a:r>
              <a:rPr lang="en-US" dirty="0"/>
              <a:t>Largest in ME: ME 496 AM Fundamentals by A. </a:t>
            </a:r>
            <a:r>
              <a:rPr lang="en-US" dirty="0" err="1"/>
              <a:t>Malshe</a:t>
            </a:r>
            <a:r>
              <a:rPr lang="en-US" dirty="0"/>
              <a:t> (30+ students)</a:t>
            </a:r>
          </a:p>
          <a:p>
            <a:pPr lvl="0">
              <a:lnSpc>
                <a:spcPct val="100000"/>
              </a:lnSpc>
            </a:pPr>
            <a:endParaRPr lang="en-US" dirty="0"/>
          </a:p>
          <a:p>
            <a:endParaRPr lang="en-US" dirty="0"/>
          </a:p>
        </p:txBody>
      </p:sp>
      <p:sp>
        <p:nvSpPr>
          <p:cNvPr id="5" name="Date Placeholder 4">
            <a:extLst>
              <a:ext uri="{FF2B5EF4-FFF2-40B4-BE49-F238E27FC236}">
                <a16:creationId xmlns:a16="http://schemas.microsoft.com/office/drawing/2014/main" id="{A1B4189A-273F-4FCB-856D-078DBBF427D1}"/>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17D3449B-92D6-43A4-91E7-6FBF4E626873}"/>
              </a:ext>
            </a:extLst>
          </p:cNvPr>
          <p:cNvSpPr>
            <a:spLocks noGrp="1"/>
          </p:cNvSpPr>
          <p:nvPr>
            <p:ph type="sldNum" sz="quarter" idx="12"/>
          </p:nvPr>
        </p:nvSpPr>
        <p:spPr/>
        <p:txBody>
          <a:bodyPr/>
          <a:lstStyle/>
          <a:p>
            <a:fld id="{8A7A6979-0714-4377-B894-6BE4C2D6E202}" type="slidenum">
              <a:rPr lang="en-US" smtClean="0"/>
              <a:pPr/>
              <a:t>6</a:t>
            </a:fld>
            <a:endParaRPr lang="en-US" dirty="0"/>
          </a:p>
        </p:txBody>
      </p:sp>
      <p:graphicFrame>
        <p:nvGraphicFramePr>
          <p:cNvPr id="11" name="Table 10">
            <a:extLst>
              <a:ext uri="{FF2B5EF4-FFF2-40B4-BE49-F238E27FC236}">
                <a16:creationId xmlns:a16="http://schemas.microsoft.com/office/drawing/2014/main" id="{C977541C-AE15-481D-BBC2-1A08663AB96F}"/>
              </a:ext>
            </a:extLst>
          </p:cNvPr>
          <p:cNvGraphicFramePr>
            <a:graphicFrameLocks noGrp="1"/>
          </p:cNvGraphicFramePr>
          <p:nvPr>
            <p:extLst>
              <p:ext uri="{D42A27DB-BD31-4B8C-83A1-F6EECF244321}">
                <p14:modId xmlns:p14="http://schemas.microsoft.com/office/powerpoint/2010/main" val="855115003"/>
              </p:ext>
            </p:extLst>
          </p:nvPr>
        </p:nvGraphicFramePr>
        <p:xfrm>
          <a:off x="849428" y="3577215"/>
          <a:ext cx="4338793" cy="2438400"/>
        </p:xfrm>
        <a:graphic>
          <a:graphicData uri="http://schemas.openxmlformats.org/drawingml/2006/table">
            <a:tbl>
              <a:tblPr firstRow="1" firstCol="1" bandRow="1"/>
              <a:tblGrid>
                <a:gridCol w="3498023">
                  <a:extLst>
                    <a:ext uri="{9D8B030D-6E8A-4147-A177-3AD203B41FA5}">
                      <a16:colId xmlns:a16="http://schemas.microsoft.com/office/drawing/2014/main" val="3170911356"/>
                    </a:ext>
                  </a:extLst>
                </a:gridCol>
                <a:gridCol w="840770">
                  <a:extLst>
                    <a:ext uri="{9D8B030D-6E8A-4147-A177-3AD203B41FA5}">
                      <a16:colId xmlns:a16="http://schemas.microsoft.com/office/drawing/2014/main" val="59957768"/>
                    </a:ext>
                  </a:extLst>
                </a:gridCol>
              </a:tblGrid>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Anomaly Detection in Additive Manufacturing (3D Prints)</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 McClain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2665069"/>
                  </a:ext>
                </a:extLst>
              </a:tr>
              <a:tr h="0">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Additive Manufacturing of Polymers / Plastics</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Y. Shin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9802291"/>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3D Printer Modification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 Jun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740203"/>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Composite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 Jun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92255"/>
                  </a:ext>
                </a:extLst>
              </a:tr>
              <a:tr h="0">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Additive Manufacturing: Fundamentals, Equipment, &amp; Apps.</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 Malshe</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988786"/>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Additive Manufacturing of Soft Materials</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Y. Shin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070834"/>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Nanoscale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X. Xu</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886414"/>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Multimaterial 3D Printer</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 Chortos</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140927"/>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Additive Manufacturing of Energetics</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 McClain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744736"/>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Properties of Metal Additive Manufacturing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Y. Shin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13510"/>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High Explosive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 McClain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193965"/>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3D Printing with Vision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S. Zhang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467448"/>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3D Printing in Water Treatment</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D. Warsinger</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536472"/>
                  </a:ext>
                </a:extLst>
              </a:tr>
              <a:tr h="0">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Modeling of Metal AM Parts</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Y. Shin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8315637"/>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In-Situ Diagnostics of AM</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S. Zhang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86943"/>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Research on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M. Jun</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860436"/>
                  </a:ext>
                </a:extLst>
              </a:tr>
            </a:tbl>
          </a:graphicData>
        </a:graphic>
      </p:graphicFrame>
      <p:graphicFrame>
        <p:nvGraphicFramePr>
          <p:cNvPr id="12" name="Table 11">
            <a:extLst>
              <a:ext uri="{FF2B5EF4-FFF2-40B4-BE49-F238E27FC236}">
                <a16:creationId xmlns:a16="http://schemas.microsoft.com/office/drawing/2014/main" id="{E05DBA04-FBC7-450B-B98E-B48407BC11F2}"/>
              </a:ext>
            </a:extLst>
          </p:cNvPr>
          <p:cNvGraphicFramePr>
            <a:graphicFrameLocks noGrp="1"/>
          </p:cNvGraphicFramePr>
          <p:nvPr>
            <p:extLst>
              <p:ext uri="{D42A27DB-BD31-4B8C-83A1-F6EECF244321}">
                <p14:modId xmlns:p14="http://schemas.microsoft.com/office/powerpoint/2010/main" val="2024872760"/>
              </p:ext>
            </p:extLst>
          </p:nvPr>
        </p:nvGraphicFramePr>
        <p:xfrm>
          <a:off x="5462370" y="3577215"/>
          <a:ext cx="3280754" cy="2286000"/>
        </p:xfrm>
        <a:graphic>
          <a:graphicData uri="http://schemas.openxmlformats.org/drawingml/2006/table">
            <a:tbl>
              <a:tblPr firstRow="1" firstCol="1" bandRow="1"/>
              <a:tblGrid>
                <a:gridCol w="2526375">
                  <a:extLst>
                    <a:ext uri="{9D8B030D-6E8A-4147-A177-3AD203B41FA5}">
                      <a16:colId xmlns:a16="http://schemas.microsoft.com/office/drawing/2014/main" val="974461833"/>
                    </a:ext>
                  </a:extLst>
                </a:gridCol>
                <a:gridCol w="754379">
                  <a:extLst>
                    <a:ext uri="{9D8B030D-6E8A-4147-A177-3AD203B41FA5}">
                      <a16:colId xmlns:a16="http://schemas.microsoft.com/office/drawing/2014/main" val="1742188468"/>
                    </a:ext>
                  </a:extLst>
                </a:gridCol>
              </a:tblGrid>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Image Digitization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B. Han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374856"/>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Transport in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X. Ruan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382313"/>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Developing Nano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L. Pan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8708238"/>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3D Printing of Food</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 Malshe</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8689172"/>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3D Printing Fire Project</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 Malshe</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636894"/>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Additive Manufacturing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 Jun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9486849"/>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Vibration Assisted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J. Rhoads</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479187"/>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Additive Manufacturing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Y. Shin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968711"/>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CAD for Microfluidic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B. Han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0811530"/>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Res(?) in Additive Manufacturing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J. Rhoads</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76236"/>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Epoxy Development 3D Printing</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T. Li</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478955"/>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Nanoscale 3D Printing Research</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X. Xu</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601723"/>
                  </a:ext>
                </a:extLst>
              </a:tr>
              <a:tr h="0">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3D Printing of Pharma Products</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 Gonzalez</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333900"/>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3D Food Printing Ink Characterization</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 Malshe</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478616"/>
                  </a:ext>
                </a:extLst>
              </a:tr>
              <a:tr h="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Additive Manufacturing of Energetics</a:t>
                      </a: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S. Son</a:t>
                      </a: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502728"/>
                  </a:ext>
                </a:extLst>
              </a:tr>
            </a:tbl>
          </a:graphicData>
        </a:graphic>
      </p:graphicFrame>
      <p:graphicFrame>
        <p:nvGraphicFramePr>
          <p:cNvPr id="15" name="Table 14">
            <a:extLst>
              <a:ext uri="{FF2B5EF4-FFF2-40B4-BE49-F238E27FC236}">
                <a16:creationId xmlns:a16="http://schemas.microsoft.com/office/drawing/2014/main" id="{63FA9550-8F8C-42EE-991D-C01BC88A21F4}"/>
              </a:ext>
            </a:extLst>
          </p:cNvPr>
          <p:cNvGraphicFramePr>
            <a:graphicFrameLocks noGrp="1"/>
          </p:cNvGraphicFramePr>
          <p:nvPr>
            <p:extLst>
              <p:ext uri="{D42A27DB-BD31-4B8C-83A1-F6EECF244321}">
                <p14:modId xmlns:p14="http://schemas.microsoft.com/office/powerpoint/2010/main" val="776194669"/>
              </p:ext>
            </p:extLst>
          </p:nvPr>
        </p:nvGraphicFramePr>
        <p:xfrm>
          <a:off x="4869846" y="1053052"/>
          <a:ext cx="3829050" cy="822960"/>
        </p:xfrm>
        <a:graphic>
          <a:graphicData uri="http://schemas.openxmlformats.org/drawingml/2006/table">
            <a:tbl>
              <a:tblPr firstRow="1" firstCol="1" bandRow="1"/>
              <a:tblGrid>
                <a:gridCol w="3086100">
                  <a:extLst>
                    <a:ext uri="{9D8B030D-6E8A-4147-A177-3AD203B41FA5}">
                      <a16:colId xmlns:a16="http://schemas.microsoft.com/office/drawing/2014/main" val="3433540400"/>
                    </a:ext>
                  </a:extLst>
                </a:gridCol>
                <a:gridCol w="742950">
                  <a:extLst>
                    <a:ext uri="{9D8B030D-6E8A-4147-A177-3AD203B41FA5}">
                      <a16:colId xmlns:a16="http://schemas.microsoft.com/office/drawing/2014/main" val="1054849619"/>
                    </a:ext>
                  </a:extLst>
                </a:gridCol>
              </a:tblGrid>
              <a:tr h="0">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Multifunctional Printed Sensors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T. Tallman</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837126"/>
                  </a:ext>
                </a:extLst>
              </a:tr>
              <a:tr h="0">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Additive Manufacturing of Propellant</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S. Son</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007378"/>
                  </a:ext>
                </a:extLst>
              </a:tr>
              <a:tr h="0">
                <a:tc>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Additive Manufacturing of Propellant II</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S. Son</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0944815"/>
                  </a:ext>
                </a:extLst>
              </a:tr>
              <a:tr h="0">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Additive Manufacturing of Materials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K. Trumble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5889872"/>
                  </a:ext>
                </a:extLst>
              </a:tr>
              <a:tr h="0">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Additive Manufacturing of Materials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K. Trumble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414949"/>
                  </a:ext>
                </a:extLst>
              </a:tr>
              <a:tr h="0">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Arial" panose="020B0604020202020204" pitchFamily="34" charset="0"/>
                        </a:rPr>
                        <a:t>3D Printing of Concrete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J. </a:t>
                      </a:r>
                      <a:r>
                        <a:rPr lang="en-US" sz="900" dirty="0" err="1">
                          <a:effectLst/>
                          <a:latin typeface="Arial" panose="020B0604020202020204" pitchFamily="34" charset="0"/>
                          <a:ea typeface="Calibri" panose="020F0502020204030204" pitchFamily="34" charset="0"/>
                          <a:cs typeface="Arial" panose="020B0604020202020204" pitchFamily="34" charset="0"/>
                        </a:rPr>
                        <a:t>Olek</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18415" marR="18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140622"/>
                  </a:ext>
                </a:extLst>
              </a:tr>
            </a:tbl>
          </a:graphicData>
        </a:graphic>
      </p:graphicFrame>
      <p:sp>
        <p:nvSpPr>
          <p:cNvPr id="17" name="TextBox 16">
            <a:extLst>
              <a:ext uri="{FF2B5EF4-FFF2-40B4-BE49-F238E27FC236}">
                <a16:creationId xmlns:a16="http://schemas.microsoft.com/office/drawing/2014/main" id="{D2971F6D-6962-4E59-8F96-0E46617A44B4}"/>
              </a:ext>
            </a:extLst>
          </p:cNvPr>
          <p:cNvSpPr txBox="1"/>
          <p:nvPr/>
        </p:nvSpPr>
        <p:spPr>
          <a:xfrm>
            <a:off x="29482" y="4602224"/>
            <a:ext cx="628650" cy="369332"/>
          </a:xfrm>
          <a:prstGeom prst="rect">
            <a:avLst/>
          </a:prstGeom>
          <a:noFill/>
        </p:spPr>
        <p:txBody>
          <a:bodyPr wrap="square">
            <a:spAutoFit/>
          </a:bodyPr>
          <a:lstStyle/>
          <a:p>
            <a:r>
              <a:rPr lang="en-US" dirty="0">
                <a:solidFill>
                  <a:srgbClr val="0000FF"/>
                </a:solidFill>
              </a:rPr>
              <a:t>ME</a:t>
            </a:r>
          </a:p>
        </p:txBody>
      </p:sp>
      <p:sp>
        <p:nvSpPr>
          <p:cNvPr id="18" name="Left Brace 17">
            <a:extLst>
              <a:ext uri="{FF2B5EF4-FFF2-40B4-BE49-F238E27FC236}">
                <a16:creationId xmlns:a16="http://schemas.microsoft.com/office/drawing/2014/main" id="{9C5ACDF9-67EA-4D8C-B643-5523E9D3C94F}"/>
              </a:ext>
            </a:extLst>
          </p:cNvPr>
          <p:cNvSpPr/>
          <p:nvPr/>
        </p:nvSpPr>
        <p:spPr>
          <a:xfrm>
            <a:off x="575280" y="3577215"/>
            <a:ext cx="236048" cy="2438400"/>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a:extLst>
              <a:ext uri="{FF2B5EF4-FFF2-40B4-BE49-F238E27FC236}">
                <a16:creationId xmlns:a16="http://schemas.microsoft.com/office/drawing/2014/main" id="{BE55AD6D-809D-4DEF-9B28-0BC422595887}"/>
              </a:ext>
            </a:extLst>
          </p:cNvPr>
          <p:cNvSpPr/>
          <p:nvPr/>
        </p:nvSpPr>
        <p:spPr>
          <a:xfrm rot="10800000">
            <a:off x="8781225" y="3567690"/>
            <a:ext cx="236048" cy="2438400"/>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96532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6225-1880-478E-91BB-6A25EED38081}"/>
              </a:ext>
            </a:extLst>
          </p:cNvPr>
          <p:cNvSpPr>
            <a:spLocks noGrp="1"/>
          </p:cNvSpPr>
          <p:nvPr>
            <p:ph type="ctrTitle"/>
          </p:nvPr>
        </p:nvSpPr>
        <p:spPr/>
        <p:txBody>
          <a:bodyPr/>
          <a:lstStyle/>
          <a:p>
            <a:r>
              <a:rPr lang="en-US" dirty="0"/>
              <a:t>Purdue Additive Manufacturing Curriculum</a:t>
            </a:r>
          </a:p>
        </p:txBody>
      </p:sp>
      <p:sp>
        <p:nvSpPr>
          <p:cNvPr id="3" name="Subtitle 2">
            <a:extLst>
              <a:ext uri="{FF2B5EF4-FFF2-40B4-BE49-F238E27FC236}">
                <a16:creationId xmlns:a16="http://schemas.microsoft.com/office/drawing/2014/main" id="{2E87596F-A769-430F-8407-6BC8BC2D765A}"/>
              </a:ext>
            </a:extLst>
          </p:cNvPr>
          <p:cNvSpPr>
            <a:spLocks noGrp="1"/>
          </p:cNvSpPr>
          <p:nvPr>
            <p:ph type="subTitle" idx="1"/>
          </p:nvPr>
        </p:nvSpPr>
        <p:spPr>
          <a:xfrm>
            <a:off x="445104" y="953280"/>
            <a:ext cx="6925731" cy="341599"/>
          </a:xfrm>
        </p:spPr>
        <p:txBody>
          <a:bodyPr/>
          <a:lstStyle/>
          <a:p>
            <a:r>
              <a:rPr lang="en-US" dirty="0"/>
              <a:t>Contemporary Additive Manufacturing Course Profile</a:t>
            </a:r>
          </a:p>
        </p:txBody>
      </p:sp>
      <p:sp>
        <p:nvSpPr>
          <p:cNvPr id="5" name="Date Placeholder 4">
            <a:extLst>
              <a:ext uri="{FF2B5EF4-FFF2-40B4-BE49-F238E27FC236}">
                <a16:creationId xmlns:a16="http://schemas.microsoft.com/office/drawing/2014/main" id="{DD2B14A8-F49E-49AC-9C45-66A1FE3C69A1}"/>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5BAC8F49-D074-4304-A793-47C082B5D11A}"/>
              </a:ext>
            </a:extLst>
          </p:cNvPr>
          <p:cNvSpPr>
            <a:spLocks noGrp="1"/>
          </p:cNvSpPr>
          <p:nvPr>
            <p:ph type="sldNum" sz="quarter" idx="12"/>
          </p:nvPr>
        </p:nvSpPr>
        <p:spPr/>
        <p:txBody>
          <a:bodyPr/>
          <a:lstStyle/>
          <a:p>
            <a:fld id="{8A7A6979-0714-4377-B894-6BE4C2D6E202}" type="slidenum">
              <a:rPr lang="en-US" smtClean="0"/>
              <a:pPr/>
              <a:t>7</a:t>
            </a:fld>
            <a:endParaRPr lang="en-US" dirty="0"/>
          </a:p>
        </p:txBody>
      </p:sp>
      <p:pic>
        <p:nvPicPr>
          <p:cNvPr id="54" name="Picture 53">
            <a:extLst>
              <a:ext uri="{FF2B5EF4-FFF2-40B4-BE49-F238E27FC236}">
                <a16:creationId xmlns:a16="http://schemas.microsoft.com/office/drawing/2014/main" id="{CD9F7438-420A-4A6D-8935-9DE990A83D50}"/>
              </a:ext>
            </a:extLst>
          </p:cNvPr>
          <p:cNvPicPr>
            <a:picLocks noChangeAspect="1"/>
          </p:cNvPicPr>
          <p:nvPr/>
        </p:nvPicPr>
        <p:blipFill>
          <a:blip r:embed="rId2"/>
          <a:stretch>
            <a:fillRect/>
          </a:stretch>
        </p:blipFill>
        <p:spPr>
          <a:xfrm>
            <a:off x="915019" y="1321238"/>
            <a:ext cx="7266750" cy="5001100"/>
          </a:xfrm>
          <a:prstGeom prst="rect">
            <a:avLst/>
          </a:prstGeom>
        </p:spPr>
      </p:pic>
    </p:spTree>
    <p:extLst>
      <p:ext uri="{BB962C8B-B14F-4D97-AF65-F5344CB8AC3E}">
        <p14:creationId xmlns:p14="http://schemas.microsoft.com/office/powerpoint/2010/main" val="265903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0CEB-BD29-4847-AA4F-C44FFD078D85}"/>
              </a:ext>
            </a:extLst>
          </p:cNvPr>
          <p:cNvSpPr>
            <a:spLocks noGrp="1"/>
          </p:cNvSpPr>
          <p:nvPr>
            <p:ph type="ctrTitle"/>
          </p:nvPr>
        </p:nvSpPr>
        <p:spPr/>
        <p:txBody>
          <a:bodyPr/>
          <a:lstStyle/>
          <a:p>
            <a:r>
              <a:rPr lang="en-US" dirty="0"/>
              <a:t>Purdue Additive Manufacturing Curriculum</a:t>
            </a:r>
          </a:p>
        </p:txBody>
      </p:sp>
      <p:sp>
        <p:nvSpPr>
          <p:cNvPr id="3" name="Subtitle 2">
            <a:extLst>
              <a:ext uri="{FF2B5EF4-FFF2-40B4-BE49-F238E27FC236}">
                <a16:creationId xmlns:a16="http://schemas.microsoft.com/office/drawing/2014/main" id="{F375F46D-3B6E-4729-9FE5-E1A3691D5E65}"/>
              </a:ext>
            </a:extLst>
          </p:cNvPr>
          <p:cNvSpPr>
            <a:spLocks noGrp="1"/>
          </p:cNvSpPr>
          <p:nvPr>
            <p:ph type="subTitle" idx="1"/>
          </p:nvPr>
        </p:nvSpPr>
        <p:spPr>
          <a:xfrm>
            <a:off x="445104" y="1200026"/>
            <a:ext cx="6925731" cy="338554"/>
          </a:xfrm>
        </p:spPr>
        <p:txBody>
          <a:bodyPr/>
          <a:lstStyle/>
          <a:p>
            <a:r>
              <a:rPr lang="en-US" dirty="0"/>
              <a:t>Contemporary Additive Manufacturing Course Profile</a:t>
            </a:r>
          </a:p>
        </p:txBody>
      </p:sp>
      <p:sp>
        <p:nvSpPr>
          <p:cNvPr id="4" name="Text Placeholder 3">
            <a:extLst>
              <a:ext uri="{FF2B5EF4-FFF2-40B4-BE49-F238E27FC236}">
                <a16:creationId xmlns:a16="http://schemas.microsoft.com/office/drawing/2014/main" id="{B5887EE3-68F7-47FC-904E-68E853211398}"/>
              </a:ext>
            </a:extLst>
          </p:cNvPr>
          <p:cNvSpPr>
            <a:spLocks noGrp="1"/>
          </p:cNvSpPr>
          <p:nvPr>
            <p:ph type="body" sz="quarter" idx="14"/>
          </p:nvPr>
        </p:nvSpPr>
        <p:spPr>
          <a:xfrm>
            <a:off x="618824" y="1656131"/>
            <a:ext cx="8138160" cy="4455420"/>
          </a:xfrm>
        </p:spPr>
        <p:txBody>
          <a:bodyPr>
            <a:normAutofit fontScale="92500" lnSpcReduction="10000"/>
          </a:bodyPr>
          <a:lstStyle/>
          <a:p>
            <a:r>
              <a:rPr lang="en-US" dirty="0"/>
              <a:t>Objective &amp; Format</a:t>
            </a:r>
          </a:p>
          <a:p>
            <a:pPr lvl="1"/>
            <a:r>
              <a:rPr lang="en-US" dirty="0"/>
              <a:t>Given the diversity of research activity in additive manufacturing across multiple disciplines, the objective of this course is to introduce advanced research topics in the field to promote convergent learning experiences</a:t>
            </a:r>
          </a:p>
          <a:p>
            <a:pPr lvl="1"/>
            <a:r>
              <a:rPr lang="en-US" dirty="0"/>
              <a:t>Expose students to an international community of experts in additive manufacturing and related fields through a distributed learning model and near-peer teaching</a:t>
            </a:r>
          </a:p>
          <a:p>
            <a:pPr lvl="1"/>
            <a:r>
              <a:rPr lang="en-US" dirty="0"/>
              <a:t>Long-term goal is education repository for contemporary topics in AM</a:t>
            </a:r>
          </a:p>
          <a:p>
            <a:pPr lvl="1"/>
            <a:r>
              <a:rPr lang="en-US" dirty="0"/>
              <a:t>Suggested 3 credit hours; Meets twice per week</a:t>
            </a:r>
          </a:p>
          <a:p>
            <a:pPr lvl="1"/>
            <a:endParaRPr lang="en-US" dirty="0"/>
          </a:p>
          <a:p>
            <a:r>
              <a:rPr lang="en-US" dirty="0"/>
              <a:t>Course Outcomes [Related ME Program Outcomes in brackets]</a:t>
            </a:r>
          </a:p>
          <a:p>
            <a:pPr marL="571500" lvl="1" indent="-342900">
              <a:buFont typeface="+mj-lt"/>
              <a:buAutoNum type="arabicPeriod"/>
            </a:pPr>
            <a:r>
              <a:rPr lang="en-US" dirty="0"/>
              <a:t>Identify, understand, and discuss real-world, contemporary problems in additive manufacturing related to materials, process, properties, and performance [1,2,6,7]</a:t>
            </a:r>
          </a:p>
          <a:p>
            <a:pPr marL="571500" lvl="1" indent="-342900">
              <a:buFont typeface="+mj-lt"/>
              <a:buAutoNum type="arabicPeriod"/>
            </a:pPr>
            <a:r>
              <a:rPr lang="en-US" dirty="0"/>
              <a:t>Ability to independently learn and collaboratively study advanced topics in additive manufacturing through near-pear teaching [3,5,7]</a:t>
            </a:r>
          </a:p>
          <a:p>
            <a:pPr marL="571500" lvl="1" indent="-342900">
              <a:buFont typeface="+mj-lt"/>
              <a:buAutoNum type="arabicPeriod"/>
            </a:pPr>
            <a:r>
              <a:rPr lang="en-US" dirty="0"/>
              <a:t>Integrate information across multiple disciplines to understand convergent problems in additive manufacturing [1,2,4]  </a:t>
            </a:r>
          </a:p>
          <a:p>
            <a:pPr marL="571500" lvl="1" indent="-342900">
              <a:buFont typeface="+mj-lt"/>
              <a:buAutoNum type="arabicPeriod"/>
            </a:pPr>
            <a:r>
              <a:rPr lang="en-US" dirty="0"/>
              <a:t>Improve oral and written communication skills and comprehension in the additive manufacturing field [3,5]</a:t>
            </a:r>
          </a:p>
          <a:p>
            <a:endParaRPr lang="en-US" dirty="0"/>
          </a:p>
        </p:txBody>
      </p:sp>
      <p:sp>
        <p:nvSpPr>
          <p:cNvPr id="5" name="Date Placeholder 4">
            <a:extLst>
              <a:ext uri="{FF2B5EF4-FFF2-40B4-BE49-F238E27FC236}">
                <a16:creationId xmlns:a16="http://schemas.microsoft.com/office/drawing/2014/main" id="{36C08FA5-A17D-4358-825C-127AB3B839DD}"/>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A10F9126-351B-49D7-83BA-C72E618AB112}"/>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Tree>
    <p:extLst>
      <p:ext uri="{BB962C8B-B14F-4D97-AF65-F5344CB8AC3E}">
        <p14:creationId xmlns:p14="http://schemas.microsoft.com/office/powerpoint/2010/main" val="2273628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0CEB-BD29-4847-AA4F-C44FFD078D85}"/>
              </a:ext>
            </a:extLst>
          </p:cNvPr>
          <p:cNvSpPr>
            <a:spLocks noGrp="1"/>
          </p:cNvSpPr>
          <p:nvPr>
            <p:ph type="ctrTitle"/>
          </p:nvPr>
        </p:nvSpPr>
        <p:spPr/>
        <p:txBody>
          <a:bodyPr/>
          <a:lstStyle/>
          <a:p>
            <a:r>
              <a:rPr lang="en-US" dirty="0"/>
              <a:t>Purdue Additive Manufacturing Curriculum</a:t>
            </a:r>
          </a:p>
        </p:txBody>
      </p:sp>
      <p:sp>
        <p:nvSpPr>
          <p:cNvPr id="3" name="Subtitle 2">
            <a:extLst>
              <a:ext uri="{FF2B5EF4-FFF2-40B4-BE49-F238E27FC236}">
                <a16:creationId xmlns:a16="http://schemas.microsoft.com/office/drawing/2014/main" id="{F375F46D-3B6E-4729-9FE5-E1A3691D5E65}"/>
              </a:ext>
            </a:extLst>
          </p:cNvPr>
          <p:cNvSpPr>
            <a:spLocks noGrp="1"/>
          </p:cNvSpPr>
          <p:nvPr>
            <p:ph type="subTitle" idx="1"/>
          </p:nvPr>
        </p:nvSpPr>
        <p:spPr>
          <a:xfrm>
            <a:off x="445104" y="1200026"/>
            <a:ext cx="6925731" cy="338554"/>
          </a:xfrm>
        </p:spPr>
        <p:txBody>
          <a:bodyPr/>
          <a:lstStyle/>
          <a:p>
            <a:r>
              <a:rPr lang="en-US" dirty="0"/>
              <a:t>Contemporary Additive Manufacturing Course Profile</a:t>
            </a:r>
          </a:p>
        </p:txBody>
      </p:sp>
      <p:sp>
        <p:nvSpPr>
          <p:cNvPr id="5" name="Date Placeholder 4">
            <a:extLst>
              <a:ext uri="{FF2B5EF4-FFF2-40B4-BE49-F238E27FC236}">
                <a16:creationId xmlns:a16="http://schemas.microsoft.com/office/drawing/2014/main" id="{36C08FA5-A17D-4358-825C-127AB3B839DD}"/>
              </a:ext>
            </a:extLst>
          </p:cNvPr>
          <p:cNvSpPr>
            <a:spLocks noGrp="1"/>
          </p:cNvSpPr>
          <p:nvPr>
            <p:ph type="dt" sz="half" idx="10"/>
          </p:nvPr>
        </p:nvSpPr>
        <p:spPr/>
        <p:txBody>
          <a:bodyPr/>
          <a:lstStyle/>
          <a:p>
            <a:fld id="{93C70D44-4D52-E745-B943-20C0DA58653C}" type="datetime1">
              <a:rPr lang="en-US" smtClean="0"/>
              <a:pPr/>
              <a:t>2/21/2022</a:t>
            </a:fld>
            <a:endParaRPr lang="en-US" dirty="0"/>
          </a:p>
        </p:txBody>
      </p:sp>
      <p:sp>
        <p:nvSpPr>
          <p:cNvPr id="6" name="Slide Number Placeholder 5">
            <a:extLst>
              <a:ext uri="{FF2B5EF4-FFF2-40B4-BE49-F238E27FC236}">
                <a16:creationId xmlns:a16="http://schemas.microsoft.com/office/drawing/2014/main" id="{A10F9126-351B-49D7-83BA-C72E618AB112}"/>
              </a:ext>
            </a:extLst>
          </p:cNvPr>
          <p:cNvSpPr>
            <a:spLocks noGrp="1"/>
          </p:cNvSpPr>
          <p:nvPr>
            <p:ph type="sldNum" sz="quarter" idx="12"/>
          </p:nvPr>
        </p:nvSpPr>
        <p:spPr/>
        <p:txBody>
          <a:bodyPr/>
          <a:lstStyle/>
          <a:p>
            <a:fld id="{8A7A6979-0714-4377-B894-6BE4C2D6E202}" type="slidenum">
              <a:rPr lang="en-US" smtClean="0"/>
              <a:pPr/>
              <a:t>9</a:t>
            </a:fld>
            <a:endParaRPr lang="en-US" dirty="0"/>
          </a:p>
        </p:txBody>
      </p:sp>
      <p:cxnSp>
        <p:nvCxnSpPr>
          <p:cNvPr id="8" name="Straight Arrow Connector 7">
            <a:extLst>
              <a:ext uri="{FF2B5EF4-FFF2-40B4-BE49-F238E27FC236}">
                <a16:creationId xmlns:a16="http://schemas.microsoft.com/office/drawing/2014/main" id="{7DC3EC84-8FEA-4E67-B554-48AAD6446CE1}"/>
              </a:ext>
            </a:extLst>
          </p:cNvPr>
          <p:cNvCxnSpPr/>
          <p:nvPr/>
        </p:nvCxnSpPr>
        <p:spPr>
          <a:xfrm>
            <a:off x="3018551" y="2883617"/>
            <a:ext cx="327411" cy="0"/>
          </a:xfrm>
          <a:prstGeom prst="straightConnector1">
            <a:avLst/>
          </a:prstGeom>
          <a:noFill/>
          <a:ln w="19050" algn="ctr">
            <a:solidFill>
              <a:srgbClr val="000000"/>
            </a:solidFill>
            <a:miter lim="800000"/>
            <a:headEnd/>
            <a:tailEnd type="stealth" w="lg" len="lg"/>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C08E7A2D-DD9D-4BA5-879F-810022AD382A}"/>
              </a:ext>
            </a:extLst>
          </p:cNvPr>
          <p:cNvCxnSpPr/>
          <p:nvPr/>
        </p:nvCxnSpPr>
        <p:spPr>
          <a:xfrm>
            <a:off x="4793061" y="3837950"/>
            <a:ext cx="0" cy="333940"/>
          </a:xfrm>
          <a:prstGeom prst="straightConnector1">
            <a:avLst/>
          </a:prstGeom>
          <a:noFill/>
          <a:ln w="19050" algn="ctr">
            <a:solidFill>
              <a:srgbClr val="000000"/>
            </a:solidFill>
            <a:miter lim="800000"/>
            <a:headEnd/>
            <a:tailEnd type="stealth" w="lg" len="lg"/>
          </a:ln>
          <a:extLst>
            <a:ext uri="{909E8E84-426E-40DD-AFC4-6F175D3DCCD1}">
              <a14:hiddenFill xmlns:a14="http://schemas.microsoft.com/office/drawing/2010/main">
                <a:noFill/>
              </a14:hiddenFill>
            </a:ext>
          </a:extLst>
        </p:spPr>
      </p:cxnSp>
      <p:grpSp>
        <p:nvGrpSpPr>
          <p:cNvPr id="29" name="Group 28">
            <a:extLst>
              <a:ext uri="{FF2B5EF4-FFF2-40B4-BE49-F238E27FC236}">
                <a16:creationId xmlns:a16="http://schemas.microsoft.com/office/drawing/2014/main" id="{7E4104DA-FF8E-49EA-AA30-1F55934BE7CD}"/>
              </a:ext>
            </a:extLst>
          </p:cNvPr>
          <p:cNvGrpSpPr>
            <a:grpSpLocks/>
          </p:cNvGrpSpPr>
          <p:nvPr/>
        </p:nvGrpSpPr>
        <p:grpSpPr bwMode="auto">
          <a:xfrm>
            <a:off x="3371045" y="1926073"/>
            <a:ext cx="2781881" cy="1903058"/>
            <a:chOff x="1080" y="4521"/>
            <a:chExt cx="3117" cy="3307"/>
          </a:xfrm>
        </p:grpSpPr>
        <p:sp>
          <p:nvSpPr>
            <p:cNvPr id="31" name="Rounded Rectangle 3">
              <a:extLst>
                <a:ext uri="{FF2B5EF4-FFF2-40B4-BE49-F238E27FC236}">
                  <a16:creationId xmlns:a16="http://schemas.microsoft.com/office/drawing/2014/main" id="{88A48DC9-8378-4FA5-8A91-466EBEB12E1C}"/>
                </a:ext>
              </a:extLst>
            </p:cNvPr>
            <p:cNvSpPr>
              <a:spLocks noChangeAspect="1" noEditPoints="1" noChangeArrowheads="1" noChangeShapeType="1" noTextEdit="1"/>
            </p:cNvSpPr>
            <p:nvPr/>
          </p:nvSpPr>
          <p:spPr bwMode="auto">
            <a:xfrm>
              <a:off x="1080" y="4521"/>
              <a:ext cx="2993" cy="3186"/>
            </a:xfrm>
            <a:prstGeom prst="roundRect">
              <a:avLst>
                <a:gd name="adj" fmla="val 16667"/>
              </a:avLst>
            </a:prstGeom>
            <a:noFill/>
            <a:ln w="12700" algn="ctr">
              <a:solidFill>
                <a:srgbClr val="00000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latin typeface="Arial" panose="020B0604020202020204" pitchFamily="34" charset="0"/>
                <a:cs typeface="Arial" panose="020B0604020202020204" pitchFamily="34" charset="0"/>
              </a:endParaRPr>
            </a:p>
          </p:txBody>
        </p:sp>
        <p:sp>
          <p:nvSpPr>
            <p:cNvPr id="32" name="TextBox 4">
              <a:extLst>
                <a:ext uri="{FF2B5EF4-FFF2-40B4-BE49-F238E27FC236}">
                  <a16:creationId xmlns:a16="http://schemas.microsoft.com/office/drawing/2014/main" id="{DD08B6B0-D29B-42D4-9321-DB80B01BB6C3}"/>
                </a:ext>
              </a:extLst>
            </p:cNvPr>
            <p:cNvSpPr txBox="1">
              <a:spLocks noChangeAspect="1" noEditPoints="1" noChangeArrowheads="1" noChangeShapeType="1" noTextEdit="1"/>
            </p:cNvSpPr>
            <p:nvPr/>
          </p:nvSpPr>
          <p:spPr bwMode="auto">
            <a:xfrm>
              <a:off x="1099" y="4557"/>
              <a:ext cx="3098" cy="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Diagnostics and Performance in Additive Manufacturing (3 weeks)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Anomaly detection in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In-situ diagnostics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3D printing with vision</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Ultrasonic inspection</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Residual stress characterization</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Analyzing mechanical, physical, chemical, and electrical properties in AM</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Metrology in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Thermal and distortion control in metal AM</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p:txBody>
        </p:sp>
      </p:grpSp>
      <p:cxnSp>
        <p:nvCxnSpPr>
          <p:cNvPr id="30" name="Straight Connector 29">
            <a:extLst>
              <a:ext uri="{FF2B5EF4-FFF2-40B4-BE49-F238E27FC236}">
                <a16:creationId xmlns:a16="http://schemas.microsoft.com/office/drawing/2014/main" id="{D3D5CA8C-3065-4473-8BEA-FC026C1DA4EF}"/>
              </a:ext>
            </a:extLst>
          </p:cNvPr>
          <p:cNvCxnSpPr>
            <a:cxnSpLocks noChangeAspect="1" noEditPoints="1" noChangeArrowheads="1" noChangeShapeType="1"/>
          </p:cNvCxnSpPr>
          <p:nvPr/>
        </p:nvCxnSpPr>
        <p:spPr bwMode="auto">
          <a:xfrm>
            <a:off x="3371045" y="2308181"/>
            <a:ext cx="2671212" cy="0"/>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cxnSp>
      <p:sp>
        <p:nvSpPr>
          <p:cNvPr id="27" name="Rounded Rectangle 3">
            <a:extLst>
              <a:ext uri="{FF2B5EF4-FFF2-40B4-BE49-F238E27FC236}">
                <a16:creationId xmlns:a16="http://schemas.microsoft.com/office/drawing/2014/main" id="{FA1D9C7E-B582-4A09-89EF-5C88FA48E7CF}"/>
              </a:ext>
            </a:extLst>
          </p:cNvPr>
          <p:cNvSpPr>
            <a:spLocks noChangeAspect="1" noEditPoints="1" noChangeArrowheads="1" noChangeShapeType="1" noTextEdit="1"/>
          </p:cNvSpPr>
          <p:nvPr/>
        </p:nvSpPr>
        <p:spPr bwMode="auto">
          <a:xfrm>
            <a:off x="1337987" y="4180819"/>
            <a:ext cx="6799449" cy="1820698"/>
          </a:xfrm>
          <a:prstGeom prst="roundRect">
            <a:avLst>
              <a:gd name="adj" fmla="val 16667"/>
            </a:avLst>
          </a:prstGeom>
          <a:noFill/>
          <a:ln w="12700" algn="ctr">
            <a:solidFill>
              <a:srgbClr val="00000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latin typeface="Arial" panose="020B0604020202020204" pitchFamily="34" charset="0"/>
              <a:cs typeface="Arial" panose="020B0604020202020204" pitchFamily="34" charset="0"/>
            </a:endParaRPr>
          </a:p>
        </p:txBody>
      </p:sp>
      <p:sp>
        <p:nvSpPr>
          <p:cNvPr id="28" name="TextBox 4">
            <a:extLst>
              <a:ext uri="{FF2B5EF4-FFF2-40B4-BE49-F238E27FC236}">
                <a16:creationId xmlns:a16="http://schemas.microsoft.com/office/drawing/2014/main" id="{6B973466-290E-4EA1-8761-F2F34EEDE09C}"/>
              </a:ext>
            </a:extLst>
          </p:cNvPr>
          <p:cNvSpPr txBox="1">
            <a:spLocks noChangeAspect="1" noEditPoints="1" noChangeArrowheads="1" noChangeShapeType="1" noTextEdit="1"/>
          </p:cNvSpPr>
          <p:nvPr/>
        </p:nvSpPr>
        <p:spPr bwMode="auto">
          <a:xfrm>
            <a:off x="1657277" y="4594530"/>
            <a:ext cx="3390584" cy="132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Composite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Volumetric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Multi-material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Additive manufacturing of energetics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Big area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4D printing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High explosive 3D printing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Additive manufacturing of soft materials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Operations research in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Rounded Rectangle 5">
            <a:extLst>
              <a:ext uri="{FF2B5EF4-FFF2-40B4-BE49-F238E27FC236}">
                <a16:creationId xmlns:a16="http://schemas.microsoft.com/office/drawing/2014/main" id="{86F7A0F4-0377-4A14-AB57-F7A29FC924A7}"/>
              </a:ext>
            </a:extLst>
          </p:cNvPr>
          <p:cNvSpPr>
            <a:spLocks noChangeAspect="1" noEditPoints="1" noChangeArrowheads="1" noChangeShapeType="1" noTextEdit="1"/>
          </p:cNvSpPr>
          <p:nvPr/>
        </p:nvSpPr>
        <p:spPr bwMode="auto">
          <a:xfrm>
            <a:off x="528618" y="1926073"/>
            <a:ext cx="2493400" cy="1832275"/>
          </a:xfrm>
          <a:prstGeom prst="roundRect">
            <a:avLst>
              <a:gd name="adj" fmla="val 16667"/>
            </a:avLst>
          </a:prstGeom>
          <a:noFill/>
          <a:ln w="12700" algn="ctr">
            <a:solidFill>
              <a:srgbClr val="00000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latin typeface="Arial" panose="020B0604020202020204" pitchFamily="34" charset="0"/>
              <a:cs typeface="Arial" panose="020B0604020202020204" pitchFamily="34" charset="0"/>
            </a:endParaRPr>
          </a:p>
        </p:txBody>
      </p:sp>
      <p:sp>
        <p:nvSpPr>
          <p:cNvPr id="25" name="TextBox 6">
            <a:extLst>
              <a:ext uri="{FF2B5EF4-FFF2-40B4-BE49-F238E27FC236}">
                <a16:creationId xmlns:a16="http://schemas.microsoft.com/office/drawing/2014/main" id="{4B1968F5-F410-4021-8950-7181ACC95865}"/>
              </a:ext>
            </a:extLst>
          </p:cNvPr>
          <p:cNvSpPr txBox="1">
            <a:spLocks noChangeAspect="1" noEditPoints="1" noChangeArrowheads="1" noChangeShapeType="1" noTextEdit="1"/>
          </p:cNvSpPr>
          <p:nvPr/>
        </p:nvSpPr>
        <p:spPr bwMode="auto">
          <a:xfrm>
            <a:off x="578086" y="1926073"/>
            <a:ext cx="2443933" cy="195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Design Tools in Additive Manufacturing </a:t>
            </a:r>
            <a:b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900" b="1"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wks</a:t>
            </a: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gn="ctr">
              <a:spcBef>
                <a:spcPts val="0"/>
              </a:spcBef>
              <a:spcAft>
                <a:spcPts val="0"/>
              </a:spcAft>
            </a:pP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indent="-228600">
              <a:buFont typeface="+mj-lt"/>
              <a:buAutoNum type="arabicPeriod"/>
            </a:pPr>
            <a:r>
              <a:rPr lang="en-US" sz="900" dirty="0">
                <a:solidFill>
                  <a:srgbClr val="000000"/>
                </a:solidFill>
                <a:latin typeface="Arial" panose="020B0604020202020204" pitchFamily="34" charset="0"/>
                <a:cs typeface="Arial" panose="020B0604020202020204" pitchFamily="34" charset="0"/>
              </a:rPr>
              <a:t>Computer aided design tools for additive manufacturing</a:t>
            </a: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Designing feedstock materials for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dirty="0">
                <a:effectLst/>
                <a:latin typeface="Arial" panose="020B0604020202020204" pitchFamily="34" charset="0"/>
                <a:ea typeface="Times New Roman" panose="02020603050405020304" pitchFamily="18" charset="0"/>
                <a:cs typeface="Arial" panose="020B0604020202020204" pitchFamily="34" charset="0"/>
              </a:rPr>
              <a:t>Modeling of metal AM parts</a:t>
            </a: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Understanding file formats: from STL to AMD</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Digital twin in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Digitalization of hybrid manufacturing processes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CD28619-710E-4CA3-8896-B1990132F173}"/>
              </a:ext>
            </a:extLst>
          </p:cNvPr>
          <p:cNvCxnSpPr>
            <a:cxnSpLocks noChangeAspect="1" noEditPoints="1" noChangeArrowheads="1" noChangeShapeType="1"/>
          </p:cNvCxnSpPr>
          <p:nvPr/>
        </p:nvCxnSpPr>
        <p:spPr bwMode="auto">
          <a:xfrm>
            <a:off x="528618" y="2298879"/>
            <a:ext cx="2493400" cy="0"/>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cxnSp>
      <p:grpSp>
        <p:nvGrpSpPr>
          <p:cNvPr id="20" name="Group 19">
            <a:extLst>
              <a:ext uri="{FF2B5EF4-FFF2-40B4-BE49-F238E27FC236}">
                <a16:creationId xmlns:a16="http://schemas.microsoft.com/office/drawing/2014/main" id="{CD9E2EEB-A652-4A6F-B2D8-5A5BF9155B20}"/>
              </a:ext>
            </a:extLst>
          </p:cNvPr>
          <p:cNvGrpSpPr>
            <a:grpSpLocks/>
          </p:cNvGrpSpPr>
          <p:nvPr/>
        </p:nvGrpSpPr>
        <p:grpSpPr bwMode="auto">
          <a:xfrm>
            <a:off x="6386907" y="1926073"/>
            <a:ext cx="2383490" cy="1833426"/>
            <a:chOff x="1080" y="4521"/>
            <a:chExt cx="3136" cy="3186"/>
          </a:xfrm>
        </p:grpSpPr>
        <p:sp>
          <p:nvSpPr>
            <p:cNvPr id="22" name="Rounded Rectangle 3">
              <a:extLst>
                <a:ext uri="{FF2B5EF4-FFF2-40B4-BE49-F238E27FC236}">
                  <a16:creationId xmlns:a16="http://schemas.microsoft.com/office/drawing/2014/main" id="{3B9653AD-7A4E-433C-8E87-6860E87F5D11}"/>
                </a:ext>
              </a:extLst>
            </p:cNvPr>
            <p:cNvSpPr>
              <a:spLocks noChangeAspect="1" noEditPoints="1" noChangeArrowheads="1" noChangeShapeType="1" noTextEdit="1"/>
            </p:cNvSpPr>
            <p:nvPr/>
          </p:nvSpPr>
          <p:spPr bwMode="auto">
            <a:xfrm>
              <a:off x="1080" y="4521"/>
              <a:ext cx="2993" cy="3186"/>
            </a:xfrm>
            <a:prstGeom prst="roundRect">
              <a:avLst>
                <a:gd name="adj" fmla="val 16667"/>
              </a:avLst>
            </a:prstGeom>
            <a:noFill/>
            <a:ln w="12700" algn="ctr">
              <a:solidFill>
                <a:srgbClr val="00000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latin typeface="Arial" panose="020B0604020202020204" pitchFamily="34" charset="0"/>
                <a:cs typeface="Arial" panose="020B0604020202020204" pitchFamily="34" charset="0"/>
              </a:endParaRPr>
            </a:p>
          </p:txBody>
        </p:sp>
        <p:sp>
          <p:nvSpPr>
            <p:cNvPr id="23" name="TextBox 4">
              <a:extLst>
                <a:ext uri="{FF2B5EF4-FFF2-40B4-BE49-F238E27FC236}">
                  <a16:creationId xmlns:a16="http://schemas.microsoft.com/office/drawing/2014/main" id="{69E9580D-F0C7-46FE-A45B-EF0BE8D2B652}"/>
                </a:ext>
              </a:extLst>
            </p:cNvPr>
            <p:cNvSpPr txBox="1">
              <a:spLocks noChangeAspect="1" noEditPoints="1" noChangeArrowheads="1" noChangeShapeType="1" noTextEdit="1"/>
            </p:cNvSpPr>
            <p:nvPr/>
          </p:nvSpPr>
          <p:spPr bwMode="auto">
            <a:xfrm>
              <a:off x="1080" y="4521"/>
              <a:ext cx="3136" cy="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Contemporary Applications in Additive Manufacturing (3 weeks)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900" dirty="0">
                  <a:effectLst/>
                  <a:latin typeface="Arial" panose="020B0604020202020204" pitchFamily="34" charset="0"/>
                  <a:ea typeface="Times New Roman" panose="02020603050405020304" pitchFamily="18" charset="0"/>
                  <a:cs typeface="Arial" panose="020B0604020202020204" pitchFamily="34" charset="0"/>
                </a:rPr>
                <a:t> </a:t>
              </a: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High explosive 3D printing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3D Printing in Water Treatment</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3D Printing of Food</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3D Printing of Pharma Products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Cellular Agriculture </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Biodegradable Implants in AM</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Nuclear materials in AM</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Tooling from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Additive manufacturing for space</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Equitable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1" name="Straight Connector 20">
            <a:extLst>
              <a:ext uri="{FF2B5EF4-FFF2-40B4-BE49-F238E27FC236}">
                <a16:creationId xmlns:a16="http://schemas.microsoft.com/office/drawing/2014/main" id="{41FDAEBB-E7EB-44E3-9105-DE2DAB3A9479}"/>
              </a:ext>
            </a:extLst>
          </p:cNvPr>
          <p:cNvCxnSpPr>
            <a:cxnSpLocks noChangeAspect="1" noEditPoints="1" noChangeArrowheads="1" noChangeShapeType="1"/>
          </p:cNvCxnSpPr>
          <p:nvPr/>
        </p:nvCxnSpPr>
        <p:spPr bwMode="auto">
          <a:xfrm>
            <a:off x="6386907" y="2308181"/>
            <a:ext cx="2274804" cy="0"/>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F14F7C8A-99A5-4B45-8BF7-B179B83C4E1D}"/>
              </a:ext>
            </a:extLst>
          </p:cNvPr>
          <p:cNvCxnSpPr/>
          <p:nvPr/>
        </p:nvCxnSpPr>
        <p:spPr>
          <a:xfrm>
            <a:off x="2276630" y="3789771"/>
            <a:ext cx="523654" cy="406853"/>
          </a:xfrm>
          <a:prstGeom prst="straightConnector1">
            <a:avLst/>
          </a:prstGeom>
          <a:noFill/>
          <a:ln w="19050" algn="ctr">
            <a:solidFill>
              <a:srgbClr val="000000"/>
            </a:solidFill>
            <a:miter lim="800000"/>
            <a:headEnd/>
            <a:tailEnd type="stealth" w="lg" len="lg"/>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39AECCB1-0141-43BE-A79A-4BE14F91EADC}"/>
              </a:ext>
            </a:extLst>
          </p:cNvPr>
          <p:cNvCxnSpPr/>
          <p:nvPr/>
        </p:nvCxnSpPr>
        <p:spPr>
          <a:xfrm flipH="1">
            <a:off x="6541073" y="3809042"/>
            <a:ext cx="382988" cy="346308"/>
          </a:xfrm>
          <a:prstGeom prst="straightConnector1">
            <a:avLst/>
          </a:prstGeom>
          <a:noFill/>
          <a:ln w="19050" algn="ctr">
            <a:solidFill>
              <a:srgbClr val="000000"/>
            </a:solidFill>
            <a:miter lim="800000"/>
            <a:headEnd/>
            <a:tailEnd type="stealth" w="lg" len="lg"/>
          </a:ln>
          <a:extLst>
            <a:ext uri="{909E8E84-426E-40DD-AFC4-6F175D3DCCD1}">
              <a14:hiddenFill xmlns:a14="http://schemas.microsoft.com/office/drawing/2010/main">
                <a:noFill/>
              </a14:hiddenFill>
            </a:ext>
          </a:extLst>
        </p:spPr>
      </p:cxnSp>
      <p:sp>
        <p:nvSpPr>
          <p:cNvPr id="18" name="TextBox 4">
            <a:extLst>
              <a:ext uri="{FF2B5EF4-FFF2-40B4-BE49-F238E27FC236}">
                <a16:creationId xmlns:a16="http://schemas.microsoft.com/office/drawing/2014/main" id="{B07F7D73-5896-450B-86AA-7640616BBF0B}"/>
              </a:ext>
            </a:extLst>
          </p:cNvPr>
          <p:cNvSpPr txBox="1">
            <a:spLocks noChangeAspect="1" noEditPoints="1" noChangeArrowheads="1" noChangeShapeType="1" noTextEdit="1"/>
          </p:cNvSpPr>
          <p:nvPr/>
        </p:nvSpPr>
        <p:spPr bwMode="auto">
          <a:xfrm>
            <a:off x="4897444" y="4594530"/>
            <a:ext cx="2994036" cy="119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Hybrid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Cutting mechanics during powder bed fusion</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Nanoscale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Soft and hard bioprinting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Transport phenomenon</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Vibration Assisted 3D Printing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Epoxy development 3D printing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28600">
              <a:spcBef>
                <a:spcPts val="0"/>
              </a:spcBef>
              <a:spcAft>
                <a:spcPts val="0"/>
              </a:spcAft>
              <a:buFont typeface="+mj-lt"/>
              <a:buAutoNum type="arabicPeriod" startAt="10"/>
            </a:pPr>
            <a:r>
              <a:rPr lang="en-US"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Sustainability in Additive Manufacturing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4">
            <a:extLst>
              <a:ext uri="{FF2B5EF4-FFF2-40B4-BE49-F238E27FC236}">
                <a16:creationId xmlns:a16="http://schemas.microsoft.com/office/drawing/2014/main" id="{9EF49EB6-A52D-4619-BF1C-02722D16AA60}"/>
              </a:ext>
            </a:extLst>
          </p:cNvPr>
          <p:cNvSpPr txBox="1">
            <a:spLocks noChangeAspect="1" noEditPoints="1" noChangeArrowheads="1" noChangeShapeType="1" noTextEdit="1"/>
          </p:cNvSpPr>
          <p:nvPr/>
        </p:nvSpPr>
        <p:spPr bwMode="auto">
          <a:xfrm>
            <a:off x="2401889" y="4300462"/>
            <a:ext cx="5055835" cy="25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Process and Systems Level Activity in Additive Manufacturing (7 weeks)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900" dirty="0">
                <a:effectLst/>
                <a:latin typeface="Arial" panose="020B0604020202020204" pitchFamily="34" charset="0"/>
                <a:ea typeface="Times New Roman" panose="02020603050405020304" pitchFamily="18" charset="0"/>
                <a:cs typeface="Arial" panose="020B0604020202020204" pitchFamily="34" charset="0"/>
              </a:rPr>
              <a:t> </a:t>
            </a:r>
          </a:p>
        </p:txBody>
      </p:sp>
      <p:cxnSp>
        <p:nvCxnSpPr>
          <p:cNvPr id="11" name="Straight Arrow Connector 10">
            <a:extLst>
              <a:ext uri="{FF2B5EF4-FFF2-40B4-BE49-F238E27FC236}">
                <a16:creationId xmlns:a16="http://schemas.microsoft.com/office/drawing/2014/main" id="{96DAB0B4-2469-4919-BB8A-68BDA8D43CCF}"/>
              </a:ext>
            </a:extLst>
          </p:cNvPr>
          <p:cNvCxnSpPr/>
          <p:nvPr/>
        </p:nvCxnSpPr>
        <p:spPr>
          <a:xfrm>
            <a:off x="6063320" y="2893253"/>
            <a:ext cx="327411" cy="0"/>
          </a:xfrm>
          <a:prstGeom prst="straightConnector1">
            <a:avLst/>
          </a:prstGeom>
          <a:noFill/>
          <a:ln w="19050" algn="ctr">
            <a:solidFill>
              <a:srgbClr val="000000"/>
            </a:solidFill>
            <a:miter lim="800000"/>
            <a:headEnd/>
            <a:tailEnd type="stealth" w="lg" len="lg"/>
          </a:ln>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9883DD77-6805-4B83-8F50-878BEA9E6E91}"/>
              </a:ext>
            </a:extLst>
          </p:cNvPr>
          <p:cNvCxnSpPr>
            <a:cxnSpLocks noChangeAspect="1" noEditPoints="1" noChangeArrowheads="1" noChangeShapeType="1"/>
          </p:cNvCxnSpPr>
          <p:nvPr/>
        </p:nvCxnSpPr>
        <p:spPr bwMode="auto">
          <a:xfrm>
            <a:off x="1356649" y="4559730"/>
            <a:ext cx="6766560" cy="0"/>
          </a:xfrm>
          <a:prstGeom prst="line">
            <a:avLst/>
          </a:prstGeom>
          <a:noFill/>
          <a:ln w="12700" algn="ctr">
            <a:solidFill>
              <a:srgbClr val="000000"/>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93923815"/>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IE-Template_Black_StandardScreen" id="{E89C3307-748B-AB41-927F-A1C98E8C6764}" vid="{73600533-07C5-D24B-8F18-B757735831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Purdue2</Template>
  <TotalTime>5339</TotalTime>
  <Words>1519</Words>
  <Application>Microsoft Office PowerPoint</Application>
  <PresentationFormat>On-screen Show (4:3)</PresentationFormat>
  <Paragraphs>323</Paragraphs>
  <Slides>11</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Acumin Pro SemiCondensed</vt:lpstr>
      <vt:lpstr>Agency FB</vt:lpstr>
      <vt:lpstr>Candara</vt:lpstr>
      <vt:lpstr>Acumin Pro ExtraCondensed Smbd</vt:lpstr>
      <vt:lpstr>Arial</vt:lpstr>
      <vt:lpstr>Acumin Pro Semibold</vt:lpstr>
      <vt:lpstr>United Sans Reg Medium</vt:lpstr>
      <vt:lpstr>United Sans Cd Md</vt:lpstr>
      <vt:lpstr>Acumin Pro Medium</vt:lpstr>
      <vt:lpstr>Wingdings</vt:lpstr>
      <vt:lpstr>Calibri</vt:lpstr>
      <vt:lpstr>Times New Roman</vt:lpstr>
      <vt:lpstr>Acumin Pro</vt:lpstr>
      <vt:lpstr>Acumin Pro ExtraCondensed</vt:lpstr>
      <vt:lpstr>Purdue2</vt:lpstr>
      <vt:lpstr>Additive Manufacturing curriculum</vt:lpstr>
      <vt:lpstr>Building an Additive Manufacturing Curriculum</vt:lpstr>
      <vt:lpstr>EXTERNAL Survey of Additive Manufacturing Curriculums</vt:lpstr>
      <vt:lpstr>EXTERNAL Survey of Additive Manufacturing Curriculums</vt:lpstr>
      <vt:lpstr>Purdue Additive Manufacturing Curriculum</vt:lpstr>
      <vt:lpstr>INTERNAL Survey of Additive Manufacturing Curriculum</vt:lpstr>
      <vt:lpstr>Purdue Additive Manufacturing Curriculum</vt:lpstr>
      <vt:lpstr>Purdue Additive Manufacturing Curriculum</vt:lpstr>
      <vt:lpstr>Purdue Additive Manufacturing Curriculum</vt:lpstr>
      <vt:lpstr>Purdue Additive Manufacturing Curriculum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Seunghyo Jeon</dc:creator>
  <cp:lastModifiedBy>Michael Sealy</cp:lastModifiedBy>
  <cp:revision>107</cp:revision>
  <dcterms:created xsi:type="dcterms:W3CDTF">2020-04-20T22:16:50Z</dcterms:created>
  <dcterms:modified xsi:type="dcterms:W3CDTF">2022-02-21T19:34:55Z</dcterms:modified>
</cp:coreProperties>
</file>