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2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41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D1E0F-C1BF-4AE2-A7DB-A78996307F49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B4EA-F391-4C8A-8E62-34B0079D4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61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D1E0F-C1BF-4AE2-A7DB-A78996307F49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B4EA-F391-4C8A-8E62-34B0079D4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75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D1E0F-C1BF-4AE2-A7DB-A78996307F49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B4EA-F391-4C8A-8E62-34B0079D4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9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D1E0F-C1BF-4AE2-A7DB-A78996307F49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B4EA-F391-4C8A-8E62-34B0079D4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505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D1E0F-C1BF-4AE2-A7DB-A78996307F49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B4EA-F391-4C8A-8E62-34B0079D4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803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D1E0F-C1BF-4AE2-A7DB-A78996307F49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B4EA-F391-4C8A-8E62-34B0079D4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5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D1E0F-C1BF-4AE2-A7DB-A78996307F49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B4EA-F391-4C8A-8E62-34B0079D4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66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D1E0F-C1BF-4AE2-A7DB-A78996307F49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B4EA-F391-4C8A-8E62-34B0079D4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34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D1E0F-C1BF-4AE2-A7DB-A78996307F49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B4EA-F391-4C8A-8E62-34B0079D4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70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D1E0F-C1BF-4AE2-A7DB-A78996307F49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B4EA-F391-4C8A-8E62-34B0079D4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32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D1E0F-C1BF-4AE2-A7DB-A78996307F49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B4EA-F391-4C8A-8E62-34B0079D4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02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D1E0F-C1BF-4AE2-A7DB-A78996307F49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FB4EA-F391-4C8A-8E62-34B0079D4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9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LORRE </a:t>
            </a:r>
            <a:r>
              <a:rPr lang="en-US" dirty="0" smtClean="0"/>
              <a:t>Organization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Fall </a:t>
            </a:r>
            <a:r>
              <a:rPr lang="en-US" dirty="0" smtClean="0"/>
              <a:t>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72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4876800" y="3657600"/>
            <a:ext cx="3429000" cy="2286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794117"/>
            <a:ext cx="2133600" cy="228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6800" y="1708517"/>
            <a:ext cx="1066800" cy="13716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231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Biomass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Chemical Character-</a:t>
            </a:r>
            <a:r>
              <a:rPr lang="en-US" sz="1200" dirty="0" err="1" smtClean="0">
                <a:solidFill>
                  <a:schemeClr val="tx1"/>
                </a:solidFill>
              </a:rPr>
              <a:t>ization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0400" y="794117"/>
            <a:ext cx="2971800" cy="22860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00400" y="1708517"/>
            <a:ext cx="1066800" cy="13716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65940" y="1708517"/>
            <a:ext cx="533400" cy="577483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191000" y="1997258"/>
            <a:ext cx="152400" cy="272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78136" y="3657600"/>
            <a:ext cx="2133600" cy="2286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234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Fu Room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11736" y="3657600"/>
            <a:ext cx="2070308" cy="22860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236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Student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Offices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796034" y="2390044"/>
            <a:ext cx="1498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237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4799340" y="2270256"/>
            <a:ext cx="0" cy="45720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799340" y="2851517"/>
            <a:ext cx="0" cy="22860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799340" y="1708517"/>
            <a:ext cx="763260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5943600" y="1708517"/>
            <a:ext cx="228600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532640" y="862115"/>
            <a:ext cx="1498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256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215199" y="796929"/>
            <a:ext cx="1054204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254</a:t>
            </a:r>
          </a:p>
          <a:p>
            <a:pPr algn="ctr"/>
            <a:r>
              <a:rPr lang="en-US" sz="1200" dirty="0" err="1" smtClean="0"/>
              <a:t>Biocatalysis</a:t>
            </a:r>
            <a:endParaRPr lang="en-US" sz="1200" dirty="0" smtClean="0"/>
          </a:p>
          <a:p>
            <a:pPr algn="ctr"/>
            <a:endParaRPr lang="en-US" sz="1200" dirty="0" smtClean="0"/>
          </a:p>
          <a:p>
            <a:pPr algn="ctr"/>
            <a:endParaRPr lang="en-US" sz="1200" dirty="0"/>
          </a:p>
        </p:txBody>
      </p:sp>
      <p:sp>
        <p:nvSpPr>
          <p:cNvPr id="40" name="Rectangle 39"/>
          <p:cNvSpPr/>
          <p:nvPr/>
        </p:nvSpPr>
        <p:spPr>
          <a:xfrm>
            <a:off x="6858000" y="794117"/>
            <a:ext cx="1447800" cy="2286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126673" y="2297668"/>
            <a:ext cx="1108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233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86609" y="1002268"/>
            <a:ext cx="1108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252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2126673" y="1708517"/>
            <a:ext cx="763260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3200400" y="1940004"/>
            <a:ext cx="96352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235</a:t>
            </a:r>
          </a:p>
          <a:p>
            <a:pPr algn="ctr"/>
            <a:r>
              <a:rPr lang="en-US" sz="1200" dirty="0" smtClean="0"/>
              <a:t>Biomass</a:t>
            </a:r>
          </a:p>
          <a:p>
            <a:pPr algn="ctr"/>
            <a:r>
              <a:rPr lang="en-US" sz="1200" dirty="0" smtClean="0"/>
              <a:t>Physical </a:t>
            </a:r>
          </a:p>
          <a:p>
            <a:pPr algn="ctr"/>
            <a:r>
              <a:rPr lang="en-US" sz="1200" dirty="0" smtClean="0"/>
              <a:t>Character-</a:t>
            </a:r>
          </a:p>
          <a:p>
            <a:pPr algn="ctr"/>
            <a:r>
              <a:rPr lang="en-US" sz="1200" dirty="0" err="1" smtClean="0"/>
              <a:t>ization</a:t>
            </a:r>
            <a:endParaRPr lang="en-US" sz="1200" dirty="0" smtClean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219200" y="3080117"/>
            <a:ext cx="2496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688095" y="3080117"/>
            <a:ext cx="2496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941305" y="3080117"/>
            <a:ext cx="2496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126673" y="794117"/>
            <a:ext cx="2496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751970" y="804089"/>
            <a:ext cx="630" cy="612024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627105" y="794117"/>
            <a:ext cx="2496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693905" y="804089"/>
            <a:ext cx="2496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953000" y="3080117"/>
            <a:ext cx="2496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202695" y="3080117"/>
            <a:ext cx="2496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914228" y="3657600"/>
            <a:ext cx="2496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267200" y="794117"/>
            <a:ext cx="0" cy="272683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265940" y="1251317"/>
            <a:ext cx="0" cy="45720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3211736" y="1708517"/>
            <a:ext cx="1054204" cy="11742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3200400" y="794117"/>
            <a:ext cx="0" cy="920271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 flipV="1">
            <a:off x="3200400" y="794117"/>
            <a:ext cx="1069004" cy="1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349491" y="790338"/>
            <a:ext cx="2496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751952" y="1824335"/>
            <a:ext cx="1447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Fermentation</a:t>
            </a:r>
          </a:p>
          <a:p>
            <a:pPr algn="ctr"/>
            <a:r>
              <a:rPr lang="en-US" sz="1200" dirty="0"/>
              <a:t>Enzyme Hydrolysis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047326" y="1824335"/>
            <a:ext cx="11883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Molecular</a:t>
            </a:r>
          </a:p>
          <a:p>
            <a:pPr algn="ctr"/>
            <a:r>
              <a:rPr lang="en-US" sz="1200" dirty="0"/>
              <a:t>Biology</a:t>
            </a:r>
          </a:p>
        </p:txBody>
      </p:sp>
    </p:spTree>
    <p:extLst>
      <p:ext uri="{BB962C8B-B14F-4D97-AF65-F5344CB8AC3E}">
        <p14:creationId xmlns:p14="http://schemas.microsoft.com/office/powerpoint/2010/main" val="45821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66800" y="1632317"/>
            <a:ext cx="2133600" cy="228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0400" y="1632317"/>
            <a:ext cx="2971800" cy="2286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00400" y="3108455"/>
            <a:ext cx="1066800" cy="80986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78136" y="4495800"/>
            <a:ext cx="2133600" cy="2286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11736" y="4495800"/>
            <a:ext cx="2579464" cy="22860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91200" y="4495800"/>
            <a:ext cx="2514600" cy="2286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91428" y="3236386"/>
            <a:ext cx="11089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  <a:r>
              <a:rPr lang="en-US" dirty="0" smtClean="0"/>
              <a:t>35</a:t>
            </a:r>
          </a:p>
          <a:p>
            <a:pPr algn="ctr"/>
            <a:r>
              <a:rPr lang="en-US" sz="1200" dirty="0" smtClean="0"/>
              <a:t>Biosafety</a:t>
            </a:r>
            <a:endParaRPr lang="en-US" sz="1200" dirty="0"/>
          </a:p>
        </p:txBody>
      </p:sp>
      <p:sp>
        <p:nvSpPr>
          <p:cNvPr id="40" name="Rectangle 39"/>
          <p:cNvSpPr/>
          <p:nvPr/>
        </p:nvSpPr>
        <p:spPr>
          <a:xfrm>
            <a:off x="6858000" y="0"/>
            <a:ext cx="1447800" cy="391831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57070" y="5490865"/>
            <a:ext cx="144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336A</a:t>
            </a:r>
          </a:p>
          <a:p>
            <a:pPr algn="ctr"/>
            <a:r>
              <a:rPr lang="en-US" sz="1200" dirty="0" smtClean="0"/>
              <a:t>Student</a:t>
            </a:r>
          </a:p>
          <a:p>
            <a:pPr algn="ctr"/>
            <a:r>
              <a:rPr lang="en-US" sz="1200" dirty="0" smtClean="0"/>
              <a:t>Offices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4532640" y="5013251"/>
            <a:ext cx="0" cy="1768549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532640" y="5013251"/>
            <a:ext cx="877560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200400" y="6091029"/>
            <a:ext cx="14478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336B</a:t>
            </a:r>
          </a:p>
          <a:p>
            <a:pPr algn="ctr"/>
            <a:r>
              <a:rPr lang="en-US" sz="1200" dirty="0" smtClean="0"/>
              <a:t>Offices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198104" y="2339929"/>
            <a:ext cx="1893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333</a:t>
            </a:r>
          </a:p>
          <a:p>
            <a:pPr algn="ctr"/>
            <a:r>
              <a:rPr lang="en-US" sz="1200" dirty="0" smtClean="0"/>
              <a:t>HPLC &amp; GC</a:t>
            </a:r>
          </a:p>
          <a:p>
            <a:pPr algn="ctr"/>
            <a:r>
              <a:rPr lang="en-US" sz="1200" dirty="0" err="1" smtClean="0"/>
              <a:t>Thermochem</a:t>
            </a:r>
            <a:r>
              <a:rPr lang="en-US" sz="1200" dirty="0" smtClean="0"/>
              <a:t>. Processing</a:t>
            </a:r>
          </a:p>
          <a:p>
            <a:pPr algn="ctr"/>
            <a:r>
              <a:rPr lang="en-US" sz="1200" dirty="0" smtClean="0"/>
              <a:t>CPC</a:t>
            </a:r>
            <a:endParaRPr lang="en-US" sz="1200" dirty="0"/>
          </a:p>
        </p:txBody>
      </p:sp>
      <p:sp>
        <p:nvSpPr>
          <p:cNvPr id="37" name="Rectangle 36"/>
          <p:cNvSpPr/>
          <p:nvPr/>
        </p:nvSpPr>
        <p:spPr>
          <a:xfrm>
            <a:off x="4142193" y="0"/>
            <a:ext cx="2030007" cy="12192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122358" y="489947"/>
            <a:ext cx="704220" cy="729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934264" y="234485"/>
            <a:ext cx="12007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359</a:t>
            </a:r>
          </a:p>
          <a:p>
            <a:pPr algn="ctr"/>
            <a:r>
              <a:rPr lang="en-US" sz="1200" dirty="0" err="1" smtClean="0"/>
              <a:t>Bioseparations</a:t>
            </a:r>
            <a:endParaRPr lang="en-US" sz="1200" dirty="0"/>
          </a:p>
        </p:txBody>
      </p:sp>
      <p:sp>
        <p:nvSpPr>
          <p:cNvPr id="42" name="Rectangle 41"/>
          <p:cNvSpPr/>
          <p:nvPr/>
        </p:nvSpPr>
        <p:spPr>
          <a:xfrm>
            <a:off x="1078136" y="-1"/>
            <a:ext cx="3064057" cy="121920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200400" y="4495800"/>
            <a:ext cx="1332240" cy="1295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235664" y="4849996"/>
            <a:ext cx="129697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336B</a:t>
            </a:r>
          </a:p>
          <a:p>
            <a:pPr algn="ctr"/>
            <a:r>
              <a:rPr lang="en-US" sz="1200" dirty="0" smtClean="0"/>
              <a:t>Biochemistry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3211736" y="5791200"/>
            <a:ext cx="1320904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438400" y="3918316"/>
            <a:ext cx="2496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524000" y="3911201"/>
            <a:ext cx="2496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524000" y="1632317"/>
            <a:ext cx="2496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438400" y="1632317"/>
            <a:ext cx="2496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486400" y="1219200"/>
            <a:ext cx="2496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736095" y="1219200"/>
            <a:ext cx="2496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486400" y="4506792"/>
            <a:ext cx="2496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733800" y="3911201"/>
            <a:ext cx="24969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284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7820"/>
              </p:ext>
            </p:extLst>
          </p:nvPr>
        </p:nvGraphicFramePr>
        <p:xfrm>
          <a:off x="1447800" y="1981200"/>
          <a:ext cx="60960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Purpose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Mayors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Biomass Chemical</a:t>
                      </a:r>
                      <a:r>
                        <a:rPr lang="en-US" baseline="0" dirty="0" smtClean="0"/>
                        <a:t> Characterization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Studie</a:t>
                      </a:r>
                      <a:r>
                        <a:rPr lang="en-US" dirty="0" smtClean="0"/>
                        <a:t> Red Corn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233/252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Molecular</a:t>
                      </a:r>
                      <a:r>
                        <a:rPr lang="en-US" baseline="0" dirty="0" smtClean="0"/>
                        <a:t> Biology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Antonio Dos Santos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Biomass Physical Characterization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Jonathan Overton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237/256/254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Fermentation and Enzyme Hydrolysis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David </a:t>
                      </a:r>
                      <a:r>
                        <a:rPr lang="en-US" dirty="0" err="1" smtClean="0"/>
                        <a:t>Orrego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HPLC etc.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Linda Liu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Biosafety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TBD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Biochemistry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Pablo Vega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Bioseparations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Samira Fatemi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213853"/>
              </p:ext>
            </p:extLst>
          </p:nvPr>
        </p:nvGraphicFramePr>
        <p:xfrm>
          <a:off x="2286000" y="228600"/>
          <a:ext cx="406400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Office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Mayors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Robert Binkley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Emma Brace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89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US" b="1" dirty="0" smtClean="0"/>
              <a:t>Every </a:t>
            </a:r>
            <a:r>
              <a:rPr lang="en-US" b="1" dirty="0"/>
              <a:t>room by the doors:</a:t>
            </a:r>
          </a:p>
          <a:p>
            <a:pPr lvl="1" fontAlgn="base"/>
            <a:r>
              <a:rPr lang="en-US" dirty="0"/>
              <a:t>Gloves (all 3 sizes)</a:t>
            </a:r>
          </a:p>
          <a:p>
            <a:pPr lvl="1" fontAlgn="base"/>
            <a:r>
              <a:rPr lang="en-US" dirty="0"/>
              <a:t>Safety Glasses in the containers</a:t>
            </a:r>
          </a:p>
          <a:p>
            <a:pPr lvl="1" fontAlgn="base"/>
            <a:r>
              <a:rPr lang="en-US" dirty="0"/>
              <a:t>Secondary containment bins</a:t>
            </a:r>
          </a:p>
          <a:p>
            <a:pPr fontAlgn="base"/>
            <a:r>
              <a:rPr lang="en-US" b="1" dirty="0"/>
              <a:t>Every room by the sinks:</a:t>
            </a:r>
          </a:p>
          <a:p>
            <a:pPr lvl="1" fontAlgn="base"/>
            <a:r>
              <a:rPr lang="en-US" dirty="0" err="1"/>
              <a:t>Alconox</a:t>
            </a:r>
            <a:r>
              <a:rPr lang="en-US" dirty="0"/>
              <a:t> Solution</a:t>
            </a:r>
          </a:p>
          <a:p>
            <a:pPr lvl="1" fontAlgn="base"/>
            <a:r>
              <a:rPr lang="en-US" dirty="0"/>
              <a:t>Paper towels</a:t>
            </a:r>
          </a:p>
          <a:p>
            <a:pPr lvl="1" fontAlgn="base"/>
            <a:r>
              <a:rPr lang="en-US" dirty="0"/>
              <a:t>Small bottles of ethanol (for cleaning)</a:t>
            </a:r>
          </a:p>
          <a:p>
            <a:pPr lvl="1" fontAlgn="base"/>
            <a:r>
              <a:rPr lang="en-US" dirty="0"/>
              <a:t>Small bottles of DI water</a:t>
            </a:r>
          </a:p>
          <a:p>
            <a:pPr lvl="1" fontAlgn="base"/>
            <a:r>
              <a:rPr lang="en-US" dirty="0"/>
              <a:t>Brushes and Sponges</a:t>
            </a:r>
          </a:p>
          <a:p>
            <a:pPr fontAlgn="base"/>
            <a:r>
              <a:rPr lang="en-US" b="1" dirty="0"/>
              <a:t>One location per floor:</a:t>
            </a:r>
          </a:p>
          <a:p>
            <a:pPr lvl="1" fontAlgn="base"/>
            <a:r>
              <a:rPr lang="en-US" dirty="0"/>
              <a:t>254, 333: Cabinets of pipette tips and </a:t>
            </a:r>
            <a:r>
              <a:rPr lang="en-US" dirty="0" err="1"/>
              <a:t>microcentrifuge</a:t>
            </a:r>
            <a:r>
              <a:rPr lang="en-US" dirty="0"/>
              <a:t> tubes</a:t>
            </a:r>
          </a:p>
          <a:p>
            <a:pPr lvl="1" fontAlgn="base"/>
            <a:r>
              <a:rPr lang="en-US" dirty="0"/>
              <a:t>237, 359: Carts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020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Office Mayor</a:t>
            </a:r>
            <a:br>
              <a:rPr lang="en-US" dirty="0" smtClean="0"/>
            </a:br>
            <a:r>
              <a:rPr lang="en-US" dirty="0" smtClean="0"/>
              <a:t>Expectations </a:t>
            </a:r>
            <a:r>
              <a:rPr lang="en-US" dirty="0" smtClean="0"/>
              <a:t>and Responsibilities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r>
              <a:rPr lang="en-US" sz="3400" dirty="0" smtClean="0"/>
              <a:t>Stocking </a:t>
            </a:r>
            <a:r>
              <a:rPr lang="en-US" sz="3400" dirty="0"/>
              <a:t>paper towels</a:t>
            </a:r>
          </a:p>
          <a:p>
            <a:r>
              <a:rPr lang="en-US" sz="3400" dirty="0"/>
              <a:t>Whiteboard spray and markers available</a:t>
            </a:r>
          </a:p>
          <a:p>
            <a:r>
              <a:rPr lang="en-US" sz="3400" dirty="0"/>
              <a:t>Contact maintenance when appropriate (air conditioning, trash </a:t>
            </a:r>
            <a:r>
              <a:rPr lang="en-US" sz="3400" dirty="0" err="1"/>
              <a:t>etc</a:t>
            </a:r>
            <a:r>
              <a:rPr lang="en-US" sz="3400" dirty="0"/>
              <a:t>),</a:t>
            </a:r>
          </a:p>
          <a:p>
            <a:r>
              <a:rPr lang="en-US" sz="3400" dirty="0"/>
              <a:t>Cleaning the sink, microwave and refrigerators when </a:t>
            </a:r>
            <a:r>
              <a:rPr lang="en-US" sz="3400" dirty="0" smtClean="0"/>
              <a:t>appropriate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422639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Lab Mayor</a:t>
            </a:r>
            <a:br>
              <a:rPr lang="en-US" dirty="0" smtClean="0"/>
            </a:br>
            <a:r>
              <a:rPr lang="en-US" dirty="0" smtClean="0"/>
              <a:t>Expectations </a:t>
            </a:r>
            <a:r>
              <a:rPr lang="en-US" dirty="0" smtClean="0"/>
              <a:t>and Responsibilities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1676400"/>
            <a:ext cx="8229600" cy="4890247"/>
          </a:xfrm>
        </p:spPr>
        <p:txBody>
          <a:bodyPr>
            <a:noAutofit/>
          </a:bodyPr>
          <a:lstStyle/>
          <a:p>
            <a:r>
              <a:rPr lang="en-US" sz="1800" dirty="0" smtClean="0"/>
              <a:t>Restocking </a:t>
            </a:r>
            <a:r>
              <a:rPr lang="en-US" sz="1800" dirty="0"/>
              <a:t>the following on a weekly basis (or as needed):</a:t>
            </a:r>
          </a:p>
          <a:p>
            <a:pPr lvl="1"/>
            <a:r>
              <a:rPr lang="en-US" sz="1800" dirty="0" smtClean="0"/>
              <a:t>Gloves </a:t>
            </a:r>
            <a:r>
              <a:rPr lang="en-US" sz="1800" dirty="0"/>
              <a:t>in all 3 sizes</a:t>
            </a:r>
          </a:p>
          <a:p>
            <a:pPr lvl="1"/>
            <a:r>
              <a:rPr lang="en-US" sz="1800" dirty="0" err="1" smtClean="0"/>
              <a:t>Papertowels</a:t>
            </a:r>
            <a:endParaRPr lang="en-US" sz="1800" dirty="0"/>
          </a:p>
          <a:p>
            <a:pPr lvl="1"/>
            <a:r>
              <a:rPr lang="en-US" sz="1800" dirty="0" err="1" smtClean="0"/>
              <a:t>Alconox</a:t>
            </a:r>
            <a:r>
              <a:rPr lang="en-US" sz="1800" dirty="0" smtClean="0"/>
              <a:t> </a:t>
            </a:r>
            <a:r>
              <a:rPr lang="en-US" sz="1800" dirty="0"/>
              <a:t>solution</a:t>
            </a:r>
          </a:p>
          <a:p>
            <a:pPr lvl="1"/>
            <a:r>
              <a:rPr lang="en-US" sz="1800" dirty="0" smtClean="0"/>
              <a:t>DI </a:t>
            </a:r>
            <a:r>
              <a:rPr lang="en-US" sz="1800" dirty="0"/>
              <a:t>water</a:t>
            </a:r>
          </a:p>
          <a:p>
            <a:pPr lvl="1"/>
            <a:r>
              <a:rPr lang="en-US" sz="1800" dirty="0" smtClean="0"/>
              <a:t>Brushes </a:t>
            </a:r>
            <a:r>
              <a:rPr lang="en-US" sz="1800" dirty="0"/>
              <a:t>and sponges</a:t>
            </a:r>
          </a:p>
          <a:p>
            <a:pPr lvl="1"/>
            <a:r>
              <a:rPr lang="en-US" sz="1800" dirty="0" smtClean="0"/>
              <a:t>Hand </a:t>
            </a:r>
            <a:r>
              <a:rPr lang="en-US" sz="1800" dirty="0"/>
              <a:t>soap</a:t>
            </a:r>
          </a:p>
          <a:p>
            <a:pPr lvl="1"/>
            <a:r>
              <a:rPr lang="en-US" sz="1800" dirty="0" smtClean="0"/>
              <a:t>75</a:t>
            </a:r>
            <a:r>
              <a:rPr lang="en-US" sz="1800" dirty="0"/>
              <a:t>% </a:t>
            </a:r>
            <a:r>
              <a:rPr lang="en-US" sz="1800" dirty="0" err="1"/>
              <a:t>EtOH</a:t>
            </a:r>
            <a:endParaRPr lang="en-US" sz="1800" dirty="0"/>
          </a:p>
          <a:p>
            <a:r>
              <a:rPr lang="en-US" sz="1800" dirty="0"/>
              <a:t>Replacing broken bottles (of DI or </a:t>
            </a:r>
            <a:r>
              <a:rPr lang="en-US" sz="1800" dirty="0" err="1"/>
              <a:t>EtOH</a:t>
            </a:r>
            <a:r>
              <a:rPr lang="en-US" sz="1800" dirty="0"/>
              <a:t>, if they’re not spraying/squirting)</a:t>
            </a:r>
          </a:p>
          <a:p>
            <a:r>
              <a:rPr lang="en-US" sz="1800" dirty="0"/>
              <a:t>Equipment updates (communicate in a timely manner problems with equipment in your room via signs or email and work with lab techs to get equipment running again)</a:t>
            </a:r>
          </a:p>
          <a:p>
            <a:r>
              <a:rPr lang="en-US" sz="1800" dirty="0"/>
              <a:t>Putting things where they should go if they’ve been moved (see locations in “Lab Organization” section)</a:t>
            </a:r>
          </a:p>
          <a:p>
            <a:r>
              <a:rPr lang="en-US" sz="1800" dirty="0"/>
              <a:t>Overseeing general lab safety and cleanliness - holding others accountable (i.e. if people aren’t cleaning their spaces, putting away their dishes, etc.)</a:t>
            </a:r>
          </a:p>
          <a:p>
            <a:endParaRPr lang="en-US" sz="1800" dirty="0" smtClean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04134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Everyone</a:t>
            </a:r>
            <a:br>
              <a:rPr lang="en-US" dirty="0" smtClean="0"/>
            </a:br>
            <a:r>
              <a:rPr lang="en-US" dirty="0" smtClean="0"/>
              <a:t>Expectations and Responsibilities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Pay attention to safety!</a:t>
            </a:r>
          </a:p>
          <a:p>
            <a:pPr lvl="1"/>
            <a:r>
              <a:rPr lang="en-US" dirty="0" smtClean="0"/>
              <a:t>Chemical labels and proper storage</a:t>
            </a:r>
          </a:p>
          <a:p>
            <a:pPr lvl="1"/>
            <a:r>
              <a:rPr lang="en-US" dirty="0" smtClean="0"/>
              <a:t>PPE (safety glasses, gloves, etc.)</a:t>
            </a:r>
          </a:p>
          <a:p>
            <a:pPr lvl="1"/>
            <a:r>
              <a:rPr lang="en-US" dirty="0" smtClean="0"/>
              <a:t>Broken glass</a:t>
            </a:r>
          </a:p>
          <a:p>
            <a:pPr lvl="1"/>
            <a:r>
              <a:rPr lang="en-US" dirty="0" smtClean="0"/>
              <a:t>Trip or slip hazards (spilt water, etc.)</a:t>
            </a:r>
          </a:p>
          <a:p>
            <a:pPr lvl="1"/>
            <a:r>
              <a:rPr lang="en-US" dirty="0" smtClean="0"/>
              <a:t>Understand hazards with equipment and methods </a:t>
            </a:r>
            <a:r>
              <a:rPr lang="en-US" u="sng" dirty="0" smtClean="0"/>
              <a:t>before</a:t>
            </a:r>
            <a:r>
              <a:rPr lang="en-US" dirty="0" smtClean="0"/>
              <a:t> you use them!</a:t>
            </a:r>
          </a:p>
          <a:p>
            <a:r>
              <a:rPr lang="en-US" dirty="0" smtClean="0"/>
              <a:t>Be courteous!</a:t>
            </a:r>
          </a:p>
          <a:p>
            <a:pPr lvl="1"/>
            <a:r>
              <a:rPr lang="en-US" dirty="0" smtClean="0"/>
              <a:t>Many people use the same equipment (sign up for times!)</a:t>
            </a:r>
          </a:p>
          <a:p>
            <a:pPr lvl="1"/>
            <a:r>
              <a:rPr lang="en-US" dirty="0" smtClean="0"/>
              <a:t>Make sure others understand potential hazards are associated with your workspace</a:t>
            </a:r>
          </a:p>
          <a:p>
            <a:pPr lvl="1"/>
            <a:r>
              <a:rPr lang="en-US" dirty="0" smtClean="0"/>
              <a:t>Use the placards when using equipment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290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097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399</Words>
  <Application>Microsoft Office PowerPoint</Application>
  <PresentationFormat>On-screen Show (4:3)</PresentationFormat>
  <Paragraphs>116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LORRE Organization</vt:lpstr>
      <vt:lpstr>PowerPoint Presentation</vt:lpstr>
      <vt:lpstr>PowerPoint Presentation</vt:lpstr>
      <vt:lpstr>PowerPoint Presentation</vt:lpstr>
      <vt:lpstr>Lab Organization</vt:lpstr>
      <vt:lpstr>Office Mayor Expectations and Responsibilities</vt:lpstr>
      <vt:lpstr>Lab Mayor Expectations and Responsibilities</vt:lpstr>
      <vt:lpstr>Everyone Expectations and Responsibilities</vt:lpstr>
      <vt:lpstr>PowerPoint Presentation</vt:lpstr>
    </vt:vector>
  </TitlesOfParts>
  <Company>Engineering Computer Network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Mosier, Nathan S</dc:creator>
  <cp:lastModifiedBy>Mosier, Nathan S</cp:lastModifiedBy>
  <cp:revision>31</cp:revision>
  <dcterms:created xsi:type="dcterms:W3CDTF">2014-09-05T20:01:18Z</dcterms:created>
  <dcterms:modified xsi:type="dcterms:W3CDTF">2017-08-30T13:14:44Z</dcterms:modified>
</cp:coreProperties>
</file>