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39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883898-3194-4558-A1B4-7AFA04D75987}"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3069626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883898-3194-4558-A1B4-7AFA04D75987}"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1544932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883898-3194-4558-A1B4-7AFA04D75987}"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2962032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883898-3194-4558-A1B4-7AFA04D75987}"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1083264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883898-3194-4558-A1B4-7AFA04D75987}" type="datetimeFigureOut">
              <a:rPr lang="en-US" smtClean="0"/>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2090629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883898-3194-4558-A1B4-7AFA04D75987}" type="datetimeFigureOut">
              <a:rPr lang="en-US" smtClean="0"/>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3848751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883898-3194-4558-A1B4-7AFA04D75987}" type="datetimeFigureOut">
              <a:rPr lang="en-US" smtClean="0"/>
              <a:t>9/15/2015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2819704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883898-3194-4558-A1B4-7AFA04D75987}" type="datetimeFigureOut">
              <a:rPr lang="en-US" smtClean="0"/>
              <a:t>9/15/2015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698373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883898-3194-4558-A1B4-7AFA04D75987}" type="datetimeFigureOut">
              <a:rPr lang="en-US" smtClean="0"/>
              <a:t>9/15/2015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2460839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883898-3194-4558-A1B4-7AFA04D75987}" type="datetimeFigureOut">
              <a:rPr lang="en-US" smtClean="0"/>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4061245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883898-3194-4558-A1B4-7AFA04D75987}" type="datetimeFigureOut">
              <a:rPr lang="en-US" smtClean="0"/>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C29894-7DF6-47B3-8DBE-580D220D2D16}" type="slidenum">
              <a:rPr lang="en-US" smtClean="0"/>
              <a:t>‹#›</a:t>
            </a:fld>
            <a:endParaRPr lang="en-US"/>
          </a:p>
        </p:txBody>
      </p:sp>
    </p:spTree>
    <p:extLst>
      <p:ext uri="{BB962C8B-B14F-4D97-AF65-F5344CB8AC3E}">
        <p14:creationId xmlns:p14="http://schemas.microsoft.com/office/powerpoint/2010/main" val="80057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883898-3194-4558-A1B4-7AFA04D75987}" type="datetimeFigureOut">
              <a:rPr lang="en-US" smtClean="0"/>
              <a:t>9/15/2015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C29894-7DF6-47B3-8DBE-580D220D2D16}" type="slidenum">
              <a:rPr lang="en-US" smtClean="0"/>
              <a:t>‹#›</a:t>
            </a:fld>
            <a:endParaRPr lang="en-US"/>
          </a:p>
        </p:txBody>
      </p:sp>
    </p:spTree>
    <p:extLst>
      <p:ext uri="{BB962C8B-B14F-4D97-AF65-F5344CB8AC3E}">
        <p14:creationId xmlns:p14="http://schemas.microsoft.com/office/powerpoint/2010/main" val="790501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GSworkshops"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0382" y="533400"/>
            <a:ext cx="2436812" cy="4652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8"/>
          <p:cNvSpPr txBox="1">
            <a:spLocks noChangeArrowheads="1"/>
          </p:cNvSpPr>
          <p:nvPr/>
        </p:nvSpPr>
        <p:spPr bwMode="auto">
          <a:xfrm>
            <a:off x="741678" y="381000"/>
            <a:ext cx="4572000" cy="6106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sng" strike="noStrike" cap="none" normalizeH="0" baseline="0" dirty="0" smtClean="0">
                <a:ln>
                  <a:noFill/>
                </a:ln>
                <a:solidFill>
                  <a:schemeClr val="tx1"/>
                </a:solidFill>
                <a:effectLst/>
                <a:latin typeface="Calibri" pitchFamily="34" charset="0"/>
                <a:ea typeface="Times New Roman" pitchFamily="18" charset="0"/>
                <a:cs typeface="Arial" pitchFamily="34" charset="0"/>
              </a:rPr>
              <a:t>Conveying</a:t>
            </a:r>
            <a:r>
              <a:rPr kumimoji="0" lang="en-US" altLang="en-US" sz="1800" b="1" i="0" u="sng" strike="noStrike" cap="none" normalizeH="0" dirty="0" smtClean="0">
                <a:ln>
                  <a:noFill/>
                </a:ln>
                <a:solidFill>
                  <a:schemeClr val="tx1"/>
                </a:solidFill>
                <a:effectLst/>
                <a:latin typeface="Calibri" pitchFamily="34" charset="0"/>
                <a:ea typeface="Times New Roman" pitchFamily="18" charset="0"/>
                <a:cs typeface="Arial" pitchFamily="34" charset="0"/>
              </a:rPr>
              <a:t> Messages with Graphs</a:t>
            </a:r>
            <a:endParaRPr kumimoji="0" lang="en-US" alt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lang="en-US" sz="1200" dirty="0"/>
              <a:t>Although widely used in research to analyze data and to communicate about them, graphical displays are still poorly mastered by researchers, who often use the wrong graphs or use them in the wrong way (and popular software does not exactly help). Based on </a:t>
            </a:r>
            <a:r>
              <a:rPr lang="en-US" sz="1200" dirty="0" smtClean="0"/>
              <a:t>Dr. </a:t>
            </a:r>
            <a:r>
              <a:rPr lang="en-US" sz="1200" dirty="0" err="1"/>
              <a:t>Doumont's</a:t>
            </a:r>
            <a:r>
              <a:rPr lang="en-US" sz="1200" dirty="0"/>
              <a:t> book </a:t>
            </a:r>
            <a:r>
              <a:rPr lang="en-US" sz="1200" i="1" dirty="0"/>
              <a:t>Trees, </a:t>
            </a:r>
            <a:r>
              <a:rPr lang="en-US" sz="1200" i="1" dirty="0" smtClean="0"/>
              <a:t>Maps</a:t>
            </a:r>
            <a:r>
              <a:rPr lang="en-US" sz="1200" i="1" dirty="0"/>
              <a:t>, and </a:t>
            </a:r>
            <a:r>
              <a:rPr lang="en-US" sz="1200" i="1" dirty="0" smtClean="0"/>
              <a:t>Theorems </a:t>
            </a:r>
            <a:r>
              <a:rPr lang="en-US" sz="1200" dirty="0" smtClean="0"/>
              <a:t>addressing </a:t>
            </a:r>
            <a:r>
              <a:rPr lang="en-US" sz="1200" dirty="0"/>
              <a:t>“effective communication for rational minds,” the lecture discusses how to select the right graph for a given data set and a given research question, how to optimize the graph's construction to reveal the data, and finally how to phrase a useful </a:t>
            </a:r>
            <a:r>
              <a:rPr lang="en-US" sz="1200" dirty="0" smtClean="0"/>
              <a:t>caption.</a:t>
            </a:r>
          </a:p>
          <a:p>
            <a:pPr lvl="0" eaLnBrk="0" fontAlgn="base" hangingPunct="0">
              <a:spcBef>
                <a:spcPct val="0"/>
              </a:spcBef>
              <a:spcAft>
                <a:spcPct val="0"/>
              </a:spcAft>
            </a:pPr>
            <a:endParaRPr kumimoji="0" lang="en-US" alt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Speaker Bio</a:t>
            </a:r>
            <a:endParaRPr kumimoji="0" lang="en-US" alt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An engineer from the Louvain School of Engineering and PhD in applied physics from Stanford University, Jean-</a:t>
            </a:r>
            <a:r>
              <a:rPr kumimoji="0" lang="en-US" altLang="en-US" sz="1200" b="0" i="0" u="none" strike="noStrike" cap="none" normalizeH="0" baseline="0" dirty="0" err="1" smtClean="0">
                <a:ln>
                  <a:noFill/>
                </a:ln>
                <a:solidFill>
                  <a:schemeClr val="tx1"/>
                </a:solidFill>
                <a:effectLst/>
                <a:latin typeface="Calibri" pitchFamily="34" charset="0"/>
                <a:ea typeface="Times New Roman" pitchFamily="18" charset="0"/>
                <a:cs typeface="Tahoma" pitchFamily="34" charset="0"/>
              </a:rPr>
              <a:t>luc</a:t>
            </a:r>
            <a: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 </a:t>
            </a:r>
            <a:r>
              <a:rPr kumimoji="0" lang="en-US" altLang="en-US" sz="1200" b="0" i="0" u="none" strike="noStrike" cap="none" normalizeH="0" baseline="0" dirty="0" err="1" smtClean="0">
                <a:ln>
                  <a:noFill/>
                </a:ln>
                <a:solidFill>
                  <a:schemeClr val="tx1"/>
                </a:solidFill>
                <a:effectLst/>
                <a:latin typeface="Calibri" pitchFamily="34" charset="0"/>
                <a:ea typeface="Times New Roman" pitchFamily="18" charset="0"/>
                <a:cs typeface="Tahoma" pitchFamily="34" charset="0"/>
              </a:rPr>
              <a:t>Doumont</a:t>
            </a:r>
            <a: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 now devotes his time and energy to training engineers, scientists, business people, and other rational minds in effective communication, pedagogy, statistical thinking, and related themes.</a:t>
            </a:r>
            <a:b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br>
            <a: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
            </a:r>
            <a:b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br>
            <a: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For additional information on Dr. </a:t>
            </a:r>
            <a:r>
              <a:rPr kumimoji="0" lang="en-US" altLang="en-US" sz="1200" b="0" i="0" u="none" strike="noStrike" cap="none" normalizeH="0" baseline="0" dirty="0" err="1" smtClean="0">
                <a:ln>
                  <a:noFill/>
                </a:ln>
                <a:solidFill>
                  <a:schemeClr val="tx1"/>
                </a:solidFill>
                <a:effectLst/>
                <a:latin typeface="Calibri" pitchFamily="34" charset="0"/>
                <a:ea typeface="Times New Roman" pitchFamily="18" charset="0"/>
                <a:cs typeface="Tahoma" pitchFamily="34" charset="0"/>
              </a:rPr>
              <a:t>Doumont’s</a:t>
            </a:r>
            <a:r>
              <a:rPr kumimoji="0" lang="en-US" altLang="en-US" sz="1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 communication </a:t>
            </a:r>
            <a:r>
              <a:rPr kumimoji="0" lang="en-US" altLang="en-US" sz="1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programs, visit</a:t>
            </a:r>
            <a:r>
              <a:rPr kumimoji="0" lang="en-US" altLang="en-US" sz="1200" b="0" i="0" u="none" strike="noStrike" cap="none" normalizeH="0" dirty="0" smtClean="0">
                <a:ln>
                  <a:noFill/>
                </a:ln>
                <a:solidFill>
                  <a:schemeClr val="tx1"/>
                </a:solidFill>
                <a:effectLst/>
                <a:latin typeface="Calibri" pitchFamily="34" charset="0"/>
                <a:ea typeface="Times New Roman" pitchFamily="18" charset="0"/>
                <a:cs typeface="Tahoma" pitchFamily="34" charset="0"/>
              </a:rPr>
              <a:t> www.principiae.be.</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9" name="Group 8"/>
          <p:cNvGrpSpPr/>
          <p:nvPr/>
        </p:nvGrpSpPr>
        <p:grpSpPr>
          <a:xfrm>
            <a:off x="0" y="5181600"/>
            <a:ext cx="9152668" cy="1676400"/>
            <a:chOff x="-19784" y="5188444"/>
            <a:chExt cx="7791450" cy="1676400"/>
          </a:xfrm>
        </p:grpSpPr>
        <p:sp>
          <p:nvSpPr>
            <p:cNvPr id="10" name="Rectangle 9"/>
            <p:cNvSpPr>
              <a:spLocks noChangeArrowheads="1"/>
            </p:cNvSpPr>
            <p:nvPr/>
          </p:nvSpPr>
          <p:spPr bwMode="auto">
            <a:xfrm>
              <a:off x="-19784" y="5188444"/>
              <a:ext cx="7791450" cy="1505585"/>
            </a:xfrm>
            <a:prstGeom prst="rect">
              <a:avLst/>
            </a:prstGeom>
            <a:solidFill>
              <a:schemeClr val="tx1"/>
            </a:solidFill>
            <a:ln>
              <a:noFill/>
            </a:ln>
            <a:extLst/>
          </p:spPr>
          <p:txBody>
            <a:bodyPr rot="0" vert="horz" wrap="square" lIns="91440" tIns="45720" rIns="91440" bIns="45720" anchor="t" anchorCtr="0" upright="1">
              <a:noAutofit/>
            </a:bodyPr>
            <a:lstStyle/>
            <a:p>
              <a:endParaRPr lang="en-US"/>
            </a:p>
          </p:txBody>
        </p:sp>
        <p:sp>
          <p:nvSpPr>
            <p:cNvPr id="11" name="Rectangle 10"/>
            <p:cNvSpPr>
              <a:spLocks noChangeArrowheads="1"/>
            </p:cNvSpPr>
            <p:nvPr/>
          </p:nvSpPr>
          <p:spPr bwMode="auto">
            <a:xfrm>
              <a:off x="-19784" y="6637514"/>
              <a:ext cx="7790180" cy="227330"/>
            </a:xfrm>
            <a:prstGeom prst="rect">
              <a:avLst/>
            </a:prstGeom>
            <a:solidFill>
              <a:srgbClr val="A3792C"/>
            </a:solidFill>
            <a:ln>
              <a:noFill/>
            </a:ln>
            <a:extLst/>
          </p:spPr>
          <p:txBody>
            <a:bodyPr rot="0" vert="horz" wrap="square" lIns="91440" tIns="45720" rIns="91440" bIns="45720" anchor="t" anchorCtr="0" upright="1">
              <a:noAutofit/>
            </a:bodyPr>
            <a:lstStyle/>
            <a:p>
              <a:endParaRPr lang="en-US"/>
            </a:p>
          </p:txBody>
        </p:sp>
        <p:sp>
          <p:nvSpPr>
            <p:cNvPr id="12" name="Text Box 9"/>
            <p:cNvSpPr txBox="1">
              <a:spLocks noChangeArrowheads="1"/>
            </p:cNvSpPr>
            <p:nvPr/>
          </p:nvSpPr>
          <p:spPr bwMode="auto">
            <a:xfrm>
              <a:off x="793160" y="5340844"/>
              <a:ext cx="6906260" cy="12153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00CCFF"/>
                  </a:solidFill>
                </a14:hiddenFill>
              </a:ext>
            </a:extLst>
          </p:spPr>
          <p:txBody>
            <a:bodyPr rot="0" vert="horz" wrap="square" lIns="91440" tIns="45720" rIns="91440" bIns="45720" anchor="t" anchorCtr="0" upright="1">
              <a:noAutofit/>
            </a:bodyPr>
            <a:lstStyle/>
            <a:p>
              <a:pPr marL="0" marR="0" algn="r">
                <a:lnSpc>
                  <a:spcPts val="1800"/>
                </a:lnSpc>
                <a:spcBef>
                  <a:spcPts val="0"/>
                </a:spcBef>
              </a:pPr>
              <a:r>
                <a:rPr lang="en-US" sz="2400" b="1" dirty="0" smtClean="0">
                  <a:solidFill>
                    <a:schemeClr val="bg1"/>
                  </a:solidFill>
                  <a:effectLst/>
                  <a:ea typeface="Times New Roman"/>
                  <a:cs typeface="Times New Roman"/>
                </a:rPr>
                <a:t>Conveying Messages </a:t>
              </a:r>
              <a:r>
                <a:rPr lang="en-US" sz="2400" b="1" dirty="0" smtClean="0">
                  <a:solidFill>
                    <a:schemeClr val="bg1"/>
                  </a:solidFill>
                  <a:ea typeface="Times New Roman"/>
                  <a:cs typeface="Times New Roman"/>
                </a:rPr>
                <a:t>with Graphs</a:t>
              </a:r>
              <a:endParaRPr lang="en-US" b="1" dirty="0" smtClean="0">
                <a:solidFill>
                  <a:schemeClr val="bg1"/>
                </a:solidFill>
                <a:effectLst/>
                <a:ea typeface="Times New Roman"/>
                <a:cs typeface="Times New Roman"/>
              </a:endParaRPr>
            </a:p>
            <a:p>
              <a:pPr lvl="0" algn="r" eaLnBrk="0" fontAlgn="base" hangingPunct="0">
                <a:spcBef>
                  <a:spcPct val="0"/>
                </a:spcBef>
                <a:spcAft>
                  <a:spcPct val="0"/>
                </a:spcAft>
              </a:pPr>
              <a:r>
                <a:rPr kumimoji="0" lang="en-US" altLang="en-US" b="0" i="0" u="none" strike="noStrike" cap="none" normalizeH="0" baseline="0" dirty="0" smtClean="0">
                  <a:ln>
                    <a:noFill/>
                  </a:ln>
                  <a:solidFill>
                    <a:schemeClr val="bg1"/>
                  </a:solidFill>
                  <a:effectLst/>
                  <a:ea typeface="Times New Roman" pitchFamily="18" charset="0"/>
                  <a:cs typeface="Arial" pitchFamily="34" charset="0"/>
                </a:rPr>
                <a:t>Tuesday September </a:t>
              </a:r>
              <a:r>
                <a:rPr kumimoji="0" lang="en-US" altLang="en-US" b="0" i="0" u="none" strike="noStrike" cap="none" normalizeH="0" baseline="0" dirty="0" smtClean="0">
                  <a:ln>
                    <a:noFill/>
                  </a:ln>
                  <a:solidFill>
                    <a:schemeClr val="bg1"/>
                  </a:solidFill>
                  <a:effectLst/>
                  <a:ea typeface="Times New Roman" pitchFamily="18" charset="0"/>
                  <a:cs typeface="Arial" pitchFamily="34" charset="0"/>
                </a:rPr>
                <a:t>29</a:t>
              </a:r>
              <a:r>
                <a:rPr kumimoji="0" lang="en-US" altLang="en-US" b="0" i="0" u="none" strike="noStrike" cap="none" normalizeH="0" baseline="30000" dirty="0" smtClean="0">
                  <a:ln>
                    <a:noFill/>
                  </a:ln>
                  <a:solidFill>
                    <a:schemeClr val="bg1"/>
                  </a:solidFill>
                  <a:effectLst/>
                  <a:ea typeface="Times New Roman" pitchFamily="18" charset="0"/>
                  <a:cs typeface="Arial" pitchFamily="34" charset="0"/>
                </a:rPr>
                <a:t>th</a:t>
              </a:r>
              <a:r>
                <a:rPr kumimoji="0" lang="en-US" altLang="en-US" b="0" i="0" u="none" strike="noStrike" cap="none" normalizeH="0" baseline="0" dirty="0" smtClean="0">
                  <a:ln>
                    <a:noFill/>
                  </a:ln>
                  <a:solidFill>
                    <a:schemeClr val="bg1"/>
                  </a:solidFill>
                  <a:effectLst/>
                  <a:ea typeface="Times New Roman" pitchFamily="18" charset="0"/>
                  <a:cs typeface="Arial" pitchFamily="34" charset="0"/>
                </a:rPr>
                <a:t> </a:t>
              </a:r>
              <a:r>
                <a:rPr lang="en-US" altLang="en-US" dirty="0" smtClean="0">
                  <a:solidFill>
                    <a:schemeClr val="bg1"/>
                  </a:solidFill>
                  <a:ea typeface="Times New Roman" pitchFamily="18" charset="0"/>
                  <a:cs typeface="Arial" pitchFamily="34" charset="0"/>
                </a:rPr>
                <a:t>6:30-8:30</a:t>
              </a:r>
              <a:r>
                <a:rPr kumimoji="0" lang="en-US" altLang="en-US" b="0" i="0" u="none" strike="noStrike" cap="none" normalizeH="0" baseline="0" dirty="0" smtClean="0">
                  <a:ln>
                    <a:noFill/>
                  </a:ln>
                  <a:solidFill>
                    <a:schemeClr val="bg1"/>
                  </a:solidFill>
                  <a:effectLst/>
                  <a:ea typeface="Times New Roman" pitchFamily="18" charset="0"/>
                  <a:cs typeface="Arial" pitchFamily="34" charset="0"/>
                </a:rPr>
                <a:t> pm </a:t>
              </a:r>
            </a:p>
            <a:p>
              <a:pPr lvl="0" algn="r" eaLnBrk="0" fontAlgn="base" hangingPunct="0">
                <a:spcBef>
                  <a:spcPct val="0"/>
                </a:spcBef>
                <a:spcAft>
                  <a:spcPct val="0"/>
                </a:spcAft>
              </a:pPr>
              <a:r>
                <a:rPr lang="en-US" altLang="en-US" dirty="0" smtClean="0">
                  <a:solidFill>
                    <a:schemeClr val="bg1"/>
                  </a:solidFill>
                  <a:ea typeface="Times New Roman" pitchFamily="18" charset="0"/>
                  <a:cs typeface="Arial" pitchFamily="34" charset="0"/>
                </a:rPr>
                <a:t>Forney</a:t>
              </a:r>
              <a:r>
                <a:rPr kumimoji="0" lang="en-US" altLang="en-US" b="0" i="0" u="none" strike="noStrike" cap="none" normalizeH="0" baseline="0" dirty="0" smtClean="0">
                  <a:ln>
                    <a:noFill/>
                  </a:ln>
                  <a:solidFill>
                    <a:schemeClr val="bg1"/>
                  </a:solidFill>
                  <a:effectLst/>
                  <a:ea typeface="Times New Roman" pitchFamily="18" charset="0"/>
                  <a:cs typeface="Arial" pitchFamily="34" charset="0"/>
                </a:rPr>
                <a:t> Hall </a:t>
              </a:r>
              <a:r>
                <a:rPr lang="en-US" altLang="en-US" dirty="0" smtClean="0">
                  <a:solidFill>
                    <a:schemeClr val="bg1"/>
                  </a:solidFill>
                  <a:ea typeface="Times New Roman" pitchFamily="18" charset="0"/>
                  <a:cs typeface="Arial" pitchFamily="34" charset="0"/>
                </a:rPr>
                <a:t>G140</a:t>
              </a:r>
              <a:endParaRPr kumimoji="0" lang="en-US" altLang="en-US" sz="600" b="0" i="0" u="none" strike="noStrike" cap="none" normalizeH="0" baseline="0" dirty="0" smtClean="0">
                <a:ln>
                  <a:noFill/>
                </a:ln>
                <a:solidFill>
                  <a:schemeClr val="bg1"/>
                </a:solidFill>
                <a:effectLst/>
                <a:ea typeface="Times New Roman" pitchFamily="18" charset="0"/>
                <a:cs typeface="Arial" pitchFamily="34" charset="0"/>
              </a:endParaRPr>
            </a:p>
            <a:p>
              <a:pPr lvl="0" algn="r" eaLnBrk="0" fontAlgn="base" hangingPunct="0">
                <a:spcBef>
                  <a:spcPct val="0"/>
                </a:spcBef>
                <a:spcAft>
                  <a:spcPct val="0"/>
                </a:spcAft>
              </a:pPr>
              <a:endParaRPr kumimoji="0" lang="en-US" altLang="en-US" sz="600" b="0" i="0" u="none" strike="noStrike" cap="none" normalizeH="0" baseline="0" dirty="0" smtClean="0">
                <a:ln>
                  <a:noFill/>
                </a:ln>
                <a:solidFill>
                  <a:schemeClr val="bg1"/>
                </a:solidFill>
                <a:effectLst/>
                <a:ea typeface="Times New Roman" pitchFamily="18" charset="0"/>
                <a:cs typeface="Arial" pitchFamily="34" charset="0"/>
              </a:endParaRPr>
            </a:p>
            <a:p>
              <a:pPr algn="r" eaLnBrk="0" fontAlgn="base" hangingPunct="0">
                <a:spcBef>
                  <a:spcPct val="0"/>
                </a:spcBef>
                <a:spcAft>
                  <a:spcPct val="0"/>
                </a:spcAft>
              </a:pPr>
              <a:r>
                <a:rPr lang="en-US" b="1" dirty="0">
                  <a:solidFill>
                    <a:schemeClr val="bg1"/>
                  </a:solidFill>
                  <a:ea typeface="Times New Roman"/>
                  <a:cs typeface="Times New Roman"/>
                </a:rPr>
                <a:t>Register at: </a:t>
              </a:r>
              <a:r>
                <a:rPr lang="en-US" u="sng" dirty="0">
                  <a:solidFill>
                    <a:schemeClr val="bg1"/>
                  </a:solidFill>
                  <a:hlinkClick r:id="rId3"/>
                </a:rPr>
                <a:t>http://</a:t>
              </a:r>
              <a:r>
                <a:rPr lang="en-US" u="sng" dirty="0" smtClean="0">
                  <a:solidFill>
                    <a:schemeClr val="bg1"/>
                  </a:solidFill>
                  <a:hlinkClick r:id="rId3"/>
                </a:rPr>
                <a:t>bit.ly/GSworkshops</a:t>
              </a:r>
              <a:endParaRPr kumimoji="0" lang="en-US" altLang="en-US" b="0" i="0" u="none" strike="noStrike" cap="none" normalizeH="0" baseline="0" dirty="0" smtClean="0">
                <a:ln>
                  <a:noFill/>
                </a:ln>
                <a:solidFill>
                  <a:schemeClr val="bg1"/>
                </a:solidFill>
                <a:effectLst/>
                <a:ea typeface="Times New Roman" pitchFamily="18" charset="0"/>
                <a:cs typeface="Arial" pitchFamily="34" charset="0"/>
              </a:endParaRPr>
            </a:p>
          </p:txBody>
        </p:sp>
      </p:grpSp>
      <p:sp>
        <p:nvSpPr>
          <p:cNvPr id="15" name="Text Box 9"/>
          <p:cNvSpPr txBox="1">
            <a:spLocks noChangeArrowheads="1"/>
          </p:cNvSpPr>
          <p:nvPr/>
        </p:nvSpPr>
        <p:spPr bwMode="auto">
          <a:xfrm>
            <a:off x="5025" y="6002384"/>
            <a:ext cx="8112829" cy="1062990"/>
          </a:xfrm>
          <a:prstGeom prst="rect">
            <a:avLst/>
          </a:prstGeom>
          <a:noFill/>
          <a:ln>
            <a:noFill/>
          </a:ln>
          <a:extLst>
            <a:ext uri="{909E8E84-426E-40DD-AFC4-6F175D3DCCD1}">
              <a14:hiddenFill xmlns:a14="http://schemas.microsoft.com/office/drawing/2010/main">
                <a:solidFill>
                  <a:srgbClr val="00CC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r>
              <a:rPr lang="en-US" sz="1100" b="1" dirty="0" smtClean="0">
                <a:solidFill>
                  <a:schemeClr val="bg1"/>
                </a:solidFill>
              </a:rPr>
              <a:t>Purdue Graduate School</a:t>
            </a:r>
          </a:p>
          <a:p>
            <a:r>
              <a:rPr lang="en-US" sz="1100" b="1" dirty="0" smtClean="0">
                <a:solidFill>
                  <a:schemeClr val="bg1"/>
                </a:solidFill>
              </a:rPr>
              <a:t>Purdue College of Science</a:t>
            </a:r>
          </a:p>
          <a:p>
            <a:r>
              <a:rPr lang="en-US" sz="1100" b="1" dirty="0" smtClean="0">
                <a:solidFill>
                  <a:schemeClr val="bg1"/>
                </a:solidFill>
              </a:rPr>
              <a:t>Purdue College of Engineering</a:t>
            </a:r>
            <a:endParaRPr lang="en-US" sz="1100" b="1" dirty="0">
              <a:solidFill>
                <a:schemeClr val="bg1"/>
              </a:solidFill>
            </a:endParaRPr>
          </a:p>
        </p:txBody>
      </p:sp>
    </p:spTree>
    <p:extLst>
      <p:ext uri="{BB962C8B-B14F-4D97-AF65-F5344CB8AC3E}">
        <p14:creationId xmlns:p14="http://schemas.microsoft.com/office/powerpoint/2010/main" val="2865850708"/>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152</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shelley</dc:creator>
  <cp:lastModifiedBy>Frakes, Rebeka S</cp:lastModifiedBy>
  <cp:revision>9</cp:revision>
  <cp:lastPrinted>2014-08-21T16:18:33Z</cp:lastPrinted>
  <dcterms:created xsi:type="dcterms:W3CDTF">2014-08-07T16:43:21Z</dcterms:created>
  <dcterms:modified xsi:type="dcterms:W3CDTF">2015-09-15T13:56:16Z</dcterms:modified>
</cp:coreProperties>
</file>