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0" r:id="rId4"/>
    <p:sldId id="259" r:id="rId5"/>
    <p:sldId id="264" r:id="rId6"/>
    <p:sldId id="263" r:id="rId7"/>
    <p:sldId id="262" r:id="rId8"/>
    <p:sldId id="265" r:id="rId9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u, Xingya" initials="LX" lastIdx="1" clrIdx="0">
    <p:extLst>
      <p:ext uri="{19B8F6BF-5375-455C-9EA6-DF929625EA0E}">
        <p15:presenceInfo xmlns:p15="http://schemas.microsoft.com/office/powerpoint/2012/main" userId="Liu, Xingy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60"/>
  </p:normalViewPr>
  <p:slideViewPr>
    <p:cSldViewPr snapToGrid="0">
      <p:cViewPr varScale="1">
        <p:scale>
          <a:sx n="63" d="100"/>
          <a:sy n="63" d="100"/>
        </p:scale>
        <p:origin x="202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34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DEE2-E453-439F-A3FE-C76E129E07BF}" type="datetimeFigureOut">
              <a:rPr lang="en-US" smtClean="0"/>
              <a:t>6/13/2017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0487-F5EF-43F4-8773-20141E986E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310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DEE2-E453-439F-A3FE-C76E129E07BF}" type="datetimeFigureOut">
              <a:rPr lang="en-US" smtClean="0"/>
              <a:t>6/13/2017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0487-F5EF-43F4-8773-20141E986E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00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DEE2-E453-439F-A3FE-C76E129E07BF}" type="datetimeFigureOut">
              <a:rPr lang="en-US" smtClean="0"/>
              <a:t>6/13/2017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0487-F5EF-43F4-8773-20141E986E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749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DEE2-E453-439F-A3FE-C76E129E07BF}" type="datetimeFigureOut">
              <a:rPr lang="en-US" smtClean="0"/>
              <a:t>6/13/2017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0487-F5EF-43F4-8773-20141E986E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776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DEE2-E453-439F-A3FE-C76E129E07BF}" type="datetimeFigureOut">
              <a:rPr lang="en-US" smtClean="0"/>
              <a:t>6/13/2017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0487-F5EF-43F4-8773-20141E986E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925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DEE2-E453-439F-A3FE-C76E129E07BF}" type="datetimeFigureOut">
              <a:rPr lang="en-US" smtClean="0"/>
              <a:t>6/13/2017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0487-F5EF-43F4-8773-20141E986E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577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DEE2-E453-439F-A3FE-C76E129E07BF}" type="datetimeFigureOut">
              <a:rPr lang="en-US" smtClean="0"/>
              <a:t>6/13/2017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0487-F5EF-43F4-8773-20141E986E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807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DEE2-E453-439F-A3FE-C76E129E07BF}" type="datetimeFigureOut">
              <a:rPr lang="en-US" smtClean="0"/>
              <a:t>6/13/2017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0487-F5EF-43F4-8773-20141E986E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82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DEE2-E453-439F-A3FE-C76E129E07BF}" type="datetimeFigureOut">
              <a:rPr lang="en-US" smtClean="0"/>
              <a:t>6/13/2017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0487-F5EF-43F4-8773-20141E986E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757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DEE2-E453-439F-A3FE-C76E129E07BF}" type="datetimeFigureOut">
              <a:rPr lang="en-US" smtClean="0"/>
              <a:t>6/13/2017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0487-F5EF-43F4-8773-20141E986E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2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DEE2-E453-439F-A3FE-C76E129E07BF}" type="datetimeFigureOut">
              <a:rPr lang="en-US" smtClean="0"/>
              <a:t>6/13/2017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0487-F5EF-43F4-8773-20141E986E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037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9DEE2-E453-439F-A3FE-C76E129E07BF}" type="datetimeFigureOut">
              <a:rPr lang="en-US" smtClean="0"/>
              <a:t>6/13/2017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00487-F5EF-43F4-8773-20141E986E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69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urdue.edu/ehps/rem/home/forms/ispcheck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34389" cy="6825556"/>
          </a:xfrm>
        </p:spPr>
      </p:pic>
      <p:sp>
        <p:nvSpPr>
          <p:cNvPr id="8" name="Rectangle 7"/>
          <p:cNvSpPr/>
          <p:nvPr/>
        </p:nvSpPr>
        <p:spPr>
          <a:xfrm>
            <a:off x="4914899" y="3522133"/>
            <a:ext cx="5298295" cy="1727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perspectiveContrastingLeftFacing"/>
              <a:lightRig rig="freezing" dir="t"/>
            </a:scene3d>
          </a:bodyPr>
          <a:lstStyle/>
          <a:p>
            <a:pPr algn="ctr"/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LORRE Safety committee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5244" y="1827028"/>
            <a:ext cx="115667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2017 LORRE Integrated 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Safety Plan (ISP)</a:t>
            </a:r>
          </a:p>
        </p:txBody>
      </p:sp>
    </p:spTree>
    <p:extLst>
      <p:ext uri="{BB962C8B-B14F-4D97-AF65-F5344CB8AC3E}">
        <p14:creationId xmlns:p14="http://schemas.microsoft.com/office/powerpoint/2010/main" val="186115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0"/>
            <a:ext cx="10515600" cy="1325563"/>
          </a:xfrm>
        </p:spPr>
        <p:txBody>
          <a:bodyPr/>
          <a:lstStyle/>
          <a:p>
            <a:r>
              <a:rPr lang="en-US" b="1" dirty="0" smtClean="0"/>
              <a:t>         New Safety </a:t>
            </a:r>
            <a:r>
              <a:rPr lang="en-US" b="1" dirty="0"/>
              <a:t>Committee Members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49195" y="2804159"/>
            <a:ext cx="4379116" cy="38808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01" y="1524778"/>
            <a:ext cx="4269348" cy="42859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8641" y="1132087"/>
            <a:ext cx="1869440" cy="13428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4194327" y="2355245"/>
            <a:ext cx="3877985" cy="26250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Samira </a:t>
            </a:r>
            <a:r>
              <a:rPr lang="en-US" sz="2000" dirty="0" err="1" smtClean="0">
                <a:solidFill>
                  <a:srgbClr val="002060"/>
                </a:solidFill>
              </a:rPr>
              <a:t>Fatemi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and </a:t>
            </a:r>
            <a:r>
              <a:rPr lang="en-US" sz="2000" dirty="0" smtClean="0">
                <a:solidFill>
                  <a:srgbClr val="002060"/>
                </a:solidFill>
              </a:rPr>
              <a:t>Antonio </a:t>
            </a:r>
            <a:r>
              <a:rPr lang="en-US" sz="2000" dirty="0">
                <a:solidFill>
                  <a:srgbClr val="002060"/>
                </a:solidFill>
              </a:rPr>
              <a:t>Carlos </a:t>
            </a:r>
            <a:r>
              <a:rPr lang="en-US" sz="2000" dirty="0" err="1" smtClean="0">
                <a:solidFill>
                  <a:srgbClr val="002060"/>
                </a:solidFill>
              </a:rPr>
              <a:t>Feritas</a:t>
            </a:r>
            <a:r>
              <a:rPr lang="en-US" sz="2000" dirty="0" smtClean="0">
                <a:solidFill>
                  <a:srgbClr val="002060"/>
                </a:solidFill>
              </a:rPr>
              <a:t> dos Santos are new members of the LORRE Safety Committee. </a:t>
            </a:r>
            <a:r>
              <a:rPr lang="en-US" sz="2000" dirty="0">
                <a:solidFill>
                  <a:srgbClr val="002060"/>
                </a:solidFill>
              </a:rPr>
              <a:t>Their </a:t>
            </a:r>
            <a:r>
              <a:rPr lang="en-US" sz="2000" dirty="0" smtClean="0">
                <a:solidFill>
                  <a:srgbClr val="002060"/>
                </a:solidFill>
              </a:rPr>
              <a:t>effort, dedication, and action towards lab safety is appreciated by everyone. Their </a:t>
            </a:r>
            <a:r>
              <a:rPr lang="en-US" sz="2000" dirty="0">
                <a:solidFill>
                  <a:srgbClr val="002060"/>
                </a:solidFill>
              </a:rPr>
              <a:t>participation </a:t>
            </a:r>
            <a:r>
              <a:rPr lang="en-US" sz="2000" dirty="0" smtClean="0">
                <a:solidFill>
                  <a:srgbClr val="002060"/>
                </a:solidFill>
              </a:rPr>
              <a:t>will help LORRE function safely and efficiently.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2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3915"/>
            <a:ext cx="10515600" cy="31133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Purpose and significance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2917372" y="138103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Purdue </a:t>
            </a:r>
            <a:r>
              <a:rPr lang="en-US" dirty="0" smtClean="0"/>
              <a:t>University’s Integrated </a:t>
            </a:r>
            <a:r>
              <a:rPr lang="en-US" dirty="0"/>
              <a:t>Safety Plan (</a:t>
            </a:r>
            <a:r>
              <a:rPr lang="en-US" dirty="0" smtClean="0"/>
              <a:t>ISP) is an important </a:t>
            </a:r>
            <a:r>
              <a:rPr lang="en-US" dirty="0"/>
              <a:t>strategic goal and p</a:t>
            </a:r>
            <a:r>
              <a:rPr lang="en-US" dirty="0" smtClean="0"/>
              <a:t>olicy.  Recertification occurs once a year . This requires everyone’s help to enhance </a:t>
            </a:r>
            <a:r>
              <a:rPr lang="en-US" dirty="0"/>
              <a:t>security </a:t>
            </a:r>
            <a:r>
              <a:rPr lang="en-US" dirty="0" smtClean="0"/>
              <a:t>awareness </a:t>
            </a:r>
            <a:r>
              <a:rPr lang="en-US" dirty="0"/>
              <a:t>and </a:t>
            </a:r>
            <a:r>
              <a:rPr lang="en-US" dirty="0" smtClean="0"/>
              <a:t>promote a culture of safety by integrating </a:t>
            </a:r>
            <a:r>
              <a:rPr lang="en-US" dirty="0"/>
              <a:t>environmental health and safety into all operations 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38463" y="3515752"/>
            <a:ext cx="2295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Procedure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5320424" y="1753109"/>
            <a:ext cx="2400657" cy="72067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REM via the LORRE safety committee: Help </a:t>
            </a:r>
            <a:r>
              <a:rPr lang="en-US" dirty="0"/>
              <a:t>and monitor regulatory compliance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LORRE: Complete audit checklist for </a:t>
            </a:r>
            <a:r>
              <a:rPr lang="en-US" dirty="0"/>
              <a:t>all </a:t>
            </a:r>
            <a:r>
              <a:rPr lang="en-US" dirty="0" smtClean="0"/>
              <a:t>areas, identifying and correcting deficiencies in a timely manner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REM </a:t>
            </a:r>
            <a:r>
              <a:rPr lang="en-US" dirty="0" smtClean="0"/>
              <a:t>will audit </a:t>
            </a:r>
            <a:r>
              <a:rPr lang="en-US" dirty="0"/>
              <a:t>LORRE </a:t>
            </a:r>
            <a:r>
              <a:rPr lang="en-US" dirty="0" smtClean="0"/>
              <a:t>and offer safety recommendations 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LORRE will improve </a:t>
            </a:r>
            <a:r>
              <a:rPr lang="en-US" dirty="0"/>
              <a:t>the level and consistency of regulatory compliance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Purdue Vice President for Research will sign and renew the lab certification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32" y="800508"/>
            <a:ext cx="1725318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76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705" y="88338"/>
            <a:ext cx="10515600" cy="1325563"/>
          </a:xfrm>
        </p:spPr>
        <p:txBody>
          <a:bodyPr/>
          <a:lstStyle/>
          <a:p>
            <a:r>
              <a:rPr lang="en-US" b="1" dirty="0"/>
              <a:t>Division of labor and </a:t>
            </a:r>
            <a:r>
              <a:rPr lang="en-US" b="1" dirty="0" smtClean="0"/>
              <a:t>schedule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3373605"/>
              </p:ext>
            </p:extLst>
          </p:nvPr>
        </p:nvGraphicFramePr>
        <p:xfrm>
          <a:off x="1299410" y="2060447"/>
          <a:ext cx="7698156" cy="50224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49078"/>
                <a:gridCol w="3849078"/>
              </a:tblGrid>
              <a:tr h="443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Audit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Rm#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</a:tr>
              <a:tr h="3051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00"/>
                          </a:solidFill>
                          <a:effectLst/>
                        </a:rPr>
                        <a:t>Wang, Xu</a:t>
                      </a:r>
                      <a:endParaRPr lang="en-US" sz="20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231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51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00"/>
                          </a:solidFill>
                          <a:effectLst/>
                        </a:rPr>
                        <a:t>Molina de </a:t>
                      </a:r>
                      <a:r>
                        <a:rPr lang="en-US" sz="2000" b="1" dirty="0" err="1">
                          <a:solidFill>
                            <a:srgbClr val="FFFF00"/>
                          </a:solidFill>
                          <a:effectLst/>
                        </a:rPr>
                        <a:t>Vasconcellos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effectLst/>
                        </a:rPr>
                        <a:t>, Vanessa</a:t>
                      </a:r>
                      <a:endParaRPr lang="en-US" sz="20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233/252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51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FF00"/>
                          </a:solidFill>
                          <a:effectLst/>
                        </a:rPr>
                        <a:t>Modereger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effectLst/>
                        </a:rPr>
                        <a:t> ,Brent</a:t>
                      </a:r>
                      <a:endParaRPr lang="en-US" sz="20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235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51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FF00"/>
                          </a:solidFill>
                          <a:effectLst/>
                        </a:rPr>
                        <a:t>Hsu,Cherie</a:t>
                      </a:r>
                      <a:endParaRPr lang="en-US" sz="20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236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51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00"/>
                          </a:solidFill>
                          <a:effectLst/>
                        </a:rPr>
                        <a:t>Ji, </a:t>
                      </a:r>
                      <a:r>
                        <a:rPr lang="en-US" sz="2000" b="1" dirty="0" err="1">
                          <a:solidFill>
                            <a:srgbClr val="FFFF00"/>
                          </a:solidFill>
                          <a:effectLst/>
                        </a:rPr>
                        <a:t>Guanya</a:t>
                      </a:r>
                      <a:endParaRPr lang="en-US" sz="20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237/254/256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51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00"/>
                          </a:solidFill>
                          <a:effectLst/>
                        </a:rPr>
                        <a:t>Hooker, Casey</a:t>
                      </a:r>
                      <a:endParaRPr lang="en-US" sz="20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333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51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00"/>
                          </a:solidFill>
                          <a:effectLst/>
                        </a:rPr>
                        <a:t>Dr. Kim, </a:t>
                      </a:r>
                      <a:r>
                        <a:rPr lang="en-US" sz="2000" b="1" dirty="0" err="1">
                          <a:solidFill>
                            <a:srgbClr val="FFFF00"/>
                          </a:solidFill>
                          <a:effectLst/>
                        </a:rPr>
                        <a:t>Daehwan</a:t>
                      </a:r>
                      <a:endParaRPr lang="en-US" sz="20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335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51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FF00"/>
                          </a:solidFill>
                          <a:effectLst/>
                        </a:rPr>
                        <a:t>Vozka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effectLst/>
                        </a:rPr>
                        <a:t>, Petr</a:t>
                      </a:r>
                      <a:endParaRPr lang="en-US" sz="20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359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51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FFFF00"/>
                          </a:solidFill>
                          <a:effectLst/>
                        </a:rPr>
                        <a:t>Muskat</a:t>
                      </a:r>
                      <a:r>
                        <a:rPr lang="en-US" sz="2000" b="1" dirty="0" smtClean="0">
                          <a:solidFill>
                            <a:srgbClr val="FFFF00"/>
                          </a:solidFill>
                          <a:effectLst/>
                        </a:rPr>
                        <a:t>, James 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effectLst/>
                        </a:rPr>
                        <a:t>Matthew</a:t>
                      </a:r>
                      <a:endParaRPr lang="en-US" sz="20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336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51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00"/>
                          </a:solidFill>
                          <a:effectLst/>
                        </a:rPr>
                        <a:t>Red Corn, Raymond</a:t>
                      </a:r>
                      <a:endParaRPr lang="en-US" sz="20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B38/138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45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FF00"/>
                          </a:solidFill>
                          <a:effectLst/>
                        </a:rPr>
                        <a:t>Carie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  <a:effectLst/>
                        </a:rPr>
                        <a:t>, Carla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n-US" sz="20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LORRE office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51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00"/>
                          </a:solidFill>
                          <a:effectLst/>
                        </a:rPr>
                        <a:t>Dr. Zhang, </a:t>
                      </a:r>
                      <a:r>
                        <a:rPr lang="en-US" sz="2000" b="1" dirty="0" err="1">
                          <a:solidFill>
                            <a:srgbClr val="FFFF00"/>
                          </a:solidFill>
                          <a:effectLst/>
                        </a:rPr>
                        <a:t>Ximing</a:t>
                      </a:r>
                      <a:endParaRPr lang="en-US" sz="20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LORRE storage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51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0624" y="4045219"/>
            <a:ext cx="2608144" cy="24157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6204058" y="-3177924"/>
            <a:ext cx="461665" cy="96453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Complete the Integrated Safety Plan Self Audit </a:t>
            </a:r>
            <a:r>
              <a:rPr lang="en-US" b="1" dirty="0">
                <a:solidFill>
                  <a:srgbClr val="FF0000"/>
                </a:solidFill>
              </a:rPr>
              <a:t>Checklists by 6/22</a:t>
            </a:r>
          </a:p>
        </p:txBody>
      </p:sp>
    </p:spTree>
    <p:extLst>
      <p:ext uri="{BB962C8B-B14F-4D97-AF65-F5344CB8AC3E}">
        <p14:creationId xmlns:p14="http://schemas.microsoft.com/office/powerpoint/2010/main" val="235495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158" y="0"/>
            <a:ext cx="10515600" cy="1325563"/>
          </a:xfrm>
        </p:spPr>
        <p:txBody>
          <a:bodyPr/>
          <a:lstStyle/>
          <a:p>
            <a:r>
              <a:rPr lang="en-US" b="1" dirty="0"/>
              <a:t>Division of labor and </a:t>
            </a:r>
            <a:r>
              <a:rPr lang="en-US" b="1" dirty="0" smtClean="0"/>
              <a:t>schedule Cont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549460"/>
              </p:ext>
            </p:extLst>
          </p:nvPr>
        </p:nvGraphicFramePr>
        <p:xfrm>
          <a:off x="838200" y="2089521"/>
          <a:ext cx="8190578" cy="43990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95289"/>
                <a:gridCol w="4095289"/>
              </a:tblGrid>
              <a:tr h="4753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RM#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Mayor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66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B38/138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</a:rPr>
                        <a:t>Dr.</a:t>
                      </a:r>
                      <a:r>
                        <a:rPr lang="en-US" sz="2000" baseline="0" smtClean="0">
                          <a:effectLst/>
                        </a:rPr>
                        <a:t> </a:t>
                      </a:r>
                      <a:r>
                        <a:rPr lang="en-US" sz="2000" smtClean="0">
                          <a:effectLst/>
                        </a:rPr>
                        <a:t>Beheshti</a:t>
                      </a:r>
                      <a:r>
                        <a:rPr lang="en-US" sz="2000" dirty="0">
                          <a:effectLst/>
                        </a:rPr>
                        <a:t>, Iman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66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231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Kreger,</a:t>
                      </a:r>
                      <a:r>
                        <a:rPr lang="en-US" sz="1800">
                          <a:effectLst/>
                        </a:rPr>
                        <a:t> </a:t>
                      </a:r>
                      <a:r>
                        <a:rPr lang="en-US" sz="2000">
                          <a:effectLst/>
                        </a:rPr>
                        <a:t>Amanda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66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233/252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dos Santos, Antonio Carlos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66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235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Dr.</a:t>
                      </a:r>
                      <a:r>
                        <a:rPr lang="en-US" sz="1800">
                          <a:effectLst/>
                        </a:rPr>
                        <a:t> </a:t>
                      </a:r>
                      <a:r>
                        <a:rPr lang="en-US" sz="2000">
                          <a:effectLst/>
                        </a:rPr>
                        <a:t>Kim, Daehwan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66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236/336 (Office)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Fatemi, Samira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66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237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Red Corn, Raymond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66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254/256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Orrego Lopez, David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66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333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Emma; Burchell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66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335( Specialized Labs)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66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359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Zhang, Leyu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66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336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Burchell</a:t>
                      </a:r>
                      <a:r>
                        <a:rPr lang="en-US" sz="2000" dirty="0">
                          <a:effectLst/>
                        </a:rPr>
                        <a:t>, Julia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4503330" y="0"/>
            <a:ext cx="16819152" cy="83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85131" y="1140413"/>
            <a:ext cx="10002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Mayors </a:t>
            </a:r>
            <a:r>
              <a:rPr lang="en-US" dirty="0">
                <a:solidFill>
                  <a:srgbClr val="FF0000"/>
                </a:solidFill>
              </a:rPr>
              <a:t>will lead each </a:t>
            </a:r>
            <a:r>
              <a:rPr lang="en-US" dirty="0" smtClean="0">
                <a:solidFill>
                  <a:srgbClr val="FF0000"/>
                </a:solidFill>
              </a:rPr>
              <a:t>lab to correct the identified deficiencies </a:t>
            </a:r>
            <a:r>
              <a:rPr lang="en-US" b="1" dirty="0" smtClean="0">
                <a:solidFill>
                  <a:srgbClr val="FF0000"/>
                </a:solidFill>
              </a:rPr>
              <a:t>before </a:t>
            </a:r>
            <a:r>
              <a:rPr lang="en-US" b="1" dirty="0">
                <a:solidFill>
                  <a:srgbClr val="FF0000"/>
                </a:solidFill>
              </a:rPr>
              <a:t>6/30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Safety </a:t>
            </a:r>
            <a:r>
              <a:rPr lang="en-US" dirty="0" smtClean="0">
                <a:solidFill>
                  <a:srgbClr val="FF0000"/>
                </a:solidFill>
              </a:rPr>
              <a:t>committee will prepare all requisite documents, and the PI will sign </a:t>
            </a:r>
            <a:r>
              <a:rPr lang="en-US" b="1" dirty="0" smtClean="0">
                <a:solidFill>
                  <a:srgbClr val="FF0000"/>
                </a:solidFill>
              </a:rPr>
              <a:t>before 6/30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40" r="3840" b="24791"/>
          <a:stretch/>
        </p:blipFill>
        <p:spPr>
          <a:xfrm>
            <a:off x="8836283" y="2695074"/>
            <a:ext cx="4302202" cy="336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1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/>
              <a:t>ISP </a:t>
            </a:r>
            <a:r>
              <a:rPr lang="en-US" b="1" dirty="0"/>
              <a:t>R</a:t>
            </a:r>
            <a:r>
              <a:rPr lang="en-US" b="1" dirty="0" smtClean="0"/>
              <a:t>ecertification Agenda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55"/>
          <a:stretch/>
        </p:blipFill>
        <p:spPr>
          <a:xfrm>
            <a:off x="838200" y="1690688"/>
            <a:ext cx="6206067" cy="4954755"/>
          </a:xfrm>
        </p:spPr>
      </p:pic>
      <p:sp>
        <p:nvSpPr>
          <p:cNvPr id="3" name="TextBox 2"/>
          <p:cNvSpPr txBox="1"/>
          <p:nvPr/>
        </p:nvSpPr>
        <p:spPr>
          <a:xfrm>
            <a:off x="7358743" y="2298032"/>
            <a:ext cx="4495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will contact REM </a:t>
            </a:r>
            <a:r>
              <a:rPr lang="en-US" sz="2400" dirty="0" smtClean="0"/>
              <a:t>to schedule the annual </a:t>
            </a:r>
            <a:r>
              <a:rPr lang="en-US" sz="2400" dirty="0"/>
              <a:t>safety rectification audit </a:t>
            </a:r>
            <a:r>
              <a:rPr lang="en-US" sz="2400" dirty="0" smtClean="0"/>
              <a:t>for </a:t>
            </a:r>
            <a:r>
              <a:rPr lang="en-US" sz="2400" dirty="0" smtClean="0">
                <a:solidFill>
                  <a:srgbClr val="0070C0"/>
                </a:solidFill>
              </a:rPr>
              <a:t>early </a:t>
            </a:r>
            <a:r>
              <a:rPr lang="en-US" sz="2400" dirty="0">
                <a:solidFill>
                  <a:srgbClr val="0070C0"/>
                </a:solidFill>
              </a:rPr>
              <a:t>July</a:t>
            </a:r>
            <a:r>
              <a:rPr lang="en-US" sz="2400" dirty="0"/>
              <a:t>. </a:t>
            </a:r>
            <a:r>
              <a:rPr lang="en-US" sz="2400" dirty="0" smtClean="0"/>
              <a:t>We will use their suggestions to improve our level of safety.</a:t>
            </a:r>
            <a:endParaRPr lang="en-US" sz="2400" dirty="0"/>
          </a:p>
          <a:p>
            <a:r>
              <a:rPr lang="en-US" sz="2400" dirty="0" smtClean="0"/>
              <a:t>Also, </a:t>
            </a:r>
            <a:r>
              <a:rPr lang="en-US" sz="2400" dirty="0"/>
              <a:t>we will </a:t>
            </a:r>
            <a:r>
              <a:rPr lang="en-US" sz="2400" dirty="0" smtClean="0"/>
              <a:t>have a </a:t>
            </a:r>
            <a:r>
              <a:rPr lang="en-US" sz="2400" dirty="0">
                <a:solidFill>
                  <a:srgbClr val="FF0000"/>
                </a:solidFill>
              </a:rPr>
              <a:t>Lab safety day </a:t>
            </a:r>
            <a:r>
              <a:rPr lang="en-US" sz="2400" dirty="0" smtClean="0"/>
              <a:t>(half </a:t>
            </a:r>
            <a:r>
              <a:rPr lang="en-US" sz="2400" dirty="0"/>
              <a:t>day</a:t>
            </a:r>
            <a:r>
              <a:rPr lang="en-US" sz="2400" dirty="0" smtClean="0"/>
              <a:t>), where all LORRE people attend to organize and clean the labs.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47"/>
          <a:stretch/>
        </p:blipFill>
        <p:spPr>
          <a:xfrm>
            <a:off x="9313333" y="365125"/>
            <a:ext cx="2332344" cy="183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8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859" y="2133025"/>
            <a:ext cx="4469804" cy="373653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 smtClean="0">
                <a:solidFill>
                  <a:srgbClr val="C00000"/>
                </a:solidFill>
                <a:latin typeface="Edwardian Script ITC" panose="030303020407070D0804" pitchFamily="66" charset="0"/>
              </a:rPr>
              <a:t>        </a:t>
            </a:r>
            <a:r>
              <a:rPr lang="en-US" sz="10000" dirty="0" smtClean="0">
                <a:solidFill>
                  <a:srgbClr val="C00000"/>
                </a:solidFill>
                <a:latin typeface="Edwardian Script ITC" panose="030303020407070D0804" pitchFamily="66" charset="0"/>
              </a:rPr>
              <a:t>Thanks for your help</a:t>
            </a:r>
            <a:endParaRPr lang="en-US" sz="10000" dirty="0">
              <a:solidFill>
                <a:srgbClr val="C00000"/>
              </a:solidFill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23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Studie</a:t>
            </a:r>
            <a:r>
              <a:rPr lang="en-US" b="1" dirty="0" smtClean="0"/>
              <a:t>  Explanation How to use the ISP self-Audit checklist.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REM Audit </a:t>
            </a:r>
            <a:r>
              <a:rPr lang="en-US" dirty="0" smtClean="0"/>
              <a:t>checklist: (Click the hyperlink below)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www.purdue.edu/ehps/rem/home/forms/ispcheck.pdf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150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1219</TotalTime>
  <Words>418</Words>
  <Application>Microsoft Office PowerPoint</Application>
  <PresentationFormat>Widescreen</PresentationFormat>
  <Paragraphs>77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SimSun</vt:lpstr>
      <vt:lpstr>Arial</vt:lpstr>
      <vt:lpstr>Calibri</vt:lpstr>
      <vt:lpstr>Calibri Light</vt:lpstr>
      <vt:lpstr>Edwardian Script ITC</vt:lpstr>
      <vt:lpstr>Times New Roman</vt:lpstr>
      <vt:lpstr>Wingdings</vt:lpstr>
      <vt:lpstr>Office Theme</vt:lpstr>
      <vt:lpstr>PowerPoint Presentation</vt:lpstr>
      <vt:lpstr>         New Safety Committee Members</vt:lpstr>
      <vt:lpstr>PowerPoint Presentation</vt:lpstr>
      <vt:lpstr>Division of labor and schedule</vt:lpstr>
      <vt:lpstr>Division of labor and schedule Cont.</vt:lpstr>
      <vt:lpstr> ISP Recertification Agenda</vt:lpstr>
      <vt:lpstr>PowerPoint Presentation</vt:lpstr>
      <vt:lpstr>Studie  Explanation How to use the ISP self-Audit checklist.</vt:lpstr>
    </vt:vector>
  </TitlesOfParts>
  <Company>Engineering Computer Network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Liu, Xingya</dc:creator>
  <cp:lastModifiedBy>Liu, Xingya</cp:lastModifiedBy>
  <cp:revision>70</cp:revision>
  <cp:lastPrinted>2017-06-12T14:49:23Z</cp:lastPrinted>
  <dcterms:created xsi:type="dcterms:W3CDTF">2017-06-07T12:56:33Z</dcterms:created>
  <dcterms:modified xsi:type="dcterms:W3CDTF">2017-06-13T18:49:40Z</dcterms:modified>
</cp:coreProperties>
</file>