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275" r:id="rId3"/>
    <p:sldId id="276" r:id="rId4"/>
    <p:sldId id="277" r:id="rId5"/>
    <p:sldId id="302" r:id="rId6"/>
    <p:sldId id="280" r:id="rId7"/>
    <p:sldId id="294" r:id="rId8"/>
    <p:sldId id="279" r:id="rId9"/>
    <p:sldId id="295" r:id="rId10"/>
    <p:sldId id="272" r:id="rId11"/>
    <p:sldId id="273" r:id="rId12"/>
    <p:sldId id="306" r:id="rId13"/>
    <p:sldId id="292" r:id="rId14"/>
    <p:sldId id="303" r:id="rId15"/>
    <p:sldId id="271" r:id="rId16"/>
    <p:sldId id="307" r:id="rId17"/>
    <p:sldId id="296" r:id="rId18"/>
    <p:sldId id="291" r:id="rId19"/>
    <p:sldId id="257" r:id="rId20"/>
    <p:sldId id="305" r:id="rId21"/>
    <p:sldId id="258" r:id="rId22"/>
    <p:sldId id="285" r:id="rId23"/>
    <p:sldId id="293" r:id="rId24"/>
    <p:sldId id="290" r:id="rId25"/>
    <p:sldId id="304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0" autoAdjust="0"/>
    <p:restoredTop sz="86355" autoAdjust="0"/>
  </p:normalViewPr>
  <p:slideViewPr>
    <p:cSldViewPr>
      <p:cViewPr varScale="1">
        <p:scale>
          <a:sx n="94" d="100"/>
          <a:sy n="94" d="100"/>
        </p:scale>
        <p:origin x="7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725CB-A812-4DED-90D2-A67AA1B0C877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8D1472B6-9312-44EB-A5BC-0212E15C3B5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Health Hazard Categories</a:t>
          </a:r>
        </a:p>
        <a:p>
          <a:r>
            <a:rPr lang="en-US" dirty="0" smtClean="0">
              <a:solidFill>
                <a:schemeClr val="accent2"/>
              </a:solidFill>
            </a:rPr>
            <a:t>Ex: Acute Toxicity</a:t>
          </a:r>
          <a:endParaRPr lang="en-US" dirty="0">
            <a:solidFill>
              <a:schemeClr val="accent2"/>
            </a:solidFill>
          </a:endParaRPr>
        </a:p>
      </dgm:t>
    </dgm:pt>
    <dgm:pt modelId="{B26286AD-4C00-48A4-B559-364B785F1821}" type="parTrans" cxnId="{0AE4F629-2AD2-414C-A659-B970517608E4}">
      <dgm:prSet/>
      <dgm:spPr/>
      <dgm:t>
        <a:bodyPr/>
        <a:lstStyle/>
        <a:p>
          <a:endParaRPr lang="en-US"/>
        </a:p>
      </dgm:t>
    </dgm:pt>
    <dgm:pt modelId="{AF8C9A4D-4ACC-41B6-A3AE-2A13E97CC95B}" type="sibTrans" cxnId="{0AE4F629-2AD2-414C-A659-B970517608E4}">
      <dgm:prSet/>
      <dgm:spPr/>
      <dgm:t>
        <a:bodyPr/>
        <a:lstStyle/>
        <a:p>
          <a:endParaRPr lang="en-US"/>
        </a:p>
      </dgm:t>
    </dgm:pt>
    <dgm:pt modelId="{8FE78D22-9BE3-475D-835C-3488FDFFC80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Environmental</a:t>
          </a:r>
          <a:r>
            <a:rPr lang="en-US" dirty="0" smtClean="0"/>
            <a:t> </a:t>
          </a:r>
          <a:r>
            <a:rPr kumimoji="0" lang="en-US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Hazard Categories</a:t>
          </a:r>
        </a:p>
        <a:p>
          <a:pPr rtl="0"/>
          <a:r>
            <a:rPr lang="en-US" dirty="0" smtClean="0">
              <a:solidFill>
                <a:schemeClr val="accent2"/>
              </a:solidFill>
            </a:rPr>
            <a:t>Ex: Aquatic Toxicity</a:t>
          </a:r>
          <a:endParaRPr lang="en-US" dirty="0">
            <a:solidFill>
              <a:schemeClr val="accent2"/>
            </a:solidFill>
          </a:endParaRPr>
        </a:p>
      </dgm:t>
    </dgm:pt>
    <dgm:pt modelId="{F914CE8A-4AC1-42E1-8DF6-C2A9FEF0283F}" type="parTrans" cxnId="{85513D2A-D52C-4312-8E1E-5C2C2489E0B3}">
      <dgm:prSet/>
      <dgm:spPr/>
      <dgm:t>
        <a:bodyPr/>
        <a:lstStyle/>
        <a:p>
          <a:endParaRPr lang="en-US"/>
        </a:p>
      </dgm:t>
    </dgm:pt>
    <dgm:pt modelId="{830CFD93-5D91-4CCA-BA7B-251DAA14D303}" type="sibTrans" cxnId="{85513D2A-D52C-4312-8E1E-5C2C2489E0B3}">
      <dgm:prSet/>
      <dgm:spPr/>
      <dgm:t>
        <a:bodyPr/>
        <a:lstStyle/>
        <a:p>
          <a:endParaRPr lang="en-US"/>
        </a:p>
      </dgm:t>
    </dgm:pt>
    <dgm:pt modelId="{9A4D8399-75D9-47FC-924E-ED3C7A0F46D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Physical</a:t>
          </a:r>
          <a:r>
            <a:rPr lang="en-US" dirty="0" smtClean="0"/>
            <a:t> </a:t>
          </a:r>
          <a:r>
            <a:rPr kumimoji="0" lang="en-US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Hazard Categories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accent2"/>
              </a:solidFill>
            </a:rPr>
            <a:t>Ex: Flammable Aerosols</a:t>
          </a:r>
        </a:p>
        <a:p>
          <a:pPr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b="0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DA0C040A-9154-4D94-92CB-E7A87EF77A8C}" type="parTrans" cxnId="{0F0B840D-5430-449F-8474-083CB8E73DE0}">
      <dgm:prSet/>
      <dgm:spPr/>
      <dgm:t>
        <a:bodyPr/>
        <a:lstStyle/>
        <a:p>
          <a:endParaRPr lang="en-US"/>
        </a:p>
      </dgm:t>
    </dgm:pt>
    <dgm:pt modelId="{9908B5D1-9731-4635-A63E-CCBACCE055E6}" type="sibTrans" cxnId="{0F0B840D-5430-449F-8474-083CB8E73DE0}">
      <dgm:prSet/>
      <dgm:spPr/>
      <dgm:t>
        <a:bodyPr/>
        <a:lstStyle/>
        <a:p>
          <a:endParaRPr lang="en-US"/>
        </a:p>
      </dgm:t>
    </dgm:pt>
    <dgm:pt modelId="{773FEC0F-6E61-4F9C-98D7-93DE5E225B2C}" type="pres">
      <dgm:prSet presAssocID="{638725CB-A812-4DED-90D2-A67AA1B0C877}" presName="Name0" presStyleCnt="0">
        <dgm:presLayoutVars>
          <dgm:dir/>
          <dgm:resizeHandles val="exact"/>
        </dgm:presLayoutVars>
      </dgm:prSet>
      <dgm:spPr/>
    </dgm:pt>
    <dgm:pt modelId="{62E12870-954D-48FA-96CC-3E53FF231F39}" type="pres">
      <dgm:prSet presAssocID="{8D1472B6-9312-44EB-A5BC-0212E15C3B54}" presName="twoplus" presStyleLbl="node1" presStyleIdx="0" presStyleCnt="3" custAng="732604" custRadScaleRad="105552" custRadScaleInc="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B8D42-9775-4463-8497-4B39341F67F2}" type="pres">
      <dgm:prSet presAssocID="{9A4D8399-75D9-47FC-924E-ED3C7A0F46D1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7D1C-5B0B-425F-B203-0C44C1FB531F}" type="pres">
      <dgm:prSet presAssocID="{8FE78D22-9BE3-475D-835C-3488FDFFC80A}" presName="twoplus" presStyleLbl="node1" presStyleIdx="2" presStyleCnt="3" custAng="21015645" custRadScaleRad="101857" custRadScaleInc="-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13D2A-D52C-4312-8E1E-5C2C2489E0B3}" srcId="{638725CB-A812-4DED-90D2-A67AA1B0C877}" destId="{8FE78D22-9BE3-475D-835C-3488FDFFC80A}" srcOrd="2" destOrd="0" parTransId="{F914CE8A-4AC1-42E1-8DF6-C2A9FEF0283F}" sibTransId="{830CFD93-5D91-4CCA-BA7B-251DAA14D303}"/>
    <dgm:cxn modelId="{0AE4F629-2AD2-414C-A659-B970517608E4}" srcId="{638725CB-A812-4DED-90D2-A67AA1B0C877}" destId="{8D1472B6-9312-44EB-A5BC-0212E15C3B54}" srcOrd="0" destOrd="0" parTransId="{B26286AD-4C00-48A4-B559-364B785F1821}" sibTransId="{AF8C9A4D-4ACC-41B6-A3AE-2A13E97CC95B}"/>
    <dgm:cxn modelId="{0E14700A-8A75-4225-BAB0-0FD48DAE1382}" type="presOf" srcId="{8D1472B6-9312-44EB-A5BC-0212E15C3B54}" destId="{62E12870-954D-48FA-96CC-3E53FF231F39}" srcOrd="0" destOrd="0" presId="urn:diagrams.loki3.com/TabbedArc+Icon"/>
    <dgm:cxn modelId="{A04C12A3-1D8C-467E-B27B-38D8C9EBB827}" type="presOf" srcId="{8FE78D22-9BE3-475D-835C-3488FDFFC80A}" destId="{0C257D1C-5B0B-425F-B203-0C44C1FB531F}" srcOrd="0" destOrd="0" presId="urn:diagrams.loki3.com/TabbedArc+Icon"/>
    <dgm:cxn modelId="{5C0225D5-C057-4C25-99A5-398394F97045}" type="presOf" srcId="{9A4D8399-75D9-47FC-924E-ED3C7A0F46D1}" destId="{A7BB8D42-9775-4463-8497-4B39341F67F2}" srcOrd="0" destOrd="0" presId="urn:diagrams.loki3.com/TabbedArc+Icon"/>
    <dgm:cxn modelId="{40724119-031B-47C2-8400-354F840A30C2}" type="presOf" srcId="{638725CB-A812-4DED-90D2-A67AA1B0C877}" destId="{773FEC0F-6E61-4F9C-98D7-93DE5E225B2C}" srcOrd="0" destOrd="0" presId="urn:diagrams.loki3.com/TabbedArc+Icon"/>
    <dgm:cxn modelId="{0F0B840D-5430-449F-8474-083CB8E73DE0}" srcId="{638725CB-A812-4DED-90D2-A67AA1B0C877}" destId="{9A4D8399-75D9-47FC-924E-ED3C7A0F46D1}" srcOrd="1" destOrd="0" parTransId="{DA0C040A-9154-4D94-92CB-E7A87EF77A8C}" sibTransId="{9908B5D1-9731-4635-A63E-CCBACCE055E6}"/>
    <dgm:cxn modelId="{1C06F8A9-9FD0-4578-81D7-499AECB7DF35}" type="presParOf" srcId="{773FEC0F-6E61-4F9C-98D7-93DE5E225B2C}" destId="{62E12870-954D-48FA-96CC-3E53FF231F39}" srcOrd="0" destOrd="0" presId="urn:diagrams.loki3.com/TabbedArc+Icon"/>
    <dgm:cxn modelId="{7204A1CE-33AA-4C31-85A4-452713187D27}" type="presParOf" srcId="{773FEC0F-6E61-4F9C-98D7-93DE5E225B2C}" destId="{A7BB8D42-9775-4463-8497-4B39341F67F2}" srcOrd="1" destOrd="0" presId="urn:diagrams.loki3.com/TabbedArc+Icon"/>
    <dgm:cxn modelId="{5A49E08D-A1AC-4E58-8EC4-992E61C8682A}" type="presParOf" srcId="{773FEC0F-6E61-4F9C-98D7-93DE5E225B2C}" destId="{0C257D1C-5B0B-425F-B203-0C44C1FB531F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49006-08F9-4FB4-98FC-D8C37B596C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10315-6D43-41FB-B537-ABF88EE0DBA7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9A49D2EE-7128-4202-BE79-265D355F08A7}" type="parTrans" cxnId="{F55A320F-70DF-4390-BC98-00B591BEA6A5}">
      <dgm:prSet/>
      <dgm:spPr/>
      <dgm:t>
        <a:bodyPr/>
        <a:lstStyle/>
        <a:p>
          <a:endParaRPr lang="en-US"/>
        </a:p>
      </dgm:t>
    </dgm:pt>
    <dgm:pt modelId="{9B01D2C4-6973-4A35-8BE0-42899BBF0ADA}" type="sibTrans" cxnId="{F55A320F-70DF-4390-BC98-00B591BEA6A5}">
      <dgm:prSet/>
      <dgm:spPr/>
      <dgm:t>
        <a:bodyPr/>
        <a:lstStyle/>
        <a:p>
          <a:endParaRPr lang="en-US"/>
        </a:p>
      </dgm:t>
    </dgm:pt>
    <dgm:pt modelId="{F19C5DF0-5A39-42FB-815D-7D29EEB9819C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2B10D572-CBDF-4A1E-8D54-9D5199136538}" type="parTrans" cxnId="{CE625B2D-0566-46D8-AB0D-F80A827E65A4}">
      <dgm:prSet/>
      <dgm:spPr/>
      <dgm:t>
        <a:bodyPr/>
        <a:lstStyle/>
        <a:p>
          <a:endParaRPr lang="en-US"/>
        </a:p>
      </dgm:t>
    </dgm:pt>
    <dgm:pt modelId="{9A406C4A-9102-4244-A502-4D96F07DDA3D}" type="sibTrans" cxnId="{CE625B2D-0566-46D8-AB0D-F80A827E65A4}">
      <dgm:prSet/>
      <dgm:spPr/>
      <dgm:t>
        <a:bodyPr/>
        <a:lstStyle/>
        <a:p>
          <a:endParaRPr lang="en-US"/>
        </a:p>
      </dgm:t>
    </dgm:pt>
    <dgm:pt modelId="{B2676C11-7E82-4B64-B04F-7381CBCD2341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AF7B7EE0-662D-4A0D-8957-38A7436B44CD}" type="parTrans" cxnId="{0173CD43-CD0A-4DC9-8F12-D622B52C82ED}">
      <dgm:prSet/>
      <dgm:spPr/>
      <dgm:t>
        <a:bodyPr/>
        <a:lstStyle/>
        <a:p>
          <a:endParaRPr lang="en-US"/>
        </a:p>
      </dgm:t>
    </dgm:pt>
    <dgm:pt modelId="{98538373-9B93-43D1-8CCD-7EA82250F064}" type="sibTrans" cxnId="{0173CD43-CD0A-4DC9-8F12-D622B52C82ED}">
      <dgm:prSet/>
      <dgm:spPr/>
      <dgm:t>
        <a:bodyPr/>
        <a:lstStyle/>
        <a:p>
          <a:endParaRPr lang="en-US"/>
        </a:p>
      </dgm:t>
    </dgm:pt>
    <dgm:pt modelId="{662B2A73-7CAF-4415-B087-4A2E6B0E1887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44B165C-F7F5-42A8-88EF-AFA80296A93B}" type="parTrans" cxnId="{CFE59580-9E1D-4784-A467-6911A650C935}">
      <dgm:prSet/>
      <dgm:spPr/>
      <dgm:t>
        <a:bodyPr/>
        <a:lstStyle/>
        <a:p>
          <a:endParaRPr lang="en-US"/>
        </a:p>
      </dgm:t>
    </dgm:pt>
    <dgm:pt modelId="{D9CB3A3A-45FD-4219-A6C6-AD5608A9DB6D}" type="sibTrans" cxnId="{CFE59580-9E1D-4784-A467-6911A650C935}">
      <dgm:prSet/>
      <dgm:spPr/>
      <dgm:t>
        <a:bodyPr/>
        <a:lstStyle/>
        <a:p>
          <a:endParaRPr lang="en-US"/>
        </a:p>
      </dgm:t>
    </dgm:pt>
    <dgm:pt modelId="{F2A3F33A-ADDE-4AFD-ACAD-6E3F00B6F67F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6297E26-0B5B-456B-8F07-0A309D3AF789}" type="parTrans" cxnId="{2D5997F0-C3F5-4E95-B097-7948F1DBA80E}">
      <dgm:prSet/>
      <dgm:spPr/>
      <dgm:t>
        <a:bodyPr/>
        <a:lstStyle/>
        <a:p>
          <a:endParaRPr lang="en-US"/>
        </a:p>
      </dgm:t>
    </dgm:pt>
    <dgm:pt modelId="{B8526F12-1358-48D6-85BF-D535C104C77C}" type="sibTrans" cxnId="{2D5997F0-C3F5-4E95-B097-7948F1DBA80E}">
      <dgm:prSet/>
      <dgm:spPr/>
      <dgm:t>
        <a:bodyPr/>
        <a:lstStyle/>
        <a:p>
          <a:endParaRPr lang="en-US"/>
        </a:p>
      </dgm:t>
    </dgm:pt>
    <dgm:pt modelId="{A9A06736-2606-4E1A-9107-13F5823DA5FD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9FC8FD4-9811-4D73-AE46-A30D71028E40}" type="parTrans" cxnId="{4B6C7C91-2E1C-422D-B09C-92BBE46AA575}">
      <dgm:prSet/>
      <dgm:spPr/>
      <dgm:t>
        <a:bodyPr/>
        <a:lstStyle/>
        <a:p>
          <a:endParaRPr lang="en-US"/>
        </a:p>
      </dgm:t>
    </dgm:pt>
    <dgm:pt modelId="{6037A6C9-7D70-4920-A21E-BDF37591C2EE}" type="sibTrans" cxnId="{4B6C7C91-2E1C-422D-B09C-92BBE46AA575}">
      <dgm:prSet/>
      <dgm:spPr/>
      <dgm:t>
        <a:bodyPr/>
        <a:lstStyle/>
        <a:p>
          <a:endParaRPr lang="en-US"/>
        </a:p>
      </dgm:t>
    </dgm:pt>
    <dgm:pt modelId="{4208AC01-35E8-46F1-94EA-4DB8CCF2FA97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4B6E647-2B18-4A42-91D6-C0E63DFD65D5}" type="parTrans" cxnId="{65678B0E-8FB5-4F5F-960C-3FE4CBB792CB}">
      <dgm:prSet/>
      <dgm:spPr/>
      <dgm:t>
        <a:bodyPr/>
        <a:lstStyle/>
        <a:p>
          <a:endParaRPr lang="en-US"/>
        </a:p>
      </dgm:t>
    </dgm:pt>
    <dgm:pt modelId="{5E2A3A5E-D822-40E9-BFB1-D74CB9E90078}" type="sibTrans" cxnId="{65678B0E-8FB5-4F5F-960C-3FE4CBB792CB}">
      <dgm:prSet/>
      <dgm:spPr/>
      <dgm:t>
        <a:bodyPr/>
        <a:lstStyle/>
        <a:p>
          <a:endParaRPr lang="en-US"/>
        </a:p>
      </dgm:t>
    </dgm:pt>
    <dgm:pt modelId="{0E281C3C-7766-4399-9FD5-1123570FD6BC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8215D26-F7CE-4A40-9918-E82DF278FB59}" type="parTrans" cxnId="{0C9302A0-59C1-4A07-9ADE-55C411B8028E}">
      <dgm:prSet/>
      <dgm:spPr/>
      <dgm:t>
        <a:bodyPr/>
        <a:lstStyle/>
        <a:p>
          <a:endParaRPr lang="en-US"/>
        </a:p>
      </dgm:t>
    </dgm:pt>
    <dgm:pt modelId="{5A56DC89-B95A-4351-8AB8-FAC8963989B4}" type="sibTrans" cxnId="{0C9302A0-59C1-4A07-9ADE-55C411B8028E}">
      <dgm:prSet/>
      <dgm:spPr/>
      <dgm:t>
        <a:bodyPr/>
        <a:lstStyle/>
        <a:p>
          <a:endParaRPr lang="en-US"/>
        </a:p>
      </dgm:t>
    </dgm:pt>
    <dgm:pt modelId="{B95E801E-E713-40D4-AE36-C4F55ADBB61A}">
      <dgm:prSet phldrT="[Text]" phldr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06CF46B-65D4-421C-974A-FBFB39BD2558}" type="parTrans" cxnId="{3FE22184-2382-449B-A7A9-EA0F63ED7D4B}">
      <dgm:prSet/>
      <dgm:spPr/>
      <dgm:t>
        <a:bodyPr/>
        <a:lstStyle/>
        <a:p>
          <a:endParaRPr lang="en-US"/>
        </a:p>
      </dgm:t>
    </dgm:pt>
    <dgm:pt modelId="{C6A6F983-B0FC-42E0-892F-B23D7119EB9D}" type="sibTrans" cxnId="{3FE22184-2382-449B-A7A9-EA0F63ED7D4B}">
      <dgm:prSet/>
      <dgm:spPr/>
      <dgm:t>
        <a:bodyPr/>
        <a:lstStyle/>
        <a:p>
          <a:endParaRPr lang="en-US"/>
        </a:p>
      </dgm:t>
    </dgm:pt>
    <dgm:pt modelId="{49868910-EAC9-42B1-ACCC-22116D25E012}" type="pres">
      <dgm:prSet presAssocID="{EB049006-08F9-4FB4-98FC-D8C37B596C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0F2D54-46B6-4D99-848D-1596D5FD5C5A}" type="pres">
      <dgm:prSet presAssocID="{F19C5DF0-5A39-42FB-815D-7D29EEB9819C}" presName="node" presStyleLbl="node1" presStyleIdx="0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D8228-7234-467A-9F80-E331CDE824EA}" type="pres">
      <dgm:prSet presAssocID="{9A406C4A-9102-4244-A502-4D96F07DDA3D}" presName="sibTrans" presStyleLbl="sibTrans2D1" presStyleIdx="0" presStyleCnt="9"/>
      <dgm:spPr/>
      <dgm:t>
        <a:bodyPr/>
        <a:lstStyle/>
        <a:p>
          <a:endParaRPr lang="en-US"/>
        </a:p>
      </dgm:t>
    </dgm:pt>
    <dgm:pt modelId="{0FBDD3A7-16F6-4983-B9E2-DCEFBE94C969}" type="pres">
      <dgm:prSet presAssocID="{9A406C4A-9102-4244-A502-4D96F07DDA3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3C2A904A-F4E6-4771-8485-D51E1CF5EAF7}" type="pres">
      <dgm:prSet presAssocID="{B2676C11-7E82-4B64-B04F-7381CBCD2341}" presName="node" presStyleLbl="node1" presStyleIdx="1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80D00-4BF8-4C9D-B9E8-678A14C025D5}" type="pres">
      <dgm:prSet presAssocID="{98538373-9B93-43D1-8CCD-7EA82250F064}" presName="sibTrans" presStyleLbl="sibTrans2D1" presStyleIdx="1" presStyleCnt="9"/>
      <dgm:spPr/>
      <dgm:t>
        <a:bodyPr/>
        <a:lstStyle/>
        <a:p>
          <a:endParaRPr lang="en-US"/>
        </a:p>
      </dgm:t>
    </dgm:pt>
    <dgm:pt modelId="{A6F42F5E-C7BE-4703-8D24-7C5A64A7EFCF}" type="pres">
      <dgm:prSet presAssocID="{98538373-9B93-43D1-8CCD-7EA82250F064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26208DFB-7A6C-416C-9B68-2F211F00F589}" type="pres">
      <dgm:prSet presAssocID="{662B2A73-7CAF-4415-B087-4A2E6B0E1887}" presName="node" presStyleLbl="node1" presStyleIdx="2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6CEF6-0B48-477D-AD1F-7CE1F0AEFD2E}" type="pres">
      <dgm:prSet presAssocID="{D9CB3A3A-45FD-4219-A6C6-AD5608A9DB6D}" presName="sibTrans" presStyleLbl="sibTrans2D1" presStyleIdx="2" presStyleCnt="9"/>
      <dgm:spPr/>
      <dgm:t>
        <a:bodyPr/>
        <a:lstStyle/>
        <a:p>
          <a:endParaRPr lang="en-US"/>
        </a:p>
      </dgm:t>
    </dgm:pt>
    <dgm:pt modelId="{93E0705B-2BA4-4730-9288-9B577A23AE8E}" type="pres">
      <dgm:prSet presAssocID="{D9CB3A3A-45FD-4219-A6C6-AD5608A9DB6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FD39944A-2D79-40AF-88D6-003478FCD0E6}" type="pres">
      <dgm:prSet presAssocID="{F2A3F33A-ADDE-4AFD-ACAD-6E3F00B6F67F}" presName="node" presStyleLbl="node1" presStyleIdx="3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C7040-F318-4EE1-81C4-D8D898CA369E}" type="pres">
      <dgm:prSet presAssocID="{B8526F12-1358-48D6-85BF-D535C104C77C}" presName="sibTrans" presStyleLbl="sibTrans2D1" presStyleIdx="3" presStyleCnt="9"/>
      <dgm:spPr/>
      <dgm:t>
        <a:bodyPr/>
        <a:lstStyle/>
        <a:p>
          <a:endParaRPr lang="en-US"/>
        </a:p>
      </dgm:t>
    </dgm:pt>
    <dgm:pt modelId="{20938172-E3D4-4371-B8FC-0BB14A50181F}" type="pres">
      <dgm:prSet presAssocID="{B8526F12-1358-48D6-85BF-D535C104C77C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2867FC43-CC5D-4736-B9DA-B1FADAD9C402}" type="pres">
      <dgm:prSet presAssocID="{A9A06736-2606-4E1A-9107-13F5823DA5FD}" presName="node" presStyleLbl="node1" presStyleIdx="4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4EF5-87FA-4090-9813-196B830AD373}" type="pres">
      <dgm:prSet presAssocID="{6037A6C9-7D70-4920-A21E-BDF37591C2EE}" presName="sibTrans" presStyleLbl="sibTrans2D1" presStyleIdx="4" presStyleCnt="9"/>
      <dgm:spPr/>
      <dgm:t>
        <a:bodyPr/>
        <a:lstStyle/>
        <a:p>
          <a:endParaRPr lang="en-US"/>
        </a:p>
      </dgm:t>
    </dgm:pt>
    <dgm:pt modelId="{1E62EE03-7484-4CFA-B3F7-A75C83396B2D}" type="pres">
      <dgm:prSet presAssocID="{6037A6C9-7D70-4920-A21E-BDF37591C2EE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E5CB452E-8798-42A3-8E63-B960905520C2}" type="pres">
      <dgm:prSet presAssocID="{4208AC01-35E8-46F1-94EA-4DB8CCF2FA97}" presName="node" presStyleLbl="node1" presStyleIdx="5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73763-B722-4F67-9466-058205B67EA0}" type="pres">
      <dgm:prSet presAssocID="{5E2A3A5E-D822-40E9-BFB1-D74CB9E90078}" presName="sibTrans" presStyleLbl="sibTrans2D1" presStyleIdx="5" presStyleCnt="9"/>
      <dgm:spPr/>
      <dgm:t>
        <a:bodyPr/>
        <a:lstStyle/>
        <a:p>
          <a:endParaRPr lang="en-US"/>
        </a:p>
      </dgm:t>
    </dgm:pt>
    <dgm:pt modelId="{1A4C4E6B-9CBD-4564-89AB-1E4A8316D24E}" type="pres">
      <dgm:prSet presAssocID="{5E2A3A5E-D822-40E9-BFB1-D74CB9E90078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D2C133A7-91BD-478C-BA89-24AA1839E14D}" type="pres">
      <dgm:prSet presAssocID="{0E281C3C-7766-4399-9FD5-1123570FD6BC}" presName="node" presStyleLbl="node1" presStyleIdx="6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33234-2B9F-499F-870E-C88215454C1B}" type="pres">
      <dgm:prSet presAssocID="{5A56DC89-B95A-4351-8AB8-FAC8963989B4}" presName="sibTrans" presStyleLbl="sibTrans2D1" presStyleIdx="6" presStyleCnt="9"/>
      <dgm:spPr/>
      <dgm:t>
        <a:bodyPr/>
        <a:lstStyle/>
        <a:p>
          <a:endParaRPr lang="en-US"/>
        </a:p>
      </dgm:t>
    </dgm:pt>
    <dgm:pt modelId="{ECA07B0A-EAF5-44B9-BF07-04BA8DF45B4D}" type="pres">
      <dgm:prSet presAssocID="{5A56DC89-B95A-4351-8AB8-FAC8963989B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EA114349-95AE-47C2-8662-7847A88133F9}" type="pres">
      <dgm:prSet presAssocID="{B95E801E-E713-40D4-AE36-C4F55ADBB61A}" presName="node" presStyleLbl="node1" presStyleIdx="7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27BF-C498-4B6E-99F3-E93ED02071F7}" type="pres">
      <dgm:prSet presAssocID="{C6A6F983-B0FC-42E0-892F-B23D7119EB9D}" presName="sibTrans" presStyleLbl="sibTrans2D1" presStyleIdx="7" presStyleCnt="9"/>
      <dgm:spPr/>
      <dgm:t>
        <a:bodyPr/>
        <a:lstStyle/>
        <a:p>
          <a:endParaRPr lang="en-US"/>
        </a:p>
      </dgm:t>
    </dgm:pt>
    <dgm:pt modelId="{78CC28DA-7BC9-4D32-B35C-09A3D14059AD}" type="pres">
      <dgm:prSet presAssocID="{C6A6F983-B0FC-42E0-892F-B23D7119EB9D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5F39F65-BE89-4253-881A-51A3540E0105}" type="pres">
      <dgm:prSet presAssocID="{9BC10315-6D43-41FB-B537-ABF88EE0DBA7}" presName="node" presStyleLbl="node1" presStyleIdx="8" presStyleCnt="9" custScaleX="152192" custScaleY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4E92-0077-4B56-902B-808FC3F07571}" type="pres">
      <dgm:prSet presAssocID="{9B01D2C4-6973-4A35-8BE0-42899BBF0ADA}" presName="sibTrans" presStyleLbl="sibTrans2D1" presStyleIdx="8" presStyleCnt="9"/>
      <dgm:spPr/>
      <dgm:t>
        <a:bodyPr/>
        <a:lstStyle/>
        <a:p>
          <a:endParaRPr lang="en-US"/>
        </a:p>
      </dgm:t>
    </dgm:pt>
    <dgm:pt modelId="{7AE2AE2A-F73A-4B00-A935-95FC4B3C406B}" type="pres">
      <dgm:prSet presAssocID="{9B01D2C4-6973-4A35-8BE0-42899BBF0ADA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E28B1348-DDC9-4381-9782-918EF08D78F6}" type="presOf" srcId="{98538373-9B93-43D1-8CCD-7EA82250F064}" destId="{A6F42F5E-C7BE-4703-8D24-7C5A64A7EFCF}" srcOrd="1" destOrd="0" presId="urn:microsoft.com/office/officeart/2005/8/layout/cycle2"/>
    <dgm:cxn modelId="{86C956D8-E406-429C-B806-FC9882B95CDB}" type="presOf" srcId="{9A406C4A-9102-4244-A502-4D96F07DDA3D}" destId="{473D8228-7234-467A-9F80-E331CDE824EA}" srcOrd="0" destOrd="0" presId="urn:microsoft.com/office/officeart/2005/8/layout/cycle2"/>
    <dgm:cxn modelId="{94893136-4CF3-4F2B-903C-175042415E0B}" type="presOf" srcId="{5E2A3A5E-D822-40E9-BFB1-D74CB9E90078}" destId="{CDE73763-B722-4F67-9466-058205B67EA0}" srcOrd="0" destOrd="0" presId="urn:microsoft.com/office/officeart/2005/8/layout/cycle2"/>
    <dgm:cxn modelId="{CE625B2D-0566-46D8-AB0D-F80A827E65A4}" srcId="{EB049006-08F9-4FB4-98FC-D8C37B596CAB}" destId="{F19C5DF0-5A39-42FB-815D-7D29EEB9819C}" srcOrd="0" destOrd="0" parTransId="{2B10D572-CBDF-4A1E-8D54-9D5199136538}" sibTransId="{9A406C4A-9102-4244-A502-4D96F07DDA3D}"/>
    <dgm:cxn modelId="{A297B965-3136-439E-AB6A-8582B18D6EC5}" type="presOf" srcId="{5E2A3A5E-D822-40E9-BFB1-D74CB9E90078}" destId="{1A4C4E6B-9CBD-4564-89AB-1E4A8316D24E}" srcOrd="1" destOrd="0" presId="urn:microsoft.com/office/officeart/2005/8/layout/cycle2"/>
    <dgm:cxn modelId="{34316ED6-B6C2-4ECD-9BBC-BBC88278B357}" type="presOf" srcId="{D9CB3A3A-45FD-4219-A6C6-AD5608A9DB6D}" destId="{93E0705B-2BA4-4730-9288-9B577A23AE8E}" srcOrd="1" destOrd="0" presId="urn:microsoft.com/office/officeart/2005/8/layout/cycle2"/>
    <dgm:cxn modelId="{BE548E1F-A798-4E33-82A7-9AF7466C97AF}" type="presOf" srcId="{9BC10315-6D43-41FB-B537-ABF88EE0DBA7}" destId="{A5F39F65-BE89-4253-881A-51A3540E0105}" srcOrd="0" destOrd="0" presId="urn:microsoft.com/office/officeart/2005/8/layout/cycle2"/>
    <dgm:cxn modelId="{55EFA535-6111-4874-8008-0EA675D68998}" type="presOf" srcId="{662B2A73-7CAF-4415-B087-4A2E6B0E1887}" destId="{26208DFB-7A6C-416C-9B68-2F211F00F589}" srcOrd="0" destOrd="0" presId="urn:microsoft.com/office/officeart/2005/8/layout/cycle2"/>
    <dgm:cxn modelId="{D676662F-2978-4AE1-A332-2AFB946B3CE2}" type="presOf" srcId="{6037A6C9-7D70-4920-A21E-BDF37591C2EE}" destId="{1E62EE03-7484-4CFA-B3F7-A75C83396B2D}" srcOrd="1" destOrd="0" presId="urn:microsoft.com/office/officeart/2005/8/layout/cycle2"/>
    <dgm:cxn modelId="{65678B0E-8FB5-4F5F-960C-3FE4CBB792CB}" srcId="{EB049006-08F9-4FB4-98FC-D8C37B596CAB}" destId="{4208AC01-35E8-46F1-94EA-4DB8CCF2FA97}" srcOrd="5" destOrd="0" parTransId="{74B6E647-2B18-4A42-91D6-C0E63DFD65D5}" sibTransId="{5E2A3A5E-D822-40E9-BFB1-D74CB9E90078}"/>
    <dgm:cxn modelId="{930A906F-8A48-4FE0-B538-D0F8257DC8FA}" type="presOf" srcId="{D9CB3A3A-45FD-4219-A6C6-AD5608A9DB6D}" destId="{CB96CEF6-0B48-477D-AD1F-7CE1F0AEFD2E}" srcOrd="0" destOrd="0" presId="urn:microsoft.com/office/officeart/2005/8/layout/cycle2"/>
    <dgm:cxn modelId="{9C06AF2E-7AC3-4346-A979-3BA8C8F0CC1E}" type="presOf" srcId="{0E281C3C-7766-4399-9FD5-1123570FD6BC}" destId="{D2C133A7-91BD-478C-BA89-24AA1839E14D}" srcOrd="0" destOrd="0" presId="urn:microsoft.com/office/officeart/2005/8/layout/cycle2"/>
    <dgm:cxn modelId="{2D5997F0-C3F5-4E95-B097-7948F1DBA80E}" srcId="{EB049006-08F9-4FB4-98FC-D8C37B596CAB}" destId="{F2A3F33A-ADDE-4AFD-ACAD-6E3F00B6F67F}" srcOrd="3" destOrd="0" parTransId="{D6297E26-0B5B-456B-8F07-0A309D3AF789}" sibTransId="{B8526F12-1358-48D6-85BF-D535C104C77C}"/>
    <dgm:cxn modelId="{9F75795D-483D-48CC-8611-B9D8A73A412C}" type="presOf" srcId="{98538373-9B93-43D1-8CCD-7EA82250F064}" destId="{BBB80D00-4BF8-4C9D-B9E8-678A14C025D5}" srcOrd="0" destOrd="0" presId="urn:microsoft.com/office/officeart/2005/8/layout/cycle2"/>
    <dgm:cxn modelId="{79721BF3-EBB3-49AD-A1C6-824AFE6313FA}" type="presOf" srcId="{9A406C4A-9102-4244-A502-4D96F07DDA3D}" destId="{0FBDD3A7-16F6-4983-B9E2-DCEFBE94C969}" srcOrd="1" destOrd="0" presId="urn:microsoft.com/office/officeart/2005/8/layout/cycle2"/>
    <dgm:cxn modelId="{F55A320F-70DF-4390-BC98-00B591BEA6A5}" srcId="{EB049006-08F9-4FB4-98FC-D8C37B596CAB}" destId="{9BC10315-6D43-41FB-B537-ABF88EE0DBA7}" srcOrd="8" destOrd="0" parTransId="{9A49D2EE-7128-4202-BE79-265D355F08A7}" sibTransId="{9B01D2C4-6973-4A35-8BE0-42899BBF0ADA}"/>
    <dgm:cxn modelId="{5F1CD0BF-0E6F-480D-B0A7-634A41F6A749}" type="presOf" srcId="{C6A6F983-B0FC-42E0-892F-B23D7119EB9D}" destId="{78CC28DA-7BC9-4D32-B35C-09A3D14059AD}" srcOrd="1" destOrd="0" presId="urn:microsoft.com/office/officeart/2005/8/layout/cycle2"/>
    <dgm:cxn modelId="{0C9302A0-59C1-4A07-9ADE-55C411B8028E}" srcId="{EB049006-08F9-4FB4-98FC-D8C37B596CAB}" destId="{0E281C3C-7766-4399-9FD5-1123570FD6BC}" srcOrd="6" destOrd="0" parTransId="{68215D26-F7CE-4A40-9918-E82DF278FB59}" sibTransId="{5A56DC89-B95A-4351-8AB8-FAC8963989B4}"/>
    <dgm:cxn modelId="{3A3BBE6E-B33C-4432-A662-4E37523EEE4A}" type="presOf" srcId="{A9A06736-2606-4E1A-9107-13F5823DA5FD}" destId="{2867FC43-CC5D-4736-B9DA-B1FADAD9C402}" srcOrd="0" destOrd="0" presId="urn:microsoft.com/office/officeart/2005/8/layout/cycle2"/>
    <dgm:cxn modelId="{48985155-E415-4C4D-91F5-E26B48924912}" type="presOf" srcId="{F2A3F33A-ADDE-4AFD-ACAD-6E3F00B6F67F}" destId="{FD39944A-2D79-40AF-88D6-003478FCD0E6}" srcOrd="0" destOrd="0" presId="urn:microsoft.com/office/officeart/2005/8/layout/cycle2"/>
    <dgm:cxn modelId="{0D6EDB2A-5773-4B9A-81A7-11610A7EF673}" type="presOf" srcId="{9B01D2C4-6973-4A35-8BE0-42899BBF0ADA}" destId="{B4EC4E92-0077-4B56-902B-808FC3F07571}" srcOrd="0" destOrd="0" presId="urn:microsoft.com/office/officeart/2005/8/layout/cycle2"/>
    <dgm:cxn modelId="{E2156C72-4241-460C-A677-966843FCBA8B}" type="presOf" srcId="{C6A6F983-B0FC-42E0-892F-B23D7119EB9D}" destId="{3BD327BF-C498-4B6E-99F3-E93ED02071F7}" srcOrd="0" destOrd="0" presId="urn:microsoft.com/office/officeart/2005/8/layout/cycle2"/>
    <dgm:cxn modelId="{6BE6ADBE-86DA-407F-B714-5C139EC5B7FE}" type="presOf" srcId="{5A56DC89-B95A-4351-8AB8-FAC8963989B4}" destId="{ECA07B0A-EAF5-44B9-BF07-04BA8DF45B4D}" srcOrd="1" destOrd="0" presId="urn:microsoft.com/office/officeart/2005/8/layout/cycle2"/>
    <dgm:cxn modelId="{EC249D9E-E81D-4761-B2BD-0417359E284C}" type="presOf" srcId="{9B01D2C4-6973-4A35-8BE0-42899BBF0ADA}" destId="{7AE2AE2A-F73A-4B00-A935-95FC4B3C406B}" srcOrd="1" destOrd="0" presId="urn:microsoft.com/office/officeart/2005/8/layout/cycle2"/>
    <dgm:cxn modelId="{D708AE15-7F26-4624-BBFC-5F4F77AC4331}" type="presOf" srcId="{6037A6C9-7D70-4920-A21E-BDF37591C2EE}" destId="{84374EF5-87FA-4090-9813-196B830AD373}" srcOrd="0" destOrd="0" presId="urn:microsoft.com/office/officeart/2005/8/layout/cycle2"/>
    <dgm:cxn modelId="{690322E6-1E42-419C-8746-ACC674D27DB5}" type="presOf" srcId="{EB049006-08F9-4FB4-98FC-D8C37B596CAB}" destId="{49868910-EAC9-42B1-ACCC-22116D25E012}" srcOrd="0" destOrd="0" presId="urn:microsoft.com/office/officeart/2005/8/layout/cycle2"/>
    <dgm:cxn modelId="{0173CD43-CD0A-4DC9-8F12-D622B52C82ED}" srcId="{EB049006-08F9-4FB4-98FC-D8C37B596CAB}" destId="{B2676C11-7E82-4B64-B04F-7381CBCD2341}" srcOrd="1" destOrd="0" parTransId="{AF7B7EE0-662D-4A0D-8957-38A7436B44CD}" sibTransId="{98538373-9B93-43D1-8CCD-7EA82250F064}"/>
    <dgm:cxn modelId="{61E14293-6D99-4360-A7CA-4A767F7A369A}" type="presOf" srcId="{B8526F12-1358-48D6-85BF-D535C104C77C}" destId="{864C7040-F318-4EE1-81C4-D8D898CA369E}" srcOrd="0" destOrd="0" presId="urn:microsoft.com/office/officeart/2005/8/layout/cycle2"/>
    <dgm:cxn modelId="{CFE59580-9E1D-4784-A467-6911A650C935}" srcId="{EB049006-08F9-4FB4-98FC-D8C37B596CAB}" destId="{662B2A73-7CAF-4415-B087-4A2E6B0E1887}" srcOrd="2" destOrd="0" parTransId="{D44B165C-F7F5-42A8-88EF-AFA80296A93B}" sibTransId="{D9CB3A3A-45FD-4219-A6C6-AD5608A9DB6D}"/>
    <dgm:cxn modelId="{3FE22184-2382-449B-A7A9-EA0F63ED7D4B}" srcId="{EB049006-08F9-4FB4-98FC-D8C37B596CAB}" destId="{B95E801E-E713-40D4-AE36-C4F55ADBB61A}" srcOrd="7" destOrd="0" parTransId="{306CF46B-65D4-421C-974A-FBFB39BD2558}" sibTransId="{C6A6F983-B0FC-42E0-892F-B23D7119EB9D}"/>
    <dgm:cxn modelId="{23590CA1-A709-47B8-B2B5-5AC690A01600}" type="presOf" srcId="{B8526F12-1358-48D6-85BF-D535C104C77C}" destId="{20938172-E3D4-4371-B8FC-0BB14A50181F}" srcOrd="1" destOrd="0" presId="urn:microsoft.com/office/officeart/2005/8/layout/cycle2"/>
    <dgm:cxn modelId="{8AFF50D1-573F-42B4-B909-4604ABD2EF9D}" type="presOf" srcId="{F19C5DF0-5A39-42FB-815D-7D29EEB9819C}" destId="{9B0F2D54-46B6-4D99-848D-1596D5FD5C5A}" srcOrd="0" destOrd="0" presId="urn:microsoft.com/office/officeart/2005/8/layout/cycle2"/>
    <dgm:cxn modelId="{71E40542-96F9-4454-9925-9495C8736392}" type="presOf" srcId="{5A56DC89-B95A-4351-8AB8-FAC8963989B4}" destId="{7AA33234-2B9F-499F-870E-C88215454C1B}" srcOrd="0" destOrd="0" presId="urn:microsoft.com/office/officeart/2005/8/layout/cycle2"/>
    <dgm:cxn modelId="{BA2AD3F2-A670-410A-B035-A027DB27DEDB}" type="presOf" srcId="{B2676C11-7E82-4B64-B04F-7381CBCD2341}" destId="{3C2A904A-F4E6-4771-8485-D51E1CF5EAF7}" srcOrd="0" destOrd="0" presId="urn:microsoft.com/office/officeart/2005/8/layout/cycle2"/>
    <dgm:cxn modelId="{1E86B4C4-E38E-45D5-9370-2894A2EE8406}" type="presOf" srcId="{B95E801E-E713-40D4-AE36-C4F55ADBB61A}" destId="{EA114349-95AE-47C2-8662-7847A88133F9}" srcOrd="0" destOrd="0" presId="urn:microsoft.com/office/officeart/2005/8/layout/cycle2"/>
    <dgm:cxn modelId="{BBB97A23-9C60-4513-8C36-D1E6F9EC2F81}" type="presOf" srcId="{4208AC01-35E8-46F1-94EA-4DB8CCF2FA97}" destId="{E5CB452E-8798-42A3-8E63-B960905520C2}" srcOrd="0" destOrd="0" presId="urn:microsoft.com/office/officeart/2005/8/layout/cycle2"/>
    <dgm:cxn modelId="{4B6C7C91-2E1C-422D-B09C-92BBE46AA575}" srcId="{EB049006-08F9-4FB4-98FC-D8C37B596CAB}" destId="{A9A06736-2606-4E1A-9107-13F5823DA5FD}" srcOrd="4" destOrd="0" parTransId="{F9FC8FD4-9811-4D73-AE46-A30D71028E40}" sibTransId="{6037A6C9-7D70-4920-A21E-BDF37591C2EE}"/>
    <dgm:cxn modelId="{9AA81AD0-9BA4-4667-8ADF-CCB09F528DEA}" type="presParOf" srcId="{49868910-EAC9-42B1-ACCC-22116D25E012}" destId="{9B0F2D54-46B6-4D99-848D-1596D5FD5C5A}" srcOrd="0" destOrd="0" presId="urn:microsoft.com/office/officeart/2005/8/layout/cycle2"/>
    <dgm:cxn modelId="{A4512CE1-8E93-429F-AB86-4A80C7C09DCA}" type="presParOf" srcId="{49868910-EAC9-42B1-ACCC-22116D25E012}" destId="{473D8228-7234-467A-9F80-E331CDE824EA}" srcOrd="1" destOrd="0" presId="urn:microsoft.com/office/officeart/2005/8/layout/cycle2"/>
    <dgm:cxn modelId="{5C1933F1-9959-40B1-9B20-FAA1DBA14DEF}" type="presParOf" srcId="{473D8228-7234-467A-9F80-E331CDE824EA}" destId="{0FBDD3A7-16F6-4983-B9E2-DCEFBE94C969}" srcOrd="0" destOrd="0" presId="urn:microsoft.com/office/officeart/2005/8/layout/cycle2"/>
    <dgm:cxn modelId="{31399388-8F4F-4160-8A04-DE34F7811E9E}" type="presParOf" srcId="{49868910-EAC9-42B1-ACCC-22116D25E012}" destId="{3C2A904A-F4E6-4771-8485-D51E1CF5EAF7}" srcOrd="2" destOrd="0" presId="urn:microsoft.com/office/officeart/2005/8/layout/cycle2"/>
    <dgm:cxn modelId="{E49B7973-F38C-4D96-9E75-47B4655039B9}" type="presParOf" srcId="{49868910-EAC9-42B1-ACCC-22116D25E012}" destId="{BBB80D00-4BF8-4C9D-B9E8-678A14C025D5}" srcOrd="3" destOrd="0" presId="urn:microsoft.com/office/officeart/2005/8/layout/cycle2"/>
    <dgm:cxn modelId="{9E715EA0-4767-441F-9D71-25E78160DAC5}" type="presParOf" srcId="{BBB80D00-4BF8-4C9D-B9E8-678A14C025D5}" destId="{A6F42F5E-C7BE-4703-8D24-7C5A64A7EFCF}" srcOrd="0" destOrd="0" presId="urn:microsoft.com/office/officeart/2005/8/layout/cycle2"/>
    <dgm:cxn modelId="{BFC22FB8-E1C8-4796-9DF0-71C4A66C99FD}" type="presParOf" srcId="{49868910-EAC9-42B1-ACCC-22116D25E012}" destId="{26208DFB-7A6C-416C-9B68-2F211F00F589}" srcOrd="4" destOrd="0" presId="urn:microsoft.com/office/officeart/2005/8/layout/cycle2"/>
    <dgm:cxn modelId="{0F64D2E8-4F70-4FAA-A7A7-6ECD9AA35E33}" type="presParOf" srcId="{49868910-EAC9-42B1-ACCC-22116D25E012}" destId="{CB96CEF6-0B48-477D-AD1F-7CE1F0AEFD2E}" srcOrd="5" destOrd="0" presId="urn:microsoft.com/office/officeart/2005/8/layout/cycle2"/>
    <dgm:cxn modelId="{E0ECFBEA-00DC-415B-9D0E-7DDF81B78844}" type="presParOf" srcId="{CB96CEF6-0B48-477D-AD1F-7CE1F0AEFD2E}" destId="{93E0705B-2BA4-4730-9288-9B577A23AE8E}" srcOrd="0" destOrd="0" presId="urn:microsoft.com/office/officeart/2005/8/layout/cycle2"/>
    <dgm:cxn modelId="{E990409F-3A92-474A-8591-22FECF8738AB}" type="presParOf" srcId="{49868910-EAC9-42B1-ACCC-22116D25E012}" destId="{FD39944A-2D79-40AF-88D6-003478FCD0E6}" srcOrd="6" destOrd="0" presId="urn:microsoft.com/office/officeart/2005/8/layout/cycle2"/>
    <dgm:cxn modelId="{123EDC9C-51EE-4B37-9494-0E8DE6B10C64}" type="presParOf" srcId="{49868910-EAC9-42B1-ACCC-22116D25E012}" destId="{864C7040-F318-4EE1-81C4-D8D898CA369E}" srcOrd="7" destOrd="0" presId="urn:microsoft.com/office/officeart/2005/8/layout/cycle2"/>
    <dgm:cxn modelId="{523AB85A-2F8B-44DA-8F72-5C902A04DC56}" type="presParOf" srcId="{864C7040-F318-4EE1-81C4-D8D898CA369E}" destId="{20938172-E3D4-4371-B8FC-0BB14A50181F}" srcOrd="0" destOrd="0" presId="urn:microsoft.com/office/officeart/2005/8/layout/cycle2"/>
    <dgm:cxn modelId="{D801AF72-178B-400A-95F4-F3F41ECEF3A6}" type="presParOf" srcId="{49868910-EAC9-42B1-ACCC-22116D25E012}" destId="{2867FC43-CC5D-4736-B9DA-B1FADAD9C402}" srcOrd="8" destOrd="0" presId="urn:microsoft.com/office/officeart/2005/8/layout/cycle2"/>
    <dgm:cxn modelId="{8FC23626-DD46-49AC-81A8-6D89083FB749}" type="presParOf" srcId="{49868910-EAC9-42B1-ACCC-22116D25E012}" destId="{84374EF5-87FA-4090-9813-196B830AD373}" srcOrd="9" destOrd="0" presId="urn:microsoft.com/office/officeart/2005/8/layout/cycle2"/>
    <dgm:cxn modelId="{8D27B2E7-B978-403A-9202-876CA8887524}" type="presParOf" srcId="{84374EF5-87FA-4090-9813-196B830AD373}" destId="{1E62EE03-7484-4CFA-B3F7-A75C83396B2D}" srcOrd="0" destOrd="0" presId="urn:microsoft.com/office/officeart/2005/8/layout/cycle2"/>
    <dgm:cxn modelId="{C1D5FB5A-4274-4DE9-8662-E0042BE1AE5C}" type="presParOf" srcId="{49868910-EAC9-42B1-ACCC-22116D25E012}" destId="{E5CB452E-8798-42A3-8E63-B960905520C2}" srcOrd="10" destOrd="0" presId="urn:microsoft.com/office/officeart/2005/8/layout/cycle2"/>
    <dgm:cxn modelId="{A252181F-D9E5-49C9-91E5-120331010FD8}" type="presParOf" srcId="{49868910-EAC9-42B1-ACCC-22116D25E012}" destId="{CDE73763-B722-4F67-9466-058205B67EA0}" srcOrd="11" destOrd="0" presId="urn:microsoft.com/office/officeart/2005/8/layout/cycle2"/>
    <dgm:cxn modelId="{D419E2B7-F003-41EC-B94D-15FEB2C76BC4}" type="presParOf" srcId="{CDE73763-B722-4F67-9466-058205B67EA0}" destId="{1A4C4E6B-9CBD-4564-89AB-1E4A8316D24E}" srcOrd="0" destOrd="0" presId="urn:microsoft.com/office/officeart/2005/8/layout/cycle2"/>
    <dgm:cxn modelId="{D8BD42FA-1ECD-4732-BDBD-BA2F4763C0E6}" type="presParOf" srcId="{49868910-EAC9-42B1-ACCC-22116D25E012}" destId="{D2C133A7-91BD-478C-BA89-24AA1839E14D}" srcOrd="12" destOrd="0" presId="urn:microsoft.com/office/officeart/2005/8/layout/cycle2"/>
    <dgm:cxn modelId="{D2CE0E15-BD2B-4855-9642-13C97F6A52B8}" type="presParOf" srcId="{49868910-EAC9-42B1-ACCC-22116D25E012}" destId="{7AA33234-2B9F-499F-870E-C88215454C1B}" srcOrd="13" destOrd="0" presId="urn:microsoft.com/office/officeart/2005/8/layout/cycle2"/>
    <dgm:cxn modelId="{AE080053-B48F-45D5-93E5-C039379F73DC}" type="presParOf" srcId="{7AA33234-2B9F-499F-870E-C88215454C1B}" destId="{ECA07B0A-EAF5-44B9-BF07-04BA8DF45B4D}" srcOrd="0" destOrd="0" presId="urn:microsoft.com/office/officeart/2005/8/layout/cycle2"/>
    <dgm:cxn modelId="{D5FC670E-CB58-4A8B-9FBB-5E97B4965715}" type="presParOf" srcId="{49868910-EAC9-42B1-ACCC-22116D25E012}" destId="{EA114349-95AE-47C2-8662-7847A88133F9}" srcOrd="14" destOrd="0" presId="urn:microsoft.com/office/officeart/2005/8/layout/cycle2"/>
    <dgm:cxn modelId="{2C06996F-45DA-4E93-8B3C-ADBBAFBB7DAD}" type="presParOf" srcId="{49868910-EAC9-42B1-ACCC-22116D25E012}" destId="{3BD327BF-C498-4B6E-99F3-E93ED02071F7}" srcOrd="15" destOrd="0" presId="urn:microsoft.com/office/officeart/2005/8/layout/cycle2"/>
    <dgm:cxn modelId="{1910272C-B7AD-43DE-8ABD-64350D015676}" type="presParOf" srcId="{3BD327BF-C498-4B6E-99F3-E93ED02071F7}" destId="{78CC28DA-7BC9-4D32-B35C-09A3D14059AD}" srcOrd="0" destOrd="0" presId="urn:microsoft.com/office/officeart/2005/8/layout/cycle2"/>
    <dgm:cxn modelId="{94E6EF82-144B-4956-9AAA-99EC5EB595E9}" type="presParOf" srcId="{49868910-EAC9-42B1-ACCC-22116D25E012}" destId="{A5F39F65-BE89-4253-881A-51A3540E0105}" srcOrd="16" destOrd="0" presId="urn:microsoft.com/office/officeart/2005/8/layout/cycle2"/>
    <dgm:cxn modelId="{BD692F07-4325-4DC6-925B-C32DBF70A6BA}" type="presParOf" srcId="{49868910-EAC9-42B1-ACCC-22116D25E012}" destId="{B4EC4E92-0077-4B56-902B-808FC3F07571}" srcOrd="17" destOrd="0" presId="urn:microsoft.com/office/officeart/2005/8/layout/cycle2"/>
    <dgm:cxn modelId="{F36E7281-7F8F-426E-ABBA-8801CE5E9CBC}" type="presParOf" srcId="{B4EC4E92-0077-4B56-902B-808FC3F07571}" destId="{7AE2AE2A-F73A-4B00-A935-95FC4B3C406B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12870-954D-48FA-96CC-3E53FF231F39}">
      <dsp:nvSpPr>
        <dsp:cNvPr id="0" name=""/>
        <dsp:cNvSpPr/>
      </dsp:nvSpPr>
      <dsp:spPr>
        <a:xfrm rot="19932604">
          <a:off x="2707" y="1730374"/>
          <a:ext cx="2612826" cy="1698337"/>
        </a:xfrm>
        <a:prstGeom prst="round2Same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Health Hazard Categories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Ex: Acute Toxicity</a:t>
          </a:r>
          <a:endParaRPr lang="en-US" sz="2000" kern="1200" dirty="0">
            <a:solidFill>
              <a:schemeClr val="accent2"/>
            </a:solidFill>
          </a:endParaRPr>
        </a:p>
      </dsp:txBody>
      <dsp:txXfrm>
        <a:off x="104940" y="1808499"/>
        <a:ext cx="2447014" cy="1615431"/>
      </dsp:txXfrm>
    </dsp:sp>
    <dsp:sp modelId="{A7BB8D42-9775-4463-8497-4B39341F67F2}">
      <dsp:nvSpPr>
        <dsp:cNvPr id="0" name=""/>
        <dsp:cNvSpPr/>
      </dsp:nvSpPr>
      <dsp:spPr>
        <a:xfrm>
          <a:off x="2960786" y="870872"/>
          <a:ext cx="2612826" cy="1698337"/>
        </a:xfrm>
        <a:prstGeom prst="round2Same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Physical</a:t>
          </a:r>
          <a:r>
            <a:rPr lang="en-US" sz="2000" kern="1200" dirty="0" smtClean="0"/>
            <a:t> </a:t>
          </a:r>
          <a:r>
            <a: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Hazard Categories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accent2"/>
              </a:solidFill>
            </a:rPr>
            <a:t>Ex: Flammable Aerosols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000" b="0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3043692" y="953778"/>
        <a:ext cx="2447014" cy="1615431"/>
      </dsp:txXfrm>
    </dsp:sp>
    <dsp:sp modelId="{0C257D1C-5B0B-425F-B203-0C44C1FB531F}">
      <dsp:nvSpPr>
        <dsp:cNvPr id="0" name=""/>
        <dsp:cNvSpPr/>
      </dsp:nvSpPr>
      <dsp:spPr>
        <a:xfrm rot="1815645">
          <a:off x="5920603" y="1838088"/>
          <a:ext cx="2612826" cy="1698337"/>
        </a:xfrm>
        <a:prstGeom prst="round2Same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Environmental</a:t>
          </a:r>
          <a:r>
            <a:rPr lang="en-US" sz="2000" kern="1200" dirty="0" smtClean="0"/>
            <a:t> </a:t>
          </a:r>
          <a:r>
            <a: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Hazard Categories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Ex: Aquatic Toxicity</a:t>
          </a:r>
          <a:endParaRPr lang="en-US" sz="2000" kern="1200" dirty="0">
            <a:solidFill>
              <a:schemeClr val="accent2"/>
            </a:solidFill>
          </a:endParaRPr>
        </a:p>
      </dsp:txBody>
      <dsp:txXfrm>
        <a:off x="5982619" y="1915346"/>
        <a:ext cx="2447014" cy="1615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F2D54-46B6-4D99-848D-1596D5FD5C5A}">
      <dsp:nvSpPr>
        <dsp:cNvPr id="0" name=""/>
        <dsp:cNvSpPr/>
      </dsp:nvSpPr>
      <dsp:spPr>
        <a:xfrm>
          <a:off x="3638149" y="-179964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844712" y="8823"/>
        <a:ext cx="997374" cy="911544"/>
      </dsp:txXfrm>
    </dsp:sp>
    <dsp:sp modelId="{473D8228-7234-467A-9F80-E331CDE824EA}">
      <dsp:nvSpPr>
        <dsp:cNvPr id="0" name=""/>
        <dsp:cNvSpPr/>
      </dsp:nvSpPr>
      <dsp:spPr>
        <a:xfrm rot="12000000">
          <a:off x="4996897" y="546281"/>
          <a:ext cx="1255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997262" y="608903"/>
        <a:ext cx="879" cy="187675"/>
      </dsp:txXfrm>
    </dsp:sp>
    <dsp:sp modelId="{3C2A904A-F4E6-4771-8485-D51E1CF5EAF7}">
      <dsp:nvSpPr>
        <dsp:cNvPr id="0" name=""/>
        <dsp:cNvSpPr/>
      </dsp:nvSpPr>
      <dsp:spPr>
        <a:xfrm>
          <a:off x="4946333" y="296175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152896" y="484962"/>
        <a:ext cx="997374" cy="911544"/>
      </dsp:txXfrm>
    </dsp:sp>
    <dsp:sp modelId="{BBB80D00-4BF8-4C9D-B9E8-678A14C025D5}">
      <dsp:nvSpPr>
        <dsp:cNvPr id="0" name=""/>
        <dsp:cNvSpPr/>
      </dsp:nvSpPr>
      <dsp:spPr>
        <a:xfrm rot="3600000">
          <a:off x="5979009" y="1386171"/>
          <a:ext cx="40085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982015" y="1443522"/>
        <a:ext cx="28060" cy="187675"/>
      </dsp:txXfrm>
    </dsp:sp>
    <dsp:sp modelId="{26208DFB-7A6C-416C-9B68-2F211F00F589}">
      <dsp:nvSpPr>
        <dsp:cNvPr id="0" name=""/>
        <dsp:cNvSpPr/>
      </dsp:nvSpPr>
      <dsp:spPr>
        <a:xfrm>
          <a:off x="5642404" y="1501804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848967" y="1690591"/>
        <a:ext cx="997374" cy="911544"/>
      </dsp:txXfrm>
    </dsp:sp>
    <dsp:sp modelId="{CB96CEF6-0B48-477D-AD1F-7CE1F0AEFD2E}">
      <dsp:nvSpPr>
        <dsp:cNvPr id="0" name=""/>
        <dsp:cNvSpPr/>
      </dsp:nvSpPr>
      <dsp:spPr>
        <a:xfrm rot="6000000">
          <a:off x="6200593" y="2673988"/>
          <a:ext cx="52898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6209905" y="2728732"/>
        <a:ext cx="37029" cy="187675"/>
      </dsp:txXfrm>
    </dsp:sp>
    <dsp:sp modelId="{FD39944A-2D79-40AF-88D6-003478FCD0E6}">
      <dsp:nvSpPr>
        <dsp:cNvPr id="0" name=""/>
        <dsp:cNvSpPr/>
      </dsp:nvSpPr>
      <dsp:spPr>
        <a:xfrm>
          <a:off x="5400661" y="2872795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607224" y="3061582"/>
        <a:ext cx="997374" cy="911544"/>
      </dsp:txXfrm>
    </dsp:sp>
    <dsp:sp modelId="{864C7040-F318-4EE1-81C4-D8D898CA369E}">
      <dsp:nvSpPr>
        <dsp:cNvPr id="0" name=""/>
        <dsp:cNvSpPr/>
      </dsp:nvSpPr>
      <dsp:spPr>
        <a:xfrm rot="8400000">
          <a:off x="5563612" y="3808038"/>
          <a:ext cx="18979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568640" y="3868766"/>
        <a:ext cx="13285" cy="187675"/>
      </dsp:txXfrm>
    </dsp:sp>
    <dsp:sp modelId="{2867FC43-CC5D-4736-B9DA-B1FADAD9C402}">
      <dsp:nvSpPr>
        <dsp:cNvPr id="0" name=""/>
        <dsp:cNvSpPr/>
      </dsp:nvSpPr>
      <dsp:spPr>
        <a:xfrm>
          <a:off x="4334220" y="3767645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540783" y="3956432"/>
        <a:ext cx="997374" cy="911544"/>
      </dsp:txXfrm>
    </dsp:sp>
    <dsp:sp modelId="{84374EF5-87FA-4090-9813-196B830AD373}">
      <dsp:nvSpPr>
        <dsp:cNvPr id="0" name=""/>
        <dsp:cNvSpPr/>
      </dsp:nvSpPr>
      <dsp:spPr>
        <a:xfrm>
          <a:off x="4338259" y="4255809"/>
          <a:ext cx="9730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338259" y="4318367"/>
        <a:ext cx="6811" cy="187675"/>
      </dsp:txXfrm>
    </dsp:sp>
    <dsp:sp modelId="{E5CB452E-8798-42A3-8E63-B960905520C2}">
      <dsp:nvSpPr>
        <dsp:cNvPr id="0" name=""/>
        <dsp:cNvSpPr/>
      </dsp:nvSpPr>
      <dsp:spPr>
        <a:xfrm>
          <a:off x="2942079" y="3767645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148642" y="3956432"/>
        <a:ext cx="997374" cy="911544"/>
      </dsp:txXfrm>
    </dsp:sp>
    <dsp:sp modelId="{CDE73763-B722-4F67-9466-058205B67EA0}">
      <dsp:nvSpPr>
        <dsp:cNvPr id="0" name=""/>
        <dsp:cNvSpPr/>
      </dsp:nvSpPr>
      <dsp:spPr>
        <a:xfrm rot="13200000">
          <a:off x="3105031" y="3808729"/>
          <a:ext cx="18979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110059" y="3873117"/>
        <a:ext cx="13285" cy="187675"/>
      </dsp:txXfrm>
    </dsp:sp>
    <dsp:sp modelId="{D2C133A7-91BD-478C-BA89-24AA1839E14D}">
      <dsp:nvSpPr>
        <dsp:cNvPr id="0" name=""/>
        <dsp:cNvSpPr/>
      </dsp:nvSpPr>
      <dsp:spPr>
        <a:xfrm>
          <a:off x="1875638" y="2872795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082201" y="3061582"/>
        <a:ext cx="997374" cy="911544"/>
      </dsp:txXfrm>
    </dsp:sp>
    <dsp:sp modelId="{7AA33234-2B9F-499F-870E-C88215454C1B}">
      <dsp:nvSpPr>
        <dsp:cNvPr id="0" name=""/>
        <dsp:cNvSpPr/>
      </dsp:nvSpPr>
      <dsp:spPr>
        <a:xfrm rot="15600000">
          <a:off x="2433827" y="2676937"/>
          <a:ext cx="52898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443139" y="2747309"/>
        <a:ext cx="37029" cy="187675"/>
      </dsp:txXfrm>
    </dsp:sp>
    <dsp:sp modelId="{EA114349-95AE-47C2-8662-7847A88133F9}">
      <dsp:nvSpPr>
        <dsp:cNvPr id="0" name=""/>
        <dsp:cNvSpPr/>
      </dsp:nvSpPr>
      <dsp:spPr>
        <a:xfrm>
          <a:off x="1633895" y="1501804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840458" y="1690591"/>
        <a:ext cx="997374" cy="911544"/>
      </dsp:txXfrm>
    </dsp:sp>
    <dsp:sp modelId="{3BD327BF-C498-4B6E-99F3-E93ED02071F7}">
      <dsp:nvSpPr>
        <dsp:cNvPr id="0" name=""/>
        <dsp:cNvSpPr/>
      </dsp:nvSpPr>
      <dsp:spPr>
        <a:xfrm rot="18000000">
          <a:off x="2666571" y="1388136"/>
          <a:ext cx="40085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69577" y="1455901"/>
        <a:ext cx="28060" cy="187675"/>
      </dsp:txXfrm>
    </dsp:sp>
    <dsp:sp modelId="{A5F39F65-BE89-4253-881A-51A3540E0105}">
      <dsp:nvSpPr>
        <dsp:cNvPr id="0" name=""/>
        <dsp:cNvSpPr/>
      </dsp:nvSpPr>
      <dsp:spPr>
        <a:xfrm>
          <a:off x="2329965" y="296175"/>
          <a:ext cx="1410500" cy="12891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536528" y="484962"/>
        <a:ext cx="997374" cy="911544"/>
      </dsp:txXfrm>
    </dsp:sp>
    <dsp:sp modelId="{B4EC4E92-0077-4B56-902B-808FC3F07571}">
      <dsp:nvSpPr>
        <dsp:cNvPr id="0" name=""/>
        <dsp:cNvSpPr/>
      </dsp:nvSpPr>
      <dsp:spPr>
        <a:xfrm rot="9600000">
          <a:off x="3688713" y="546257"/>
          <a:ext cx="1255" cy="312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689078" y="608751"/>
        <a:ext cx="879" cy="18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995AE-CA65-4CA7-8E1E-D807482D8F5E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BFD7-D813-4216-97DB-818C4E24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DB35-FD12-4174-848A-0F2B41CA999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D325-2009-491D-A064-89555460A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D325-2009-491D-A064-89555460A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9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D325-2009-491D-A064-89555460A2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D325-2009-491D-A064-89555460A2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E89D-19BF-4E8E-9631-BDEED68A6C88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5355-65AE-43B7-93A3-39FC712C6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ovujke28JwbK0M&amp;tbnid=fJWBsAKAWk2k6M:&amp;ved=0CAUQjRw&amp;url=http://www.msdsonline.com/blog/2011/04/can-osha-nfpa-hmis-the-hazcom-standard-and-ghs-all-play-nicely-together/&amp;ei=ur4wUu2hGMnD2wWu2ICgBg&amp;bvm=bv.52109249,d.b2I&amp;psig=AFQjCNEJ_Xd4SA1tqBXzwRsFQJKY4sBadA&amp;ust=13790126365031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/url?sa=i&amp;rct=j&amp;q=&amp;esrc=s&amp;frm=1&amp;source=images&amp;cd=&amp;cad=rja&amp;docid=i5ctZJpfHW4gwM&amp;tbnid=ZEEdO2AIIRU5ZM:&amp;ved=0CAUQjRw&amp;url=http://www.primeralabel.com/cx1200_features.html&amp;ei=qL0wUpmCO6ig2QWzvIGYAg&amp;bvm=bv.52109249,d.b2I&amp;psig=AFQjCNH-GUyCeeocuif8xsYFiJ95C95H_g&amp;ust=1379012307147820" TargetMode="Externa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A%20Day%20in%20the%20Lab%20UCSD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EPFL%20-%20A%20Day%20of%20a%20Chemist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Xingya@purdue.edu" TargetMode="External"/><Relationship Id="rId3" Type="http://schemas.openxmlformats.org/officeDocument/2006/relationships/hyperlink" Target="mailto:mosiem@purdue.ed" TargetMode="External"/><Relationship Id="rId7" Type="http://schemas.openxmlformats.org/officeDocument/2006/relationships/hyperlink" Target="mailto:maghazad@pudue.edu" TargetMode="External"/><Relationship Id="rId2" Type="http://schemas.openxmlformats.org/officeDocument/2006/relationships/hyperlink" Target="mailto:ladisch@purdu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wetson@purdue.edu" TargetMode="External"/><Relationship Id="rId5" Type="http://schemas.openxmlformats.org/officeDocument/2006/relationships/hyperlink" Target="mailto:tkreke@purdue.edu" TargetMode="External"/><Relationship Id="rId4" Type="http://schemas.openxmlformats.org/officeDocument/2006/relationships/hyperlink" Target="mailto:hendr@purdue.ed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LORRE 2013 Safety Retraining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429000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Sept. 19, 2013</a:t>
            </a:r>
          </a:p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LORRE Safety Committee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6911" t="80653" r="18156" b="12626"/>
          <a:stretch/>
        </p:blipFill>
        <p:spPr>
          <a:xfrm>
            <a:off x="6629400" y="5374438"/>
            <a:ext cx="1524000" cy="584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8749" t="80653" r="6565" b="12626"/>
          <a:stretch/>
        </p:blipFill>
        <p:spPr>
          <a:xfrm>
            <a:off x="1375317" y="5334000"/>
            <a:ext cx="1447800" cy="5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9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Health Hazard Categories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630936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www.michigan.gov/miosha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89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39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Physical Hazard Categories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0936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www.michigan.gov/miosha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04597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HCS Pictograms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674" y="1066800"/>
            <a:ext cx="4038600" cy="5059363"/>
          </a:xfrm>
        </p:spPr>
        <p:txBody>
          <a:bodyPr>
            <a:normAutofit fontScale="85000" lnSpcReduction="10000"/>
          </a:bodyPr>
          <a:lstStyle/>
          <a:p>
            <a:pPr lvl="2"/>
            <a:endParaRPr lang="en-US" sz="2000" dirty="0" smtClean="0"/>
          </a:p>
          <a:p>
            <a:r>
              <a:rPr lang="en-US" sz="2600" dirty="0" smtClean="0"/>
              <a:t>9 Hazard Pictograms. </a:t>
            </a:r>
          </a:p>
          <a:p>
            <a:r>
              <a:rPr lang="en-US" sz="2600" dirty="0" smtClean="0"/>
              <a:t>Each has:</a:t>
            </a:r>
          </a:p>
          <a:p>
            <a:pPr lvl="1"/>
            <a:r>
              <a:rPr lang="en-US" sz="2600" dirty="0" smtClean="0"/>
              <a:t>Red Border</a:t>
            </a:r>
          </a:p>
          <a:p>
            <a:pPr lvl="1"/>
            <a:r>
              <a:rPr lang="en-US" sz="2600" dirty="0" smtClean="0"/>
              <a:t>White background</a:t>
            </a:r>
          </a:p>
          <a:p>
            <a:pPr lvl="1"/>
            <a:r>
              <a:rPr lang="en-US" sz="2600" dirty="0" smtClean="0"/>
              <a:t>Black picture</a:t>
            </a:r>
          </a:p>
          <a:p>
            <a:r>
              <a:rPr lang="en-US" sz="2600" dirty="0" smtClean="0"/>
              <a:t>Understand the pictograms and their corresponding chemical hazard</a:t>
            </a:r>
            <a:endParaRPr lang="en-US" sz="2600" dirty="0"/>
          </a:p>
          <a:p>
            <a:r>
              <a:rPr lang="en-US" sz="2600" dirty="0" smtClean="0"/>
              <a:t>Radiological </a:t>
            </a:r>
            <a:r>
              <a:rPr lang="en-US" sz="2600" dirty="0"/>
              <a:t>&amp; Environmental Management (REM) will provide pictogram reference cards to post in work areas for future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t="1111" r="980" b="1111"/>
          <a:stretch/>
        </p:blipFill>
        <p:spPr>
          <a:xfrm>
            <a:off x="457200" y="1066800"/>
            <a:ext cx="4450474" cy="54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Standard Hazard Pictograms and Corresponding Hazard Classes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724014"/>
              </p:ext>
            </p:extLst>
          </p:nvPr>
        </p:nvGraphicFramePr>
        <p:xfrm>
          <a:off x="457200" y="14478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96046">
            <a:off x="2442438" y="3253462"/>
            <a:ext cx="67627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196046">
            <a:off x="3175947" y="2054461"/>
            <a:ext cx="685800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196046">
            <a:off x="2699691" y="4636712"/>
            <a:ext cx="70485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196046">
            <a:off x="5781206" y="2083325"/>
            <a:ext cx="714375" cy="67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96046">
            <a:off x="6475652" y="3267790"/>
            <a:ext cx="685800" cy="65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196046">
            <a:off x="3740621" y="5543227"/>
            <a:ext cx="695325" cy="676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196046">
            <a:off x="4511459" y="1604162"/>
            <a:ext cx="685800" cy="657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196046">
            <a:off x="5197049" y="5550557"/>
            <a:ext cx="64770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196046">
            <a:off x="6263628" y="4628346"/>
            <a:ext cx="685800" cy="676275"/>
          </a:xfrm>
          <a:prstGeom prst="rect">
            <a:avLst/>
          </a:prstGeom>
        </p:spPr>
      </p:pic>
      <p:sp>
        <p:nvSpPr>
          <p:cNvPr id="18" name="Curved Right Arrow 17"/>
          <p:cNvSpPr/>
          <p:nvPr/>
        </p:nvSpPr>
        <p:spPr>
          <a:xfrm>
            <a:off x="1143000" y="2514600"/>
            <a:ext cx="762000" cy="24507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flipH="1">
            <a:off x="7640482" y="2514600"/>
            <a:ext cx="805356" cy="24507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9128" y="2935069"/>
            <a:ext cx="15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 Hazards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63714" y="3280029"/>
            <a:ext cx="15802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 Hazards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3276600"/>
            <a:ext cx="15802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Hazards</a:t>
            </a:r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 flipH="1">
            <a:off x="4652436" y="2563186"/>
            <a:ext cx="300564" cy="4086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42810" cy="5842303"/>
          </a:xfrm>
        </p:spPr>
      </p:pic>
    </p:spTree>
    <p:extLst>
      <p:ext uri="{BB962C8B-B14F-4D97-AF65-F5344CB8AC3E}">
        <p14:creationId xmlns:p14="http://schemas.microsoft.com/office/powerpoint/2010/main" val="1013187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39878"/>
            <a:ext cx="4191000" cy="47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981200"/>
            <a:ext cx="32669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Product Identifier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Supplier Identification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Precautionary Statements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Hazard Pictograms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Signal Word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Hazard Statement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Supplemental Information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New Standard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Signal </a:t>
            </a:r>
            <a:r>
              <a:rPr lang="en-US" dirty="0"/>
              <a:t>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signal word – either </a:t>
            </a:r>
            <a:r>
              <a:rPr lang="en-US" sz="2400" b="1" dirty="0">
                <a:solidFill>
                  <a:srgbClr val="FF0000"/>
                </a:solidFill>
              </a:rPr>
              <a:t>DANGER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C00000"/>
                </a:solidFill>
              </a:rPr>
              <a:t>WARNING</a:t>
            </a:r>
            <a:r>
              <a:rPr lang="en-US" sz="2400" dirty="0"/>
              <a:t> </a:t>
            </a:r>
            <a:r>
              <a:rPr lang="en-US" sz="2400" dirty="0" smtClean="0"/>
              <a:t>where necessary</a:t>
            </a:r>
          </a:p>
          <a:p>
            <a:r>
              <a:rPr lang="en-US" sz="2400" dirty="0"/>
              <a:t>"Danger" is used for the more severe hazards, while "warning" is used for less severe </a:t>
            </a:r>
            <a:r>
              <a:rPr lang="en-US" sz="2400" dirty="0" smtClean="0"/>
              <a:t>hazards</a:t>
            </a:r>
          </a:p>
          <a:p>
            <a:r>
              <a:rPr lang="en-US" sz="2400" dirty="0"/>
              <a:t>If there is no significant hazard, a signal word won’t be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405"/>
          <a:stretch/>
        </p:blipFill>
        <p:spPr>
          <a:xfrm>
            <a:off x="1295400" y="4063683"/>
            <a:ext cx="7010400" cy="22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GHS Label</a:t>
            </a:r>
            <a:endParaRPr lang="en-US" dirty="0"/>
          </a:p>
        </p:txBody>
      </p:sp>
      <p:pic>
        <p:nvPicPr>
          <p:cNvPr id="4" name="Content Placeholder 3" descr="http://www.msdsonline.com/blog/wp-content/uploads/2011/07/nfpaexampl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8" y="1058168"/>
            <a:ext cx="3891892" cy="34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upplier Lab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46" y="1003042"/>
            <a:ext cx="4343400" cy="585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rimeralabel.com/images/GHS-Label---Isopropyl.jpg">
            <a:hlinkClick r:id="rId5"/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" y="4584718"/>
            <a:ext cx="4114800" cy="132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2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1</a:t>
            </a:r>
            <a:r>
              <a:rPr lang="en-US" baseline="30000" dirty="0"/>
              <a:t>st</a:t>
            </a:r>
            <a:r>
              <a:rPr lang="en-US" dirty="0"/>
              <a:t>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Never underestimate the importance of Personal Protective Equipment</a:t>
            </a:r>
          </a:p>
          <a:p>
            <a:r>
              <a:rPr lang="en-US" dirty="0" smtClean="0"/>
              <a:t>When used properly, chemical fume hoods are effective at protecting lab workers</a:t>
            </a:r>
          </a:p>
          <a:p>
            <a:r>
              <a:rPr lang="en-US" dirty="0" smtClean="0"/>
              <a:t>Consult safety resources prior to beginning work</a:t>
            </a:r>
            <a:endParaRPr lang="en-US" dirty="0"/>
          </a:p>
          <a:p>
            <a:r>
              <a:rPr lang="en-US" dirty="0" smtClean="0"/>
              <a:t>Proper </a:t>
            </a:r>
            <a:r>
              <a:rPr lang="en-US" dirty="0"/>
              <a:t>t</a:t>
            </a:r>
            <a:r>
              <a:rPr lang="en-US" dirty="0" smtClean="0"/>
              <a:t>raining is critical to a well-run lab</a:t>
            </a:r>
          </a:p>
          <a:p>
            <a:r>
              <a:rPr lang="en-US" dirty="0" smtClean="0"/>
              <a:t>Maintain good housekeeping practices</a:t>
            </a:r>
          </a:p>
          <a:p>
            <a:r>
              <a:rPr lang="en-US" dirty="0" smtClean="0"/>
              <a:t>A safe and productive research lab starts at the top</a:t>
            </a:r>
          </a:p>
        </p:txBody>
      </p:sp>
    </p:spTree>
    <p:extLst>
      <p:ext uri="{BB962C8B-B14F-4D97-AF65-F5344CB8AC3E}">
        <p14:creationId xmlns:p14="http://schemas.microsoft.com/office/powerpoint/2010/main" val="20802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3281" t="13542" r="14844" b="15625"/>
          <a:stretch>
            <a:fillRect/>
          </a:stretch>
        </p:blipFill>
        <p:spPr bwMode="auto">
          <a:xfrm>
            <a:off x="609600" y="16002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Understand Globally Harmonized System (GHS) and Hazard Communication Standard (HCS)</a:t>
            </a:r>
          </a:p>
          <a:p>
            <a:pPr marL="400050" lvl="1" indent="0">
              <a:buNone/>
            </a:pPr>
            <a:r>
              <a:rPr lang="en-US" sz="2400" i="1" dirty="0" smtClean="0"/>
              <a:t>Specific changes in the revision:</a:t>
            </a:r>
          </a:p>
          <a:p>
            <a:pPr marL="1314450" lvl="2" indent="-514350"/>
            <a:r>
              <a:rPr lang="en-US" sz="2000" dirty="0" smtClean="0"/>
              <a:t>Labeling of chemicals</a:t>
            </a:r>
          </a:p>
          <a:p>
            <a:pPr marL="1314450" lvl="2" indent="-514350"/>
            <a:r>
              <a:rPr lang="en-US" sz="2000" dirty="0" smtClean="0"/>
              <a:t>Safety Data Sheets (SDS)</a:t>
            </a:r>
          </a:p>
          <a:p>
            <a:pPr marL="1314450" lvl="2" indent="-514350"/>
            <a:r>
              <a:rPr lang="en-US" sz="2000" dirty="0" smtClean="0"/>
              <a:t>Hazard classifications</a:t>
            </a:r>
          </a:p>
          <a:p>
            <a:pPr marL="1314450" lvl="2" indent="-514350"/>
            <a:r>
              <a:rPr lang="en-US" sz="2000" dirty="0" smtClean="0"/>
              <a:t>Effective timeline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Review lab safety protocol</a:t>
            </a:r>
          </a:p>
          <a:p>
            <a:pPr marL="1314450" lvl="2" indent="-514350"/>
            <a:r>
              <a:rPr lang="en-US" sz="2200" dirty="0" smtClean="0"/>
              <a:t>A Day in the Lab</a:t>
            </a:r>
          </a:p>
          <a:p>
            <a:pPr marL="1314450" lvl="2" indent="-514350"/>
            <a:r>
              <a:rPr lang="en-US" sz="2200" dirty="0" smtClean="0"/>
              <a:t>Mr. </a:t>
            </a:r>
            <a:r>
              <a:rPr lang="en-US" sz="2200" dirty="0" err="1" smtClean="0"/>
              <a:t>Safy</a:t>
            </a:r>
            <a:r>
              <a:rPr lang="en-US" sz="2200" dirty="0" smtClean="0"/>
              <a:t> &amp; Mr. Risky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Perform Integrated Safety Plan (ISP) Safety Certification</a:t>
            </a: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This is a good demonstration (see Mr. Risky &amp; Mr. </a:t>
            </a:r>
            <a:r>
              <a:rPr lang="en-US" i="1" dirty="0" err="1" smtClean="0">
                <a:solidFill>
                  <a:srgbClr val="002060"/>
                </a:solidFill>
              </a:rPr>
              <a:t>Safy</a:t>
            </a:r>
            <a:r>
              <a:rPr lang="en-US" i="1" dirty="0" smtClean="0">
                <a:solidFill>
                  <a:srgbClr val="002060"/>
                </a:solidFill>
              </a:rPr>
              <a:t>: Who is right? Who is wrong? )</a:t>
            </a:r>
          </a:p>
          <a:p>
            <a:pPr marL="0" indent="0"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sz="2800" dirty="0" smtClean="0"/>
              <a:t>How to collect information</a:t>
            </a:r>
          </a:p>
          <a:p>
            <a:pPr lvl="1"/>
            <a:r>
              <a:rPr lang="en-US" dirty="0" smtClean="0"/>
              <a:t>Check SDS</a:t>
            </a:r>
          </a:p>
          <a:p>
            <a:r>
              <a:rPr lang="en-US" sz="2800" dirty="0" smtClean="0"/>
              <a:t>Working with cryogenics</a:t>
            </a:r>
          </a:p>
          <a:p>
            <a:r>
              <a:rPr lang="en-US" sz="2800" dirty="0" smtClean="0"/>
              <a:t>Fume hood and protection against hazardous vapors</a:t>
            </a:r>
          </a:p>
          <a:p>
            <a:r>
              <a:rPr lang="en-US" sz="2800" dirty="0" smtClean="0"/>
              <a:t>Store flammables in flame-proof cabinet.</a:t>
            </a:r>
          </a:p>
          <a:p>
            <a:r>
              <a:rPr lang="en-US" sz="2800" dirty="0" smtClean="0"/>
              <a:t>Store : avoid chemical incompatibilities</a:t>
            </a:r>
          </a:p>
          <a:p>
            <a:r>
              <a:rPr lang="en-US" sz="2800" dirty="0" smtClean="0"/>
              <a:t>Separate acids and bases. </a:t>
            </a:r>
          </a:p>
          <a:p>
            <a:r>
              <a:rPr lang="en-US" sz="2800" dirty="0" smtClean="0"/>
              <a:t>Separate waste correctly to avoid hazardous reactions</a:t>
            </a:r>
          </a:p>
          <a:p>
            <a:r>
              <a:rPr lang="en-US" sz="2800" dirty="0" smtClean="0"/>
              <a:t>Hazardous Situation Case Accidents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6250" t="25000" r="42969" b="37500"/>
          <a:stretch>
            <a:fillRect/>
          </a:stretch>
        </p:blipFill>
        <p:spPr bwMode="auto">
          <a:xfrm>
            <a:off x="685800" y="20574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36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/>
              <a:t>Perform </a:t>
            </a:r>
            <a:r>
              <a:rPr lang="en-US" sz="2000" dirty="0" smtClean="0"/>
              <a:t>Safety Training</a:t>
            </a:r>
            <a:endParaRPr lang="en-US" sz="2000" dirty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Regular </a:t>
            </a:r>
            <a:r>
              <a:rPr lang="en-US" sz="2000" dirty="0"/>
              <a:t>safety committee meetings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Complete self-audits for all </a:t>
            </a:r>
            <a:r>
              <a:rPr lang="en-US" sz="2000" dirty="0" smtClean="0"/>
              <a:t>areas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Means </a:t>
            </a:r>
            <a:r>
              <a:rPr lang="en-US" sz="2000" dirty="0"/>
              <a:t>of communicating safety issues to the department in a timely </a:t>
            </a:r>
            <a:r>
              <a:rPr lang="en-US" sz="2000" dirty="0" smtClean="0"/>
              <a:t>manner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/>
              <a:t>Upper </a:t>
            </a:r>
            <a:r>
              <a:rPr lang="en-US" sz="2000" dirty="0"/>
              <a:t>administrative support for safety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Correct deficiencies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Improve LORRE’s daily safety practices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/>
              <a:t>An annual safety program audit and walk-through by REM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LORRE Recertification Tasks</a:t>
            </a:r>
            <a:endParaRPr lang="en-US" sz="4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5481"/>
            <a:ext cx="2795728" cy="1524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7705725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30555 0.3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Safety Committee Members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5181600" y="3306429"/>
            <a:ext cx="2057400" cy="25237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96" y="3334683"/>
            <a:ext cx="2126838" cy="249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850687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Mahdieh</a:t>
            </a:r>
            <a:r>
              <a:rPr lang="en-US" sz="2000" dirty="0" smtClean="0"/>
              <a:t> </a:t>
            </a:r>
            <a:r>
              <a:rPr lang="en-US" sz="2000" dirty="0" err="1" smtClean="0"/>
              <a:t>Aghazadeh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77815" y="584681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Barron </a:t>
            </a:r>
            <a:r>
              <a:rPr lang="en-US" sz="2000" dirty="0" err="1" smtClean="0"/>
              <a:t>Hewetson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4400" y="144952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Based on REM ISP inspection’s suggestion, </a:t>
            </a:r>
            <a:r>
              <a:rPr lang="en-US" sz="2000" dirty="0" smtClean="0"/>
              <a:t>added two </a:t>
            </a:r>
            <a:r>
              <a:rPr lang="en-US" sz="2000" dirty="0" smtClean="0"/>
              <a:t>graduate </a:t>
            </a:r>
            <a:r>
              <a:rPr lang="en-US" sz="2000" dirty="0" smtClean="0"/>
              <a:t>students in our committee.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Provide new perspective and strengthen effectiveness of LORRE Safety Committee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394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LORRE Safety Committee Members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83458"/>
              </p:ext>
            </p:extLst>
          </p:nvPr>
        </p:nvGraphicFramePr>
        <p:xfrm>
          <a:off x="685800" y="1524000"/>
          <a:ext cx="76962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70"/>
                <a:gridCol w="2212658"/>
                <a:gridCol w="2789873"/>
              </a:tblGrid>
              <a:tr h="419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smtClean="0"/>
                        <a:t>Michael </a:t>
                      </a:r>
                      <a:r>
                        <a:rPr lang="en-US" dirty="0" err="1" smtClean="0"/>
                        <a:t>Ladisch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765-494-7022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"/>
                        </a:rPr>
                        <a:t>ladisch@purdue.edu</a:t>
                      </a:r>
                      <a:endParaRPr lang="en-US" dirty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Nathan Mosier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765-494-7025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hlinkClick r:id="rId3"/>
                        </a:rPr>
                        <a:t>mosiem@purdue.ed</a:t>
                      </a:r>
                      <a:endParaRPr lang="en-US" dirty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Rick Hendrickson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765-494-7029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4"/>
                        </a:rPr>
                        <a:t>hendr@purdue.edu</a:t>
                      </a:r>
                      <a:endParaRPr lang="en-US" dirty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Tommy </a:t>
                      </a:r>
                      <a:r>
                        <a:rPr lang="en-US" dirty="0" err="1" smtClean="0"/>
                        <a:t>Kreke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765-494-7031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5"/>
                        </a:rPr>
                        <a:t>tkreke@purdue.edu</a:t>
                      </a:r>
                      <a:endParaRPr lang="en-US" dirty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Barron </a:t>
                      </a:r>
                      <a:r>
                        <a:rPr lang="en-US" dirty="0" err="1" smtClean="0"/>
                        <a:t>Hewetson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765-494-7031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6"/>
                        </a:rPr>
                        <a:t>hewetson@purdue.edu</a:t>
                      </a:r>
                      <a:endParaRPr lang="en-US" dirty="0"/>
                    </a:p>
                  </a:txBody>
                  <a:tcPr/>
                </a:tc>
              </a:tr>
              <a:tr h="72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Mahdieh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Aghazadeh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765-494-0326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7"/>
                        </a:rPr>
                        <a:t>maghazad@pudue.edu</a:t>
                      </a:r>
                      <a:endParaRPr lang="en-US" dirty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Xingya (Linda) Liu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765-494-7052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8"/>
                        </a:rPr>
                        <a:t>Xingya@purdue.edu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8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 for Lab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Great job in REM inspection!</a:t>
            </a:r>
          </a:p>
          <a:p>
            <a:r>
              <a:rPr lang="en-US" dirty="0" smtClean="0"/>
              <a:t>We can have a building inspection at any time</a:t>
            </a:r>
          </a:p>
          <a:p>
            <a:r>
              <a:rPr lang="en-US" dirty="0" smtClean="0"/>
              <a:t>Always wear PPE when working in the lab (Gloves, goggles, lab coat, closed-toe shoes)</a:t>
            </a:r>
          </a:p>
          <a:p>
            <a:r>
              <a:rPr lang="en-US" dirty="0" smtClean="0"/>
              <a:t>All chemicals and liquids need to be labeled and covered</a:t>
            </a:r>
          </a:p>
          <a:p>
            <a:r>
              <a:rPr lang="en-US" dirty="0" smtClean="0"/>
              <a:t>Must correctly dispose of old chemicals and lab waste materials</a:t>
            </a:r>
          </a:p>
          <a:p>
            <a:r>
              <a:rPr lang="en-US" dirty="0" smtClean="0"/>
              <a:t>Used bacteria must be autoclaved immediately</a:t>
            </a:r>
          </a:p>
          <a:p>
            <a:r>
              <a:rPr lang="en-US" dirty="0" smtClean="0"/>
              <a:t>Return all chemicals and clean the lab bench after finishing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395151"/>
            <a:ext cx="601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Edwardian Script ITC" pitchFamily="66" charset="0"/>
              </a:rPr>
              <a:t>Thank You:</a:t>
            </a:r>
          </a:p>
          <a:p>
            <a:r>
              <a:rPr lang="en-US" sz="3200" dirty="0" err="1" smtClean="0">
                <a:latin typeface="Edwardian Script ITC" pitchFamily="66" charset="0"/>
              </a:rPr>
              <a:t>Eliott</a:t>
            </a:r>
            <a:r>
              <a:rPr lang="en-US" sz="3200" dirty="0" smtClean="0">
                <a:latin typeface="Edwardian Script ITC" pitchFamily="66" charset="0"/>
              </a:rPr>
              <a:t> and Alisha for helping with the presentation</a:t>
            </a:r>
          </a:p>
          <a:p>
            <a:r>
              <a:rPr lang="en-US" sz="3200" dirty="0" smtClean="0">
                <a:latin typeface="Edwardian Script ITC" pitchFamily="66" charset="0"/>
              </a:rPr>
              <a:t>All of you for coming</a:t>
            </a:r>
          </a:p>
          <a:p>
            <a:endParaRPr lang="en-US" sz="4000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Hazard Communication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82615"/>
            <a:ext cx="6096000" cy="474198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GHS of Classification and Labeling of Chemicals is commonly referred to as the “purple book”</a:t>
            </a:r>
          </a:p>
          <a:p>
            <a:r>
              <a:rPr lang="en-US" sz="2400" dirty="0" smtClean="0"/>
              <a:t>HCS was established by</a:t>
            </a:r>
            <a:r>
              <a:rPr lang="en-US" sz="2400" dirty="0"/>
              <a:t> The US Occupational Health and Safety Administration (OSHA)</a:t>
            </a:r>
            <a:r>
              <a:rPr lang="en-US" sz="2400" dirty="0" smtClean="0"/>
              <a:t> in 1983</a:t>
            </a:r>
          </a:p>
          <a:p>
            <a:r>
              <a:rPr lang="en-US" sz="2400" dirty="0" smtClean="0"/>
              <a:t>The HCS was revised in 2012.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Aligns </a:t>
            </a:r>
            <a:r>
              <a:rPr lang="en-US" sz="2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 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with GHS</a:t>
            </a:r>
            <a:endParaRPr lang="en-US" sz="2400" dirty="0" smtClean="0"/>
          </a:p>
          <a:p>
            <a:r>
              <a:rPr lang="en-US" sz="2400" dirty="0" smtClean="0"/>
              <a:t>Reduces confusion using standardization, has benefits in terms of protection and trade</a:t>
            </a:r>
          </a:p>
          <a:p>
            <a:r>
              <a:rPr lang="en-US" sz="2400" dirty="0" smtClean="0"/>
              <a:t>Purdue will transition over next 3 years</a:t>
            </a:r>
          </a:p>
          <a:p>
            <a:r>
              <a:rPr lang="en-US" sz="2200" dirty="0"/>
              <a:t>Globally Harmonized System (GHS) Awareness </a:t>
            </a:r>
            <a:r>
              <a:rPr lang="en-US" sz="2200" dirty="0" smtClean="0"/>
              <a:t>Training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</a:t>
            </a:r>
            <a:r>
              <a:rPr lang="en-US" sz="2400" dirty="0" smtClean="0">
                <a:solidFill>
                  <a:srgbClr val="00B050"/>
                </a:solidFill>
              </a:rPr>
              <a:t>http</a:t>
            </a:r>
            <a:r>
              <a:rPr lang="en-US" sz="2400" dirty="0">
                <a:solidFill>
                  <a:srgbClr val="00B050"/>
                </a:solidFill>
              </a:rPr>
              <a:t>://www.purdue.edu/rem/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563" r="7500" b="2103"/>
          <a:stretch/>
        </p:blipFill>
        <p:spPr>
          <a:xfrm>
            <a:off x="152400" y="1582615"/>
            <a:ext cx="2209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OSHA Effective 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452590"/>
              </p:ext>
            </p:extLst>
          </p:nvPr>
        </p:nvGraphicFramePr>
        <p:xfrm>
          <a:off x="990600" y="1295400"/>
          <a:ext cx="7391400" cy="4707255"/>
        </p:xfrm>
        <a:graphic>
          <a:graphicData uri="http://schemas.openxmlformats.org/drawingml/2006/table">
            <a:tbl>
              <a:tblPr/>
              <a:tblGrid>
                <a:gridCol w="1791696"/>
                <a:gridCol w="5599704"/>
              </a:tblGrid>
              <a:tr h="133154">
                <a:tc gridSpan="2"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1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03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12/1/2013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employees must be trained on new label elements and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Safety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Data Sheet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92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6/1/2015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Compliance with all modified provisions of the final rule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except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for shipping container labeling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2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12/1/2015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revised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labels for all products shipped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0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6/1/2016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Update all labels, implement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Hazcom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program, and provide training for newly identified hazards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04800" y="3276600"/>
            <a:ext cx="457200" cy="33496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4084638"/>
            <a:ext cx="457200" cy="33496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4800" y="2438400"/>
            <a:ext cx="457200" cy="33496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4922838"/>
            <a:ext cx="457200" cy="33496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to</a:t>
            </a:r>
            <a:r>
              <a:rPr lang="en-US" dirty="0"/>
              <a:t> Safety Data </a:t>
            </a:r>
            <a:r>
              <a:rPr lang="en-US" dirty="0" smtClean="0"/>
              <a:t>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25424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Rename Material </a:t>
            </a:r>
            <a:r>
              <a:rPr lang="en-US" sz="2400" dirty="0"/>
              <a:t>Safety Data Sheets </a:t>
            </a:r>
            <a:r>
              <a:rPr lang="en-US" sz="2400" dirty="0" smtClean="0"/>
              <a:t>(MSDS)</a:t>
            </a:r>
          </a:p>
          <a:p>
            <a:pPr marL="0" indent="0">
              <a:buNone/>
            </a:pPr>
            <a:r>
              <a:rPr lang="en-US" sz="2400" dirty="0" smtClean="0"/>
              <a:t>     to </a:t>
            </a:r>
            <a:r>
              <a:rPr lang="en-US" sz="2400" dirty="0"/>
              <a:t>Safety Data Sheets </a:t>
            </a:r>
            <a:r>
              <a:rPr lang="en-US" sz="2400" dirty="0" smtClean="0"/>
              <a:t> (SDS)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now </a:t>
            </a:r>
            <a:r>
              <a:rPr lang="en-US" sz="2400" dirty="0"/>
              <a:t>have a specified 16-section </a:t>
            </a:r>
            <a:r>
              <a:rPr lang="en-US" sz="2400" dirty="0" smtClean="0"/>
              <a:t>format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ection 1-11 will be of the most concern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Sections </a:t>
            </a:r>
            <a:r>
              <a:rPr lang="en-US" sz="2400" dirty="0"/>
              <a:t>12-15 must also contain , Although the </a:t>
            </a:r>
            <a:r>
              <a:rPr lang="en-US" sz="2400" dirty="0" smtClean="0"/>
              <a:t>headings </a:t>
            </a:r>
            <a:r>
              <a:rPr lang="en-US" sz="2400" dirty="0"/>
              <a:t>for Sections 12-15 are mandatory, </a:t>
            </a:r>
            <a:r>
              <a:rPr lang="en-US" sz="2400" dirty="0" smtClean="0"/>
              <a:t> But OSHA </a:t>
            </a:r>
            <a:r>
              <a:rPr lang="en-US" sz="2400" dirty="0"/>
              <a:t>will not enforce the content of these four sections because these sections are within other agencies' jurisdictions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76400"/>
            <a:ext cx="4495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 – Identification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2 – Hazard(s) identification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3 – Composition / Information 	      on Ingredients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4 – First-aid Measures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5 – Fire-fighting Measures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6 – Accidental Release 	     	      Measures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7 – Handling and Storage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8 – Exposure Controls / 	   	      Personal Protection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48200" y="1752600"/>
            <a:ext cx="4495800" cy="4373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dirty="0" smtClean="0"/>
              <a:t>Section 9 – Physical and Chemical 	      Properties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10 – Stability and Reactivity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11 – Toxicological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12 – Ecological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13 – Disposal Consideration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14 – Transport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15 – Regulatory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Section 16 – Other information including date of preparation of last revision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Safety Data Sheets (SDS)</a:t>
            </a:r>
            <a:br>
              <a:rPr lang="en-US" sz="3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 smtClean="0"/>
              <a:t>New 16-section standardized SDS format required (ANSI Z400.1)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SDS 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03" t="11488" r="68332" b="6599"/>
          <a:stretch/>
        </p:blipFill>
        <p:spPr>
          <a:xfrm>
            <a:off x="990600" y="1600200"/>
            <a:ext cx="3200400" cy="4390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600" t="10362" r="68532" b="6997"/>
          <a:stretch/>
        </p:blipFill>
        <p:spPr>
          <a:xfrm>
            <a:off x="4953000" y="1600200"/>
            <a:ext cx="3048000" cy="4267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3703" t="11488" r="68332" b="6599"/>
          <a:stretch/>
        </p:blipFill>
        <p:spPr>
          <a:xfrm>
            <a:off x="446607" y="837346"/>
            <a:ext cx="4277793" cy="586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600" t="10362" r="68532" b="6997"/>
          <a:stretch/>
        </p:blipFill>
        <p:spPr>
          <a:xfrm>
            <a:off x="4343400" y="800100"/>
            <a:ext cx="4191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Hazard Classifications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8760" y="1524000"/>
            <a:ext cx="184731" cy="46166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038733"/>
              </p:ext>
            </p:extLst>
          </p:nvPr>
        </p:nvGraphicFramePr>
        <p:xfrm>
          <a:off x="381000" y="1295400"/>
          <a:ext cx="8534400" cy="451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4343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smtClean="0"/>
              <a:t>New: in addition to physical and health hazards specifically concerning combustible dust, asphyxiates, and pyrophoric gas hazards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2E12870-954D-48FA-96CC-3E53FF231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graphicEl>
                                              <a:dgm id="{62E12870-954D-48FA-96CC-3E53FF231F3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A7BB8D42-9775-4463-8497-4B39341F6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graphicEl>
                                              <a:dgm id="{A7BB8D42-9775-4463-8497-4B39341F67F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C257D1C-5B0B-425F-B203-0C44C1FB5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graphicEl>
                                              <a:dgm id="{0C257D1C-5B0B-425F-B203-0C44C1FB531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dirty="0"/>
              <a:t>The GHS hazard ranking scale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924800" cy="3428999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800" dirty="0"/>
              <a:t>Category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= severe </a:t>
            </a:r>
            <a:r>
              <a:rPr lang="en-US" sz="2800" dirty="0" smtClean="0"/>
              <a:t>hazard</a:t>
            </a:r>
          </a:p>
          <a:p>
            <a:r>
              <a:rPr lang="en-US" sz="2800" dirty="0" smtClean="0"/>
              <a:t>Category </a:t>
            </a:r>
            <a:r>
              <a:rPr lang="en-US" sz="2800" dirty="0"/>
              <a:t>2 = </a:t>
            </a:r>
            <a:r>
              <a:rPr lang="en-US" sz="2800" dirty="0" smtClean="0"/>
              <a:t>serious</a:t>
            </a:r>
          </a:p>
          <a:p>
            <a:r>
              <a:rPr lang="en-US" sz="2800" dirty="0" smtClean="0"/>
              <a:t>Category </a:t>
            </a:r>
            <a:r>
              <a:rPr lang="en-US" sz="2800" dirty="0"/>
              <a:t>3 = </a:t>
            </a:r>
            <a:r>
              <a:rPr lang="en-US" sz="2800" dirty="0" smtClean="0"/>
              <a:t>moderate</a:t>
            </a:r>
          </a:p>
          <a:p>
            <a:r>
              <a:rPr lang="en-US" sz="2800" dirty="0" smtClean="0"/>
              <a:t>Category </a:t>
            </a:r>
            <a:r>
              <a:rPr lang="en-US" sz="2800" dirty="0"/>
              <a:t>4 = </a:t>
            </a:r>
            <a:r>
              <a:rPr lang="en-US" sz="2800" dirty="0" smtClean="0"/>
              <a:t>slight</a:t>
            </a:r>
          </a:p>
          <a:p>
            <a:r>
              <a:rPr lang="en-US" sz="2800" dirty="0" smtClean="0"/>
              <a:t>Category </a:t>
            </a:r>
            <a:r>
              <a:rPr lang="en-US" sz="2800" dirty="0"/>
              <a:t>5 = </a:t>
            </a:r>
            <a:r>
              <a:rPr lang="en-US" sz="2800" dirty="0" smtClean="0"/>
              <a:t>minimal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862013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Note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</a:rPr>
              <a:t>Different    </a:t>
            </a:r>
            <a:r>
              <a:rPr lang="en-US" sz="1900" b="1" dirty="0" smtClean="0">
                <a:solidFill>
                  <a:srgbClr val="002060"/>
                </a:solidFill>
              </a:rPr>
              <a:t>(opposite)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(</a:t>
            </a:r>
            <a:r>
              <a:rPr lang="en-US" sz="2400" i="1" dirty="0"/>
              <a:t>NFPA/HMIS system )</a:t>
            </a:r>
          </a:p>
          <a:p>
            <a:pPr marL="862013" indent="0"/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severe </a:t>
            </a:r>
          </a:p>
          <a:p>
            <a:pPr marL="862013" indent="0"/>
            <a:r>
              <a:rPr lang="en-US" sz="2800" dirty="0" smtClean="0"/>
              <a:t>  3 </a:t>
            </a:r>
            <a:r>
              <a:rPr lang="en-US" sz="2800" dirty="0"/>
              <a:t>= </a:t>
            </a:r>
            <a:r>
              <a:rPr lang="en-US" sz="2800" dirty="0" smtClean="0"/>
              <a:t>serious</a:t>
            </a:r>
          </a:p>
          <a:p>
            <a:pPr marL="862013" indent="0"/>
            <a:r>
              <a:rPr lang="en-US" sz="2800" dirty="0" smtClean="0"/>
              <a:t>  2 </a:t>
            </a:r>
            <a:r>
              <a:rPr lang="en-US" sz="2800" dirty="0"/>
              <a:t>= </a:t>
            </a:r>
            <a:r>
              <a:rPr lang="en-US" sz="2800" dirty="0" smtClean="0"/>
              <a:t>moderate </a:t>
            </a:r>
          </a:p>
          <a:p>
            <a:pPr marL="862013" indent="0"/>
            <a:r>
              <a:rPr lang="en-US" sz="2800" dirty="0" smtClean="0"/>
              <a:t>  1 </a:t>
            </a:r>
            <a:r>
              <a:rPr lang="en-US" sz="2800" dirty="0"/>
              <a:t>= </a:t>
            </a:r>
            <a:r>
              <a:rPr lang="en-US" sz="2800" dirty="0" smtClean="0"/>
              <a:t>slight</a:t>
            </a:r>
          </a:p>
          <a:p>
            <a:pPr marL="862013" indent="0"/>
            <a:r>
              <a:rPr lang="en-US" sz="2800" dirty="0" smtClean="0"/>
              <a:t>  0 </a:t>
            </a:r>
            <a:r>
              <a:rPr lang="en-US" sz="2800" dirty="0"/>
              <a:t>= </a:t>
            </a:r>
            <a:r>
              <a:rPr lang="en-US" sz="2800" dirty="0" smtClean="0"/>
              <a:t>minimal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759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865</Words>
  <Application>Microsoft Office PowerPoint</Application>
  <PresentationFormat>On-screen Show (4:3)</PresentationFormat>
  <Paragraphs>180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Edwardian Script ITC</vt:lpstr>
      <vt:lpstr>Times New Roman</vt:lpstr>
      <vt:lpstr>Wingdings</vt:lpstr>
      <vt:lpstr>Office Theme</vt:lpstr>
      <vt:lpstr>LORRE 2013 Safety Retraining</vt:lpstr>
      <vt:lpstr>Topic Overview</vt:lpstr>
      <vt:lpstr>NEW Hazard Communication Standard</vt:lpstr>
      <vt:lpstr>OSHA Effective Timeline</vt:lpstr>
      <vt:lpstr>Change to Safety Data Sheets</vt:lpstr>
      <vt:lpstr>Safety Data Sheets (SDS)  New 16-section standardized SDS format required (ANSI Z400.1)</vt:lpstr>
      <vt:lpstr>New SDS Sample</vt:lpstr>
      <vt:lpstr>Chemical Hazard Classifications</vt:lpstr>
      <vt:lpstr>The GHS hazard ranking scale </vt:lpstr>
      <vt:lpstr>PowerPoint Presentation</vt:lpstr>
      <vt:lpstr>PowerPoint Presentation</vt:lpstr>
      <vt:lpstr>HCS Pictograms</vt:lpstr>
      <vt:lpstr>Standard Hazard Pictograms and Corresponding Hazard Classes</vt:lpstr>
      <vt:lpstr>PowerPoint Presentation</vt:lpstr>
      <vt:lpstr>New Standard Label</vt:lpstr>
      <vt:lpstr>Safety Signal words</vt:lpstr>
      <vt:lpstr>Example GHS Label</vt:lpstr>
      <vt:lpstr>Review From 1st Video</vt:lpstr>
      <vt:lpstr>PowerPoint Presentation</vt:lpstr>
      <vt:lpstr>Review From 2nd Video</vt:lpstr>
      <vt:lpstr>PowerPoint Presentation</vt:lpstr>
      <vt:lpstr>PowerPoint Presentation</vt:lpstr>
      <vt:lpstr>New Safety Committee Members</vt:lpstr>
      <vt:lpstr>LORRE Safety Committee Members</vt:lpstr>
      <vt:lpstr>Watch out for Lab safety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emhoff</dc:creator>
  <cp:lastModifiedBy>Xingya Liu</cp:lastModifiedBy>
  <cp:revision>194</cp:revision>
  <cp:lastPrinted>2013-09-13T21:34:15Z</cp:lastPrinted>
  <dcterms:created xsi:type="dcterms:W3CDTF">2013-03-22T19:41:29Z</dcterms:created>
  <dcterms:modified xsi:type="dcterms:W3CDTF">2013-09-19T20:59:22Z</dcterms:modified>
</cp:coreProperties>
</file>