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104775" indent="352425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211138" indent="703263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317500" indent="10541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423863" indent="1404938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3872" autoAdjust="0"/>
    <p:restoredTop sz="94526" autoAdjust="0"/>
  </p:normalViewPr>
  <p:slideViewPr>
    <p:cSldViewPr>
      <p:cViewPr varScale="1">
        <p:scale>
          <a:sx n="60" d="100"/>
          <a:sy n="60" d="100"/>
        </p:scale>
        <p:origin x="2899" y="58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189DFFF-D5F8-4F40-8CA7-B896B2BC7EB3}" type="datetimeFigureOut">
              <a:rPr lang="en-US"/>
              <a:pPr>
                <a:defRPr/>
              </a:pPr>
              <a:t>3/21/2017</a:t>
            </a:fld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59000" y="696913"/>
            <a:ext cx="26924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426"/>
            <a:ext cx="560832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972192F-994A-41C0-BF3A-00282745C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9082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855" y="3124696"/>
            <a:ext cx="6606690" cy="2155891"/>
          </a:xfrm>
          <a:prstGeom prst="rect">
            <a:avLst/>
          </a:prstGeom>
        </p:spPr>
        <p:txBody>
          <a:bodyPr lIns="21223" tIns="10612" rIns="21223" bIns="10612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710" y="5699688"/>
            <a:ext cx="5440980" cy="2570625"/>
          </a:xfrm>
          <a:prstGeom prst="rect">
            <a:avLst/>
          </a:prstGeom>
        </p:spPr>
        <p:txBody>
          <a:bodyPr lIns="21223" tIns="10612" rIns="21223" bIns="10612"/>
          <a:lstStyle>
            <a:lvl1pPr marL="0" indent="0" algn="ctr">
              <a:buNone/>
              <a:defRPr/>
            </a:lvl1pPr>
            <a:lvl2pPr marL="106116" indent="0" algn="ctr">
              <a:buNone/>
              <a:defRPr/>
            </a:lvl2pPr>
            <a:lvl3pPr marL="212232" indent="0" algn="ctr">
              <a:buNone/>
              <a:defRPr/>
            </a:lvl3pPr>
            <a:lvl4pPr marL="318348" indent="0" algn="ctr">
              <a:buNone/>
              <a:defRPr/>
            </a:lvl4pPr>
            <a:lvl5pPr marL="424464" indent="0" algn="ctr">
              <a:buNone/>
              <a:defRPr/>
            </a:lvl5pPr>
            <a:lvl6pPr marL="530581" indent="0" algn="ctr">
              <a:buNone/>
              <a:defRPr/>
            </a:lvl6pPr>
            <a:lvl7pPr marL="636697" indent="0" algn="ctr">
              <a:buNone/>
              <a:defRPr/>
            </a:lvl7pPr>
            <a:lvl8pPr marL="742813" indent="0" algn="ctr">
              <a:buNone/>
              <a:defRPr/>
            </a:lvl8pPr>
            <a:lvl9pPr marL="84892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95" y="402729"/>
            <a:ext cx="6995010" cy="1676400"/>
          </a:xfrm>
          <a:prstGeom prst="rect">
            <a:avLst/>
          </a:prstGeom>
        </p:spPr>
        <p:txBody>
          <a:bodyPr lIns="21223" tIns="10612" rIns="21223" bIns="10612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95" y="2346888"/>
            <a:ext cx="6995010" cy="6638297"/>
          </a:xfrm>
          <a:prstGeom prst="rect">
            <a:avLst/>
          </a:prstGeom>
        </p:spPr>
        <p:txBody>
          <a:bodyPr vert="eaVert" lIns="21223" tIns="10612" rIns="21223" bIns="10612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5140" y="402730"/>
            <a:ext cx="1748565" cy="8582455"/>
          </a:xfrm>
          <a:prstGeom prst="rect">
            <a:avLst/>
          </a:prstGeom>
        </p:spPr>
        <p:txBody>
          <a:bodyPr vert="eaVert" lIns="21223" tIns="10612" rIns="21223" bIns="10612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95" y="402730"/>
            <a:ext cx="5210461" cy="8582455"/>
          </a:xfrm>
          <a:prstGeom prst="rect">
            <a:avLst/>
          </a:prstGeom>
        </p:spPr>
        <p:txBody>
          <a:bodyPr vert="eaVert" lIns="21223" tIns="10612" rIns="21223" bIns="10612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95" y="402729"/>
            <a:ext cx="6995010" cy="1676400"/>
          </a:xfrm>
          <a:prstGeom prst="rect">
            <a:avLst/>
          </a:prstGeom>
        </p:spPr>
        <p:txBody>
          <a:bodyPr lIns="21223" tIns="10612" rIns="21223" bIns="10612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95" y="2346888"/>
            <a:ext cx="6995010" cy="6638297"/>
          </a:xfrm>
          <a:prstGeom prst="rect">
            <a:avLst/>
          </a:prstGeom>
        </p:spPr>
        <p:txBody>
          <a:bodyPr lIns="21223" tIns="10612" rIns="21223" bIns="10612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308"/>
            <a:ext cx="6606690" cy="1998001"/>
          </a:xfrm>
          <a:prstGeom prst="rect">
            <a:avLst/>
          </a:prstGeom>
        </p:spPr>
        <p:txBody>
          <a:bodyPr lIns="21223" tIns="10612" rIns="21223" bIns="10612" anchor="t"/>
          <a:lstStyle>
            <a:lvl1pPr algn="l">
              <a:defRPr sz="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032"/>
            <a:ext cx="6606690" cy="2200276"/>
          </a:xfrm>
          <a:prstGeom prst="rect">
            <a:avLst/>
          </a:prstGeom>
        </p:spPr>
        <p:txBody>
          <a:bodyPr lIns="21223" tIns="10612" rIns="21223" bIns="10612" anchor="b"/>
          <a:lstStyle>
            <a:lvl1pPr marL="0" indent="0">
              <a:buNone/>
              <a:defRPr sz="500"/>
            </a:lvl1pPr>
            <a:lvl2pPr marL="106116" indent="0">
              <a:buNone/>
              <a:defRPr sz="400"/>
            </a:lvl2pPr>
            <a:lvl3pPr marL="212232" indent="0">
              <a:buNone/>
              <a:defRPr sz="400"/>
            </a:lvl3pPr>
            <a:lvl4pPr marL="318348" indent="0">
              <a:buNone/>
              <a:defRPr sz="300"/>
            </a:lvl4pPr>
            <a:lvl5pPr marL="424464" indent="0">
              <a:buNone/>
              <a:defRPr sz="300"/>
            </a:lvl5pPr>
            <a:lvl6pPr marL="530581" indent="0">
              <a:buNone/>
              <a:defRPr sz="300"/>
            </a:lvl6pPr>
            <a:lvl7pPr marL="636697" indent="0">
              <a:buNone/>
              <a:defRPr sz="300"/>
            </a:lvl7pPr>
            <a:lvl8pPr marL="742813" indent="0">
              <a:buNone/>
              <a:defRPr sz="300"/>
            </a:lvl8pPr>
            <a:lvl9pPr marL="848929" indent="0">
              <a:buNone/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95" y="402729"/>
            <a:ext cx="6995010" cy="1676400"/>
          </a:xfrm>
          <a:prstGeom prst="rect">
            <a:avLst/>
          </a:prstGeom>
        </p:spPr>
        <p:txBody>
          <a:bodyPr lIns="21223" tIns="10612" rIns="21223" bIns="10612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95" y="2346888"/>
            <a:ext cx="3479514" cy="6638297"/>
          </a:xfrm>
          <a:prstGeom prst="rect">
            <a:avLst/>
          </a:prstGeom>
        </p:spPr>
        <p:txBody>
          <a:bodyPr lIns="21223" tIns="10612" rIns="21223" bIns="10612"/>
          <a:lstStyle>
            <a:lvl1pPr>
              <a:defRPr sz="600"/>
            </a:lvl1pPr>
            <a:lvl2pPr>
              <a:defRPr sz="600"/>
            </a:lvl2pPr>
            <a:lvl3pPr>
              <a:defRPr sz="5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04191" y="2346888"/>
            <a:ext cx="3479514" cy="6638297"/>
          </a:xfrm>
          <a:prstGeom prst="rect">
            <a:avLst/>
          </a:prstGeom>
        </p:spPr>
        <p:txBody>
          <a:bodyPr lIns="21223" tIns="10612" rIns="21223" bIns="10612"/>
          <a:lstStyle>
            <a:lvl1pPr>
              <a:defRPr sz="600"/>
            </a:lvl1pPr>
            <a:lvl2pPr>
              <a:defRPr sz="600"/>
            </a:lvl2pPr>
            <a:lvl3pPr>
              <a:defRPr sz="5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95" y="402729"/>
            <a:ext cx="6995010" cy="1676400"/>
          </a:xfrm>
          <a:prstGeom prst="rect">
            <a:avLst/>
          </a:prstGeom>
        </p:spPr>
        <p:txBody>
          <a:bodyPr lIns="21223" tIns="10612" rIns="21223" bIns="10612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95" y="2251570"/>
            <a:ext cx="3434159" cy="938246"/>
          </a:xfrm>
          <a:prstGeom prst="rect">
            <a:avLst/>
          </a:prstGeom>
        </p:spPr>
        <p:txBody>
          <a:bodyPr lIns="21223" tIns="10612" rIns="21223" bIns="10612" anchor="b"/>
          <a:lstStyle>
            <a:lvl1pPr marL="0" indent="0">
              <a:buNone/>
              <a:defRPr sz="600" b="1"/>
            </a:lvl1pPr>
            <a:lvl2pPr marL="106116" indent="0">
              <a:buNone/>
              <a:defRPr sz="500" b="1"/>
            </a:lvl2pPr>
            <a:lvl3pPr marL="212232" indent="0">
              <a:buNone/>
              <a:defRPr sz="400" b="1"/>
            </a:lvl3pPr>
            <a:lvl4pPr marL="318348" indent="0">
              <a:buNone/>
              <a:defRPr sz="400" b="1"/>
            </a:lvl4pPr>
            <a:lvl5pPr marL="424464" indent="0">
              <a:buNone/>
              <a:defRPr sz="400" b="1"/>
            </a:lvl5pPr>
            <a:lvl6pPr marL="530581" indent="0">
              <a:buNone/>
              <a:defRPr sz="400" b="1"/>
            </a:lvl6pPr>
            <a:lvl7pPr marL="636697" indent="0">
              <a:buNone/>
              <a:defRPr sz="400" b="1"/>
            </a:lvl7pPr>
            <a:lvl8pPr marL="742813" indent="0">
              <a:buNone/>
              <a:defRPr sz="400" b="1"/>
            </a:lvl8pPr>
            <a:lvl9pPr marL="848929" indent="0">
              <a:buNone/>
              <a:defRPr sz="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95" y="3189817"/>
            <a:ext cx="3434159" cy="5795367"/>
          </a:xfrm>
          <a:prstGeom prst="rect">
            <a:avLst/>
          </a:prstGeom>
        </p:spPr>
        <p:txBody>
          <a:bodyPr lIns="21223" tIns="10612" rIns="21223" bIns="10612"/>
          <a:lstStyle>
            <a:lvl1pPr>
              <a:defRPr sz="600"/>
            </a:lvl1pPr>
            <a:lvl2pPr>
              <a:defRPr sz="500"/>
            </a:lvl2pPr>
            <a:lvl3pPr>
              <a:defRPr sz="4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421" y="2251570"/>
            <a:ext cx="3435284" cy="938246"/>
          </a:xfrm>
          <a:prstGeom prst="rect">
            <a:avLst/>
          </a:prstGeom>
        </p:spPr>
        <p:txBody>
          <a:bodyPr lIns="21223" tIns="10612" rIns="21223" bIns="10612" anchor="b"/>
          <a:lstStyle>
            <a:lvl1pPr marL="0" indent="0">
              <a:buNone/>
              <a:defRPr sz="600" b="1"/>
            </a:lvl1pPr>
            <a:lvl2pPr marL="106116" indent="0">
              <a:buNone/>
              <a:defRPr sz="500" b="1"/>
            </a:lvl2pPr>
            <a:lvl3pPr marL="212232" indent="0">
              <a:buNone/>
              <a:defRPr sz="400" b="1"/>
            </a:lvl3pPr>
            <a:lvl4pPr marL="318348" indent="0">
              <a:buNone/>
              <a:defRPr sz="400" b="1"/>
            </a:lvl4pPr>
            <a:lvl5pPr marL="424464" indent="0">
              <a:buNone/>
              <a:defRPr sz="400" b="1"/>
            </a:lvl5pPr>
            <a:lvl6pPr marL="530581" indent="0">
              <a:buNone/>
              <a:defRPr sz="400" b="1"/>
            </a:lvl6pPr>
            <a:lvl7pPr marL="636697" indent="0">
              <a:buNone/>
              <a:defRPr sz="400" b="1"/>
            </a:lvl7pPr>
            <a:lvl8pPr marL="742813" indent="0">
              <a:buNone/>
              <a:defRPr sz="400" b="1"/>
            </a:lvl8pPr>
            <a:lvl9pPr marL="848929" indent="0">
              <a:buNone/>
              <a:defRPr sz="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421" y="3189817"/>
            <a:ext cx="3435284" cy="5795367"/>
          </a:xfrm>
          <a:prstGeom prst="rect">
            <a:avLst/>
          </a:prstGeom>
        </p:spPr>
        <p:txBody>
          <a:bodyPr lIns="21223" tIns="10612" rIns="21223" bIns="10612"/>
          <a:lstStyle>
            <a:lvl1pPr>
              <a:defRPr sz="600"/>
            </a:lvl1pPr>
            <a:lvl2pPr>
              <a:defRPr sz="500"/>
            </a:lvl2pPr>
            <a:lvl3pPr>
              <a:defRPr sz="4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95" y="402729"/>
            <a:ext cx="6995010" cy="1676400"/>
          </a:xfrm>
          <a:prstGeom prst="rect">
            <a:avLst/>
          </a:prstGeom>
        </p:spPr>
        <p:txBody>
          <a:bodyPr lIns="21223" tIns="10612" rIns="21223" bIns="10612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95" y="400546"/>
            <a:ext cx="2557066" cy="1704412"/>
          </a:xfrm>
          <a:prstGeom prst="rect">
            <a:avLst/>
          </a:prstGeom>
        </p:spPr>
        <p:txBody>
          <a:bodyPr lIns="21223" tIns="10612" rIns="21223" bIns="10612" anchor="b"/>
          <a:lstStyle>
            <a:lvl1pPr algn="l">
              <a:defRPr sz="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18" y="400546"/>
            <a:ext cx="4344988" cy="8584638"/>
          </a:xfrm>
          <a:prstGeom prst="rect">
            <a:avLst/>
          </a:prstGeom>
        </p:spPr>
        <p:txBody>
          <a:bodyPr lIns="21223" tIns="10612" rIns="21223" bIns="10612"/>
          <a:lstStyle>
            <a:lvl1pPr>
              <a:defRPr sz="700"/>
            </a:lvl1pPr>
            <a:lvl2pPr>
              <a:defRPr sz="6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95" y="2104959"/>
            <a:ext cx="2557066" cy="6880226"/>
          </a:xfrm>
          <a:prstGeom prst="rect">
            <a:avLst/>
          </a:prstGeom>
        </p:spPr>
        <p:txBody>
          <a:bodyPr lIns="21223" tIns="10612" rIns="21223" bIns="10612"/>
          <a:lstStyle>
            <a:lvl1pPr marL="0" indent="0">
              <a:buNone/>
              <a:defRPr sz="300"/>
            </a:lvl1pPr>
            <a:lvl2pPr marL="106116" indent="0">
              <a:buNone/>
              <a:defRPr sz="300"/>
            </a:lvl2pPr>
            <a:lvl3pPr marL="212232" indent="0">
              <a:buNone/>
              <a:defRPr sz="200"/>
            </a:lvl3pPr>
            <a:lvl4pPr marL="318348" indent="0">
              <a:buNone/>
              <a:defRPr sz="200"/>
            </a:lvl4pPr>
            <a:lvl5pPr marL="424464" indent="0">
              <a:buNone/>
              <a:defRPr sz="200"/>
            </a:lvl5pPr>
            <a:lvl6pPr marL="530581" indent="0">
              <a:buNone/>
              <a:defRPr sz="200"/>
            </a:lvl6pPr>
            <a:lvl7pPr marL="636697" indent="0">
              <a:buNone/>
              <a:defRPr sz="200"/>
            </a:lvl7pPr>
            <a:lvl8pPr marL="742813" indent="0">
              <a:buNone/>
              <a:defRPr sz="200"/>
            </a:lvl8pPr>
            <a:lvl9pPr marL="848929" indent="0">
              <a:buNone/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294" y="7041025"/>
            <a:ext cx="4663590" cy="830924"/>
          </a:xfrm>
          <a:prstGeom prst="rect">
            <a:avLst/>
          </a:prstGeom>
        </p:spPr>
        <p:txBody>
          <a:bodyPr lIns="21223" tIns="10612" rIns="21223" bIns="10612" anchor="b"/>
          <a:lstStyle>
            <a:lvl1pPr algn="l">
              <a:defRPr sz="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294" y="898592"/>
            <a:ext cx="4663590" cy="6035112"/>
          </a:xfrm>
          <a:prstGeom prst="rect">
            <a:avLst/>
          </a:prstGeom>
        </p:spPr>
        <p:txBody>
          <a:bodyPr lIns="21223" tIns="10612" rIns="21223" bIns="10612"/>
          <a:lstStyle>
            <a:lvl1pPr marL="0" indent="0">
              <a:buNone/>
              <a:defRPr sz="700"/>
            </a:lvl1pPr>
            <a:lvl2pPr marL="106116" indent="0">
              <a:buNone/>
              <a:defRPr sz="600"/>
            </a:lvl2pPr>
            <a:lvl3pPr marL="212232" indent="0">
              <a:buNone/>
              <a:defRPr sz="600"/>
            </a:lvl3pPr>
            <a:lvl4pPr marL="318348" indent="0">
              <a:buNone/>
              <a:defRPr sz="500"/>
            </a:lvl4pPr>
            <a:lvl5pPr marL="424464" indent="0">
              <a:buNone/>
              <a:defRPr sz="500"/>
            </a:lvl5pPr>
            <a:lvl6pPr marL="530581" indent="0">
              <a:buNone/>
              <a:defRPr sz="500"/>
            </a:lvl6pPr>
            <a:lvl7pPr marL="636697" indent="0">
              <a:buNone/>
              <a:defRPr sz="500"/>
            </a:lvl7pPr>
            <a:lvl8pPr marL="742813" indent="0">
              <a:buNone/>
              <a:defRPr sz="500"/>
            </a:lvl8pPr>
            <a:lvl9pPr marL="848929" indent="0">
              <a:buNone/>
              <a:defRPr sz="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294" y="7871949"/>
            <a:ext cx="4663590" cy="1180538"/>
          </a:xfrm>
          <a:prstGeom prst="rect">
            <a:avLst/>
          </a:prstGeom>
        </p:spPr>
        <p:txBody>
          <a:bodyPr lIns="21223" tIns="10612" rIns="21223" bIns="10612"/>
          <a:lstStyle>
            <a:lvl1pPr marL="0" indent="0">
              <a:buNone/>
              <a:defRPr sz="300"/>
            </a:lvl1pPr>
            <a:lvl2pPr marL="106116" indent="0">
              <a:buNone/>
              <a:defRPr sz="300"/>
            </a:lvl2pPr>
            <a:lvl3pPr marL="212232" indent="0">
              <a:buNone/>
              <a:defRPr sz="200"/>
            </a:lvl3pPr>
            <a:lvl4pPr marL="318348" indent="0">
              <a:buNone/>
              <a:defRPr sz="200"/>
            </a:lvl4pPr>
            <a:lvl5pPr marL="424464" indent="0">
              <a:buNone/>
              <a:defRPr sz="200"/>
            </a:lvl5pPr>
            <a:lvl6pPr marL="530581" indent="0">
              <a:buNone/>
              <a:defRPr sz="200"/>
            </a:lvl6pPr>
            <a:lvl7pPr marL="636697" indent="0">
              <a:buNone/>
              <a:defRPr sz="200"/>
            </a:lvl7pPr>
            <a:lvl8pPr marL="742813" indent="0">
              <a:buNone/>
              <a:defRPr sz="200"/>
            </a:lvl8pPr>
            <a:lvl9pPr marL="848929" indent="0">
              <a:buNone/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DP_PosterFooter_36_25-4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9117013"/>
            <a:ext cx="7772400" cy="94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7588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17588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defTabSz="1017588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defTabSz="1017588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defTabSz="1017588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106116" algn="ctr" defTabSz="1018789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212232" algn="ctr" defTabSz="1018789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318348" algn="ctr" defTabSz="1018789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424464" algn="ctr" defTabSz="1018789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81000" indent="-381000" algn="l" defTabSz="1017588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7088" indent="-317500" algn="l" defTabSz="1017588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  <a:cs typeface="+mn-cs"/>
        </a:defRPr>
      </a:lvl2pPr>
      <a:lvl3pPr marL="1273175" indent="-254000" algn="l" defTabSz="1017588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cs typeface="+mn-cs"/>
        </a:defRPr>
      </a:lvl3pPr>
      <a:lvl4pPr marL="1781175" indent="-254000" algn="l" defTabSz="1017588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290763" indent="-254000" algn="l" defTabSz="1017588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5pPr>
      <a:lvl6pPr marL="2398298" indent="-254605" algn="l" defTabSz="1018789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6pPr>
      <a:lvl7pPr marL="2504414" indent="-254605" algn="l" defTabSz="1018789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7pPr>
      <a:lvl8pPr marL="2610530" indent="-254605" algn="l" defTabSz="1018789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8pPr>
      <a:lvl9pPr marL="2716646" indent="-254605" algn="l" defTabSz="1018789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212232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16" algn="l" defTabSz="212232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212232" algn="l" defTabSz="212232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318348" algn="l" defTabSz="212232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24464" algn="l" defTabSz="212232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30581" algn="l" defTabSz="212232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36697" algn="l" defTabSz="212232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42813" algn="l" defTabSz="212232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48929" algn="l" defTabSz="212232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427566" y="226368"/>
            <a:ext cx="691727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tabLst>
                <a:tab pos="3154363" algn="ctr"/>
              </a:tabLst>
            </a:pPr>
            <a:r>
              <a:rPr lang="en-US" sz="3000" b="1" dirty="0" smtClean="0">
                <a:cs typeface="Times New Roman" pitchFamily="18" charset="0"/>
              </a:rPr>
              <a:t>Technology Realization/</a:t>
            </a:r>
          </a:p>
          <a:p>
            <a:pPr algn="ctr">
              <a:tabLst>
                <a:tab pos="3154363" algn="ctr"/>
              </a:tabLst>
            </a:pPr>
            <a:r>
              <a:rPr lang="en-US" sz="3000" b="1" dirty="0" smtClean="0">
                <a:cs typeface="Times New Roman" pitchFamily="18" charset="0"/>
              </a:rPr>
              <a:t>Commercialization/Entrepreneurship</a:t>
            </a:r>
            <a:endParaRPr lang="en-US" sz="3000" b="1" dirty="0" smtClean="0"/>
          </a:p>
          <a:p>
            <a:pPr algn="ctr" eaLnBrk="0" hangingPunct="0">
              <a:tabLst>
                <a:tab pos="3154363" algn="ctr"/>
              </a:tabLst>
            </a:pPr>
            <a:r>
              <a:rPr lang="en-US" dirty="0" smtClean="0">
                <a:cs typeface="Times New Roman" pitchFamily="18" charset="0"/>
              </a:rPr>
              <a:t>ENTR </a:t>
            </a:r>
            <a:r>
              <a:rPr lang="en-US" dirty="0">
                <a:cs typeface="Times New Roman" pitchFamily="18" charset="0"/>
              </a:rPr>
              <a:t>500    MGMT 590    TECH 581</a:t>
            </a:r>
            <a:endParaRPr lang="en-US" dirty="0"/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304800" y="4502527"/>
            <a:ext cx="7162800" cy="4124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u="sng" dirty="0" smtClean="0"/>
              <a:t>Course Description</a:t>
            </a:r>
            <a:endParaRPr lang="en-US" sz="1800" dirty="0" smtClean="0"/>
          </a:p>
          <a:p>
            <a:r>
              <a:rPr lang="en-US" sz="1800" dirty="0" smtClean="0"/>
              <a:t> </a:t>
            </a:r>
          </a:p>
          <a:p>
            <a:pPr algn="ctr"/>
            <a:r>
              <a:rPr lang="en-US" sz="1600" dirty="0" smtClean="0"/>
              <a:t>Want to learn more about patents, licensing and building a</a:t>
            </a:r>
          </a:p>
          <a:p>
            <a:pPr algn="ctr"/>
            <a:r>
              <a:rPr lang="en-US" sz="1600" dirty="0" smtClean="0"/>
              <a:t>technology start-up company?</a:t>
            </a:r>
          </a:p>
          <a:p>
            <a:r>
              <a:rPr lang="en-US" sz="1800" dirty="0" smtClean="0"/>
              <a:t>   </a:t>
            </a:r>
          </a:p>
          <a:p>
            <a:pPr algn="just"/>
            <a:r>
              <a:rPr lang="en-US" sz="1600" dirty="0" smtClean="0"/>
              <a:t>This seminar series is focused </a:t>
            </a:r>
            <a:r>
              <a:rPr lang="en-US" sz="1600" dirty="0" smtClean="0"/>
              <a:t>on pertinent </a:t>
            </a:r>
            <a:r>
              <a:rPr lang="en-US" sz="1600" dirty="0" smtClean="0"/>
              <a:t>issues related to </a:t>
            </a:r>
            <a:r>
              <a:rPr lang="en-US" sz="1600" dirty="0" smtClean="0"/>
              <a:t>technology, </a:t>
            </a:r>
            <a:r>
              <a:rPr lang="en-US" sz="1600" dirty="0" smtClean="0"/>
              <a:t>innovation and entrepreneurship. Students will be exposed to numerous topics through guest </a:t>
            </a:r>
            <a:r>
              <a:rPr lang="en-US" sz="1600" dirty="0" smtClean="0"/>
              <a:t>speakers, </a:t>
            </a:r>
            <a:r>
              <a:rPr lang="en-US" sz="1600" dirty="0" smtClean="0"/>
              <a:t>supplemented by readings and class discussion.  While the term technology realization is used, technology is broadly interpreted to encompass a multidisciplinary perspective. During the first half of the course, </a:t>
            </a:r>
            <a:r>
              <a:rPr lang="en-US" sz="1600" dirty="0" smtClean="0"/>
              <a:t>speakers</a:t>
            </a:r>
            <a:r>
              <a:rPr lang="en-US" sz="1600" dirty="0" smtClean="0"/>
              <a:t> </a:t>
            </a:r>
            <a:r>
              <a:rPr lang="en-US" sz="1600" dirty="0" smtClean="0"/>
              <a:t>will focus on the commercialization process (intellectual property, licensing, corporate organizational structures, corporate product development, strategy, etc.). The second half of the course will </a:t>
            </a:r>
            <a:r>
              <a:rPr lang="en-US" sz="1600" dirty="0" smtClean="0"/>
              <a:t>address issues </a:t>
            </a:r>
            <a:r>
              <a:rPr lang="en-US" sz="1600" dirty="0" smtClean="0"/>
              <a:t>associated with raising capital (crowd funding, angel investors, venture capital, government funding) and building a technology start-up company.</a:t>
            </a:r>
            <a:endParaRPr lang="en-US" sz="1600" dirty="0"/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0" y="3558431"/>
            <a:ext cx="7772400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-457200" algn="l"/>
              </a:tabLst>
            </a:pPr>
            <a:r>
              <a:rPr lang="en-US" sz="1900" b="1" dirty="0">
                <a:cs typeface="Times New Roman" pitchFamily="18" charset="0"/>
              </a:rPr>
              <a:t>Fall </a:t>
            </a:r>
            <a:r>
              <a:rPr lang="en-US" sz="1900" b="1" dirty="0" smtClean="0">
                <a:cs typeface="Times New Roman" pitchFamily="18" charset="0"/>
              </a:rPr>
              <a:t>2017</a:t>
            </a:r>
            <a:endParaRPr lang="en-US" sz="1900" b="1" dirty="0">
              <a:cs typeface="Times New Roman" pitchFamily="18" charset="0"/>
            </a:endParaRPr>
          </a:p>
          <a:p>
            <a:pPr algn="ctr">
              <a:tabLst>
                <a:tab pos="-457200" algn="l"/>
              </a:tabLst>
            </a:pPr>
            <a:r>
              <a:rPr lang="en-US" sz="1900" b="1" dirty="0">
                <a:cs typeface="Times New Roman" pitchFamily="18" charset="0"/>
              </a:rPr>
              <a:t>Mondays:  4:30 to </a:t>
            </a:r>
            <a:r>
              <a:rPr lang="en-US" sz="1900" b="1" dirty="0" smtClean="0">
                <a:cs typeface="Times New Roman" pitchFamily="18" charset="0"/>
              </a:rPr>
              <a:t>6:20 </a:t>
            </a:r>
            <a:r>
              <a:rPr lang="en-US" sz="1900" b="1" dirty="0">
                <a:cs typeface="Times New Roman" pitchFamily="18" charset="0"/>
              </a:rPr>
              <a:t>PM</a:t>
            </a:r>
          </a:p>
          <a:p>
            <a:pPr algn="ctr">
              <a:tabLst>
                <a:tab pos="-457200" algn="l"/>
              </a:tabLst>
            </a:pPr>
            <a:r>
              <a:rPr lang="en-US" sz="1900" b="1" dirty="0">
                <a:cs typeface="Times New Roman" pitchFamily="18" charset="0"/>
              </a:rPr>
              <a:t>Burton D. Morgan Center for Entrepreneurship</a:t>
            </a:r>
            <a:endParaRPr lang="en-US" sz="1900" b="1" dirty="0"/>
          </a:p>
        </p:txBody>
      </p:sp>
      <p:pic>
        <p:nvPicPr>
          <p:cNvPr id="2053" name="Picture 5" descr="IMG_0090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16002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Rectangle 9"/>
          <p:cNvSpPr>
            <a:spLocks noChangeArrowheads="1"/>
          </p:cNvSpPr>
          <p:nvPr/>
        </p:nvSpPr>
        <p:spPr bwMode="auto">
          <a:xfrm>
            <a:off x="0" y="8484822"/>
            <a:ext cx="7772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600" b="1" u="sng" dirty="0" smtClean="0">
                <a:cs typeface="Times New Roman" pitchFamily="18" charset="0"/>
              </a:rPr>
              <a:t>Instructor</a:t>
            </a:r>
            <a:endParaRPr lang="en-US" sz="1050" dirty="0" smtClean="0"/>
          </a:p>
          <a:p>
            <a:pPr algn="ctr" eaLnBrk="0" hangingPunct="0"/>
            <a:r>
              <a:rPr lang="en-US" sz="1600" dirty="0" smtClean="0">
                <a:cs typeface="Times New Roman" pitchFamily="18" charset="0"/>
              </a:rPr>
              <a:t>Tim Peoples,  trpeoples@prf.org</a:t>
            </a:r>
          </a:p>
          <a:p>
            <a:pPr algn="ctr" eaLnBrk="0" hangingPunct="0"/>
            <a:r>
              <a:rPr lang="en-US" sz="1600" dirty="0" smtClean="0">
                <a:cs typeface="Times New Roman" pitchFamily="18" charset="0"/>
              </a:rPr>
              <a:t>Managing Director – Purdue Foundry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37</Words>
  <Application>Microsoft Office PowerPoint</Application>
  <PresentationFormat>Custom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Engineering Computer Network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steuterm</dc:creator>
  <cp:lastModifiedBy>Peoples, Timothy R.</cp:lastModifiedBy>
  <cp:revision>67</cp:revision>
  <cp:lastPrinted>2017-03-21T15:19:33Z</cp:lastPrinted>
  <dcterms:created xsi:type="dcterms:W3CDTF">2006-07-28T21:14:50Z</dcterms:created>
  <dcterms:modified xsi:type="dcterms:W3CDTF">2017-03-21T19:42:54Z</dcterms:modified>
</cp:coreProperties>
</file>