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002F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002F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669350" y="0"/>
            <a:ext cx="547464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6207125" cy="5143500"/>
          </a:xfrm>
          <a:custGeom>
            <a:avLst/>
            <a:gdLst/>
            <a:ahLst/>
            <a:cxnLst/>
            <a:rect l="l" t="t" r="r" b="b"/>
            <a:pathLst>
              <a:path w="6207125" h="5143500">
                <a:moveTo>
                  <a:pt x="6207100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470178" y="0"/>
                </a:lnTo>
                <a:lnTo>
                  <a:pt x="4412317" y="267314"/>
                </a:lnTo>
                <a:lnTo>
                  <a:pt x="4403926" y="317442"/>
                </a:lnTo>
                <a:lnTo>
                  <a:pt x="4395993" y="367763"/>
                </a:lnTo>
                <a:lnTo>
                  <a:pt x="4388520" y="418275"/>
                </a:lnTo>
                <a:lnTo>
                  <a:pt x="4381510" y="468974"/>
                </a:lnTo>
                <a:lnTo>
                  <a:pt x="4374965" y="519858"/>
                </a:lnTo>
                <a:lnTo>
                  <a:pt x="4368888" y="570922"/>
                </a:lnTo>
                <a:lnTo>
                  <a:pt x="4363282" y="622163"/>
                </a:lnTo>
                <a:lnTo>
                  <a:pt x="4358150" y="673580"/>
                </a:lnTo>
                <a:lnTo>
                  <a:pt x="4353493" y="725167"/>
                </a:lnTo>
                <a:lnTo>
                  <a:pt x="4349316" y="776923"/>
                </a:lnTo>
                <a:lnTo>
                  <a:pt x="4345619" y="828843"/>
                </a:lnTo>
                <a:lnTo>
                  <a:pt x="4342407" y="880926"/>
                </a:lnTo>
                <a:lnTo>
                  <a:pt x="4339682" y="933167"/>
                </a:lnTo>
                <a:lnTo>
                  <a:pt x="4337447" y="985563"/>
                </a:lnTo>
                <a:lnTo>
                  <a:pt x="4335703" y="1038112"/>
                </a:lnTo>
                <a:lnTo>
                  <a:pt x="4334454" y="1090810"/>
                </a:lnTo>
                <a:lnTo>
                  <a:pt x="4333703" y="1143654"/>
                </a:lnTo>
                <a:lnTo>
                  <a:pt x="4333452" y="1196640"/>
                </a:lnTo>
                <a:lnTo>
                  <a:pt x="4333717" y="1251064"/>
                </a:lnTo>
                <a:lnTo>
                  <a:pt x="4334510" y="1305338"/>
                </a:lnTo>
                <a:lnTo>
                  <a:pt x="4335827" y="1359457"/>
                </a:lnTo>
                <a:lnTo>
                  <a:pt x="4337666" y="1413419"/>
                </a:lnTo>
                <a:lnTo>
                  <a:pt x="4340024" y="1467220"/>
                </a:lnTo>
                <a:lnTo>
                  <a:pt x="4342898" y="1520857"/>
                </a:lnTo>
                <a:lnTo>
                  <a:pt x="4346286" y="1574325"/>
                </a:lnTo>
                <a:lnTo>
                  <a:pt x="4350183" y="1627623"/>
                </a:lnTo>
                <a:lnTo>
                  <a:pt x="4354588" y="1680745"/>
                </a:lnTo>
                <a:lnTo>
                  <a:pt x="4359498" y="1733689"/>
                </a:lnTo>
                <a:lnTo>
                  <a:pt x="4364909" y="1786452"/>
                </a:lnTo>
                <a:lnTo>
                  <a:pt x="4370819" y="1839030"/>
                </a:lnTo>
                <a:lnTo>
                  <a:pt x="4377224" y="1891418"/>
                </a:lnTo>
                <a:lnTo>
                  <a:pt x="4384123" y="1943615"/>
                </a:lnTo>
                <a:lnTo>
                  <a:pt x="4391511" y="1995617"/>
                </a:lnTo>
                <a:lnTo>
                  <a:pt x="4399386" y="2047419"/>
                </a:lnTo>
                <a:lnTo>
                  <a:pt x="4407746" y="2099020"/>
                </a:lnTo>
                <a:lnTo>
                  <a:pt x="4416587" y="2150414"/>
                </a:lnTo>
                <a:lnTo>
                  <a:pt x="4425906" y="2201599"/>
                </a:lnTo>
                <a:lnTo>
                  <a:pt x="4435701" y="2252572"/>
                </a:lnTo>
                <a:lnTo>
                  <a:pt x="4445968" y="2303328"/>
                </a:lnTo>
                <a:lnTo>
                  <a:pt x="4456705" y="2353865"/>
                </a:lnTo>
                <a:lnTo>
                  <a:pt x="4467909" y="2404179"/>
                </a:lnTo>
                <a:lnTo>
                  <a:pt x="4479577" y="2454266"/>
                </a:lnTo>
                <a:lnTo>
                  <a:pt x="4491705" y="2504124"/>
                </a:lnTo>
                <a:lnTo>
                  <a:pt x="4504292" y="2553748"/>
                </a:lnTo>
                <a:lnTo>
                  <a:pt x="4517333" y="2603135"/>
                </a:lnTo>
                <a:lnTo>
                  <a:pt x="4530828" y="2652282"/>
                </a:lnTo>
                <a:lnTo>
                  <a:pt x="4544771" y="2701185"/>
                </a:lnTo>
                <a:lnTo>
                  <a:pt x="4559161" y="2749842"/>
                </a:lnTo>
                <a:lnTo>
                  <a:pt x="4573994" y="2798247"/>
                </a:lnTo>
                <a:lnTo>
                  <a:pt x="4589268" y="2846399"/>
                </a:lnTo>
                <a:lnTo>
                  <a:pt x="4604980" y="2894293"/>
                </a:lnTo>
                <a:lnTo>
                  <a:pt x="4621127" y="2941926"/>
                </a:lnTo>
                <a:lnTo>
                  <a:pt x="4637705" y="2989295"/>
                </a:lnTo>
                <a:lnTo>
                  <a:pt x="4654713" y="3036396"/>
                </a:lnTo>
                <a:lnTo>
                  <a:pt x="4672147" y="3083226"/>
                </a:lnTo>
                <a:lnTo>
                  <a:pt x="4690004" y="3129781"/>
                </a:lnTo>
                <a:lnTo>
                  <a:pt x="4708282" y="3176058"/>
                </a:lnTo>
                <a:lnTo>
                  <a:pt x="4726977" y="3222053"/>
                </a:lnTo>
                <a:lnTo>
                  <a:pt x="4746086" y="3267763"/>
                </a:lnTo>
                <a:lnTo>
                  <a:pt x="4765607" y="3313185"/>
                </a:lnTo>
                <a:lnTo>
                  <a:pt x="4785537" y="3358315"/>
                </a:lnTo>
                <a:lnTo>
                  <a:pt x="4805873" y="3403149"/>
                </a:lnTo>
                <a:lnTo>
                  <a:pt x="4826611" y="3447685"/>
                </a:lnTo>
                <a:lnTo>
                  <a:pt x="4847750" y="3491918"/>
                </a:lnTo>
                <a:lnTo>
                  <a:pt x="4869286" y="3535846"/>
                </a:lnTo>
                <a:lnTo>
                  <a:pt x="4891216" y="3579464"/>
                </a:lnTo>
                <a:lnTo>
                  <a:pt x="4913538" y="3622770"/>
                </a:lnTo>
                <a:lnTo>
                  <a:pt x="4936248" y="3665760"/>
                </a:lnTo>
                <a:lnTo>
                  <a:pt x="4959343" y="3708430"/>
                </a:lnTo>
                <a:lnTo>
                  <a:pt x="4982821" y="3750778"/>
                </a:lnTo>
                <a:lnTo>
                  <a:pt x="5006679" y="3792799"/>
                </a:lnTo>
                <a:lnTo>
                  <a:pt x="5030914" y="3834490"/>
                </a:lnTo>
                <a:lnTo>
                  <a:pt x="5055522" y="3875848"/>
                </a:lnTo>
                <a:lnTo>
                  <a:pt x="5080502" y="3916869"/>
                </a:lnTo>
                <a:lnTo>
                  <a:pt x="5105850" y="3957550"/>
                </a:lnTo>
                <a:lnTo>
                  <a:pt x="5131563" y="3997887"/>
                </a:lnTo>
                <a:lnTo>
                  <a:pt x="5157638" y="4037877"/>
                </a:lnTo>
                <a:lnTo>
                  <a:pt x="5184073" y="4077517"/>
                </a:lnTo>
                <a:lnTo>
                  <a:pt x="5210864" y="4116803"/>
                </a:lnTo>
                <a:lnTo>
                  <a:pt x="5238009" y="4155731"/>
                </a:lnTo>
                <a:lnTo>
                  <a:pt x="5265505" y="4194299"/>
                </a:lnTo>
                <a:lnTo>
                  <a:pt x="5293349" y="4232502"/>
                </a:lnTo>
                <a:lnTo>
                  <a:pt x="5321537" y="4270337"/>
                </a:lnTo>
                <a:lnTo>
                  <a:pt x="5350068" y="4307802"/>
                </a:lnTo>
                <a:lnTo>
                  <a:pt x="5378937" y="4344891"/>
                </a:lnTo>
                <a:lnTo>
                  <a:pt x="5408143" y="4381603"/>
                </a:lnTo>
                <a:lnTo>
                  <a:pt x="5437682" y="4417933"/>
                </a:lnTo>
                <a:lnTo>
                  <a:pt x="5467552" y="4453878"/>
                </a:lnTo>
                <a:lnTo>
                  <a:pt x="5497749" y="4489435"/>
                </a:lnTo>
                <a:lnTo>
                  <a:pt x="5528271" y="4524600"/>
                </a:lnTo>
                <a:lnTo>
                  <a:pt x="5559115" y="4559369"/>
                </a:lnTo>
                <a:lnTo>
                  <a:pt x="5590277" y="4593740"/>
                </a:lnTo>
                <a:lnTo>
                  <a:pt x="5621755" y="4627708"/>
                </a:lnTo>
                <a:lnTo>
                  <a:pt x="5653547" y="4661271"/>
                </a:lnTo>
                <a:lnTo>
                  <a:pt x="5685648" y="4694425"/>
                </a:lnTo>
                <a:lnTo>
                  <a:pt x="5718057" y="4727166"/>
                </a:lnTo>
                <a:lnTo>
                  <a:pt x="5750770" y="4759492"/>
                </a:lnTo>
                <a:lnTo>
                  <a:pt x="5783784" y="4791397"/>
                </a:lnTo>
                <a:lnTo>
                  <a:pt x="5817097" y="4822880"/>
                </a:lnTo>
                <a:lnTo>
                  <a:pt x="5850706" y="4853937"/>
                </a:lnTo>
                <a:lnTo>
                  <a:pt x="5884607" y="4884564"/>
                </a:lnTo>
                <a:lnTo>
                  <a:pt x="5918798" y="4914758"/>
                </a:lnTo>
                <a:lnTo>
                  <a:pt x="5953276" y="4944515"/>
                </a:lnTo>
                <a:lnTo>
                  <a:pt x="5988038" y="4973832"/>
                </a:lnTo>
                <a:lnTo>
                  <a:pt x="6023081" y="5002705"/>
                </a:lnTo>
                <a:lnTo>
                  <a:pt x="6058403" y="5031131"/>
                </a:lnTo>
                <a:lnTo>
                  <a:pt x="6093999" y="5059107"/>
                </a:lnTo>
                <a:lnTo>
                  <a:pt x="6129869" y="5086629"/>
                </a:lnTo>
                <a:lnTo>
                  <a:pt x="6166007" y="5113694"/>
                </a:lnTo>
                <a:lnTo>
                  <a:pt x="6202412" y="5140298"/>
                </a:lnTo>
                <a:lnTo>
                  <a:pt x="6207100" y="5143499"/>
                </a:lnTo>
                <a:close/>
              </a:path>
            </a:pathLst>
          </a:custGeom>
          <a:solidFill>
            <a:srgbClr val="002F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333453" y="0"/>
            <a:ext cx="2376805" cy="5143500"/>
          </a:xfrm>
          <a:custGeom>
            <a:avLst/>
            <a:gdLst/>
            <a:ahLst/>
            <a:cxnLst/>
            <a:rect l="l" t="t" r="r" b="b"/>
            <a:pathLst>
              <a:path w="2376804" h="5143500">
                <a:moveTo>
                  <a:pt x="2376631" y="5143499"/>
                </a:moveTo>
                <a:lnTo>
                  <a:pt x="1869123" y="5143499"/>
                </a:lnTo>
                <a:lnTo>
                  <a:pt x="1832945" y="5117056"/>
                </a:lnTo>
                <a:lnTo>
                  <a:pt x="1797190" y="5090274"/>
                </a:lnTo>
                <a:lnTo>
                  <a:pt x="1761700" y="5063044"/>
                </a:lnTo>
                <a:lnTo>
                  <a:pt x="1726475" y="5035369"/>
                </a:lnTo>
                <a:lnTo>
                  <a:pt x="1691521" y="5007253"/>
                </a:lnTo>
                <a:lnTo>
                  <a:pt x="1656838" y="4978699"/>
                </a:lnTo>
                <a:lnTo>
                  <a:pt x="1622430" y="4949710"/>
                </a:lnTo>
                <a:lnTo>
                  <a:pt x="1588300" y="4920290"/>
                </a:lnTo>
                <a:lnTo>
                  <a:pt x="1554450" y="4890443"/>
                </a:lnTo>
                <a:lnTo>
                  <a:pt x="1520884" y="4860171"/>
                </a:lnTo>
                <a:lnTo>
                  <a:pt x="1487604" y="4829477"/>
                </a:lnTo>
                <a:lnTo>
                  <a:pt x="1454613" y="4798366"/>
                </a:lnTo>
                <a:lnTo>
                  <a:pt x="1421914" y="4766841"/>
                </a:lnTo>
                <a:lnTo>
                  <a:pt x="1389509" y="4734904"/>
                </a:lnTo>
                <a:lnTo>
                  <a:pt x="1357402" y="4702559"/>
                </a:lnTo>
                <a:lnTo>
                  <a:pt x="1325595" y="4669810"/>
                </a:lnTo>
                <a:lnTo>
                  <a:pt x="1294091" y="4636659"/>
                </a:lnTo>
                <a:lnTo>
                  <a:pt x="1262892" y="4603111"/>
                </a:lnTo>
                <a:lnTo>
                  <a:pt x="1232003" y="4569169"/>
                </a:lnTo>
                <a:lnTo>
                  <a:pt x="1201424" y="4534835"/>
                </a:lnTo>
                <a:lnTo>
                  <a:pt x="1171160" y="4500113"/>
                </a:lnTo>
                <a:lnTo>
                  <a:pt x="1141213" y="4465007"/>
                </a:lnTo>
                <a:lnTo>
                  <a:pt x="1111586" y="4429520"/>
                </a:lnTo>
                <a:lnTo>
                  <a:pt x="1082282" y="4393655"/>
                </a:lnTo>
                <a:lnTo>
                  <a:pt x="1053303" y="4357415"/>
                </a:lnTo>
                <a:lnTo>
                  <a:pt x="1024652" y="4320804"/>
                </a:lnTo>
                <a:lnTo>
                  <a:pt x="996332" y="4283826"/>
                </a:lnTo>
                <a:lnTo>
                  <a:pt x="968347" y="4246483"/>
                </a:lnTo>
                <a:lnTo>
                  <a:pt x="940697" y="4208779"/>
                </a:lnTo>
                <a:lnTo>
                  <a:pt x="913388" y="4170717"/>
                </a:lnTo>
                <a:lnTo>
                  <a:pt x="886421" y="4132301"/>
                </a:lnTo>
                <a:lnTo>
                  <a:pt x="859799" y="4093534"/>
                </a:lnTo>
                <a:lnTo>
                  <a:pt x="833524" y="4054419"/>
                </a:lnTo>
                <a:lnTo>
                  <a:pt x="807601" y="4014960"/>
                </a:lnTo>
                <a:lnTo>
                  <a:pt x="782031" y="3975159"/>
                </a:lnTo>
                <a:lnTo>
                  <a:pt x="756818" y="3935021"/>
                </a:lnTo>
                <a:lnTo>
                  <a:pt x="731963" y="3894548"/>
                </a:lnTo>
                <a:lnTo>
                  <a:pt x="707471" y="3853744"/>
                </a:lnTo>
                <a:lnTo>
                  <a:pt x="683343" y="3812613"/>
                </a:lnTo>
                <a:lnTo>
                  <a:pt x="659583" y="3771157"/>
                </a:lnTo>
                <a:lnTo>
                  <a:pt x="636194" y="3729380"/>
                </a:lnTo>
                <a:lnTo>
                  <a:pt x="613177" y="3687285"/>
                </a:lnTo>
                <a:lnTo>
                  <a:pt x="590537" y="3644876"/>
                </a:lnTo>
                <a:lnTo>
                  <a:pt x="568275" y="3602156"/>
                </a:lnTo>
                <a:lnTo>
                  <a:pt x="546396" y="3559129"/>
                </a:lnTo>
                <a:lnTo>
                  <a:pt x="524900" y="3515796"/>
                </a:lnTo>
                <a:lnTo>
                  <a:pt x="503792" y="3472163"/>
                </a:lnTo>
                <a:lnTo>
                  <a:pt x="483074" y="3428232"/>
                </a:lnTo>
                <a:lnTo>
                  <a:pt x="462748" y="3384007"/>
                </a:lnTo>
                <a:lnTo>
                  <a:pt x="442819" y="3339491"/>
                </a:lnTo>
                <a:lnTo>
                  <a:pt x="423288" y="3294687"/>
                </a:lnTo>
                <a:lnTo>
                  <a:pt x="404158" y="3249599"/>
                </a:lnTo>
                <a:lnTo>
                  <a:pt x="385432" y="3204230"/>
                </a:lnTo>
                <a:lnTo>
                  <a:pt x="367113" y="3158583"/>
                </a:lnTo>
                <a:lnTo>
                  <a:pt x="349204" y="3112662"/>
                </a:lnTo>
                <a:lnTo>
                  <a:pt x="331707" y="3066469"/>
                </a:lnTo>
                <a:lnTo>
                  <a:pt x="314626" y="3020009"/>
                </a:lnTo>
                <a:lnTo>
                  <a:pt x="297963" y="2973285"/>
                </a:lnTo>
                <a:lnTo>
                  <a:pt x="281721" y="2926300"/>
                </a:lnTo>
                <a:lnTo>
                  <a:pt x="265902" y="2879057"/>
                </a:lnTo>
                <a:lnTo>
                  <a:pt x="250510" y="2831560"/>
                </a:lnTo>
                <a:lnTo>
                  <a:pt x="235548" y="2783812"/>
                </a:lnTo>
                <a:lnTo>
                  <a:pt x="221018" y="2735817"/>
                </a:lnTo>
                <a:lnTo>
                  <a:pt x="206922" y="2687577"/>
                </a:lnTo>
                <a:lnTo>
                  <a:pt x="193265" y="2639096"/>
                </a:lnTo>
                <a:lnTo>
                  <a:pt x="180048" y="2590377"/>
                </a:lnTo>
                <a:lnTo>
                  <a:pt x="167274" y="2541425"/>
                </a:lnTo>
                <a:lnTo>
                  <a:pt x="154947" y="2492241"/>
                </a:lnTo>
                <a:lnTo>
                  <a:pt x="143069" y="2442830"/>
                </a:lnTo>
                <a:lnTo>
                  <a:pt x="131642" y="2393194"/>
                </a:lnTo>
                <a:lnTo>
                  <a:pt x="120670" y="2343338"/>
                </a:lnTo>
                <a:lnTo>
                  <a:pt x="110156" y="2293264"/>
                </a:lnTo>
                <a:lnTo>
                  <a:pt x="100102" y="2242975"/>
                </a:lnTo>
                <a:lnTo>
                  <a:pt x="90511" y="2192476"/>
                </a:lnTo>
                <a:lnTo>
                  <a:pt x="81386" y="2141769"/>
                </a:lnTo>
                <a:lnTo>
                  <a:pt x="72729" y="2090858"/>
                </a:lnTo>
                <a:lnTo>
                  <a:pt x="64544" y="2039747"/>
                </a:lnTo>
                <a:lnTo>
                  <a:pt x="56834" y="1988437"/>
                </a:lnTo>
                <a:lnTo>
                  <a:pt x="49600" y="1936934"/>
                </a:lnTo>
                <a:lnTo>
                  <a:pt x="42846" y="1885239"/>
                </a:lnTo>
                <a:lnTo>
                  <a:pt x="36576" y="1833357"/>
                </a:lnTo>
                <a:lnTo>
                  <a:pt x="30790" y="1781291"/>
                </a:lnTo>
                <a:lnTo>
                  <a:pt x="25493" y="1729044"/>
                </a:lnTo>
                <a:lnTo>
                  <a:pt x="20687" y="1676619"/>
                </a:lnTo>
                <a:lnTo>
                  <a:pt x="16375" y="1624020"/>
                </a:lnTo>
                <a:lnTo>
                  <a:pt x="12560" y="1571250"/>
                </a:lnTo>
                <a:lnTo>
                  <a:pt x="9245" y="1518313"/>
                </a:lnTo>
                <a:lnTo>
                  <a:pt x="6431" y="1465212"/>
                </a:lnTo>
                <a:lnTo>
                  <a:pt x="4123" y="1411950"/>
                </a:lnTo>
                <a:lnTo>
                  <a:pt x="2323" y="1358530"/>
                </a:lnTo>
                <a:lnTo>
                  <a:pt x="1034" y="1304956"/>
                </a:lnTo>
                <a:lnTo>
                  <a:pt x="259" y="1251231"/>
                </a:lnTo>
                <a:lnTo>
                  <a:pt x="0" y="1197359"/>
                </a:lnTo>
                <a:lnTo>
                  <a:pt x="250" y="1144341"/>
                </a:lnTo>
                <a:lnTo>
                  <a:pt x="1002" y="1091466"/>
                </a:lnTo>
                <a:lnTo>
                  <a:pt x="2250" y="1038736"/>
                </a:lnTo>
                <a:lnTo>
                  <a:pt x="3994" y="986156"/>
                </a:lnTo>
                <a:lnTo>
                  <a:pt x="6230" y="933728"/>
                </a:lnTo>
                <a:lnTo>
                  <a:pt x="8955" y="881455"/>
                </a:lnTo>
                <a:lnTo>
                  <a:pt x="12167" y="829342"/>
                </a:lnTo>
                <a:lnTo>
                  <a:pt x="15863" y="777390"/>
                </a:lnTo>
                <a:lnTo>
                  <a:pt x="20040" y="725603"/>
                </a:lnTo>
                <a:lnTo>
                  <a:pt x="24697" y="673984"/>
                </a:lnTo>
                <a:lnTo>
                  <a:pt x="29829" y="622537"/>
                </a:lnTo>
                <a:lnTo>
                  <a:pt x="35435" y="571265"/>
                </a:lnTo>
                <a:lnTo>
                  <a:pt x="41512" y="520170"/>
                </a:lnTo>
                <a:lnTo>
                  <a:pt x="48057" y="469256"/>
                </a:lnTo>
                <a:lnTo>
                  <a:pt x="55067" y="418527"/>
                </a:lnTo>
                <a:lnTo>
                  <a:pt x="62540" y="367984"/>
                </a:lnTo>
                <a:lnTo>
                  <a:pt x="70474" y="317633"/>
                </a:lnTo>
                <a:lnTo>
                  <a:pt x="78864" y="267474"/>
                </a:lnTo>
                <a:lnTo>
                  <a:pt x="136725" y="0"/>
                </a:lnTo>
                <a:lnTo>
                  <a:pt x="380601" y="0"/>
                </a:lnTo>
                <a:lnTo>
                  <a:pt x="310489" y="324110"/>
                </a:lnTo>
                <a:lnTo>
                  <a:pt x="302159" y="373990"/>
                </a:lnTo>
                <a:lnTo>
                  <a:pt x="294311" y="424073"/>
                </a:lnTo>
                <a:lnTo>
                  <a:pt x="286948" y="474357"/>
                </a:lnTo>
                <a:lnTo>
                  <a:pt x="280073" y="524837"/>
                </a:lnTo>
                <a:lnTo>
                  <a:pt x="273688" y="575510"/>
                </a:lnTo>
                <a:lnTo>
                  <a:pt x="267796" y="626373"/>
                </a:lnTo>
                <a:lnTo>
                  <a:pt x="262402" y="677422"/>
                </a:lnTo>
                <a:lnTo>
                  <a:pt x="257507" y="728653"/>
                </a:lnTo>
                <a:lnTo>
                  <a:pt x="253115" y="780063"/>
                </a:lnTo>
                <a:lnTo>
                  <a:pt x="249228" y="831649"/>
                </a:lnTo>
                <a:lnTo>
                  <a:pt x="245850" y="883406"/>
                </a:lnTo>
                <a:lnTo>
                  <a:pt x="242983" y="935332"/>
                </a:lnTo>
                <a:lnTo>
                  <a:pt x="240631" y="987422"/>
                </a:lnTo>
                <a:lnTo>
                  <a:pt x="238796" y="1039673"/>
                </a:lnTo>
                <a:lnTo>
                  <a:pt x="237482" y="1092082"/>
                </a:lnTo>
                <a:lnTo>
                  <a:pt x="236691" y="1144645"/>
                </a:lnTo>
                <a:lnTo>
                  <a:pt x="236427" y="1197359"/>
                </a:lnTo>
                <a:lnTo>
                  <a:pt x="236707" y="1251597"/>
                </a:lnTo>
                <a:lnTo>
                  <a:pt x="237544" y="1305674"/>
                </a:lnTo>
                <a:lnTo>
                  <a:pt x="238935" y="1359589"/>
                </a:lnTo>
                <a:lnTo>
                  <a:pt x="240877" y="1413336"/>
                </a:lnTo>
                <a:lnTo>
                  <a:pt x="243366" y="1466913"/>
                </a:lnTo>
                <a:lnTo>
                  <a:pt x="246400" y="1520314"/>
                </a:lnTo>
                <a:lnTo>
                  <a:pt x="249975" y="1573537"/>
                </a:lnTo>
                <a:lnTo>
                  <a:pt x="254087" y="1626576"/>
                </a:lnTo>
                <a:lnTo>
                  <a:pt x="258734" y="1679430"/>
                </a:lnTo>
                <a:lnTo>
                  <a:pt x="263913" y="1732093"/>
                </a:lnTo>
                <a:lnTo>
                  <a:pt x="269619" y="1784562"/>
                </a:lnTo>
                <a:lnTo>
                  <a:pt x="275850" y="1836832"/>
                </a:lnTo>
                <a:lnTo>
                  <a:pt x="282603" y="1888901"/>
                </a:lnTo>
                <a:lnTo>
                  <a:pt x="289874" y="1940764"/>
                </a:lnTo>
                <a:lnTo>
                  <a:pt x="297660" y="1992417"/>
                </a:lnTo>
                <a:lnTo>
                  <a:pt x="305958" y="2043856"/>
                </a:lnTo>
                <a:lnTo>
                  <a:pt x="314764" y="2095078"/>
                </a:lnTo>
                <a:lnTo>
                  <a:pt x="324075" y="2146079"/>
                </a:lnTo>
                <a:lnTo>
                  <a:pt x="333889" y="2196855"/>
                </a:lnTo>
                <a:lnTo>
                  <a:pt x="344202" y="2247401"/>
                </a:lnTo>
                <a:lnTo>
                  <a:pt x="355009" y="2297715"/>
                </a:lnTo>
                <a:lnTo>
                  <a:pt x="366310" y="2347792"/>
                </a:lnTo>
                <a:lnTo>
                  <a:pt x="378099" y="2397628"/>
                </a:lnTo>
                <a:lnTo>
                  <a:pt x="390374" y="2447220"/>
                </a:lnTo>
                <a:lnTo>
                  <a:pt x="403132" y="2496564"/>
                </a:lnTo>
                <a:lnTo>
                  <a:pt x="416368" y="2545655"/>
                </a:lnTo>
                <a:lnTo>
                  <a:pt x="430081" y="2594491"/>
                </a:lnTo>
                <a:lnTo>
                  <a:pt x="444267" y="2643066"/>
                </a:lnTo>
                <a:lnTo>
                  <a:pt x="458922" y="2691377"/>
                </a:lnTo>
                <a:lnTo>
                  <a:pt x="474044" y="2739421"/>
                </a:lnTo>
                <a:lnTo>
                  <a:pt x="489628" y="2787194"/>
                </a:lnTo>
                <a:lnTo>
                  <a:pt x="505673" y="2834691"/>
                </a:lnTo>
                <a:lnTo>
                  <a:pt x="522173" y="2881908"/>
                </a:lnTo>
                <a:lnTo>
                  <a:pt x="539127" y="2928843"/>
                </a:lnTo>
                <a:lnTo>
                  <a:pt x="556532" y="2975491"/>
                </a:lnTo>
                <a:lnTo>
                  <a:pt x="574382" y="3021848"/>
                </a:lnTo>
                <a:lnTo>
                  <a:pt x="592677" y="3067910"/>
                </a:lnTo>
                <a:lnTo>
                  <a:pt x="611412" y="3113673"/>
                </a:lnTo>
                <a:lnTo>
                  <a:pt x="630583" y="3159134"/>
                </a:lnTo>
                <a:lnTo>
                  <a:pt x="650189" y="3204289"/>
                </a:lnTo>
                <a:lnTo>
                  <a:pt x="670225" y="3249134"/>
                </a:lnTo>
                <a:lnTo>
                  <a:pt x="690688" y="3293665"/>
                </a:lnTo>
                <a:lnTo>
                  <a:pt x="711575" y="3337877"/>
                </a:lnTo>
                <a:lnTo>
                  <a:pt x="732883" y="3381768"/>
                </a:lnTo>
                <a:lnTo>
                  <a:pt x="754609" y="3425334"/>
                </a:lnTo>
                <a:lnTo>
                  <a:pt x="776749" y="3468570"/>
                </a:lnTo>
                <a:lnTo>
                  <a:pt x="799300" y="3511473"/>
                </a:lnTo>
                <a:lnTo>
                  <a:pt x="822259" y="3554038"/>
                </a:lnTo>
                <a:lnTo>
                  <a:pt x="845622" y="3596262"/>
                </a:lnTo>
                <a:lnTo>
                  <a:pt x="869386" y="3638142"/>
                </a:lnTo>
                <a:lnTo>
                  <a:pt x="893549" y="3679672"/>
                </a:lnTo>
                <a:lnTo>
                  <a:pt x="918106" y="3720850"/>
                </a:lnTo>
                <a:lnTo>
                  <a:pt x="943055" y="3761672"/>
                </a:lnTo>
                <a:lnTo>
                  <a:pt x="968392" y="3802133"/>
                </a:lnTo>
                <a:lnTo>
                  <a:pt x="994114" y="3842230"/>
                </a:lnTo>
                <a:lnTo>
                  <a:pt x="1020218" y="3881959"/>
                </a:lnTo>
                <a:lnTo>
                  <a:pt x="1046700" y="3921315"/>
                </a:lnTo>
                <a:lnTo>
                  <a:pt x="1073558" y="3960296"/>
                </a:lnTo>
                <a:lnTo>
                  <a:pt x="1100787" y="3998897"/>
                </a:lnTo>
                <a:lnTo>
                  <a:pt x="1128386" y="4037115"/>
                </a:lnTo>
                <a:lnTo>
                  <a:pt x="1156350" y="4074945"/>
                </a:lnTo>
                <a:lnTo>
                  <a:pt x="1184676" y="4112384"/>
                </a:lnTo>
                <a:lnTo>
                  <a:pt x="1213361" y="4149428"/>
                </a:lnTo>
                <a:lnTo>
                  <a:pt x="1242402" y="4186073"/>
                </a:lnTo>
                <a:lnTo>
                  <a:pt x="1271795" y="4222315"/>
                </a:lnTo>
                <a:lnTo>
                  <a:pt x="1301538" y="4258150"/>
                </a:lnTo>
                <a:lnTo>
                  <a:pt x="1331627" y="4293575"/>
                </a:lnTo>
                <a:lnTo>
                  <a:pt x="1362058" y="4328585"/>
                </a:lnTo>
                <a:lnTo>
                  <a:pt x="1392829" y="4363176"/>
                </a:lnTo>
                <a:lnTo>
                  <a:pt x="1423937" y="4397346"/>
                </a:lnTo>
                <a:lnTo>
                  <a:pt x="1455377" y="4431090"/>
                </a:lnTo>
                <a:lnTo>
                  <a:pt x="1487147" y="4464403"/>
                </a:lnTo>
                <a:lnTo>
                  <a:pt x="1519244" y="4497283"/>
                </a:lnTo>
                <a:lnTo>
                  <a:pt x="1551664" y="4529725"/>
                </a:lnTo>
                <a:lnTo>
                  <a:pt x="1584403" y="4561726"/>
                </a:lnTo>
                <a:lnTo>
                  <a:pt x="1617460" y="4593281"/>
                </a:lnTo>
                <a:lnTo>
                  <a:pt x="1650830" y="4624387"/>
                </a:lnTo>
                <a:lnTo>
                  <a:pt x="1684510" y="4655040"/>
                </a:lnTo>
                <a:lnTo>
                  <a:pt x="1718498" y="4685236"/>
                </a:lnTo>
                <a:lnTo>
                  <a:pt x="1752789" y="4714971"/>
                </a:lnTo>
                <a:lnTo>
                  <a:pt x="1787381" y="4744241"/>
                </a:lnTo>
                <a:lnTo>
                  <a:pt x="1822270" y="4773043"/>
                </a:lnTo>
                <a:lnTo>
                  <a:pt x="1857452" y="4801373"/>
                </a:lnTo>
                <a:lnTo>
                  <a:pt x="1892926" y="4829226"/>
                </a:lnTo>
                <a:lnTo>
                  <a:pt x="1928687" y="4856599"/>
                </a:lnTo>
                <a:lnTo>
                  <a:pt x="1964733" y="4883488"/>
                </a:lnTo>
                <a:lnTo>
                  <a:pt x="2001059" y="4909889"/>
                </a:lnTo>
                <a:lnTo>
                  <a:pt x="2037663" y="4935798"/>
                </a:lnTo>
                <a:lnTo>
                  <a:pt x="2074542" y="4961212"/>
                </a:lnTo>
                <a:lnTo>
                  <a:pt x="2111692" y="4986126"/>
                </a:lnTo>
                <a:lnTo>
                  <a:pt x="2149110" y="5010537"/>
                </a:lnTo>
                <a:lnTo>
                  <a:pt x="2186793" y="5034441"/>
                </a:lnTo>
                <a:lnTo>
                  <a:pt x="2224737" y="5057834"/>
                </a:lnTo>
                <a:lnTo>
                  <a:pt x="2262939" y="5080711"/>
                </a:lnTo>
                <a:lnTo>
                  <a:pt x="2301397" y="5103070"/>
                </a:lnTo>
                <a:lnTo>
                  <a:pt x="2376631" y="5143499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500" y="445391"/>
            <a:ext cx="3705860" cy="375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075" y="814704"/>
            <a:ext cx="3925570" cy="3561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aid.gov/div" TargetMode="External"/><Relationship Id="rId3" Type="http://schemas.openxmlformats.org/officeDocument/2006/relationships/hyperlink" Target="https://divportal.usaid.gov/s/" TargetMode="External"/><Relationship Id="rId4" Type="http://schemas.openxmlformats.org/officeDocument/2006/relationships/image" Target="../media/image2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aid.gov/DIV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hyperlink" Target="https://cpb-us-w2.wpmucdn.com/voices.uchicago.edu/dist/0/2830/files/2021/09/SROR-21.03.12_clean-3.pdf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193926"/>
            <a:ext cx="6516200" cy="210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5425" y="2530949"/>
            <a:ext cx="5502275" cy="1061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400" spc="-110" b="1">
                <a:solidFill>
                  <a:srgbClr val="FFFFFF"/>
                </a:solidFill>
                <a:latin typeface="Gill Sans"/>
                <a:cs typeface="Gill Sans"/>
              </a:rPr>
              <a:t>DEVELOPMENT  </a:t>
            </a:r>
            <a:r>
              <a:rPr dirty="0" sz="3400" spc="-220" b="1">
                <a:solidFill>
                  <a:srgbClr val="FFFFFF"/>
                </a:solidFill>
                <a:latin typeface="Gill Sans"/>
                <a:cs typeface="Gill Sans"/>
              </a:rPr>
              <a:t>INNOVATION</a:t>
            </a:r>
            <a:r>
              <a:rPr dirty="0" sz="3400" spc="-615" b="1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3400" spc="-130" b="1">
                <a:solidFill>
                  <a:srgbClr val="FFFFFF"/>
                </a:solidFill>
                <a:latin typeface="Gill Sans"/>
                <a:cs typeface="Gill Sans"/>
              </a:rPr>
              <a:t>VENTURES</a:t>
            </a:r>
            <a:endParaRPr sz="3400">
              <a:latin typeface="Gill Sans"/>
              <a:cs typeface="Gill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216" y="114308"/>
            <a:ext cx="2180798" cy="834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15425" y="3553660"/>
            <a:ext cx="7198995" cy="79438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2400">
                <a:solidFill>
                  <a:srgbClr val="FFFFFF"/>
                </a:solidFill>
                <a:latin typeface="Gill Sans"/>
                <a:cs typeface="Gill Sans"/>
              </a:rPr>
              <a:t>February</a:t>
            </a:r>
            <a:r>
              <a:rPr dirty="0" sz="2400" spc="-1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2400">
                <a:solidFill>
                  <a:srgbClr val="FFFFFF"/>
                </a:solidFill>
                <a:latin typeface="Gill Sans"/>
                <a:cs typeface="Gill Sans"/>
              </a:rPr>
              <a:t>2022</a:t>
            </a:r>
            <a:endParaRPr sz="2400">
              <a:latin typeface="Gill Sans"/>
              <a:cs typeface="Gill Sans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TURNING BRIGHT </a:t>
            </a:r>
            <a:r>
              <a:rPr dirty="0" sz="2400">
                <a:solidFill>
                  <a:srgbClr val="FFFFFF"/>
                </a:solidFill>
                <a:latin typeface="Gill Sans"/>
                <a:cs typeface="Gill Sans"/>
              </a:rPr>
              <a:t>IDEAS </a:t>
            </a:r>
            <a:r>
              <a:rPr dirty="0" sz="2400" spc="-40">
                <a:solidFill>
                  <a:srgbClr val="FFFFFF"/>
                </a:solidFill>
                <a:latin typeface="Gill Sans"/>
                <a:cs typeface="Gill Sans"/>
              </a:rPr>
              <a:t>INTO </a:t>
            </a:r>
            <a:r>
              <a:rPr dirty="0" sz="2400">
                <a:solidFill>
                  <a:srgbClr val="FFFFFF"/>
                </a:solidFill>
                <a:latin typeface="Gill Sans"/>
                <a:cs typeface="Gill Sans"/>
              </a:rPr>
              <a:t>GLOBAL</a:t>
            </a:r>
            <a:r>
              <a:rPr dirty="0" sz="2400" spc="-4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SOLUTIONS</a:t>
            </a:r>
            <a:endParaRPr sz="240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69350" y="875"/>
            <a:ext cx="5474649" cy="5142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207125" cy="5143500"/>
          </a:xfrm>
          <a:custGeom>
            <a:avLst/>
            <a:gdLst/>
            <a:ahLst/>
            <a:cxnLst/>
            <a:rect l="l" t="t" r="r" b="b"/>
            <a:pathLst>
              <a:path w="6207125" h="5143500">
                <a:moveTo>
                  <a:pt x="6207100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470178" y="0"/>
                </a:lnTo>
                <a:lnTo>
                  <a:pt x="4412317" y="267314"/>
                </a:lnTo>
                <a:lnTo>
                  <a:pt x="4403926" y="317442"/>
                </a:lnTo>
                <a:lnTo>
                  <a:pt x="4395993" y="367763"/>
                </a:lnTo>
                <a:lnTo>
                  <a:pt x="4388520" y="418275"/>
                </a:lnTo>
                <a:lnTo>
                  <a:pt x="4381510" y="468974"/>
                </a:lnTo>
                <a:lnTo>
                  <a:pt x="4374965" y="519858"/>
                </a:lnTo>
                <a:lnTo>
                  <a:pt x="4368888" y="570922"/>
                </a:lnTo>
                <a:lnTo>
                  <a:pt x="4363282" y="622163"/>
                </a:lnTo>
                <a:lnTo>
                  <a:pt x="4358150" y="673580"/>
                </a:lnTo>
                <a:lnTo>
                  <a:pt x="4353493" y="725167"/>
                </a:lnTo>
                <a:lnTo>
                  <a:pt x="4349316" y="776923"/>
                </a:lnTo>
                <a:lnTo>
                  <a:pt x="4345619" y="828843"/>
                </a:lnTo>
                <a:lnTo>
                  <a:pt x="4342407" y="880926"/>
                </a:lnTo>
                <a:lnTo>
                  <a:pt x="4339682" y="933167"/>
                </a:lnTo>
                <a:lnTo>
                  <a:pt x="4337447" y="985563"/>
                </a:lnTo>
                <a:lnTo>
                  <a:pt x="4335703" y="1038112"/>
                </a:lnTo>
                <a:lnTo>
                  <a:pt x="4334454" y="1090810"/>
                </a:lnTo>
                <a:lnTo>
                  <a:pt x="4333703" y="1143654"/>
                </a:lnTo>
                <a:lnTo>
                  <a:pt x="4333452" y="1196640"/>
                </a:lnTo>
                <a:lnTo>
                  <a:pt x="4333717" y="1251064"/>
                </a:lnTo>
                <a:lnTo>
                  <a:pt x="4334510" y="1305338"/>
                </a:lnTo>
                <a:lnTo>
                  <a:pt x="4335827" y="1359457"/>
                </a:lnTo>
                <a:lnTo>
                  <a:pt x="4337666" y="1413419"/>
                </a:lnTo>
                <a:lnTo>
                  <a:pt x="4340024" y="1467220"/>
                </a:lnTo>
                <a:lnTo>
                  <a:pt x="4342898" y="1520857"/>
                </a:lnTo>
                <a:lnTo>
                  <a:pt x="4346286" y="1574325"/>
                </a:lnTo>
                <a:lnTo>
                  <a:pt x="4350183" y="1627623"/>
                </a:lnTo>
                <a:lnTo>
                  <a:pt x="4354588" y="1680745"/>
                </a:lnTo>
                <a:lnTo>
                  <a:pt x="4359498" y="1733689"/>
                </a:lnTo>
                <a:lnTo>
                  <a:pt x="4364909" y="1786452"/>
                </a:lnTo>
                <a:lnTo>
                  <a:pt x="4370819" y="1839030"/>
                </a:lnTo>
                <a:lnTo>
                  <a:pt x="4377224" y="1891418"/>
                </a:lnTo>
                <a:lnTo>
                  <a:pt x="4384123" y="1943615"/>
                </a:lnTo>
                <a:lnTo>
                  <a:pt x="4391511" y="1995617"/>
                </a:lnTo>
                <a:lnTo>
                  <a:pt x="4399386" y="2047419"/>
                </a:lnTo>
                <a:lnTo>
                  <a:pt x="4407746" y="2099020"/>
                </a:lnTo>
                <a:lnTo>
                  <a:pt x="4416587" y="2150414"/>
                </a:lnTo>
                <a:lnTo>
                  <a:pt x="4425906" y="2201599"/>
                </a:lnTo>
                <a:lnTo>
                  <a:pt x="4435701" y="2252572"/>
                </a:lnTo>
                <a:lnTo>
                  <a:pt x="4445968" y="2303328"/>
                </a:lnTo>
                <a:lnTo>
                  <a:pt x="4456705" y="2353865"/>
                </a:lnTo>
                <a:lnTo>
                  <a:pt x="4467909" y="2404179"/>
                </a:lnTo>
                <a:lnTo>
                  <a:pt x="4479577" y="2454266"/>
                </a:lnTo>
                <a:lnTo>
                  <a:pt x="4491705" y="2504124"/>
                </a:lnTo>
                <a:lnTo>
                  <a:pt x="4504292" y="2553748"/>
                </a:lnTo>
                <a:lnTo>
                  <a:pt x="4517333" y="2603135"/>
                </a:lnTo>
                <a:lnTo>
                  <a:pt x="4530828" y="2652282"/>
                </a:lnTo>
                <a:lnTo>
                  <a:pt x="4544771" y="2701185"/>
                </a:lnTo>
                <a:lnTo>
                  <a:pt x="4559161" y="2749842"/>
                </a:lnTo>
                <a:lnTo>
                  <a:pt x="4573994" y="2798247"/>
                </a:lnTo>
                <a:lnTo>
                  <a:pt x="4589268" y="2846399"/>
                </a:lnTo>
                <a:lnTo>
                  <a:pt x="4604980" y="2894293"/>
                </a:lnTo>
                <a:lnTo>
                  <a:pt x="4621127" y="2941926"/>
                </a:lnTo>
                <a:lnTo>
                  <a:pt x="4637705" y="2989295"/>
                </a:lnTo>
                <a:lnTo>
                  <a:pt x="4654713" y="3036396"/>
                </a:lnTo>
                <a:lnTo>
                  <a:pt x="4672147" y="3083226"/>
                </a:lnTo>
                <a:lnTo>
                  <a:pt x="4690004" y="3129781"/>
                </a:lnTo>
                <a:lnTo>
                  <a:pt x="4708282" y="3176058"/>
                </a:lnTo>
                <a:lnTo>
                  <a:pt x="4726977" y="3222053"/>
                </a:lnTo>
                <a:lnTo>
                  <a:pt x="4746086" y="3267763"/>
                </a:lnTo>
                <a:lnTo>
                  <a:pt x="4765607" y="3313185"/>
                </a:lnTo>
                <a:lnTo>
                  <a:pt x="4785537" y="3358315"/>
                </a:lnTo>
                <a:lnTo>
                  <a:pt x="4805873" y="3403149"/>
                </a:lnTo>
                <a:lnTo>
                  <a:pt x="4826611" y="3447685"/>
                </a:lnTo>
                <a:lnTo>
                  <a:pt x="4847750" y="3491918"/>
                </a:lnTo>
                <a:lnTo>
                  <a:pt x="4869286" y="3535846"/>
                </a:lnTo>
                <a:lnTo>
                  <a:pt x="4891216" y="3579464"/>
                </a:lnTo>
                <a:lnTo>
                  <a:pt x="4913538" y="3622770"/>
                </a:lnTo>
                <a:lnTo>
                  <a:pt x="4936248" y="3665760"/>
                </a:lnTo>
                <a:lnTo>
                  <a:pt x="4959343" y="3708430"/>
                </a:lnTo>
                <a:lnTo>
                  <a:pt x="4982821" y="3750778"/>
                </a:lnTo>
                <a:lnTo>
                  <a:pt x="5006679" y="3792799"/>
                </a:lnTo>
                <a:lnTo>
                  <a:pt x="5030914" y="3834490"/>
                </a:lnTo>
                <a:lnTo>
                  <a:pt x="5055522" y="3875848"/>
                </a:lnTo>
                <a:lnTo>
                  <a:pt x="5080502" y="3916869"/>
                </a:lnTo>
                <a:lnTo>
                  <a:pt x="5105850" y="3957550"/>
                </a:lnTo>
                <a:lnTo>
                  <a:pt x="5131563" y="3997887"/>
                </a:lnTo>
                <a:lnTo>
                  <a:pt x="5157638" y="4037877"/>
                </a:lnTo>
                <a:lnTo>
                  <a:pt x="5184073" y="4077517"/>
                </a:lnTo>
                <a:lnTo>
                  <a:pt x="5210864" y="4116803"/>
                </a:lnTo>
                <a:lnTo>
                  <a:pt x="5238009" y="4155731"/>
                </a:lnTo>
                <a:lnTo>
                  <a:pt x="5265505" y="4194299"/>
                </a:lnTo>
                <a:lnTo>
                  <a:pt x="5293349" y="4232502"/>
                </a:lnTo>
                <a:lnTo>
                  <a:pt x="5321537" y="4270337"/>
                </a:lnTo>
                <a:lnTo>
                  <a:pt x="5350068" y="4307802"/>
                </a:lnTo>
                <a:lnTo>
                  <a:pt x="5378937" y="4344891"/>
                </a:lnTo>
                <a:lnTo>
                  <a:pt x="5408143" y="4381603"/>
                </a:lnTo>
                <a:lnTo>
                  <a:pt x="5437682" y="4417933"/>
                </a:lnTo>
                <a:lnTo>
                  <a:pt x="5467552" y="4453878"/>
                </a:lnTo>
                <a:lnTo>
                  <a:pt x="5497749" y="4489435"/>
                </a:lnTo>
                <a:lnTo>
                  <a:pt x="5528271" y="4524600"/>
                </a:lnTo>
                <a:lnTo>
                  <a:pt x="5559115" y="4559369"/>
                </a:lnTo>
                <a:lnTo>
                  <a:pt x="5590277" y="4593740"/>
                </a:lnTo>
                <a:lnTo>
                  <a:pt x="5621755" y="4627708"/>
                </a:lnTo>
                <a:lnTo>
                  <a:pt x="5653547" y="4661271"/>
                </a:lnTo>
                <a:lnTo>
                  <a:pt x="5685648" y="4694425"/>
                </a:lnTo>
                <a:lnTo>
                  <a:pt x="5718057" y="4727166"/>
                </a:lnTo>
                <a:lnTo>
                  <a:pt x="5750770" y="4759492"/>
                </a:lnTo>
                <a:lnTo>
                  <a:pt x="5783784" y="4791397"/>
                </a:lnTo>
                <a:lnTo>
                  <a:pt x="5817097" y="4822880"/>
                </a:lnTo>
                <a:lnTo>
                  <a:pt x="5850706" y="4853937"/>
                </a:lnTo>
                <a:lnTo>
                  <a:pt x="5884607" y="4884564"/>
                </a:lnTo>
                <a:lnTo>
                  <a:pt x="5918798" y="4914758"/>
                </a:lnTo>
                <a:lnTo>
                  <a:pt x="5953276" y="4944515"/>
                </a:lnTo>
                <a:lnTo>
                  <a:pt x="5988038" y="4973832"/>
                </a:lnTo>
                <a:lnTo>
                  <a:pt x="6023081" y="5002705"/>
                </a:lnTo>
                <a:lnTo>
                  <a:pt x="6058403" y="5031131"/>
                </a:lnTo>
                <a:lnTo>
                  <a:pt x="6093999" y="5059107"/>
                </a:lnTo>
                <a:lnTo>
                  <a:pt x="6129869" y="5086629"/>
                </a:lnTo>
                <a:lnTo>
                  <a:pt x="6166007" y="5113694"/>
                </a:lnTo>
                <a:lnTo>
                  <a:pt x="6202412" y="5140298"/>
                </a:lnTo>
                <a:lnTo>
                  <a:pt x="6207100" y="5143499"/>
                </a:lnTo>
                <a:close/>
              </a:path>
            </a:pathLst>
          </a:custGeom>
          <a:solidFill>
            <a:srgbClr val="002F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33453" y="0"/>
            <a:ext cx="2376805" cy="5143500"/>
          </a:xfrm>
          <a:custGeom>
            <a:avLst/>
            <a:gdLst/>
            <a:ahLst/>
            <a:cxnLst/>
            <a:rect l="l" t="t" r="r" b="b"/>
            <a:pathLst>
              <a:path w="2376804" h="5143500">
                <a:moveTo>
                  <a:pt x="2376631" y="5143499"/>
                </a:moveTo>
                <a:lnTo>
                  <a:pt x="1869123" y="5143499"/>
                </a:lnTo>
                <a:lnTo>
                  <a:pt x="1832945" y="5117056"/>
                </a:lnTo>
                <a:lnTo>
                  <a:pt x="1797190" y="5090274"/>
                </a:lnTo>
                <a:lnTo>
                  <a:pt x="1761700" y="5063044"/>
                </a:lnTo>
                <a:lnTo>
                  <a:pt x="1726475" y="5035369"/>
                </a:lnTo>
                <a:lnTo>
                  <a:pt x="1691521" y="5007253"/>
                </a:lnTo>
                <a:lnTo>
                  <a:pt x="1656838" y="4978699"/>
                </a:lnTo>
                <a:lnTo>
                  <a:pt x="1622430" y="4949710"/>
                </a:lnTo>
                <a:lnTo>
                  <a:pt x="1588300" y="4920290"/>
                </a:lnTo>
                <a:lnTo>
                  <a:pt x="1554450" y="4890443"/>
                </a:lnTo>
                <a:lnTo>
                  <a:pt x="1520884" y="4860171"/>
                </a:lnTo>
                <a:lnTo>
                  <a:pt x="1487604" y="4829477"/>
                </a:lnTo>
                <a:lnTo>
                  <a:pt x="1454613" y="4798366"/>
                </a:lnTo>
                <a:lnTo>
                  <a:pt x="1421914" y="4766841"/>
                </a:lnTo>
                <a:lnTo>
                  <a:pt x="1389509" y="4734904"/>
                </a:lnTo>
                <a:lnTo>
                  <a:pt x="1357402" y="4702559"/>
                </a:lnTo>
                <a:lnTo>
                  <a:pt x="1325595" y="4669810"/>
                </a:lnTo>
                <a:lnTo>
                  <a:pt x="1294091" y="4636659"/>
                </a:lnTo>
                <a:lnTo>
                  <a:pt x="1262892" y="4603111"/>
                </a:lnTo>
                <a:lnTo>
                  <a:pt x="1232003" y="4569169"/>
                </a:lnTo>
                <a:lnTo>
                  <a:pt x="1201424" y="4534835"/>
                </a:lnTo>
                <a:lnTo>
                  <a:pt x="1171160" y="4500113"/>
                </a:lnTo>
                <a:lnTo>
                  <a:pt x="1141213" y="4465007"/>
                </a:lnTo>
                <a:lnTo>
                  <a:pt x="1111586" y="4429520"/>
                </a:lnTo>
                <a:lnTo>
                  <a:pt x="1082282" y="4393655"/>
                </a:lnTo>
                <a:lnTo>
                  <a:pt x="1053303" y="4357415"/>
                </a:lnTo>
                <a:lnTo>
                  <a:pt x="1024652" y="4320804"/>
                </a:lnTo>
                <a:lnTo>
                  <a:pt x="996332" y="4283826"/>
                </a:lnTo>
                <a:lnTo>
                  <a:pt x="968347" y="4246483"/>
                </a:lnTo>
                <a:lnTo>
                  <a:pt x="940697" y="4208779"/>
                </a:lnTo>
                <a:lnTo>
                  <a:pt x="913388" y="4170717"/>
                </a:lnTo>
                <a:lnTo>
                  <a:pt x="886421" y="4132301"/>
                </a:lnTo>
                <a:lnTo>
                  <a:pt x="859799" y="4093534"/>
                </a:lnTo>
                <a:lnTo>
                  <a:pt x="833524" y="4054419"/>
                </a:lnTo>
                <a:lnTo>
                  <a:pt x="807601" y="4014960"/>
                </a:lnTo>
                <a:lnTo>
                  <a:pt x="782031" y="3975159"/>
                </a:lnTo>
                <a:lnTo>
                  <a:pt x="756818" y="3935021"/>
                </a:lnTo>
                <a:lnTo>
                  <a:pt x="731963" y="3894548"/>
                </a:lnTo>
                <a:lnTo>
                  <a:pt x="707471" y="3853744"/>
                </a:lnTo>
                <a:lnTo>
                  <a:pt x="683343" y="3812613"/>
                </a:lnTo>
                <a:lnTo>
                  <a:pt x="659583" y="3771157"/>
                </a:lnTo>
                <a:lnTo>
                  <a:pt x="636194" y="3729380"/>
                </a:lnTo>
                <a:lnTo>
                  <a:pt x="613177" y="3687285"/>
                </a:lnTo>
                <a:lnTo>
                  <a:pt x="590537" y="3644876"/>
                </a:lnTo>
                <a:lnTo>
                  <a:pt x="568275" y="3602156"/>
                </a:lnTo>
                <a:lnTo>
                  <a:pt x="546396" y="3559129"/>
                </a:lnTo>
                <a:lnTo>
                  <a:pt x="524900" y="3515796"/>
                </a:lnTo>
                <a:lnTo>
                  <a:pt x="503792" y="3472163"/>
                </a:lnTo>
                <a:lnTo>
                  <a:pt x="483074" y="3428232"/>
                </a:lnTo>
                <a:lnTo>
                  <a:pt x="462748" y="3384007"/>
                </a:lnTo>
                <a:lnTo>
                  <a:pt x="442819" y="3339491"/>
                </a:lnTo>
                <a:lnTo>
                  <a:pt x="423288" y="3294687"/>
                </a:lnTo>
                <a:lnTo>
                  <a:pt x="404158" y="3249599"/>
                </a:lnTo>
                <a:lnTo>
                  <a:pt x="385432" y="3204230"/>
                </a:lnTo>
                <a:lnTo>
                  <a:pt x="367113" y="3158583"/>
                </a:lnTo>
                <a:lnTo>
                  <a:pt x="349204" y="3112662"/>
                </a:lnTo>
                <a:lnTo>
                  <a:pt x="331707" y="3066469"/>
                </a:lnTo>
                <a:lnTo>
                  <a:pt x="314626" y="3020009"/>
                </a:lnTo>
                <a:lnTo>
                  <a:pt x="297963" y="2973285"/>
                </a:lnTo>
                <a:lnTo>
                  <a:pt x="281721" y="2926300"/>
                </a:lnTo>
                <a:lnTo>
                  <a:pt x="265902" y="2879057"/>
                </a:lnTo>
                <a:lnTo>
                  <a:pt x="250510" y="2831560"/>
                </a:lnTo>
                <a:lnTo>
                  <a:pt x="235548" y="2783812"/>
                </a:lnTo>
                <a:lnTo>
                  <a:pt x="221018" y="2735817"/>
                </a:lnTo>
                <a:lnTo>
                  <a:pt x="206922" y="2687577"/>
                </a:lnTo>
                <a:lnTo>
                  <a:pt x="193265" y="2639096"/>
                </a:lnTo>
                <a:lnTo>
                  <a:pt x="180048" y="2590377"/>
                </a:lnTo>
                <a:lnTo>
                  <a:pt x="167274" y="2541425"/>
                </a:lnTo>
                <a:lnTo>
                  <a:pt x="154947" y="2492241"/>
                </a:lnTo>
                <a:lnTo>
                  <a:pt x="143069" y="2442830"/>
                </a:lnTo>
                <a:lnTo>
                  <a:pt x="131642" y="2393194"/>
                </a:lnTo>
                <a:lnTo>
                  <a:pt x="120670" y="2343338"/>
                </a:lnTo>
                <a:lnTo>
                  <a:pt x="110156" y="2293264"/>
                </a:lnTo>
                <a:lnTo>
                  <a:pt x="100102" y="2242975"/>
                </a:lnTo>
                <a:lnTo>
                  <a:pt x="90511" y="2192476"/>
                </a:lnTo>
                <a:lnTo>
                  <a:pt x="81386" y="2141769"/>
                </a:lnTo>
                <a:lnTo>
                  <a:pt x="72729" y="2090858"/>
                </a:lnTo>
                <a:lnTo>
                  <a:pt x="64544" y="2039747"/>
                </a:lnTo>
                <a:lnTo>
                  <a:pt x="56834" y="1988437"/>
                </a:lnTo>
                <a:lnTo>
                  <a:pt x="49600" y="1936934"/>
                </a:lnTo>
                <a:lnTo>
                  <a:pt x="42846" y="1885239"/>
                </a:lnTo>
                <a:lnTo>
                  <a:pt x="36576" y="1833357"/>
                </a:lnTo>
                <a:lnTo>
                  <a:pt x="30790" y="1781291"/>
                </a:lnTo>
                <a:lnTo>
                  <a:pt x="25493" y="1729044"/>
                </a:lnTo>
                <a:lnTo>
                  <a:pt x="20687" y="1676619"/>
                </a:lnTo>
                <a:lnTo>
                  <a:pt x="16375" y="1624020"/>
                </a:lnTo>
                <a:lnTo>
                  <a:pt x="12560" y="1571250"/>
                </a:lnTo>
                <a:lnTo>
                  <a:pt x="9245" y="1518313"/>
                </a:lnTo>
                <a:lnTo>
                  <a:pt x="6431" y="1465212"/>
                </a:lnTo>
                <a:lnTo>
                  <a:pt x="4123" y="1411950"/>
                </a:lnTo>
                <a:lnTo>
                  <a:pt x="2323" y="1358530"/>
                </a:lnTo>
                <a:lnTo>
                  <a:pt x="1034" y="1304956"/>
                </a:lnTo>
                <a:lnTo>
                  <a:pt x="259" y="1251231"/>
                </a:lnTo>
                <a:lnTo>
                  <a:pt x="0" y="1197359"/>
                </a:lnTo>
                <a:lnTo>
                  <a:pt x="250" y="1144341"/>
                </a:lnTo>
                <a:lnTo>
                  <a:pt x="1002" y="1091466"/>
                </a:lnTo>
                <a:lnTo>
                  <a:pt x="2250" y="1038736"/>
                </a:lnTo>
                <a:lnTo>
                  <a:pt x="3994" y="986156"/>
                </a:lnTo>
                <a:lnTo>
                  <a:pt x="6230" y="933728"/>
                </a:lnTo>
                <a:lnTo>
                  <a:pt x="8955" y="881455"/>
                </a:lnTo>
                <a:lnTo>
                  <a:pt x="12167" y="829342"/>
                </a:lnTo>
                <a:lnTo>
                  <a:pt x="15863" y="777390"/>
                </a:lnTo>
                <a:lnTo>
                  <a:pt x="20040" y="725603"/>
                </a:lnTo>
                <a:lnTo>
                  <a:pt x="24697" y="673984"/>
                </a:lnTo>
                <a:lnTo>
                  <a:pt x="29829" y="622537"/>
                </a:lnTo>
                <a:lnTo>
                  <a:pt x="35435" y="571265"/>
                </a:lnTo>
                <a:lnTo>
                  <a:pt x="41512" y="520170"/>
                </a:lnTo>
                <a:lnTo>
                  <a:pt x="48057" y="469256"/>
                </a:lnTo>
                <a:lnTo>
                  <a:pt x="55067" y="418527"/>
                </a:lnTo>
                <a:lnTo>
                  <a:pt x="62540" y="367984"/>
                </a:lnTo>
                <a:lnTo>
                  <a:pt x="70474" y="317633"/>
                </a:lnTo>
                <a:lnTo>
                  <a:pt x="78864" y="267474"/>
                </a:lnTo>
                <a:lnTo>
                  <a:pt x="136725" y="0"/>
                </a:lnTo>
                <a:lnTo>
                  <a:pt x="380601" y="0"/>
                </a:lnTo>
                <a:lnTo>
                  <a:pt x="310489" y="324110"/>
                </a:lnTo>
                <a:lnTo>
                  <a:pt x="302159" y="373990"/>
                </a:lnTo>
                <a:lnTo>
                  <a:pt x="294311" y="424073"/>
                </a:lnTo>
                <a:lnTo>
                  <a:pt x="286948" y="474357"/>
                </a:lnTo>
                <a:lnTo>
                  <a:pt x="280073" y="524837"/>
                </a:lnTo>
                <a:lnTo>
                  <a:pt x="273688" y="575510"/>
                </a:lnTo>
                <a:lnTo>
                  <a:pt x="267796" y="626373"/>
                </a:lnTo>
                <a:lnTo>
                  <a:pt x="262402" y="677422"/>
                </a:lnTo>
                <a:lnTo>
                  <a:pt x="257507" y="728653"/>
                </a:lnTo>
                <a:lnTo>
                  <a:pt x="253115" y="780063"/>
                </a:lnTo>
                <a:lnTo>
                  <a:pt x="249228" y="831649"/>
                </a:lnTo>
                <a:lnTo>
                  <a:pt x="245850" y="883406"/>
                </a:lnTo>
                <a:lnTo>
                  <a:pt x="242983" y="935332"/>
                </a:lnTo>
                <a:lnTo>
                  <a:pt x="240631" y="987422"/>
                </a:lnTo>
                <a:lnTo>
                  <a:pt x="238796" y="1039673"/>
                </a:lnTo>
                <a:lnTo>
                  <a:pt x="237482" y="1092082"/>
                </a:lnTo>
                <a:lnTo>
                  <a:pt x="236691" y="1144645"/>
                </a:lnTo>
                <a:lnTo>
                  <a:pt x="236427" y="1197359"/>
                </a:lnTo>
                <a:lnTo>
                  <a:pt x="236707" y="1251597"/>
                </a:lnTo>
                <a:lnTo>
                  <a:pt x="237544" y="1305674"/>
                </a:lnTo>
                <a:lnTo>
                  <a:pt x="238935" y="1359589"/>
                </a:lnTo>
                <a:lnTo>
                  <a:pt x="240877" y="1413336"/>
                </a:lnTo>
                <a:lnTo>
                  <a:pt x="243366" y="1466913"/>
                </a:lnTo>
                <a:lnTo>
                  <a:pt x="246400" y="1520314"/>
                </a:lnTo>
                <a:lnTo>
                  <a:pt x="249975" y="1573537"/>
                </a:lnTo>
                <a:lnTo>
                  <a:pt x="254087" y="1626576"/>
                </a:lnTo>
                <a:lnTo>
                  <a:pt x="258734" y="1679430"/>
                </a:lnTo>
                <a:lnTo>
                  <a:pt x="263913" y="1732093"/>
                </a:lnTo>
                <a:lnTo>
                  <a:pt x="269619" y="1784562"/>
                </a:lnTo>
                <a:lnTo>
                  <a:pt x="275850" y="1836832"/>
                </a:lnTo>
                <a:lnTo>
                  <a:pt x="282603" y="1888901"/>
                </a:lnTo>
                <a:lnTo>
                  <a:pt x="289874" y="1940764"/>
                </a:lnTo>
                <a:lnTo>
                  <a:pt x="297660" y="1992417"/>
                </a:lnTo>
                <a:lnTo>
                  <a:pt x="305958" y="2043856"/>
                </a:lnTo>
                <a:lnTo>
                  <a:pt x="314764" y="2095078"/>
                </a:lnTo>
                <a:lnTo>
                  <a:pt x="324075" y="2146079"/>
                </a:lnTo>
                <a:lnTo>
                  <a:pt x="333889" y="2196855"/>
                </a:lnTo>
                <a:lnTo>
                  <a:pt x="344202" y="2247401"/>
                </a:lnTo>
                <a:lnTo>
                  <a:pt x="355009" y="2297715"/>
                </a:lnTo>
                <a:lnTo>
                  <a:pt x="366310" y="2347792"/>
                </a:lnTo>
                <a:lnTo>
                  <a:pt x="378099" y="2397628"/>
                </a:lnTo>
                <a:lnTo>
                  <a:pt x="390374" y="2447220"/>
                </a:lnTo>
                <a:lnTo>
                  <a:pt x="403132" y="2496564"/>
                </a:lnTo>
                <a:lnTo>
                  <a:pt x="416368" y="2545655"/>
                </a:lnTo>
                <a:lnTo>
                  <a:pt x="430081" y="2594491"/>
                </a:lnTo>
                <a:lnTo>
                  <a:pt x="444267" y="2643066"/>
                </a:lnTo>
                <a:lnTo>
                  <a:pt x="458922" y="2691377"/>
                </a:lnTo>
                <a:lnTo>
                  <a:pt x="474044" y="2739421"/>
                </a:lnTo>
                <a:lnTo>
                  <a:pt x="489628" y="2787194"/>
                </a:lnTo>
                <a:lnTo>
                  <a:pt x="505673" y="2834691"/>
                </a:lnTo>
                <a:lnTo>
                  <a:pt x="522173" y="2881908"/>
                </a:lnTo>
                <a:lnTo>
                  <a:pt x="539127" y="2928843"/>
                </a:lnTo>
                <a:lnTo>
                  <a:pt x="556532" y="2975491"/>
                </a:lnTo>
                <a:lnTo>
                  <a:pt x="574382" y="3021848"/>
                </a:lnTo>
                <a:lnTo>
                  <a:pt x="592677" y="3067910"/>
                </a:lnTo>
                <a:lnTo>
                  <a:pt x="611412" y="3113673"/>
                </a:lnTo>
                <a:lnTo>
                  <a:pt x="630583" y="3159134"/>
                </a:lnTo>
                <a:lnTo>
                  <a:pt x="650189" y="3204289"/>
                </a:lnTo>
                <a:lnTo>
                  <a:pt x="670225" y="3249134"/>
                </a:lnTo>
                <a:lnTo>
                  <a:pt x="690688" y="3293665"/>
                </a:lnTo>
                <a:lnTo>
                  <a:pt x="711575" y="3337877"/>
                </a:lnTo>
                <a:lnTo>
                  <a:pt x="732883" y="3381768"/>
                </a:lnTo>
                <a:lnTo>
                  <a:pt x="754609" y="3425334"/>
                </a:lnTo>
                <a:lnTo>
                  <a:pt x="776749" y="3468570"/>
                </a:lnTo>
                <a:lnTo>
                  <a:pt x="799300" y="3511473"/>
                </a:lnTo>
                <a:lnTo>
                  <a:pt x="822259" y="3554038"/>
                </a:lnTo>
                <a:lnTo>
                  <a:pt x="845622" y="3596262"/>
                </a:lnTo>
                <a:lnTo>
                  <a:pt x="869386" y="3638142"/>
                </a:lnTo>
                <a:lnTo>
                  <a:pt x="893549" y="3679672"/>
                </a:lnTo>
                <a:lnTo>
                  <a:pt x="918106" y="3720850"/>
                </a:lnTo>
                <a:lnTo>
                  <a:pt x="943055" y="3761672"/>
                </a:lnTo>
                <a:lnTo>
                  <a:pt x="968392" y="3802133"/>
                </a:lnTo>
                <a:lnTo>
                  <a:pt x="994114" y="3842230"/>
                </a:lnTo>
                <a:lnTo>
                  <a:pt x="1020218" y="3881959"/>
                </a:lnTo>
                <a:lnTo>
                  <a:pt x="1046700" y="3921315"/>
                </a:lnTo>
                <a:lnTo>
                  <a:pt x="1073558" y="3960296"/>
                </a:lnTo>
                <a:lnTo>
                  <a:pt x="1100787" y="3998897"/>
                </a:lnTo>
                <a:lnTo>
                  <a:pt x="1128386" y="4037115"/>
                </a:lnTo>
                <a:lnTo>
                  <a:pt x="1156350" y="4074945"/>
                </a:lnTo>
                <a:lnTo>
                  <a:pt x="1184676" y="4112384"/>
                </a:lnTo>
                <a:lnTo>
                  <a:pt x="1213361" y="4149428"/>
                </a:lnTo>
                <a:lnTo>
                  <a:pt x="1242402" y="4186073"/>
                </a:lnTo>
                <a:lnTo>
                  <a:pt x="1271795" y="4222315"/>
                </a:lnTo>
                <a:lnTo>
                  <a:pt x="1301538" y="4258150"/>
                </a:lnTo>
                <a:lnTo>
                  <a:pt x="1331627" y="4293575"/>
                </a:lnTo>
                <a:lnTo>
                  <a:pt x="1362058" y="4328585"/>
                </a:lnTo>
                <a:lnTo>
                  <a:pt x="1392829" y="4363176"/>
                </a:lnTo>
                <a:lnTo>
                  <a:pt x="1423937" y="4397346"/>
                </a:lnTo>
                <a:lnTo>
                  <a:pt x="1455377" y="4431090"/>
                </a:lnTo>
                <a:lnTo>
                  <a:pt x="1487147" y="4464403"/>
                </a:lnTo>
                <a:lnTo>
                  <a:pt x="1519244" y="4497283"/>
                </a:lnTo>
                <a:lnTo>
                  <a:pt x="1551664" y="4529725"/>
                </a:lnTo>
                <a:lnTo>
                  <a:pt x="1584403" y="4561726"/>
                </a:lnTo>
                <a:lnTo>
                  <a:pt x="1617460" y="4593281"/>
                </a:lnTo>
                <a:lnTo>
                  <a:pt x="1650830" y="4624387"/>
                </a:lnTo>
                <a:lnTo>
                  <a:pt x="1684510" y="4655040"/>
                </a:lnTo>
                <a:lnTo>
                  <a:pt x="1718498" y="4685236"/>
                </a:lnTo>
                <a:lnTo>
                  <a:pt x="1752789" y="4714971"/>
                </a:lnTo>
                <a:lnTo>
                  <a:pt x="1787381" y="4744241"/>
                </a:lnTo>
                <a:lnTo>
                  <a:pt x="1822270" y="4773043"/>
                </a:lnTo>
                <a:lnTo>
                  <a:pt x="1857452" y="4801373"/>
                </a:lnTo>
                <a:lnTo>
                  <a:pt x="1892926" y="4829226"/>
                </a:lnTo>
                <a:lnTo>
                  <a:pt x="1928687" y="4856599"/>
                </a:lnTo>
                <a:lnTo>
                  <a:pt x="1964733" y="4883488"/>
                </a:lnTo>
                <a:lnTo>
                  <a:pt x="2001059" y="4909889"/>
                </a:lnTo>
                <a:lnTo>
                  <a:pt x="2037663" y="4935798"/>
                </a:lnTo>
                <a:lnTo>
                  <a:pt x="2074542" y="4961212"/>
                </a:lnTo>
                <a:lnTo>
                  <a:pt x="2111692" y="4986126"/>
                </a:lnTo>
                <a:lnTo>
                  <a:pt x="2149110" y="5010537"/>
                </a:lnTo>
                <a:lnTo>
                  <a:pt x="2186793" y="5034441"/>
                </a:lnTo>
                <a:lnTo>
                  <a:pt x="2224737" y="5057834"/>
                </a:lnTo>
                <a:lnTo>
                  <a:pt x="2262939" y="5080711"/>
                </a:lnTo>
                <a:lnTo>
                  <a:pt x="2301397" y="5103070"/>
                </a:lnTo>
                <a:lnTo>
                  <a:pt x="2376631" y="5143499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075" y="444880"/>
            <a:ext cx="28257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5"/>
              <a:t>Dimagi</a:t>
            </a:r>
            <a:r>
              <a:rPr dirty="0" sz="2400" spc="-105"/>
              <a:t> </a:t>
            </a:r>
            <a:r>
              <a:rPr dirty="0" sz="2400" spc="-70"/>
              <a:t>CommCare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India:</a:t>
            </a:r>
            <a:r>
              <a:rPr dirty="0" spc="-170"/>
              <a:t> </a:t>
            </a:r>
            <a:r>
              <a:rPr dirty="0" spc="-5"/>
              <a:t>Stage</a:t>
            </a:r>
            <a:r>
              <a:rPr dirty="0" spc="-15"/>
              <a:t> </a:t>
            </a:r>
            <a:r>
              <a:rPr dirty="0"/>
              <a:t>1</a:t>
            </a:r>
            <a:r>
              <a:rPr dirty="0" spc="-15"/>
              <a:t> </a:t>
            </a:r>
            <a:r>
              <a:rPr dirty="0" spc="-5"/>
              <a:t>(2010);</a:t>
            </a:r>
            <a:r>
              <a:rPr dirty="0" spc="-170"/>
              <a:t> </a:t>
            </a:r>
            <a:r>
              <a:rPr dirty="0" spc="-5"/>
              <a:t>Stage</a:t>
            </a:r>
            <a:r>
              <a:rPr dirty="0" spc="-15"/>
              <a:t> </a:t>
            </a:r>
            <a:r>
              <a:rPr dirty="0"/>
              <a:t>2</a:t>
            </a:r>
            <a:r>
              <a:rPr dirty="0" spc="-15"/>
              <a:t> </a:t>
            </a:r>
            <a:r>
              <a:rPr dirty="0" spc="-5"/>
              <a:t>(2012,</a:t>
            </a:r>
            <a:r>
              <a:rPr dirty="0" spc="-170"/>
              <a:t> </a:t>
            </a:r>
            <a:r>
              <a:rPr dirty="0"/>
              <a:t>2020)</a:t>
            </a:r>
          </a:p>
          <a:p>
            <a:pPr marL="12700" marR="249554">
              <a:lnSpc>
                <a:spcPct val="100000"/>
              </a:lnSpc>
              <a:spcBef>
                <a:spcPts val="1600"/>
              </a:spcBef>
            </a:pPr>
            <a:r>
              <a:rPr dirty="0" spc="-75" b="1">
                <a:latin typeface="Gill Sans"/>
                <a:cs typeface="Gill Sans"/>
              </a:rPr>
              <a:t>Problem: </a:t>
            </a:r>
            <a:r>
              <a:rPr dirty="0" spc="-10"/>
              <a:t>Frontline </a:t>
            </a:r>
            <a:r>
              <a:rPr dirty="0" spc="-20"/>
              <a:t>worker </a:t>
            </a:r>
            <a:r>
              <a:rPr dirty="0" spc="-15"/>
              <a:t>care </a:t>
            </a:r>
            <a:r>
              <a:rPr dirty="0" spc="-10"/>
              <a:t>for </a:t>
            </a:r>
            <a:r>
              <a:rPr dirty="0"/>
              <a:t>1,000+  people </a:t>
            </a:r>
            <a:r>
              <a:rPr dirty="0" spc="-5"/>
              <a:t>with just </a:t>
            </a:r>
            <a:r>
              <a:rPr dirty="0"/>
              <a:t>pen </a:t>
            </a:r>
            <a:r>
              <a:rPr dirty="0" spc="-5"/>
              <a:t>and paper</a:t>
            </a:r>
            <a:r>
              <a:rPr dirty="0" spc="-50"/>
              <a:t> </a:t>
            </a:r>
            <a:r>
              <a:rPr dirty="0" spc="-10"/>
              <a:t>records</a:t>
            </a:r>
          </a:p>
          <a:p>
            <a:pPr marL="12700" marR="5080">
              <a:lnSpc>
                <a:spcPct val="100000"/>
              </a:lnSpc>
              <a:spcBef>
                <a:spcPts val="1600"/>
              </a:spcBef>
            </a:pPr>
            <a:r>
              <a:rPr dirty="0" spc="-65" b="1">
                <a:latin typeface="Gill Sans"/>
                <a:cs typeface="Gill Sans"/>
              </a:rPr>
              <a:t>Solution: </a:t>
            </a:r>
            <a:r>
              <a:rPr dirty="0"/>
              <a:t>Dimagi </a:t>
            </a:r>
            <a:r>
              <a:rPr dirty="0" spc="-10"/>
              <a:t>created </a:t>
            </a:r>
            <a:r>
              <a:rPr dirty="0" spc="-5"/>
              <a:t>CommCare,</a:t>
            </a:r>
            <a:r>
              <a:rPr dirty="0" spc="-345"/>
              <a:t> </a:t>
            </a:r>
            <a:r>
              <a:rPr dirty="0" spc="-5"/>
              <a:t>an open  </a:t>
            </a:r>
            <a:r>
              <a:rPr dirty="0" spc="-10"/>
              <a:t>source </a:t>
            </a:r>
            <a:r>
              <a:rPr dirty="0" spc="-5"/>
              <a:t>mobile data collection and </a:t>
            </a:r>
            <a:r>
              <a:rPr dirty="0"/>
              <a:t>service  </a:t>
            </a:r>
            <a:r>
              <a:rPr dirty="0" spc="-5"/>
              <a:t>delivery</a:t>
            </a:r>
            <a:r>
              <a:rPr dirty="0" spc="-10"/>
              <a:t> </a:t>
            </a:r>
            <a:r>
              <a:rPr dirty="0" spc="-5"/>
              <a:t>platform</a:t>
            </a:r>
          </a:p>
          <a:p>
            <a:pPr marL="12700" marR="22860">
              <a:lnSpc>
                <a:spcPct val="100000"/>
              </a:lnSpc>
              <a:spcBef>
                <a:spcPts val="1600"/>
              </a:spcBef>
            </a:pPr>
            <a:r>
              <a:rPr dirty="0" spc="-65" b="1">
                <a:latin typeface="Gill Sans"/>
                <a:cs typeface="Gill Sans"/>
              </a:rPr>
              <a:t>Impact: </a:t>
            </a:r>
            <a:r>
              <a:rPr dirty="0" spc="-5"/>
              <a:t>Reached </a:t>
            </a:r>
            <a:r>
              <a:rPr dirty="0"/>
              <a:t>100 </a:t>
            </a:r>
            <a:r>
              <a:rPr dirty="0" spc="-5"/>
              <a:t>million </a:t>
            </a:r>
            <a:r>
              <a:rPr dirty="0"/>
              <a:t>households </a:t>
            </a:r>
            <a:r>
              <a:rPr dirty="0" spc="-5"/>
              <a:t>in  </a:t>
            </a:r>
            <a:r>
              <a:rPr dirty="0"/>
              <a:t>India </a:t>
            </a:r>
            <a:r>
              <a:rPr dirty="0" spc="-5"/>
              <a:t>and </a:t>
            </a:r>
            <a:r>
              <a:rPr dirty="0"/>
              <a:t>used </a:t>
            </a:r>
            <a:r>
              <a:rPr dirty="0" spc="-10"/>
              <a:t>by frontline </a:t>
            </a:r>
            <a:r>
              <a:rPr dirty="0" spc="-15"/>
              <a:t>workers </a:t>
            </a:r>
            <a:r>
              <a:rPr dirty="0" spc="-5"/>
              <a:t>in </a:t>
            </a:r>
            <a:r>
              <a:rPr dirty="0"/>
              <a:t>130  </a:t>
            </a:r>
            <a:r>
              <a:rPr dirty="0" spc="-5"/>
              <a:t>countries </a:t>
            </a:r>
            <a:r>
              <a:rPr dirty="0" spc="-10"/>
              <a:t>across </a:t>
            </a:r>
            <a:r>
              <a:rPr dirty="0" spc="-5"/>
              <a:t>sectors. </a:t>
            </a:r>
            <a:r>
              <a:rPr dirty="0"/>
              <a:t>60+ </a:t>
            </a:r>
            <a:r>
              <a:rPr dirty="0" spc="-25"/>
              <a:t>peer-reviewed  </a:t>
            </a:r>
            <a:r>
              <a:rPr dirty="0" spc="-5"/>
              <a:t>studies demonstrate impact on </a:t>
            </a:r>
            <a:r>
              <a:rPr dirty="0" spc="-15"/>
              <a:t>improving  </a:t>
            </a:r>
            <a:r>
              <a:rPr dirty="0" spc="-20"/>
              <a:t>people’s </a:t>
            </a:r>
            <a:r>
              <a:rPr dirty="0" spc="-10"/>
              <a:t>lives, </a:t>
            </a:r>
            <a:r>
              <a:rPr dirty="0" spc="-15"/>
              <a:t>from </a:t>
            </a:r>
            <a:r>
              <a:rPr dirty="0" spc="-10"/>
              <a:t>reducing </a:t>
            </a:r>
            <a:r>
              <a:rPr dirty="0" spc="-5"/>
              <a:t>maternal mortality  to </a:t>
            </a:r>
            <a:r>
              <a:rPr dirty="0" spc="-10"/>
              <a:t>improving </a:t>
            </a:r>
            <a:r>
              <a:rPr dirty="0" spc="-5"/>
              <a:t>nutrition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69350" y="0"/>
            <a:ext cx="547464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207125" cy="5143500"/>
          </a:xfrm>
          <a:custGeom>
            <a:avLst/>
            <a:gdLst/>
            <a:ahLst/>
            <a:cxnLst/>
            <a:rect l="l" t="t" r="r" b="b"/>
            <a:pathLst>
              <a:path w="6207125" h="5143500">
                <a:moveTo>
                  <a:pt x="6207100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470178" y="0"/>
                </a:lnTo>
                <a:lnTo>
                  <a:pt x="4412317" y="267314"/>
                </a:lnTo>
                <a:lnTo>
                  <a:pt x="4403926" y="317442"/>
                </a:lnTo>
                <a:lnTo>
                  <a:pt x="4395993" y="367763"/>
                </a:lnTo>
                <a:lnTo>
                  <a:pt x="4388520" y="418275"/>
                </a:lnTo>
                <a:lnTo>
                  <a:pt x="4381510" y="468974"/>
                </a:lnTo>
                <a:lnTo>
                  <a:pt x="4374965" y="519858"/>
                </a:lnTo>
                <a:lnTo>
                  <a:pt x="4368888" y="570922"/>
                </a:lnTo>
                <a:lnTo>
                  <a:pt x="4363282" y="622163"/>
                </a:lnTo>
                <a:lnTo>
                  <a:pt x="4358150" y="673580"/>
                </a:lnTo>
                <a:lnTo>
                  <a:pt x="4353493" y="725167"/>
                </a:lnTo>
                <a:lnTo>
                  <a:pt x="4349316" y="776923"/>
                </a:lnTo>
                <a:lnTo>
                  <a:pt x="4345619" y="828843"/>
                </a:lnTo>
                <a:lnTo>
                  <a:pt x="4342407" y="880926"/>
                </a:lnTo>
                <a:lnTo>
                  <a:pt x="4339682" y="933167"/>
                </a:lnTo>
                <a:lnTo>
                  <a:pt x="4337447" y="985563"/>
                </a:lnTo>
                <a:lnTo>
                  <a:pt x="4335703" y="1038112"/>
                </a:lnTo>
                <a:lnTo>
                  <a:pt x="4334454" y="1090810"/>
                </a:lnTo>
                <a:lnTo>
                  <a:pt x="4333703" y="1143654"/>
                </a:lnTo>
                <a:lnTo>
                  <a:pt x="4333452" y="1196640"/>
                </a:lnTo>
                <a:lnTo>
                  <a:pt x="4333717" y="1251064"/>
                </a:lnTo>
                <a:lnTo>
                  <a:pt x="4334510" y="1305338"/>
                </a:lnTo>
                <a:lnTo>
                  <a:pt x="4335827" y="1359457"/>
                </a:lnTo>
                <a:lnTo>
                  <a:pt x="4337666" y="1413419"/>
                </a:lnTo>
                <a:lnTo>
                  <a:pt x="4340024" y="1467220"/>
                </a:lnTo>
                <a:lnTo>
                  <a:pt x="4342898" y="1520857"/>
                </a:lnTo>
                <a:lnTo>
                  <a:pt x="4346286" y="1574325"/>
                </a:lnTo>
                <a:lnTo>
                  <a:pt x="4350183" y="1627623"/>
                </a:lnTo>
                <a:lnTo>
                  <a:pt x="4354588" y="1680745"/>
                </a:lnTo>
                <a:lnTo>
                  <a:pt x="4359498" y="1733689"/>
                </a:lnTo>
                <a:lnTo>
                  <a:pt x="4364909" y="1786452"/>
                </a:lnTo>
                <a:lnTo>
                  <a:pt x="4370819" y="1839030"/>
                </a:lnTo>
                <a:lnTo>
                  <a:pt x="4377224" y="1891418"/>
                </a:lnTo>
                <a:lnTo>
                  <a:pt x="4384123" y="1943615"/>
                </a:lnTo>
                <a:lnTo>
                  <a:pt x="4391511" y="1995617"/>
                </a:lnTo>
                <a:lnTo>
                  <a:pt x="4399386" y="2047419"/>
                </a:lnTo>
                <a:lnTo>
                  <a:pt x="4407746" y="2099020"/>
                </a:lnTo>
                <a:lnTo>
                  <a:pt x="4416587" y="2150414"/>
                </a:lnTo>
                <a:lnTo>
                  <a:pt x="4425906" y="2201599"/>
                </a:lnTo>
                <a:lnTo>
                  <a:pt x="4435701" y="2252572"/>
                </a:lnTo>
                <a:lnTo>
                  <a:pt x="4445968" y="2303328"/>
                </a:lnTo>
                <a:lnTo>
                  <a:pt x="4456705" y="2353865"/>
                </a:lnTo>
                <a:lnTo>
                  <a:pt x="4467909" y="2404179"/>
                </a:lnTo>
                <a:lnTo>
                  <a:pt x="4479577" y="2454266"/>
                </a:lnTo>
                <a:lnTo>
                  <a:pt x="4491705" y="2504124"/>
                </a:lnTo>
                <a:lnTo>
                  <a:pt x="4504292" y="2553748"/>
                </a:lnTo>
                <a:lnTo>
                  <a:pt x="4517333" y="2603135"/>
                </a:lnTo>
                <a:lnTo>
                  <a:pt x="4530828" y="2652282"/>
                </a:lnTo>
                <a:lnTo>
                  <a:pt x="4544771" y="2701185"/>
                </a:lnTo>
                <a:lnTo>
                  <a:pt x="4559161" y="2749842"/>
                </a:lnTo>
                <a:lnTo>
                  <a:pt x="4573994" y="2798247"/>
                </a:lnTo>
                <a:lnTo>
                  <a:pt x="4589268" y="2846399"/>
                </a:lnTo>
                <a:lnTo>
                  <a:pt x="4604980" y="2894293"/>
                </a:lnTo>
                <a:lnTo>
                  <a:pt x="4621127" y="2941926"/>
                </a:lnTo>
                <a:lnTo>
                  <a:pt x="4637705" y="2989295"/>
                </a:lnTo>
                <a:lnTo>
                  <a:pt x="4654713" y="3036396"/>
                </a:lnTo>
                <a:lnTo>
                  <a:pt x="4672147" y="3083226"/>
                </a:lnTo>
                <a:lnTo>
                  <a:pt x="4690004" y="3129781"/>
                </a:lnTo>
                <a:lnTo>
                  <a:pt x="4708282" y="3176058"/>
                </a:lnTo>
                <a:lnTo>
                  <a:pt x="4726977" y="3222053"/>
                </a:lnTo>
                <a:lnTo>
                  <a:pt x="4746086" y="3267763"/>
                </a:lnTo>
                <a:lnTo>
                  <a:pt x="4765607" y="3313185"/>
                </a:lnTo>
                <a:lnTo>
                  <a:pt x="4785537" y="3358315"/>
                </a:lnTo>
                <a:lnTo>
                  <a:pt x="4805873" y="3403149"/>
                </a:lnTo>
                <a:lnTo>
                  <a:pt x="4826611" y="3447685"/>
                </a:lnTo>
                <a:lnTo>
                  <a:pt x="4847750" y="3491918"/>
                </a:lnTo>
                <a:lnTo>
                  <a:pt x="4869286" y="3535846"/>
                </a:lnTo>
                <a:lnTo>
                  <a:pt x="4891216" y="3579464"/>
                </a:lnTo>
                <a:lnTo>
                  <a:pt x="4913538" y="3622770"/>
                </a:lnTo>
                <a:lnTo>
                  <a:pt x="4936248" y="3665760"/>
                </a:lnTo>
                <a:lnTo>
                  <a:pt x="4959343" y="3708430"/>
                </a:lnTo>
                <a:lnTo>
                  <a:pt x="4982821" y="3750778"/>
                </a:lnTo>
                <a:lnTo>
                  <a:pt x="5006679" y="3792799"/>
                </a:lnTo>
                <a:lnTo>
                  <a:pt x="5030914" y="3834490"/>
                </a:lnTo>
                <a:lnTo>
                  <a:pt x="5055522" y="3875848"/>
                </a:lnTo>
                <a:lnTo>
                  <a:pt x="5080502" y="3916869"/>
                </a:lnTo>
                <a:lnTo>
                  <a:pt x="5105850" y="3957550"/>
                </a:lnTo>
                <a:lnTo>
                  <a:pt x="5131563" y="3997887"/>
                </a:lnTo>
                <a:lnTo>
                  <a:pt x="5157638" y="4037877"/>
                </a:lnTo>
                <a:lnTo>
                  <a:pt x="5184073" y="4077517"/>
                </a:lnTo>
                <a:lnTo>
                  <a:pt x="5210864" y="4116803"/>
                </a:lnTo>
                <a:lnTo>
                  <a:pt x="5238009" y="4155731"/>
                </a:lnTo>
                <a:lnTo>
                  <a:pt x="5265505" y="4194299"/>
                </a:lnTo>
                <a:lnTo>
                  <a:pt x="5293349" y="4232502"/>
                </a:lnTo>
                <a:lnTo>
                  <a:pt x="5321537" y="4270337"/>
                </a:lnTo>
                <a:lnTo>
                  <a:pt x="5350068" y="4307802"/>
                </a:lnTo>
                <a:lnTo>
                  <a:pt x="5378937" y="4344891"/>
                </a:lnTo>
                <a:lnTo>
                  <a:pt x="5408143" y="4381603"/>
                </a:lnTo>
                <a:lnTo>
                  <a:pt x="5437682" y="4417933"/>
                </a:lnTo>
                <a:lnTo>
                  <a:pt x="5467552" y="4453878"/>
                </a:lnTo>
                <a:lnTo>
                  <a:pt x="5497749" y="4489435"/>
                </a:lnTo>
                <a:lnTo>
                  <a:pt x="5528271" y="4524600"/>
                </a:lnTo>
                <a:lnTo>
                  <a:pt x="5559115" y="4559369"/>
                </a:lnTo>
                <a:lnTo>
                  <a:pt x="5590277" y="4593740"/>
                </a:lnTo>
                <a:lnTo>
                  <a:pt x="5621755" y="4627708"/>
                </a:lnTo>
                <a:lnTo>
                  <a:pt x="5653547" y="4661271"/>
                </a:lnTo>
                <a:lnTo>
                  <a:pt x="5685648" y="4694425"/>
                </a:lnTo>
                <a:lnTo>
                  <a:pt x="5718057" y="4727166"/>
                </a:lnTo>
                <a:lnTo>
                  <a:pt x="5750770" y="4759492"/>
                </a:lnTo>
                <a:lnTo>
                  <a:pt x="5783784" y="4791397"/>
                </a:lnTo>
                <a:lnTo>
                  <a:pt x="5817097" y="4822880"/>
                </a:lnTo>
                <a:lnTo>
                  <a:pt x="5850706" y="4853937"/>
                </a:lnTo>
                <a:lnTo>
                  <a:pt x="5884607" y="4884564"/>
                </a:lnTo>
                <a:lnTo>
                  <a:pt x="5918798" y="4914758"/>
                </a:lnTo>
                <a:lnTo>
                  <a:pt x="5953276" y="4944515"/>
                </a:lnTo>
                <a:lnTo>
                  <a:pt x="5988038" y="4973832"/>
                </a:lnTo>
                <a:lnTo>
                  <a:pt x="6023081" y="5002705"/>
                </a:lnTo>
                <a:lnTo>
                  <a:pt x="6058403" y="5031131"/>
                </a:lnTo>
                <a:lnTo>
                  <a:pt x="6093999" y="5059107"/>
                </a:lnTo>
                <a:lnTo>
                  <a:pt x="6129869" y="5086629"/>
                </a:lnTo>
                <a:lnTo>
                  <a:pt x="6166007" y="5113694"/>
                </a:lnTo>
                <a:lnTo>
                  <a:pt x="6202412" y="5140298"/>
                </a:lnTo>
                <a:lnTo>
                  <a:pt x="6207100" y="5143499"/>
                </a:lnTo>
                <a:close/>
              </a:path>
            </a:pathLst>
          </a:custGeom>
          <a:solidFill>
            <a:srgbClr val="002F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33453" y="0"/>
            <a:ext cx="2376805" cy="5143500"/>
          </a:xfrm>
          <a:custGeom>
            <a:avLst/>
            <a:gdLst/>
            <a:ahLst/>
            <a:cxnLst/>
            <a:rect l="l" t="t" r="r" b="b"/>
            <a:pathLst>
              <a:path w="2376804" h="5143500">
                <a:moveTo>
                  <a:pt x="2376631" y="5143499"/>
                </a:moveTo>
                <a:lnTo>
                  <a:pt x="1869123" y="5143499"/>
                </a:lnTo>
                <a:lnTo>
                  <a:pt x="1832945" y="5117056"/>
                </a:lnTo>
                <a:lnTo>
                  <a:pt x="1797190" y="5090274"/>
                </a:lnTo>
                <a:lnTo>
                  <a:pt x="1761700" y="5063044"/>
                </a:lnTo>
                <a:lnTo>
                  <a:pt x="1726475" y="5035369"/>
                </a:lnTo>
                <a:lnTo>
                  <a:pt x="1691521" y="5007253"/>
                </a:lnTo>
                <a:lnTo>
                  <a:pt x="1656838" y="4978699"/>
                </a:lnTo>
                <a:lnTo>
                  <a:pt x="1622430" y="4949710"/>
                </a:lnTo>
                <a:lnTo>
                  <a:pt x="1588300" y="4920290"/>
                </a:lnTo>
                <a:lnTo>
                  <a:pt x="1554450" y="4890443"/>
                </a:lnTo>
                <a:lnTo>
                  <a:pt x="1520884" y="4860171"/>
                </a:lnTo>
                <a:lnTo>
                  <a:pt x="1487604" y="4829477"/>
                </a:lnTo>
                <a:lnTo>
                  <a:pt x="1454613" y="4798366"/>
                </a:lnTo>
                <a:lnTo>
                  <a:pt x="1421914" y="4766841"/>
                </a:lnTo>
                <a:lnTo>
                  <a:pt x="1389509" y="4734904"/>
                </a:lnTo>
                <a:lnTo>
                  <a:pt x="1357402" y="4702559"/>
                </a:lnTo>
                <a:lnTo>
                  <a:pt x="1325595" y="4669810"/>
                </a:lnTo>
                <a:lnTo>
                  <a:pt x="1294091" y="4636659"/>
                </a:lnTo>
                <a:lnTo>
                  <a:pt x="1262892" y="4603111"/>
                </a:lnTo>
                <a:lnTo>
                  <a:pt x="1232003" y="4569169"/>
                </a:lnTo>
                <a:lnTo>
                  <a:pt x="1201424" y="4534835"/>
                </a:lnTo>
                <a:lnTo>
                  <a:pt x="1171160" y="4500113"/>
                </a:lnTo>
                <a:lnTo>
                  <a:pt x="1141213" y="4465007"/>
                </a:lnTo>
                <a:lnTo>
                  <a:pt x="1111586" y="4429520"/>
                </a:lnTo>
                <a:lnTo>
                  <a:pt x="1082282" y="4393655"/>
                </a:lnTo>
                <a:lnTo>
                  <a:pt x="1053303" y="4357415"/>
                </a:lnTo>
                <a:lnTo>
                  <a:pt x="1024652" y="4320804"/>
                </a:lnTo>
                <a:lnTo>
                  <a:pt x="996332" y="4283826"/>
                </a:lnTo>
                <a:lnTo>
                  <a:pt x="968347" y="4246483"/>
                </a:lnTo>
                <a:lnTo>
                  <a:pt x="940697" y="4208779"/>
                </a:lnTo>
                <a:lnTo>
                  <a:pt x="913388" y="4170717"/>
                </a:lnTo>
                <a:lnTo>
                  <a:pt x="886421" y="4132301"/>
                </a:lnTo>
                <a:lnTo>
                  <a:pt x="859799" y="4093534"/>
                </a:lnTo>
                <a:lnTo>
                  <a:pt x="833524" y="4054419"/>
                </a:lnTo>
                <a:lnTo>
                  <a:pt x="807601" y="4014960"/>
                </a:lnTo>
                <a:lnTo>
                  <a:pt x="782031" y="3975159"/>
                </a:lnTo>
                <a:lnTo>
                  <a:pt x="756818" y="3935021"/>
                </a:lnTo>
                <a:lnTo>
                  <a:pt x="731963" y="3894548"/>
                </a:lnTo>
                <a:lnTo>
                  <a:pt x="707471" y="3853744"/>
                </a:lnTo>
                <a:lnTo>
                  <a:pt x="683343" y="3812613"/>
                </a:lnTo>
                <a:lnTo>
                  <a:pt x="659583" y="3771157"/>
                </a:lnTo>
                <a:lnTo>
                  <a:pt x="636194" y="3729380"/>
                </a:lnTo>
                <a:lnTo>
                  <a:pt x="613177" y="3687285"/>
                </a:lnTo>
                <a:lnTo>
                  <a:pt x="590537" y="3644876"/>
                </a:lnTo>
                <a:lnTo>
                  <a:pt x="568275" y="3602156"/>
                </a:lnTo>
                <a:lnTo>
                  <a:pt x="546396" y="3559129"/>
                </a:lnTo>
                <a:lnTo>
                  <a:pt x="524900" y="3515796"/>
                </a:lnTo>
                <a:lnTo>
                  <a:pt x="503792" y="3472163"/>
                </a:lnTo>
                <a:lnTo>
                  <a:pt x="483074" y="3428232"/>
                </a:lnTo>
                <a:lnTo>
                  <a:pt x="462748" y="3384007"/>
                </a:lnTo>
                <a:lnTo>
                  <a:pt x="442819" y="3339491"/>
                </a:lnTo>
                <a:lnTo>
                  <a:pt x="423288" y="3294687"/>
                </a:lnTo>
                <a:lnTo>
                  <a:pt x="404158" y="3249599"/>
                </a:lnTo>
                <a:lnTo>
                  <a:pt x="385432" y="3204230"/>
                </a:lnTo>
                <a:lnTo>
                  <a:pt x="367113" y="3158583"/>
                </a:lnTo>
                <a:lnTo>
                  <a:pt x="349204" y="3112662"/>
                </a:lnTo>
                <a:lnTo>
                  <a:pt x="331707" y="3066469"/>
                </a:lnTo>
                <a:lnTo>
                  <a:pt x="314626" y="3020009"/>
                </a:lnTo>
                <a:lnTo>
                  <a:pt x="297963" y="2973285"/>
                </a:lnTo>
                <a:lnTo>
                  <a:pt x="281721" y="2926300"/>
                </a:lnTo>
                <a:lnTo>
                  <a:pt x="265902" y="2879057"/>
                </a:lnTo>
                <a:lnTo>
                  <a:pt x="250510" y="2831560"/>
                </a:lnTo>
                <a:lnTo>
                  <a:pt x="235548" y="2783812"/>
                </a:lnTo>
                <a:lnTo>
                  <a:pt x="221018" y="2735817"/>
                </a:lnTo>
                <a:lnTo>
                  <a:pt x="206922" y="2687577"/>
                </a:lnTo>
                <a:lnTo>
                  <a:pt x="193265" y="2639096"/>
                </a:lnTo>
                <a:lnTo>
                  <a:pt x="180048" y="2590377"/>
                </a:lnTo>
                <a:lnTo>
                  <a:pt x="167274" y="2541425"/>
                </a:lnTo>
                <a:lnTo>
                  <a:pt x="154947" y="2492241"/>
                </a:lnTo>
                <a:lnTo>
                  <a:pt x="143069" y="2442830"/>
                </a:lnTo>
                <a:lnTo>
                  <a:pt x="131642" y="2393194"/>
                </a:lnTo>
                <a:lnTo>
                  <a:pt x="120670" y="2343338"/>
                </a:lnTo>
                <a:lnTo>
                  <a:pt x="110156" y="2293264"/>
                </a:lnTo>
                <a:lnTo>
                  <a:pt x="100102" y="2242975"/>
                </a:lnTo>
                <a:lnTo>
                  <a:pt x="90511" y="2192476"/>
                </a:lnTo>
                <a:lnTo>
                  <a:pt x="81386" y="2141769"/>
                </a:lnTo>
                <a:lnTo>
                  <a:pt x="72729" y="2090858"/>
                </a:lnTo>
                <a:lnTo>
                  <a:pt x="64544" y="2039747"/>
                </a:lnTo>
                <a:lnTo>
                  <a:pt x="56834" y="1988437"/>
                </a:lnTo>
                <a:lnTo>
                  <a:pt x="49600" y="1936934"/>
                </a:lnTo>
                <a:lnTo>
                  <a:pt x="42846" y="1885239"/>
                </a:lnTo>
                <a:lnTo>
                  <a:pt x="36576" y="1833357"/>
                </a:lnTo>
                <a:lnTo>
                  <a:pt x="30790" y="1781291"/>
                </a:lnTo>
                <a:lnTo>
                  <a:pt x="25493" y="1729044"/>
                </a:lnTo>
                <a:lnTo>
                  <a:pt x="20687" y="1676619"/>
                </a:lnTo>
                <a:lnTo>
                  <a:pt x="16375" y="1624020"/>
                </a:lnTo>
                <a:lnTo>
                  <a:pt x="12560" y="1571250"/>
                </a:lnTo>
                <a:lnTo>
                  <a:pt x="9245" y="1518313"/>
                </a:lnTo>
                <a:lnTo>
                  <a:pt x="6431" y="1465212"/>
                </a:lnTo>
                <a:lnTo>
                  <a:pt x="4123" y="1411950"/>
                </a:lnTo>
                <a:lnTo>
                  <a:pt x="2323" y="1358530"/>
                </a:lnTo>
                <a:lnTo>
                  <a:pt x="1034" y="1304956"/>
                </a:lnTo>
                <a:lnTo>
                  <a:pt x="259" y="1251231"/>
                </a:lnTo>
                <a:lnTo>
                  <a:pt x="0" y="1197359"/>
                </a:lnTo>
                <a:lnTo>
                  <a:pt x="250" y="1144341"/>
                </a:lnTo>
                <a:lnTo>
                  <a:pt x="1002" y="1091466"/>
                </a:lnTo>
                <a:lnTo>
                  <a:pt x="2250" y="1038736"/>
                </a:lnTo>
                <a:lnTo>
                  <a:pt x="3994" y="986156"/>
                </a:lnTo>
                <a:lnTo>
                  <a:pt x="6230" y="933728"/>
                </a:lnTo>
                <a:lnTo>
                  <a:pt x="8955" y="881455"/>
                </a:lnTo>
                <a:lnTo>
                  <a:pt x="12167" y="829342"/>
                </a:lnTo>
                <a:lnTo>
                  <a:pt x="15863" y="777390"/>
                </a:lnTo>
                <a:lnTo>
                  <a:pt x="20040" y="725603"/>
                </a:lnTo>
                <a:lnTo>
                  <a:pt x="24697" y="673984"/>
                </a:lnTo>
                <a:lnTo>
                  <a:pt x="29829" y="622537"/>
                </a:lnTo>
                <a:lnTo>
                  <a:pt x="35435" y="571265"/>
                </a:lnTo>
                <a:lnTo>
                  <a:pt x="41512" y="520170"/>
                </a:lnTo>
                <a:lnTo>
                  <a:pt x="48057" y="469256"/>
                </a:lnTo>
                <a:lnTo>
                  <a:pt x="55067" y="418527"/>
                </a:lnTo>
                <a:lnTo>
                  <a:pt x="62540" y="367984"/>
                </a:lnTo>
                <a:lnTo>
                  <a:pt x="70474" y="317633"/>
                </a:lnTo>
                <a:lnTo>
                  <a:pt x="78864" y="267474"/>
                </a:lnTo>
                <a:lnTo>
                  <a:pt x="136725" y="0"/>
                </a:lnTo>
                <a:lnTo>
                  <a:pt x="380601" y="0"/>
                </a:lnTo>
                <a:lnTo>
                  <a:pt x="310489" y="324110"/>
                </a:lnTo>
                <a:lnTo>
                  <a:pt x="302159" y="373990"/>
                </a:lnTo>
                <a:lnTo>
                  <a:pt x="294311" y="424073"/>
                </a:lnTo>
                <a:lnTo>
                  <a:pt x="286948" y="474357"/>
                </a:lnTo>
                <a:lnTo>
                  <a:pt x="280073" y="524837"/>
                </a:lnTo>
                <a:lnTo>
                  <a:pt x="273688" y="575510"/>
                </a:lnTo>
                <a:lnTo>
                  <a:pt x="267796" y="626373"/>
                </a:lnTo>
                <a:lnTo>
                  <a:pt x="262402" y="677422"/>
                </a:lnTo>
                <a:lnTo>
                  <a:pt x="257507" y="728653"/>
                </a:lnTo>
                <a:lnTo>
                  <a:pt x="253115" y="780063"/>
                </a:lnTo>
                <a:lnTo>
                  <a:pt x="249228" y="831649"/>
                </a:lnTo>
                <a:lnTo>
                  <a:pt x="245850" y="883406"/>
                </a:lnTo>
                <a:lnTo>
                  <a:pt x="242983" y="935332"/>
                </a:lnTo>
                <a:lnTo>
                  <a:pt x="240631" y="987422"/>
                </a:lnTo>
                <a:lnTo>
                  <a:pt x="238796" y="1039673"/>
                </a:lnTo>
                <a:lnTo>
                  <a:pt x="237482" y="1092082"/>
                </a:lnTo>
                <a:lnTo>
                  <a:pt x="236691" y="1144645"/>
                </a:lnTo>
                <a:lnTo>
                  <a:pt x="236427" y="1197359"/>
                </a:lnTo>
                <a:lnTo>
                  <a:pt x="236707" y="1251597"/>
                </a:lnTo>
                <a:lnTo>
                  <a:pt x="237544" y="1305674"/>
                </a:lnTo>
                <a:lnTo>
                  <a:pt x="238935" y="1359589"/>
                </a:lnTo>
                <a:lnTo>
                  <a:pt x="240877" y="1413336"/>
                </a:lnTo>
                <a:lnTo>
                  <a:pt x="243366" y="1466913"/>
                </a:lnTo>
                <a:lnTo>
                  <a:pt x="246400" y="1520314"/>
                </a:lnTo>
                <a:lnTo>
                  <a:pt x="249975" y="1573537"/>
                </a:lnTo>
                <a:lnTo>
                  <a:pt x="254087" y="1626576"/>
                </a:lnTo>
                <a:lnTo>
                  <a:pt x="258734" y="1679430"/>
                </a:lnTo>
                <a:lnTo>
                  <a:pt x="263913" y="1732093"/>
                </a:lnTo>
                <a:lnTo>
                  <a:pt x="269619" y="1784562"/>
                </a:lnTo>
                <a:lnTo>
                  <a:pt x="275850" y="1836832"/>
                </a:lnTo>
                <a:lnTo>
                  <a:pt x="282603" y="1888901"/>
                </a:lnTo>
                <a:lnTo>
                  <a:pt x="289874" y="1940764"/>
                </a:lnTo>
                <a:lnTo>
                  <a:pt x="297660" y="1992417"/>
                </a:lnTo>
                <a:lnTo>
                  <a:pt x="305958" y="2043856"/>
                </a:lnTo>
                <a:lnTo>
                  <a:pt x="314764" y="2095078"/>
                </a:lnTo>
                <a:lnTo>
                  <a:pt x="324075" y="2146079"/>
                </a:lnTo>
                <a:lnTo>
                  <a:pt x="333889" y="2196855"/>
                </a:lnTo>
                <a:lnTo>
                  <a:pt x="344202" y="2247401"/>
                </a:lnTo>
                <a:lnTo>
                  <a:pt x="355009" y="2297715"/>
                </a:lnTo>
                <a:lnTo>
                  <a:pt x="366310" y="2347792"/>
                </a:lnTo>
                <a:lnTo>
                  <a:pt x="378099" y="2397628"/>
                </a:lnTo>
                <a:lnTo>
                  <a:pt x="390374" y="2447220"/>
                </a:lnTo>
                <a:lnTo>
                  <a:pt x="403132" y="2496564"/>
                </a:lnTo>
                <a:lnTo>
                  <a:pt x="416368" y="2545655"/>
                </a:lnTo>
                <a:lnTo>
                  <a:pt x="430081" y="2594491"/>
                </a:lnTo>
                <a:lnTo>
                  <a:pt x="444267" y="2643066"/>
                </a:lnTo>
                <a:lnTo>
                  <a:pt x="458922" y="2691377"/>
                </a:lnTo>
                <a:lnTo>
                  <a:pt x="474044" y="2739421"/>
                </a:lnTo>
                <a:lnTo>
                  <a:pt x="489628" y="2787194"/>
                </a:lnTo>
                <a:lnTo>
                  <a:pt x="505673" y="2834691"/>
                </a:lnTo>
                <a:lnTo>
                  <a:pt x="522173" y="2881908"/>
                </a:lnTo>
                <a:lnTo>
                  <a:pt x="539127" y="2928843"/>
                </a:lnTo>
                <a:lnTo>
                  <a:pt x="556532" y="2975491"/>
                </a:lnTo>
                <a:lnTo>
                  <a:pt x="574382" y="3021848"/>
                </a:lnTo>
                <a:lnTo>
                  <a:pt x="592677" y="3067910"/>
                </a:lnTo>
                <a:lnTo>
                  <a:pt x="611412" y="3113673"/>
                </a:lnTo>
                <a:lnTo>
                  <a:pt x="630583" y="3159134"/>
                </a:lnTo>
                <a:lnTo>
                  <a:pt x="650189" y="3204289"/>
                </a:lnTo>
                <a:lnTo>
                  <a:pt x="670225" y="3249134"/>
                </a:lnTo>
                <a:lnTo>
                  <a:pt x="690688" y="3293665"/>
                </a:lnTo>
                <a:lnTo>
                  <a:pt x="711575" y="3337877"/>
                </a:lnTo>
                <a:lnTo>
                  <a:pt x="732883" y="3381768"/>
                </a:lnTo>
                <a:lnTo>
                  <a:pt x="754609" y="3425334"/>
                </a:lnTo>
                <a:lnTo>
                  <a:pt x="776749" y="3468570"/>
                </a:lnTo>
                <a:lnTo>
                  <a:pt x="799300" y="3511473"/>
                </a:lnTo>
                <a:lnTo>
                  <a:pt x="822259" y="3554038"/>
                </a:lnTo>
                <a:lnTo>
                  <a:pt x="845622" y="3596262"/>
                </a:lnTo>
                <a:lnTo>
                  <a:pt x="869386" y="3638142"/>
                </a:lnTo>
                <a:lnTo>
                  <a:pt x="893549" y="3679672"/>
                </a:lnTo>
                <a:lnTo>
                  <a:pt x="918106" y="3720850"/>
                </a:lnTo>
                <a:lnTo>
                  <a:pt x="943055" y="3761672"/>
                </a:lnTo>
                <a:lnTo>
                  <a:pt x="968392" y="3802133"/>
                </a:lnTo>
                <a:lnTo>
                  <a:pt x="994114" y="3842230"/>
                </a:lnTo>
                <a:lnTo>
                  <a:pt x="1020218" y="3881959"/>
                </a:lnTo>
                <a:lnTo>
                  <a:pt x="1046700" y="3921315"/>
                </a:lnTo>
                <a:lnTo>
                  <a:pt x="1073558" y="3960296"/>
                </a:lnTo>
                <a:lnTo>
                  <a:pt x="1100787" y="3998897"/>
                </a:lnTo>
                <a:lnTo>
                  <a:pt x="1128386" y="4037115"/>
                </a:lnTo>
                <a:lnTo>
                  <a:pt x="1156350" y="4074945"/>
                </a:lnTo>
                <a:lnTo>
                  <a:pt x="1184676" y="4112384"/>
                </a:lnTo>
                <a:lnTo>
                  <a:pt x="1213361" y="4149428"/>
                </a:lnTo>
                <a:lnTo>
                  <a:pt x="1242402" y="4186073"/>
                </a:lnTo>
                <a:lnTo>
                  <a:pt x="1271795" y="4222315"/>
                </a:lnTo>
                <a:lnTo>
                  <a:pt x="1301538" y="4258150"/>
                </a:lnTo>
                <a:lnTo>
                  <a:pt x="1331627" y="4293575"/>
                </a:lnTo>
                <a:lnTo>
                  <a:pt x="1362058" y="4328585"/>
                </a:lnTo>
                <a:lnTo>
                  <a:pt x="1392829" y="4363176"/>
                </a:lnTo>
                <a:lnTo>
                  <a:pt x="1423937" y="4397346"/>
                </a:lnTo>
                <a:lnTo>
                  <a:pt x="1455377" y="4431090"/>
                </a:lnTo>
                <a:lnTo>
                  <a:pt x="1487147" y="4464403"/>
                </a:lnTo>
                <a:lnTo>
                  <a:pt x="1519244" y="4497283"/>
                </a:lnTo>
                <a:lnTo>
                  <a:pt x="1551664" y="4529725"/>
                </a:lnTo>
                <a:lnTo>
                  <a:pt x="1584403" y="4561726"/>
                </a:lnTo>
                <a:lnTo>
                  <a:pt x="1617460" y="4593281"/>
                </a:lnTo>
                <a:lnTo>
                  <a:pt x="1650830" y="4624387"/>
                </a:lnTo>
                <a:lnTo>
                  <a:pt x="1684510" y="4655040"/>
                </a:lnTo>
                <a:lnTo>
                  <a:pt x="1718498" y="4685236"/>
                </a:lnTo>
                <a:lnTo>
                  <a:pt x="1752789" y="4714971"/>
                </a:lnTo>
                <a:lnTo>
                  <a:pt x="1787381" y="4744241"/>
                </a:lnTo>
                <a:lnTo>
                  <a:pt x="1822270" y="4773043"/>
                </a:lnTo>
                <a:lnTo>
                  <a:pt x="1857452" y="4801373"/>
                </a:lnTo>
                <a:lnTo>
                  <a:pt x="1892926" y="4829226"/>
                </a:lnTo>
                <a:lnTo>
                  <a:pt x="1928687" y="4856599"/>
                </a:lnTo>
                <a:lnTo>
                  <a:pt x="1964733" y="4883488"/>
                </a:lnTo>
                <a:lnTo>
                  <a:pt x="2001059" y="4909889"/>
                </a:lnTo>
                <a:lnTo>
                  <a:pt x="2037663" y="4935798"/>
                </a:lnTo>
                <a:lnTo>
                  <a:pt x="2074542" y="4961212"/>
                </a:lnTo>
                <a:lnTo>
                  <a:pt x="2111692" y="4986126"/>
                </a:lnTo>
                <a:lnTo>
                  <a:pt x="2149110" y="5010537"/>
                </a:lnTo>
                <a:lnTo>
                  <a:pt x="2186793" y="5034441"/>
                </a:lnTo>
                <a:lnTo>
                  <a:pt x="2224737" y="5057834"/>
                </a:lnTo>
                <a:lnTo>
                  <a:pt x="2262939" y="5080711"/>
                </a:lnTo>
                <a:lnTo>
                  <a:pt x="2301397" y="5103070"/>
                </a:lnTo>
                <a:lnTo>
                  <a:pt x="2376631" y="5143499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Teaching </a:t>
            </a:r>
            <a:r>
              <a:rPr dirty="0" spc="-125"/>
              <a:t>at </a:t>
            </a:r>
            <a:r>
              <a:rPr dirty="0" spc="-130"/>
              <a:t>the </a:t>
            </a:r>
            <a:r>
              <a:rPr dirty="0" spc="-120"/>
              <a:t>Right</a:t>
            </a:r>
            <a:r>
              <a:rPr dirty="0" spc="185"/>
              <a:t> </a:t>
            </a:r>
            <a:r>
              <a:rPr dirty="0" spc="-130"/>
              <a:t>Level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5500" y="799467"/>
            <a:ext cx="4525645" cy="4004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India:</a:t>
            </a:r>
            <a:r>
              <a:rPr dirty="0" sz="1600" spc="-17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Stage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1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(2013),</a:t>
            </a:r>
            <a:r>
              <a:rPr dirty="0" sz="1600" spc="-17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Zambia:</a:t>
            </a:r>
            <a:r>
              <a:rPr dirty="0" sz="1600" spc="-17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Stage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2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(2017),</a:t>
            </a:r>
            <a:endParaRPr sz="1600">
              <a:latin typeface="Gill Sans"/>
              <a:cs typeface="Gill Sans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Botswana: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Stage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dirty="0" sz="1600" spc="-16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(2020)</a:t>
            </a:r>
            <a:endParaRPr sz="1600">
              <a:latin typeface="Gill Sans"/>
              <a:cs typeface="Gill Sans"/>
            </a:endParaRPr>
          </a:p>
          <a:p>
            <a:pPr marL="12700" marR="1457325">
              <a:lnSpc>
                <a:spcPct val="100000"/>
              </a:lnSpc>
              <a:spcBef>
                <a:spcPts val="1600"/>
              </a:spcBef>
            </a:pPr>
            <a:r>
              <a:rPr dirty="0" sz="1600" spc="-75" b="1">
                <a:solidFill>
                  <a:srgbClr val="FFFFFF"/>
                </a:solidFill>
                <a:latin typeface="Gill Sans"/>
                <a:cs typeface="Gill Sans"/>
              </a:rPr>
              <a:t>Problem: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Millions of </a:t>
            </a:r>
            <a:r>
              <a:rPr dirty="0" sz="1600" spc="0">
                <a:solidFill>
                  <a:srgbClr val="FFFFFF"/>
                </a:solidFill>
                <a:latin typeface="Gill Sans"/>
                <a:cs typeface="Gill Sans"/>
              </a:rPr>
              <a:t>primary</a:t>
            </a:r>
            <a:r>
              <a:rPr dirty="0" sz="1600" spc="-17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school  students do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not </a:t>
            </a:r>
            <a:r>
              <a:rPr dirty="0" sz="1600" spc="-15">
                <a:solidFill>
                  <a:srgbClr val="FFFFFF"/>
                </a:solidFill>
                <a:latin typeface="Gill Sans"/>
                <a:cs typeface="Gill Sans"/>
              </a:rPr>
              <a:t>read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at grade</a:t>
            </a:r>
            <a:r>
              <a:rPr dirty="0" sz="1600" spc="-3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Gill Sans"/>
                <a:cs typeface="Gill Sans"/>
              </a:rPr>
              <a:t>level</a:t>
            </a:r>
            <a:endParaRPr sz="1600">
              <a:latin typeface="Gill Sans"/>
              <a:cs typeface="Gill Sans"/>
            </a:endParaRPr>
          </a:p>
          <a:p>
            <a:pPr marL="12700" marR="761365">
              <a:lnSpc>
                <a:spcPct val="100000"/>
              </a:lnSpc>
              <a:spcBef>
                <a:spcPts val="1600"/>
              </a:spcBef>
            </a:pPr>
            <a:r>
              <a:rPr dirty="0" sz="1600" spc="-65" b="1">
                <a:solidFill>
                  <a:srgbClr val="FFFFFF"/>
                </a:solidFill>
                <a:latin typeface="Gill Sans"/>
                <a:cs typeface="Gill Sans"/>
              </a:rPr>
              <a:t>Solution: </a:t>
            </a:r>
            <a:r>
              <a:rPr dirty="0" sz="1600" spc="-15">
                <a:solidFill>
                  <a:srgbClr val="FFFFFF"/>
                </a:solidFill>
                <a:latin typeface="Gill Sans"/>
                <a:cs typeface="Gill Sans"/>
              </a:rPr>
              <a:t>Group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students 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by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skill </a:t>
            </a:r>
            <a:r>
              <a:rPr dirty="0" sz="1600" spc="-15">
                <a:solidFill>
                  <a:srgbClr val="FFFFFF"/>
                </a:solidFill>
                <a:latin typeface="Gill Sans"/>
                <a:cs typeface="Gill Sans"/>
              </a:rPr>
              <a:t>level 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instead of age or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grade,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and tailor lessons</a:t>
            </a:r>
            <a:r>
              <a:rPr dirty="0" sz="1600" spc="-22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and  assessments to learning </a:t>
            </a:r>
            <a:r>
              <a:rPr dirty="0" sz="1600" spc="-15">
                <a:solidFill>
                  <a:srgbClr val="FFFFFF"/>
                </a:solidFill>
                <a:latin typeface="Gill Sans"/>
                <a:cs typeface="Gill Sans"/>
              </a:rPr>
              <a:t>level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to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help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students  catch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up</a:t>
            </a:r>
            <a:endParaRPr sz="1600">
              <a:latin typeface="Gill Sans"/>
              <a:cs typeface="Gill Sans"/>
            </a:endParaRPr>
          </a:p>
          <a:p>
            <a:pPr marL="13970" marR="5080">
              <a:lnSpc>
                <a:spcPct val="100000"/>
              </a:lnSpc>
              <a:spcBef>
                <a:spcPts val="1255"/>
              </a:spcBef>
            </a:pPr>
            <a:r>
              <a:rPr dirty="0" sz="1600" spc="-65" b="1">
                <a:solidFill>
                  <a:srgbClr val="FFFFFF"/>
                </a:solidFill>
                <a:latin typeface="Gill Sans"/>
                <a:cs typeface="Gill Sans"/>
              </a:rPr>
              <a:t>Impact: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50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million students and teachers reached,  with </a:t>
            </a:r>
            <a:r>
              <a:rPr dirty="0" sz="1600" spc="-15">
                <a:solidFill>
                  <a:srgbClr val="FFFFFF"/>
                </a:solidFill>
                <a:latin typeface="Gill Sans"/>
                <a:cs typeface="Gill Sans"/>
              </a:rPr>
              <a:t>rigorous 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evaluations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in multiple countries should  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increased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education </a:t>
            </a:r>
            <a:r>
              <a:rPr dirty="0" sz="1600" spc="-15">
                <a:solidFill>
                  <a:srgbClr val="FFFFFF"/>
                </a:solidFill>
                <a:latin typeface="Gill Sans"/>
                <a:cs typeface="Gill Sans"/>
              </a:rPr>
              <a:t>levels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and cost-effectiveness.</a:t>
            </a:r>
            <a:r>
              <a:rPr dirty="0" sz="1600" spc="-16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Gill Sans"/>
                <a:cs typeface="Gill Sans"/>
              </a:rPr>
              <a:t>DIV’s 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support helped 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catalyze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$25M </a:t>
            </a:r>
            <a:r>
              <a:rPr dirty="0" sz="1600" spc="-15">
                <a:solidFill>
                  <a:srgbClr val="FFFFFF"/>
                </a:solidFill>
                <a:latin typeface="Gill Sans"/>
                <a:cs typeface="Gill Sans"/>
              </a:rPr>
              <a:t>more from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other 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funders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to expand the </a:t>
            </a:r>
            <a:r>
              <a:rPr dirty="0" sz="1600" spc="-55">
                <a:solidFill>
                  <a:srgbClr val="FFFFFF"/>
                </a:solidFill>
                <a:latin typeface="Gill Sans"/>
                <a:cs typeface="Gill Sans"/>
              </a:rPr>
              <a:t>TaRL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model to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12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African  countries.</a:t>
            </a:r>
            <a:endParaRPr sz="160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69350" y="0"/>
            <a:ext cx="5474649" cy="514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207125" cy="5143500"/>
          </a:xfrm>
          <a:custGeom>
            <a:avLst/>
            <a:gdLst/>
            <a:ahLst/>
            <a:cxnLst/>
            <a:rect l="l" t="t" r="r" b="b"/>
            <a:pathLst>
              <a:path w="6207125" h="5143500">
                <a:moveTo>
                  <a:pt x="6207100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470178" y="0"/>
                </a:lnTo>
                <a:lnTo>
                  <a:pt x="4412317" y="267314"/>
                </a:lnTo>
                <a:lnTo>
                  <a:pt x="4403926" y="317442"/>
                </a:lnTo>
                <a:lnTo>
                  <a:pt x="4395993" y="367763"/>
                </a:lnTo>
                <a:lnTo>
                  <a:pt x="4388520" y="418275"/>
                </a:lnTo>
                <a:lnTo>
                  <a:pt x="4381510" y="468974"/>
                </a:lnTo>
                <a:lnTo>
                  <a:pt x="4374965" y="519858"/>
                </a:lnTo>
                <a:lnTo>
                  <a:pt x="4368888" y="570922"/>
                </a:lnTo>
                <a:lnTo>
                  <a:pt x="4363282" y="622163"/>
                </a:lnTo>
                <a:lnTo>
                  <a:pt x="4358150" y="673580"/>
                </a:lnTo>
                <a:lnTo>
                  <a:pt x="4353493" y="725167"/>
                </a:lnTo>
                <a:lnTo>
                  <a:pt x="4349316" y="776923"/>
                </a:lnTo>
                <a:lnTo>
                  <a:pt x="4345619" y="828843"/>
                </a:lnTo>
                <a:lnTo>
                  <a:pt x="4342407" y="880926"/>
                </a:lnTo>
                <a:lnTo>
                  <a:pt x="4339682" y="933167"/>
                </a:lnTo>
                <a:lnTo>
                  <a:pt x="4337447" y="985563"/>
                </a:lnTo>
                <a:lnTo>
                  <a:pt x="4335703" y="1038112"/>
                </a:lnTo>
                <a:lnTo>
                  <a:pt x="4334454" y="1090810"/>
                </a:lnTo>
                <a:lnTo>
                  <a:pt x="4333703" y="1143654"/>
                </a:lnTo>
                <a:lnTo>
                  <a:pt x="4333452" y="1196640"/>
                </a:lnTo>
                <a:lnTo>
                  <a:pt x="4333717" y="1251064"/>
                </a:lnTo>
                <a:lnTo>
                  <a:pt x="4334510" y="1305338"/>
                </a:lnTo>
                <a:lnTo>
                  <a:pt x="4335827" y="1359457"/>
                </a:lnTo>
                <a:lnTo>
                  <a:pt x="4337666" y="1413419"/>
                </a:lnTo>
                <a:lnTo>
                  <a:pt x="4340024" y="1467220"/>
                </a:lnTo>
                <a:lnTo>
                  <a:pt x="4342898" y="1520857"/>
                </a:lnTo>
                <a:lnTo>
                  <a:pt x="4346286" y="1574325"/>
                </a:lnTo>
                <a:lnTo>
                  <a:pt x="4350183" y="1627623"/>
                </a:lnTo>
                <a:lnTo>
                  <a:pt x="4354588" y="1680745"/>
                </a:lnTo>
                <a:lnTo>
                  <a:pt x="4359498" y="1733689"/>
                </a:lnTo>
                <a:lnTo>
                  <a:pt x="4364909" y="1786452"/>
                </a:lnTo>
                <a:lnTo>
                  <a:pt x="4370819" y="1839030"/>
                </a:lnTo>
                <a:lnTo>
                  <a:pt x="4377224" y="1891418"/>
                </a:lnTo>
                <a:lnTo>
                  <a:pt x="4384123" y="1943615"/>
                </a:lnTo>
                <a:lnTo>
                  <a:pt x="4391511" y="1995617"/>
                </a:lnTo>
                <a:lnTo>
                  <a:pt x="4399386" y="2047419"/>
                </a:lnTo>
                <a:lnTo>
                  <a:pt x="4407746" y="2099020"/>
                </a:lnTo>
                <a:lnTo>
                  <a:pt x="4416587" y="2150414"/>
                </a:lnTo>
                <a:lnTo>
                  <a:pt x="4425906" y="2201599"/>
                </a:lnTo>
                <a:lnTo>
                  <a:pt x="4435701" y="2252572"/>
                </a:lnTo>
                <a:lnTo>
                  <a:pt x="4445968" y="2303328"/>
                </a:lnTo>
                <a:lnTo>
                  <a:pt x="4456705" y="2353865"/>
                </a:lnTo>
                <a:lnTo>
                  <a:pt x="4467909" y="2404179"/>
                </a:lnTo>
                <a:lnTo>
                  <a:pt x="4479577" y="2454266"/>
                </a:lnTo>
                <a:lnTo>
                  <a:pt x="4491705" y="2504124"/>
                </a:lnTo>
                <a:lnTo>
                  <a:pt x="4504292" y="2553748"/>
                </a:lnTo>
                <a:lnTo>
                  <a:pt x="4517333" y="2603135"/>
                </a:lnTo>
                <a:lnTo>
                  <a:pt x="4530828" y="2652282"/>
                </a:lnTo>
                <a:lnTo>
                  <a:pt x="4544771" y="2701185"/>
                </a:lnTo>
                <a:lnTo>
                  <a:pt x="4559161" y="2749842"/>
                </a:lnTo>
                <a:lnTo>
                  <a:pt x="4573994" y="2798247"/>
                </a:lnTo>
                <a:lnTo>
                  <a:pt x="4589268" y="2846399"/>
                </a:lnTo>
                <a:lnTo>
                  <a:pt x="4604980" y="2894293"/>
                </a:lnTo>
                <a:lnTo>
                  <a:pt x="4621127" y="2941926"/>
                </a:lnTo>
                <a:lnTo>
                  <a:pt x="4637705" y="2989295"/>
                </a:lnTo>
                <a:lnTo>
                  <a:pt x="4654713" y="3036396"/>
                </a:lnTo>
                <a:lnTo>
                  <a:pt x="4672147" y="3083226"/>
                </a:lnTo>
                <a:lnTo>
                  <a:pt x="4690004" y="3129781"/>
                </a:lnTo>
                <a:lnTo>
                  <a:pt x="4708282" y="3176058"/>
                </a:lnTo>
                <a:lnTo>
                  <a:pt x="4726977" y="3222053"/>
                </a:lnTo>
                <a:lnTo>
                  <a:pt x="4746086" y="3267763"/>
                </a:lnTo>
                <a:lnTo>
                  <a:pt x="4765607" y="3313185"/>
                </a:lnTo>
                <a:lnTo>
                  <a:pt x="4785537" y="3358315"/>
                </a:lnTo>
                <a:lnTo>
                  <a:pt x="4805873" y="3403149"/>
                </a:lnTo>
                <a:lnTo>
                  <a:pt x="4826611" y="3447685"/>
                </a:lnTo>
                <a:lnTo>
                  <a:pt x="4847750" y="3491918"/>
                </a:lnTo>
                <a:lnTo>
                  <a:pt x="4869286" y="3535846"/>
                </a:lnTo>
                <a:lnTo>
                  <a:pt x="4891216" y="3579464"/>
                </a:lnTo>
                <a:lnTo>
                  <a:pt x="4913538" y="3622770"/>
                </a:lnTo>
                <a:lnTo>
                  <a:pt x="4936248" y="3665760"/>
                </a:lnTo>
                <a:lnTo>
                  <a:pt x="4959343" y="3708430"/>
                </a:lnTo>
                <a:lnTo>
                  <a:pt x="4982821" y="3750778"/>
                </a:lnTo>
                <a:lnTo>
                  <a:pt x="5006679" y="3792799"/>
                </a:lnTo>
                <a:lnTo>
                  <a:pt x="5030914" y="3834490"/>
                </a:lnTo>
                <a:lnTo>
                  <a:pt x="5055522" y="3875848"/>
                </a:lnTo>
                <a:lnTo>
                  <a:pt x="5080502" y="3916869"/>
                </a:lnTo>
                <a:lnTo>
                  <a:pt x="5105850" y="3957550"/>
                </a:lnTo>
                <a:lnTo>
                  <a:pt x="5131563" y="3997887"/>
                </a:lnTo>
                <a:lnTo>
                  <a:pt x="5157638" y="4037877"/>
                </a:lnTo>
                <a:lnTo>
                  <a:pt x="5184073" y="4077517"/>
                </a:lnTo>
                <a:lnTo>
                  <a:pt x="5210864" y="4116803"/>
                </a:lnTo>
                <a:lnTo>
                  <a:pt x="5238009" y="4155731"/>
                </a:lnTo>
                <a:lnTo>
                  <a:pt x="5265505" y="4194299"/>
                </a:lnTo>
                <a:lnTo>
                  <a:pt x="5293349" y="4232502"/>
                </a:lnTo>
                <a:lnTo>
                  <a:pt x="5321537" y="4270337"/>
                </a:lnTo>
                <a:lnTo>
                  <a:pt x="5350068" y="4307802"/>
                </a:lnTo>
                <a:lnTo>
                  <a:pt x="5378937" y="4344891"/>
                </a:lnTo>
                <a:lnTo>
                  <a:pt x="5408143" y="4381603"/>
                </a:lnTo>
                <a:lnTo>
                  <a:pt x="5437682" y="4417933"/>
                </a:lnTo>
                <a:lnTo>
                  <a:pt x="5467552" y="4453878"/>
                </a:lnTo>
                <a:lnTo>
                  <a:pt x="5497749" y="4489435"/>
                </a:lnTo>
                <a:lnTo>
                  <a:pt x="5528271" y="4524600"/>
                </a:lnTo>
                <a:lnTo>
                  <a:pt x="5559115" y="4559369"/>
                </a:lnTo>
                <a:lnTo>
                  <a:pt x="5590277" y="4593740"/>
                </a:lnTo>
                <a:lnTo>
                  <a:pt x="5621755" y="4627708"/>
                </a:lnTo>
                <a:lnTo>
                  <a:pt x="5653547" y="4661271"/>
                </a:lnTo>
                <a:lnTo>
                  <a:pt x="5685648" y="4694425"/>
                </a:lnTo>
                <a:lnTo>
                  <a:pt x="5718057" y="4727166"/>
                </a:lnTo>
                <a:lnTo>
                  <a:pt x="5750770" y="4759492"/>
                </a:lnTo>
                <a:lnTo>
                  <a:pt x="5783784" y="4791397"/>
                </a:lnTo>
                <a:lnTo>
                  <a:pt x="5817097" y="4822880"/>
                </a:lnTo>
                <a:lnTo>
                  <a:pt x="5850706" y="4853937"/>
                </a:lnTo>
                <a:lnTo>
                  <a:pt x="5884607" y="4884564"/>
                </a:lnTo>
                <a:lnTo>
                  <a:pt x="5918798" y="4914758"/>
                </a:lnTo>
                <a:lnTo>
                  <a:pt x="5953276" y="4944515"/>
                </a:lnTo>
                <a:lnTo>
                  <a:pt x="5988038" y="4973832"/>
                </a:lnTo>
                <a:lnTo>
                  <a:pt x="6023081" y="5002705"/>
                </a:lnTo>
                <a:lnTo>
                  <a:pt x="6058403" y="5031131"/>
                </a:lnTo>
                <a:lnTo>
                  <a:pt x="6093999" y="5059107"/>
                </a:lnTo>
                <a:lnTo>
                  <a:pt x="6129869" y="5086629"/>
                </a:lnTo>
                <a:lnTo>
                  <a:pt x="6166007" y="5113694"/>
                </a:lnTo>
                <a:lnTo>
                  <a:pt x="6202412" y="5140298"/>
                </a:lnTo>
                <a:lnTo>
                  <a:pt x="6207100" y="5143499"/>
                </a:lnTo>
                <a:close/>
              </a:path>
            </a:pathLst>
          </a:custGeom>
          <a:solidFill>
            <a:srgbClr val="002F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33453" y="0"/>
            <a:ext cx="2376805" cy="5143500"/>
          </a:xfrm>
          <a:custGeom>
            <a:avLst/>
            <a:gdLst/>
            <a:ahLst/>
            <a:cxnLst/>
            <a:rect l="l" t="t" r="r" b="b"/>
            <a:pathLst>
              <a:path w="2376804" h="5143500">
                <a:moveTo>
                  <a:pt x="2376631" y="5143499"/>
                </a:moveTo>
                <a:lnTo>
                  <a:pt x="1869123" y="5143499"/>
                </a:lnTo>
                <a:lnTo>
                  <a:pt x="1832945" y="5117056"/>
                </a:lnTo>
                <a:lnTo>
                  <a:pt x="1797190" y="5090274"/>
                </a:lnTo>
                <a:lnTo>
                  <a:pt x="1761700" y="5063044"/>
                </a:lnTo>
                <a:lnTo>
                  <a:pt x="1726475" y="5035369"/>
                </a:lnTo>
                <a:lnTo>
                  <a:pt x="1691521" y="5007253"/>
                </a:lnTo>
                <a:lnTo>
                  <a:pt x="1656838" y="4978699"/>
                </a:lnTo>
                <a:lnTo>
                  <a:pt x="1622430" y="4949710"/>
                </a:lnTo>
                <a:lnTo>
                  <a:pt x="1588300" y="4920290"/>
                </a:lnTo>
                <a:lnTo>
                  <a:pt x="1554450" y="4890443"/>
                </a:lnTo>
                <a:lnTo>
                  <a:pt x="1520884" y="4860171"/>
                </a:lnTo>
                <a:lnTo>
                  <a:pt x="1487604" y="4829477"/>
                </a:lnTo>
                <a:lnTo>
                  <a:pt x="1454613" y="4798366"/>
                </a:lnTo>
                <a:lnTo>
                  <a:pt x="1421914" y="4766841"/>
                </a:lnTo>
                <a:lnTo>
                  <a:pt x="1389509" y="4734904"/>
                </a:lnTo>
                <a:lnTo>
                  <a:pt x="1357402" y="4702559"/>
                </a:lnTo>
                <a:lnTo>
                  <a:pt x="1325595" y="4669810"/>
                </a:lnTo>
                <a:lnTo>
                  <a:pt x="1294091" y="4636659"/>
                </a:lnTo>
                <a:lnTo>
                  <a:pt x="1262892" y="4603111"/>
                </a:lnTo>
                <a:lnTo>
                  <a:pt x="1232003" y="4569169"/>
                </a:lnTo>
                <a:lnTo>
                  <a:pt x="1201424" y="4534835"/>
                </a:lnTo>
                <a:lnTo>
                  <a:pt x="1171160" y="4500113"/>
                </a:lnTo>
                <a:lnTo>
                  <a:pt x="1141213" y="4465007"/>
                </a:lnTo>
                <a:lnTo>
                  <a:pt x="1111586" y="4429520"/>
                </a:lnTo>
                <a:lnTo>
                  <a:pt x="1082282" y="4393655"/>
                </a:lnTo>
                <a:lnTo>
                  <a:pt x="1053303" y="4357415"/>
                </a:lnTo>
                <a:lnTo>
                  <a:pt x="1024652" y="4320804"/>
                </a:lnTo>
                <a:lnTo>
                  <a:pt x="996332" y="4283826"/>
                </a:lnTo>
                <a:lnTo>
                  <a:pt x="968347" y="4246483"/>
                </a:lnTo>
                <a:lnTo>
                  <a:pt x="940697" y="4208779"/>
                </a:lnTo>
                <a:lnTo>
                  <a:pt x="913388" y="4170717"/>
                </a:lnTo>
                <a:lnTo>
                  <a:pt x="886421" y="4132301"/>
                </a:lnTo>
                <a:lnTo>
                  <a:pt x="859799" y="4093534"/>
                </a:lnTo>
                <a:lnTo>
                  <a:pt x="833524" y="4054419"/>
                </a:lnTo>
                <a:lnTo>
                  <a:pt x="807601" y="4014960"/>
                </a:lnTo>
                <a:lnTo>
                  <a:pt x="782031" y="3975159"/>
                </a:lnTo>
                <a:lnTo>
                  <a:pt x="756818" y="3935021"/>
                </a:lnTo>
                <a:lnTo>
                  <a:pt x="731963" y="3894548"/>
                </a:lnTo>
                <a:lnTo>
                  <a:pt x="707471" y="3853744"/>
                </a:lnTo>
                <a:lnTo>
                  <a:pt x="683343" y="3812613"/>
                </a:lnTo>
                <a:lnTo>
                  <a:pt x="659583" y="3771157"/>
                </a:lnTo>
                <a:lnTo>
                  <a:pt x="636194" y="3729380"/>
                </a:lnTo>
                <a:lnTo>
                  <a:pt x="613177" y="3687285"/>
                </a:lnTo>
                <a:lnTo>
                  <a:pt x="590537" y="3644876"/>
                </a:lnTo>
                <a:lnTo>
                  <a:pt x="568275" y="3602156"/>
                </a:lnTo>
                <a:lnTo>
                  <a:pt x="546396" y="3559129"/>
                </a:lnTo>
                <a:lnTo>
                  <a:pt x="524900" y="3515796"/>
                </a:lnTo>
                <a:lnTo>
                  <a:pt x="503792" y="3472163"/>
                </a:lnTo>
                <a:lnTo>
                  <a:pt x="483074" y="3428232"/>
                </a:lnTo>
                <a:lnTo>
                  <a:pt x="462748" y="3384007"/>
                </a:lnTo>
                <a:lnTo>
                  <a:pt x="442819" y="3339491"/>
                </a:lnTo>
                <a:lnTo>
                  <a:pt x="423288" y="3294687"/>
                </a:lnTo>
                <a:lnTo>
                  <a:pt x="404158" y="3249599"/>
                </a:lnTo>
                <a:lnTo>
                  <a:pt x="385432" y="3204230"/>
                </a:lnTo>
                <a:lnTo>
                  <a:pt x="367113" y="3158583"/>
                </a:lnTo>
                <a:lnTo>
                  <a:pt x="349204" y="3112662"/>
                </a:lnTo>
                <a:lnTo>
                  <a:pt x="331707" y="3066469"/>
                </a:lnTo>
                <a:lnTo>
                  <a:pt x="314626" y="3020009"/>
                </a:lnTo>
                <a:lnTo>
                  <a:pt x="297963" y="2973285"/>
                </a:lnTo>
                <a:lnTo>
                  <a:pt x="281721" y="2926300"/>
                </a:lnTo>
                <a:lnTo>
                  <a:pt x="265902" y="2879057"/>
                </a:lnTo>
                <a:lnTo>
                  <a:pt x="250510" y="2831560"/>
                </a:lnTo>
                <a:lnTo>
                  <a:pt x="235548" y="2783812"/>
                </a:lnTo>
                <a:lnTo>
                  <a:pt x="221018" y="2735817"/>
                </a:lnTo>
                <a:lnTo>
                  <a:pt x="206922" y="2687577"/>
                </a:lnTo>
                <a:lnTo>
                  <a:pt x="193265" y="2639096"/>
                </a:lnTo>
                <a:lnTo>
                  <a:pt x="180048" y="2590377"/>
                </a:lnTo>
                <a:lnTo>
                  <a:pt x="167274" y="2541425"/>
                </a:lnTo>
                <a:lnTo>
                  <a:pt x="154947" y="2492241"/>
                </a:lnTo>
                <a:lnTo>
                  <a:pt x="143069" y="2442830"/>
                </a:lnTo>
                <a:lnTo>
                  <a:pt x="131642" y="2393194"/>
                </a:lnTo>
                <a:lnTo>
                  <a:pt x="120670" y="2343338"/>
                </a:lnTo>
                <a:lnTo>
                  <a:pt x="110156" y="2293264"/>
                </a:lnTo>
                <a:lnTo>
                  <a:pt x="100102" y="2242975"/>
                </a:lnTo>
                <a:lnTo>
                  <a:pt x="90511" y="2192476"/>
                </a:lnTo>
                <a:lnTo>
                  <a:pt x="81386" y="2141769"/>
                </a:lnTo>
                <a:lnTo>
                  <a:pt x="72729" y="2090858"/>
                </a:lnTo>
                <a:lnTo>
                  <a:pt x="64544" y="2039747"/>
                </a:lnTo>
                <a:lnTo>
                  <a:pt x="56834" y="1988437"/>
                </a:lnTo>
                <a:lnTo>
                  <a:pt x="49600" y="1936934"/>
                </a:lnTo>
                <a:lnTo>
                  <a:pt x="42846" y="1885239"/>
                </a:lnTo>
                <a:lnTo>
                  <a:pt x="36576" y="1833357"/>
                </a:lnTo>
                <a:lnTo>
                  <a:pt x="30790" y="1781291"/>
                </a:lnTo>
                <a:lnTo>
                  <a:pt x="25493" y="1729044"/>
                </a:lnTo>
                <a:lnTo>
                  <a:pt x="20687" y="1676619"/>
                </a:lnTo>
                <a:lnTo>
                  <a:pt x="16375" y="1624020"/>
                </a:lnTo>
                <a:lnTo>
                  <a:pt x="12560" y="1571250"/>
                </a:lnTo>
                <a:lnTo>
                  <a:pt x="9245" y="1518313"/>
                </a:lnTo>
                <a:lnTo>
                  <a:pt x="6431" y="1465212"/>
                </a:lnTo>
                <a:lnTo>
                  <a:pt x="4123" y="1411950"/>
                </a:lnTo>
                <a:lnTo>
                  <a:pt x="2323" y="1358530"/>
                </a:lnTo>
                <a:lnTo>
                  <a:pt x="1034" y="1304956"/>
                </a:lnTo>
                <a:lnTo>
                  <a:pt x="259" y="1251231"/>
                </a:lnTo>
                <a:lnTo>
                  <a:pt x="0" y="1197359"/>
                </a:lnTo>
                <a:lnTo>
                  <a:pt x="250" y="1144341"/>
                </a:lnTo>
                <a:lnTo>
                  <a:pt x="1002" y="1091466"/>
                </a:lnTo>
                <a:lnTo>
                  <a:pt x="2250" y="1038736"/>
                </a:lnTo>
                <a:lnTo>
                  <a:pt x="3994" y="986156"/>
                </a:lnTo>
                <a:lnTo>
                  <a:pt x="6230" y="933728"/>
                </a:lnTo>
                <a:lnTo>
                  <a:pt x="8955" y="881455"/>
                </a:lnTo>
                <a:lnTo>
                  <a:pt x="12167" y="829342"/>
                </a:lnTo>
                <a:lnTo>
                  <a:pt x="15863" y="777390"/>
                </a:lnTo>
                <a:lnTo>
                  <a:pt x="20040" y="725603"/>
                </a:lnTo>
                <a:lnTo>
                  <a:pt x="24697" y="673984"/>
                </a:lnTo>
                <a:lnTo>
                  <a:pt x="29829" y="622537"/>
                </a:lnTo>
                <a:lnTo>
                  <a:pt x="35435" y="571265"/>
                </a:lnTo>
                <a:lnTo>
                  <a:pt x="41512" y="520170"/>
                </a:lnTo>
                <a:lnTo>
                  <a:pt x="48057" y="469256"/>
                </a:lnTo>
                <a:lnTo>
                  <a:pt x="55067" y="418527"/>
                </a:lnTo>
                <a:lnTo>
                  <a:pt x="62540" y="367984"/>
                </a:lnTo>
                <a:lnTo>
                  <a:pt x="70474" y="317633"/>
                </a:lnTo>
                <a:lnTo>
                  <a:pt x="78864" y="267474"/>
                </a:lnTo>
                <a:lnTo>
                  <a:pt x="136725" y="0"/>
                </a:lnTo>
                <a:lnTo>
                  <a:pt x="380601" y="0"/>
                </a:lnTo>
                <a:lnTo>
                  <a:pt x="310489" y="324110"/>
                </a:lnTo>
                <a:lnTo>
                  <a:pt x="302159" y="373990"/>
                </a:lnTo>
                <a:lnTo>
                  <a:pt x="294311" y="424073"/>
                </a:lnTo>
                <a:lnTo>
                  <a:pt x="286948" y="474357"/>
                </a:lnTo>
                <a:lnTo>
                  <a:pt x="280073" y="524837"/>
                </a:lnTo>
                <a:lnTo>
                  <a:pt x="273688" y="575510"/>
                </a:lnTo>
                <a:lnTo>
                  <a:pt x="267796" y="626373"/>
                </a:lnTo>
                <a:lnTo>
                  <a:pt x="262402" y="677422"/>
                </a:lnTo>
                <a:lnTo>
                  <a:pt x="257507" y="728653"/>
                </a:lnTo>
                <a:lnTo>
                  <a:pt x="253115" y="780063"/>
                </a:lnTo>
                <a:lnTo>
                  <a:pt x="249228" y="831649"/>
                </a:lnTo>
                <a:lnTo>
                  <a:pt x="245850" y="883406"/>
                </a:lnTo>
                <a:lnTo>
                  <a:pt x="242983" y="935332"/>
                </a:lnTo>
                <a:lnTo>
                  <a:pt x="240631" y="987422"/>
                </a:lnTo>
                <a:lnTo>
                  <a:pt x="238796" y="1039673"/>
                </a:lnTo>
                <a:lnTo>
                  <a:pt x="237482" y="1092082"/>
                </a:lnTo>
                <a:lnTo>
                  <a:pt x="236691" y="1144645"/>
                </a:lnTo>
                <a:lnTo>
                  <a:pt x="236427" y="1197359"/>
                </a:lnTo>
                <a:lnTo>
                  <a:pt x="236707" y="1251597"/>
                </a:lnTo>
                <a:lnTo>
                  <a:pt x="237544" y="1305674"/>
                </a:lnTo>
                <a:lnTo>
                  <a:pt x="238935" y="1359589"/>
                </a:lnTo>
                <a:lnTo>
                  <a:pt x="240877" y="1413336"/>
                </a:lnTo>
                <a:lnTo>
                  <a:pt x="243366" y="1466913"/>
                </a:lnTo>
                <a:lnTo>
                  <a:pt x="246400" y="1520314"/>
                </a:lnTo>
                <a:lnTo>
                  <a:pt x="249975" y="1573537"/>
                </a:lnTo>
                <a:lnTo>
                  <a:pt x="254087" y="1626576"/>
                </a:lnTo>
                <a:lnTo>
                  <a:pt x="258734" y="1679430"/>
                </a:lnTo>
                <a:lnTo>
                  <a:pt x="263913" y="1732093"/>
                </a:lnTo>
                <a:lnTo>
                  <a:pt x="269619" y="1784562"/>
                </a:lnTo>
                <a:lnTo>
                  <a:pt x="275850" y="1836832"/>
                </a:lnTo>
                <a:lnTo>
                  <a:pt x="282603" y="1888901"/>
                </a:lnTo>
                <a:lnTo>
                  <a:pt x="289874" y="1940764"/>
                </a:lnTo>
                <a:lnTo>
                  <a:pt x="297660" y="1992417"/>
                </a:lnTo>
                <a:lnTo>
                  <a:pt x="305958" y="2043856"/>
                </a:lnTo>
                <a:lnTo>
                  <a:pt x="314764" y="2095078"/>
                </a:lnTo>
                <a:lnTo>
                  <a:pt x="324075" y="2146079"/>
                </a:lnTo>
                <a:lnTo>
                  <a:pt x="333889" y="2196855"/>
                </a:lnTo>
                <a:lnTo>
                  <a:pt x="344202" y="2247401"/>
                </a:lnTo>
                <a:lnTo>
                  <a:pt x="355009" y="2297715"/>
                </a:lnTo>
                <a:lnTo>
                  <a:pt x="366310" y="2347792"/>
                </a:lnTo>
                <a:lnTo>
                  <a:pt x="378099" y="2397628"/>
                </a:lnTo>
                <a:lnTo>
                  <a:pt x="390374" y="2447220"/>
                </a:lnTo>
                <a:lnTo>
                  <a:pt x="403132" y="2496564"/>
                </a:lnTo>
                <a:lnTo>
                  <a:pt x="416368" y="2545655"/>
                </a:lnTo>
                <a:lnTo>
                  <a:pt x="430081" y="2594491"/>
                </a:lnTo>
                <a:lnTo>
                  <a:pt x="444267" y="2643066"/>
                </a:lnTo>
                <a:lnTo>
                  <a:pt x="458922" y="2691377"/>
                </a:lnTo>
                <a:lnTo>
                  <a:pt x="474044" y="2739421"/>
                </a:lnTo>
                <a:lnTo>
                  <a:pt x="489628" y="2787194"/>
                </a:lnTo>
                <a:lnTo>
                  <a:pt x="505673" y="2834691"/>
                </a:lnTo>
                <a:lnTo>
                  <a:pt x="522173" y="2881908"/>
                </a:lnTo>
                <a:lnTo>
                  <a:pt x="539127" y="2928843"/>
                </a:lnTo>
                <a:lnTo>
                  <a:pt x="556532" y="2975491"/>
                </a:lnTo>
                <a:lnTo>
                  <a:pt x="574382" y="3021848"/>
                </a:lnTo>
                <a:lnTo>
                  <a:pt x="592677" y="3067910"/>
                </a:lnTo>
                <a:lnTo>
                  <a:pt x="611412" y="3113673"/>
                </a:lnTo>
                <a:lnTo>
                  <a:pt x="630583" y="3159134"/>
                </a:lnTo>
                <a:lnTo>
                  <a:pt x="650189" y="3204289"/>
                </a:lnTo>
                <a:lnTo>
                  <a:pt x="670225" y="3249134"/>
                </a:lnTo>
                <a:lnTo>
                  <a:pt x="690688" y="3293665"/>
                </a:lnTo>
                <a:lnTo>
                  <a:pt x="711575" y="3337877"/>
                </a:lnTo>
                <a:lnTo>
                  <a:pt x="732883" y="3381768"/>
                </a:lnTo>
                <a:lnTo>
                  <a:pt x="754609" y="3425334"/>
                </a:lnTo>
                <a:lnTo>
                  <a:pt x="776749" y="3468570"/>
                </a:lnTo>
                <a:lnTo>
                  <a:pt x="799300" y="3511473"/>
                </a:lnTo>
                <a:lnTo>
                  <a:pt x="822259" y="3554038"/>
                </a:lnTo>
                <a:lnTo>
                  <a:pt x="845622" y="3596262"/>
                </a:lnTo>
                <a:lnTo>
                  <a:pt x="869386" y="3638142"/>
                </a:lnTo>
                <a:lnTo>
                  <a:pt x="893549" y="3679672"/>
                </a:lnTo>
                <a:lnTo>
                  <a:pt x="918106" y="3720850"/>
                </a:lnTo>
                <a:lnTo>
                  <a:pt x="943055" y="3761672"/>
                </a:lnTo>
                <a:lnTo>
                  <a:pt x="968392" y="3802133"/>
                </a:lnTo>
                <a:lnTo>
                  <a:pt x="994114" y="3842230"/>
                </a:lnTo>
                <a:lnTo>
                  <a:pt x="1020218" y="3881959"/>
                </a:lnTo>
                <a:lnTo>
                  <a:pt x="1046700" y="3921315"/>
                </a:lnTo>
                <a:lnTo>
                  <a:pt x="1073558" y="3960296"/>
                </a:lnTo>
                <a:lnTo>
                  <a:pt x="1100787" y="3998897"/>
                </a:lnTo>
                <a:lnTo>
                  <a:pt x="1128386" y="4037115"/>
                </a:lnTo>
                <a:lnTo>
                  <a:pt x="1156350" y="4074945"/>
                </a:lnTo>
                <a:lnTo>
                  <a:pt x="1184676" y="4112384"/>
                </a:lnTo>
                <a:lnTo>
                  <a:pt x="1213361" y="4149428"/>
                </a:lnTo>
                <a:lnTo>
                  <a:pt x="1242402" y="4186073"/>
                </a:lnTo>
                <a:lnTo>
                  <a:pt x="1271795" y="4222315"/>
                </a:lnTo>
                <a:lnTo>
                  <a:pt x="1301538" y="4258150"/>
                </a:lnTo>
                <a:lnTo>
                  <a:pt x="1331627" y="4293575"/>
                </a:lnTo>
                <a:lnTo>
                  <a:pt x="1362058" y="4328585"/>
                </a:lnTo>
                <a:lnTo>
                  <a:pt x="1392829" y="4363176"/>
                </a:lnTo>
                <a:lnTo>
                  <a:pt x="1423937" y="4397346"/>
                </a:lnTo>
                <a:lnTo>
                  <a:pt x="1455377" y="4431090"/>
                </a:lnTo>
                <a:lnTo>
                  <a:pt x="1487147" y="4464403"/>
                </a:lnTo>
                <a:lnTo>
                  <a:pt x="1519244" y="4497283"/>
                </a:lnTo>
                <a:lnTo>
                  <a:pt x="1551664" y="4529725"/>
                </a:lnTo>
                <a:lnTo>
                  <a:pt x="1584403" y="4561726"/>
                </a:lnTo>
                <a:lnTo>
                  <a:pt x="1617460" y="4593281"/>
                </a:lnTo>
                <a:lnTo>
                  <a:pt x="1650830" y="4624387"/>
                </a:lnTo>
                <a:lnTo>
                  <a:pt x="1684510" y="4655040"/>
                </a:lnTo>
                <a:lnTo>
                  <a:pt x="1718498" y="4685236"/>
                </a:lnTo>
                <a:lnTo>
                  <a:pt x="1752789" y="4714971"/>
                </a:lnTo>
                <a:lnTo>
                  <a:pt x="1787381" y="4744241"/>
                </a:lnTo>
                <a:lnTo>
                  <a:pt x="1822270" y="4773043"/>
                </a:lnTo>
                <a:lnTo>
                  <a:pt x="1857452" y="4801373"/>
                </a:lnTo>
                <a:lnTo>
                  <a:pt x="1892926" y="4829226"/>
                </a:lnTo>
                <a:lnTo>
                  <a:pt x="1928687" y="4856599"/>
                </a:lnTo>
                <a:lnTo>
                  <a:pt x="1964733" y="4883488"/>
                </a:lnTo>
                <a:lnTo>
                  <a:pt x="2001059" y="4909889"/>
                </a:lnTo>
                <a:lnTo>
                  <a:pt x="2037663" y="4935798"/>
                </a:lnTo>
                <a:lnTo>
                  <a:pt x="2074542" y="4961212"/>
                </a:lnTo>
                <a:lnTo>
                  <a:pt x="2111692" y="4986126"/>
                </a:lnTo>
                <a:lnTo>
                  <a:pt x="2149110" y="5010537"/>
                </a:lnTo>
                <a:lnTo>
                  <a:pt x="2186793" y="5034441"/>
                </a:lnTo>
                <a:lnTo>
                  <a:pt x="2224737" y="5057834"/>
                </a:lnTo>
                <a:lnTo>
                  <a:pt x="2262939" y="5080711"/>
                </a:lnTo>
                <a:lnTo>
                  <a:pt x="2301397" y="5103070"/>
                </a:lnTo>
                <a:lnTo>
                  <a:pt x="2376631" y="5143499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4700" y="441974"/>
            <a:ext cx="368300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500" spc="-180"/>
              <a:t>Testing </a:t>
            </a:r>
            <a:r>
              <a:rPr dirty="0" sz="2500" spc="-114"/>
              <a:t>Ground </a:t>
            </a:r>
            <a:r>
              <a:rPr dirty="0" sz="2500" spc="-145"/>
              <a:t>for  </a:t>
            </a:r>
            <a:r>
              <a:rPr dirty="0" sz="2500" spc="-135"/>
              <a:t>Development</a:t>
            </a:r>
            <a:r>
              <a:rPr dirty="0" sz="2500" spc="-80"/>
              <a:t> </a:t>
            </a:r>
            <a:r>
              <a:rPr dirty="0" sz="2500" spc="-145"/>
              <a:t>Innovation</a:t>
            </a:r>
            <a:endParaRPr sz="2500"/>
          </a:p>
        </p:txBody>
      </p:sp>
      <p:sp>
        <p:nvSpPr>
          <p:cNvPr id="7" name="object 7"/>
          <p:cNvSpPr txBox="1"/>
          <p:nvPr/>
        </p:nvSpPr>
        <p:spPr>
          <a:xfrm>
            <a:off x="454700" y="1400847"/>
            <a:ext cx="4446270" cy="3284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29615">
              <a:lnSpc>
                <a:spcPct val="100000"/>
              </a:lnSpc>
              <a:spcBef>
                <a:spcPts val="100"/>
              </a:spcBef>
            </a:pPr>
            <a:r>
              <a:rPr dirty="0" sz="1600" spc="-90" b="1">
                <a:solidFill>
                  <a:srgbClr val="FFFFFF"/>
                </a:solidFill>
                <a:latin typeface="Gill Sans"/>
                <a:cs typeface="Gill Sans"/>
              </a:rPr>
              <a:t>Rigorous </a:t>
            </a:r>
            <a:r>
              <a:rPr dirty="0" sz="1600" spc="-80" b="1">
                <a:solidFill>
                  <a:srgbClr val="FFFFFF"/>
                </a:solidFill>
                <a:latin typeface="Gill Sans"/>
                <a:cs typeface="Gill Sans"/>
              </a:rPr>
              <a:t>Evaluation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tests early-stage  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innovations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to 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reduce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risk and 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prepare for  uptake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at scale and </a:t>
            </a:r>
            <a:r>
              <a:rPr dirty="0" sz="1600" spc="-15">
                <a:solidFill>
                  <a:srgbClr val="FFFFFF"/>
                </a:solidFill>
                <a:latin typeface="Gill Sans"/>
                <a:cs typeface="Gill Sans"/>
              </a:rPr>
              <a:t>develops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critical 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evidence 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needed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to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support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large 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investments.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40%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of 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DIV </a:t>
            </a:r>
            <a:r>
              <a:rPr dirty="0" sz="1600" spc="-20">
                <a:solidFill>
                  <a:srgbClr val="FFFFFF"/>
                </a:solidFill>
                <a:latin typeface="Gill Sans"/>
                <a:cs typeface="Gill Sans"/>
              </a:rPr>
              <a:t>awards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include randomized 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controlled 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trials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(RCTs)</a:t>
            </a:r>
            <a:endParaRPr sz="1600">
              <a:latin typeface="Gill Sans"/>
              <a:cs typeface="Gill Sans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600" spc="-80" b="1">
                <a:solidFill>
                  <a:srgbClr val="FFFFFF"/>
                </a:solidFill>
                <a:latin typeface="Gill Sans"/>
                <a:cs typeface="Gill Sans"/>
              </a:rPr>
              <a:t>Outcomes-based</a:t>
            </a:r>
            <a:r>
              <a:rPr dirty="0" sz="1600" spc="-40" b="1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 spc="-60" b="1">
                <a:solidFill>
                  <a:srgbClr val="FFFFFF"/>
                </a:solidFill>
                <a:latin typeface="Gill Sans"/>
                <a:cs typeface="Gill Sans"/>
              </a:rPr>
              <a:t>Funding:</a:t>
            </a:r>
            <a:endParaRPr sz="1600">
              <a:latin typeface="Gill Sans"/>
              <a:cs typeface="Gill Sans"/>
            </a:endParaRPr>
          </a:p>
          <a:p>
            <a:pPr marL="469900" indent="-35179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Pioneers in the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use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of milestone-based</a:t>
            </a:r>
            <a:r>
              <a:rPr dirty="0" sz="1600" spc="-5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Gill Sans"/>
                <a:cs typeface="Gill Sans"/>
              </a:rPr>
              <a:t>awards</a:t>
            </a:r>
            <a:endParaRPr sz="1600">
              <a:latin typeface="Gill Sans"/>
              <a:cs typeface="Gill Sans"/>
            </a:endParaRPr>
          </a:p>
          <a:p>
            <a:pPr marL="469900" marR="5080" indent="-35179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Outcomes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funder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on </a:t>
            </a:r>
            <a:r>
              <a:rPr dirty="0" sz="1600" spc="-25">
                <a:solidFill>
                  <a:srgbClr val="FFFFFF"/>
                </a:solidFill>
                <a:latin typeface="Gill Sans"/>
                <a:cs typeface="Gill Sans"/>
              </a:rPr>
              <a:t>USAID’s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first 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development 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impact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bond</a:t>
            </a:r>
            <a:endParaRPr sz="1600">
              <a:latin typeface="Gill Sans"/>
              <a:cs typeface="Gill Sans"/>
            </a:endParaRPr>
          </a:p>
          <a:p>
            <a:pPr marL="469900" marR="460375" indent="-35179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Launched </a:t>
            </a:r>
            <a:r>
              <a:rPr dirty="0" sz="1600" spc="-25">
                <a:solidFill>
                  <a:srgbClr val="FFFFFF"/>
                </a:solidFill>
                <a:latin typeface="Gill Sans"/>
                <a:cs typeface="Gill Sans"/>
              </a:rPr>
              <a:t>USAID’s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first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cash </a:t>
            </a:r>
            <a:r>
              <a:rPr dirty="0" sz="1600">
                <a:solidFill>
                  <a:srgbClr val="FFFFFF"/>
                </a:solidFill>
                <a:latin typeface="Gill Sans"/>
                <a:cs typeface="Gill Sans"/>
              </a:rPr>
              <a:t>benchmarking 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experiments</a:t>
            </a:r>
            <a:endParaRPr sz="1600">
              <a:latin typeface="Gill Sans"/>
              <a:cs typeface="Gill Sans"/>
            </a:endParaRPr>
          </a:p>
          <a:p>
            <a:pPr marL="469900" indent="-35179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-40">
                <a:solidFill>
                  <a:srgbClr val="FFFFFF"/>
                </a:solidFill>
                <a:latin typeface="Gill Sans"/>
                <a:cs typeface="Gill Sans"/>
              </a:rPr>
              <a:t>Testing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other </a:t>
            </a:r>
            <a:r>
              <a:rPr dirty="0" sz="1600" spc="-10">
                <a:solidFill>
                  <a:srgbClr val="FFFFFF"/>
                </a:solidFill>
                <a:latin typeface="Gill Sans"/>
                <a:cs typeface="Gill Sans"/>
              </a:rPr>
              <a:t>results-based</a:t>
            </a:r>
            <a:r>
              <a:rPr dirty="0" sz="1600" spc="1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Gill Sans"/>
                <a:cs typeface="Gill Sans"/>
              </a:rPr>
              <a:t>mechanisms</a:t>
            </a:r>
            <a:endParaRPr sz="160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1099" y="1350543"/>
            <a:ext cx="4318000" cy="311912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321945" marR="170180" indent="-309245">
              <a:lnSpc>
                <a:spcPct val="100699"/>
              </a:lnSpc>
              <a:spcBef>
                <a:spcPts val="85"/>
              </a:spcBef>
              <a:buChar char="•"/>
              <a:tabLst>
                <a:tab pos="321945" algn="l"/>
                <a:tab pos="322580" algn="l"/>
              </a:tabLst>
            </a:pP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Read Annual </a:t>
            </a:r>
            <a:r>
              <a:rPr dirty="0" sz="1800" spc="-10">
                <a:solidFill>
                  <a:srgbClr val="FFFFFF"/>
                </a:solidFill>
                <a:latin typeface="Gill Sans"/>
                <a:cs typeface="Gill Sans"/>
              </a:rPr>
              <a:t>Program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Statement (APS)</a:t>
            </a:r>
            <a:r>
              <a:rPr dirty="0" sz="1800" spc="-26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at </a:t>
            </a:r>
            <a:r>
              <a:rPr dirty="0" u="heavy" sz="18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cs typeface="Gill Sans"/>
              </a:rPr>
              <a:t> </a:t>
            </a:r>
            <a:r>
              <a:rPr dirty="0" u="heavy" sz="1800" spc="-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cs typeface="Gill Sans"/>
                <a:hlinkClick r:id="rId2"/>
              </a:rPr>
              <a:t>www.usaid.gov/div</a:t>
            </a:r>
            <a:endParaRPr sz="1800">
              <a:latin typeface="Gill Sans"/>
              <a:cs typeface="Gill Sans"/>
            </a:endParaRPr>
          </a:p>
          <a:p>
            <a:pPr marL="321945" indent="-309245">
              <a:lnSpc>
                <a:spcPct val="100000"/>
              </a:lnSpc>
              <a:spcBef>
                <a:spcPts val="1215"/>
              </a:spcBef>
              <a:buChar char="•"/>
              <a:tabLst>
                <a:tab pos="321945" algn="l"/>
                <a:tab pos="322580" algn="l"/>
              </a:tabLst>
            </a:pP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Complete </a:t>
            </a:r>
            <a:r>
              <a:rPr dirty="0" sz="1800" spc="-10">
                <a:solidFill>
                  <a:srgbClr val="FFFFFF"/>
                </a:solidFill>
                <a:latin typeface="Gill Sans"/>
                <a:cs typeface="Gill Sans"/>
              </a:rPr>
              <a:t>self-screening</a:t>
            </a:r>
            <a:r>
              <a:rPr dirty="0" sz="1800" spc="-1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questionnaire</a:t>
            </a:r>
            <a:endParaRPr sz="1800">
              <a:latin typeface="Gill Sans"/>
              <a:cs typeface="Gill Sans"/>
            </a:endParaRPr>
          </a:p>
          <a:p>
            <a:pPr marL="321945" marR="5080" indent="-309245">
              <a:lnSpc>
                <a:spcPct val="100699"/>
              </a:lnSpc>
              <a:spcBef>
                <a:spcPts val="1200"/>
              </a:spcBef>
              <a:buChar char="•"/>
              <a:tabLst>
                <a:tab pos="321945" algn="l"/>
                <a:tab pos="322580" algn="l"/>
              </a:tabLst>
            </a:pP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Fill out draft of sample application offline in  </a:t>
            </a:r>
            <a:r>
              <a:rPr dirty="0" sz="1800">
                <a:solidFill>
                  <a:srgbClr val="FFFFFF"/>
                </a:solidFill>
                <a:latin typeface="Gill Sans"/>
                <a:cs typeface="Gill Sans"/>
              </a:rPr>
              <a:t>English</a:t>
            </a:r>
            <a:endParaRPr sz="1800">
              <a:latin typeface="Gill Sans"/>
              <a:cs typeface="Gill Sans"/>
            </a:endParaRPr>
          </a:p>
          <a:p>
            <a:pPr marL="321945" marR="175895" indent="-309245">
              <a:lnSpc>
                <a:spcPct val="100699"/>
              </a:lnSpc>
              <a:spcBef>
                <a:spcPts val="1200"/>
              </a:spcBef>
              <a:buChar char="•"/>
              <a:tabLst>
                <a:tab pos="321945" algn="l"/>
                <a:tab pos="322580" algn="l"/>
              </a:tabLst>
            </a:pP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Visit the </a:t>
            </a:r>
            <a:r>
              <a:rPr dirty="0" sz="1800">
                <a:solidFill>
                  <a:srgbClr val="FFFFFF"/>
                </a:solidFill>
                <a:latin typeface="Gill Sans"/>
                <a:cs typeface="Gill Sans"/>
              </a:rPr>
              <a:t>DIV </a:t>
            </a:r>
            <a:r>
              <a:rPr dirty="0" sz="1800" spc="-10">
                <a:solidFill>
                  <a:srgbClr val="FFFFFF"/>
                </a:solidFill>
                <a:latin typeface="Gill Sans"/>
                <a:cs typeface="Gill Sans"/>
              </a:rPr>
              <a:t>Portal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to submit application </a:t>
            </a:r>
            <a:r>
              <a:rPr dirty="0" u="heavy" sz="18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cs typeface="Gill Sans"/>
              </a:rPr>
              <a:t> </a:t>
            </a:r>
            <a:r>
              <a:rPr dirty="0" u="heavy" sz="18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cs typeface="Gill Sans"/>
                <a:hlinkClick r:id="rId3"/>
              </a:rPr>
              <a:t>https://divportal.usaid.gov/s/</a:t>
            </a:r>
            <a:endParaRPr sz="1800">
              <a:latin typeface="Gill Sans"/>
              <a:cs typeface="Gill Sans"/>
            </a:endParaRPr>
          </a:p>
          <a:p>
            <a:pPr marL="321945" marR="408940" indent="-309245">
              <a:lnSpc>
                <a:spcPct val="100699"/>
              </a:lnSpc>
              <a:spcBef>
                <a:spcPts val="1200"/>
              </a:spcBef>
              <a:buChar char="•"/>
              <a:tabLst>
                <a:tab pos="321945" algn="l"/>
                <a:tab pos="322580" algn="l"/>
              </a:tabLst>
            </a:pP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Respond to </a:t>
            </a:r>
            <a:r>
              <a:rPr dirty="0" sz="1800" spc="-15">
                <a:solidFill>
                  <a:srgbClr val="FFFFFF"/>
                </a:solidFill>
                <a:latin typeface="Gill Sans"/>
                <a:cs typeface="Gill Sans"/>
              </a:rPr>
              <a:t>any </a:t>
            </a:r>
            <a:r>
              <a:rPr dirty="0" sz="1800" spc="-10">
                <a:solidFill>
                  <a:srgbClr val="FFFFFF"/>
                </a:solidFill>
                <a:latin typeface="Gill Sans"/>
                <a:cs typeface="Gill Sans"/>
              </a:rPr>
              <a:t>requests for additional  information</a:t>
            </a:r>
            <a:endParaRPr sz="1800">
              <a:latin typeface="Gill Sans"/>
              <a:cs typeface="Gill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073" y="245291"/>
            <a:ext cx="376872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45"/>
              <a:t>Application</a:t>
            </a:r>
            <a:r>
              <a:rPr dirty="0" sz="3200" spc="-150"/>
              <a:t> </a:t>
            </a:r>
            <a:r>
              <a:rPr dirty="0" sz="3200" spc="-155"/>
              <a:t>Process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307524" y="1439275"/>
            <a:ext cx="2688336" cy="2688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073" y="245291"/>
            <a:ext cx="3951604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45"/>
              <a:t>Application</a:t>
            </a:r>
            <a:r>
              <a:rPr dirty="0" sz="3200" spc="-600"/>
              <a:t> </a:t>
            </a:r>
            <a:r>
              <a:rPr dirty="0" sz="3200" spc="-140"/>
              <a:t>Timeline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90762" y="1477071"/>
            <a:ext cx="7772400" cy="1736725"/>
          </a:xfrm>
          <a:custGeom>
            <a:avLst/>
            <a:gdLst/>
            <a:ahLst/>
            <a:cxnLst/>
            <a:rect l="l" t="t" r="r" b="b"/>
            <a:pathLst>
              <a:path w="7772400" h="1736725">
                <a:moveTo>
                  <a:pt x="6904151" y="1736496"/>
                </a:moveTo>
                <a:lnTo>
                  <a:pt x="6904151" y="1302372"/>
                </a:lnTo>
                <a:lnTo>
                  <a:pt x="0" y="1302372"/>
                </a:lnTo>
                <a:lnTo>
                  <a:pt x="434123" y="868248"/>
                </a:lnTo>
                <a:lnTo>
                  <a:pt x="0" y="434124"/>
                </a:lnTo>
                <a:lnTo>
                  <a:pt x="6904151" y="434124"/>
                </a:lnTo>
                <a:lnTo>
                  <a:pt x="6904151" y="0"/>
                </a:lnTo>
                <a:lnTo>
                  <a:pt x="7772399" y="868248"/>
                </a:lnTo>
                <a:lnTo>
                  <a:pt x="6904151" y="1736496"/>
                </a:lnTo>
                <a:close/>
              </a:path>
            </a:pathLst>
          </a:custGeom>
          <a:solidFill>
            <a:srgbClr val="0067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00678" y="991178"/>
            <a:ext cx="1066165" cy="79502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L="12700" marR="5080">
              <a:lnSpc>
                <a:spcPts val="1950"/>
              </a:lnSpc>
              <a:spcBef>
                <a:spcPts val="340"/>
              </a:spcBef>
            </a:pP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Application  Submission  </a:t>
            </a:r>
            <a:r>
              <a:rPr dirty="0" sz="1800" spc="-10">
                <a:solidFill>
                  <a:srgbClr val="FFFFFF"/>
                </a:solidFill>
                <a:latin typeface="Gill Sans"/>
                <a:cs typeface="Gill Sans"/>
              </a:rPr>
              <a:t>(rolling)</a:t>
            </a:r>
            <a:endParaRPr sz="1800">
              <a:latin typeface="Gill Sans"/>
              <a:cs typeface="Gill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17409" y="2128222"/>
            <a:ext cx="438150" cy="434340"/>
          </a:xfrm>
          <a:custGeom>
            <a:avLst/>
            <a:gdLst/>
            <a:ahLst/>
            <a:cxnLst/>
            <a:rect l="l" t="t" r="r" b="b"/>
            <a:pathLst>
              <a:path w="438150" h="434339">
                <a:moveTo>
                  <a:pt x="218849" y="434198"/>
                </a:moveTo>
                <a:lnTo>
                  <a:pt x="168669" y="428464"/>
                </a:lnTo>
                <a:lnTo>
                  <a:pt x="122605" y="412132"/>
                </a:lnTo>
                <a:lnTo>
                  <a:pt x="81970" y="386504"/>
                </a:lnTo>
                <a:lnTo>
                  <a:pt x="48078" y="352883"/>
                </a:lnTo>
                <a:lnTo>
                  <a:pt x="22244" y="312573"/>
                </a:lnTo>
                <a:lnTo>
                  <a:pt x="5779" y="266877"/>
                </a:lnTo>
                <a:lnTo>
                  <a:pt x="0" y="217099"/>
                </a:lnTo>
                <a:lnTo>
                  <a:pt x="5779" y="167320"/>
                </a:lnTo>
                <a:lnTo>
                  <a:pt x="22244" y="121624"/>
                </a:lnTo>
                <a:lnTo>
                  <a:pt x="48078" y="81314"/>
                </a:lnTo>
                <a:lnTo>
                  <a:pt x="81970" y="47694"/>
                </a:lnTo>
                <a:lnTo>
                  <a:pt x="122605" y="22066"/>
                </a:lnTo>
                <a:lnTo>
                  <a:pt x="168669" y="5733"/>
                </a:lnTo>
                <a:lnTo>
                  <a:pt x="218849" y="0"/>
                </a:lnTo>
                <a:lnTo>
                  <a:pt x="261744" y="4210"/>
                </a:lnTo>
                <a:lnTo>
                  <a:pt x="302600" y="16525"/>
                </a:lnTo>
                <a:lnTo>
                  <a:pt x="340268" y="36475"/>
                </a:lnTo>
                <a:lnTo>
                  <a:pt x="373600" y="63586"/>
                </a:lnTo>
                <a:lnTo>
                  <a:pt x="400930" y="96652"/>
                </a:lnTo>
                <a:lnTo>
                  <a:pt x="421040" y="134018"/>
                </a:lnTo>
                <a:lnTo>
                  <a:pt x="433455" y="174547"/>
                </a:lnTo>
                <a:lnTo>
                  <a:pt x="437699" y="217099"/>
                </a:lnTo>
                <a:lnTo>
                  <a:pt x="431919" y="266877"/>
                </a:lnTo>
                <a:lnTo>
                  <a:pt x="415455" y="312573"/>
                </a:lnTo>
                <a:lnTo>
                  <a:pt x="389621" y="352883"/>
                </a:lnTo>
                <a:lnTo>
                  <a:pt x="355729" y="386504"/>
                </a:lnTo>
                <a:lnTo>
                  <a:pt x="315094" y="412132"/>
                </a:lnTo>
                <a:lnTo>
                  <a:pt x="269030" y="428464"/>
                </a:lnTo>
                <a:lnTo>
                  <a:pt x="218849" y="434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17409" y="2128222"/>
            <a:ext cx="438150" cy="434340"/>
          </a:xfrm>
          <a:custGeom>
            <a:avLst/>
            <a:gdLst/>
            <a:ahLst/>
            <a:cxnLst/>
            <a:rect l="l" t="t" r="r" b="b"/>
            <a:pathLst>
              <a:path w="438150" h="434339">
                <a:moveTo>
                  <a:pt x="0" y="217099"/>
                </a:moveTo>
                <a:lnTo>
                  <a:pt x="5779" y="167320"/>
                </a:lnTo>
                <a:lnTo>
                  <a:pt x="22244" y="121624"/>
                </a:lnTo>
                <a:lnTo>
                  <a:pt x="48078" y="81314"/>
                </a:lnTo>
                <a:lnTo>
                  <a:pt x="81970" y="47694"/>
                </a:lnTo>
                <a:lnTo>
                  <a:pt x="122605" y="22066"/>
                </a:lnTo>
                <a:lnTo>
                  <a:pt x="168669" y="5733"/>
                </a:lnTo>
                <a:lnTo>
                  <a:pt x="218849" y="0"/>
                </a:lnTo>
                <a:lnTo>
                  <a:pt x="261744" y="4210"/>
                </a:lnTo>
                <a:lnTo>
                  <a:pt x="302600" y="16525"/>
                </a:lnTo>
                <a:lnTo>
                  <a:pt x="340268" y="36475"/>
                </a:lnTo>
                <a:lnTo>
                  <a:pt x="373600" y="63586"/>
                </a:lnTo>
                <a:lnTo>
                  <a:pt x="400930" y="96652"/>
                </a:lnTo>
                <a:lnTo>
                  <a:pt x="421041" y="134018"/>
                </a:lnTo>
                <a:lnTo>
                  <a:pt x="433455" y="174547"/>
                </a:lnTo>
                <a:lnTo>
                  <a:pt x="437699" y="217099"/>
                </a:lnTo>
                <a:lnTo>
                  <a:pt x="431919" y="266877"/>
                </a:lnTo>
                <a:lnTo>
                  <a:pt x="415455" y="312573"/>
                </a:lnTo>
                <a:lnTo>
                  <a:pt x="389621" y="352883"/>
                </a:lnTo>
                <a:lnTo>
                  <a:pt x="355729" y="386504"/>
                </a:lnTo>
                <a:lnTo>
                  <a:pt x="315094" y="412132"/>
                </a:lnTo>
                <a:lnTo>
                  <a:pt x="269030" y="428464"/>
                </a:lnTo>
                <a:lnTo>
                  <a:pt x="218849" y="434198"/>
                </a:lnTo>
                <a:lnTo>
                  <a:pt x="168669" y="428464"/>
                </a:lnTo>
                <a:lnTo>
                  <a:pt x="122605" y="412132"/>
                </a:lnTo>
                <a:lnTo>
                  <a:pt x="81970" y="386504"/>
                </a:lnTo>
                <a:lnTo>
                  <a:pt x="48078" y="352883"/>
                </a:lnTo>
                <a:lnTo>
                  <a:pt x="22244" y="312573"/>
                </a:lnTo>
                <a:lnTo>
                  <a:pt x="5779" y="266877"/>
                </a:lnTo>
                <a:lnTo>
                  <a:pt x="0" y="2170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687172" y="2868933"/>
            <a:ext cx="1232535" cy="79502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L="12065" marR="5080" indent="1905">
              <a:lnSpc>
                <a:spcPts val="1950"/>
              </a:lnSpc>
              <a:spcBef>
                <a:spcPts val="340"/>
              </a:spcBef>
            </a:pPr>
            <a:r>
              <a:rPr dirty="0" sz="1800">
                <a:solidFill>
                  <a:srgbClr val="FFFFFF"/>
                </a:solidFill>
                <a:latin typeface="Gill Sans"/>
                <a:cs typeface="Gill Sans"/>
              </a:rPr>
              <a:t>Eligibility 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Assessment  (1-2</a:t>
            </a:r>
            <a:r>
              <a:rPr dirty="0" sz="1800" spc="-9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months)</a:t>
            </a:r>
            <a:endParaRPr sz="1800">
              <a:latin typeface="Gill Sans"/>
              <a:cs typeface="Gill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85496" y="2128222"/>
            <a:ext cx="438150" cy="434340"/>
          </a:xfrm>
          <a:custGeom>
            <a:avLst/>
            <a:gdLst/>
            <a:ahLst/>
            <a:cxnLst/>
            <a:rect l="l" t="t" r="r" b="b"/>
            <a:pathLst>
              <a:path w="438150" h="434339">
                <a:moveTo>
                  <a:pt x="218850" y="434198"/>
                </a:moveTo>
                <a:lnTo>
                  <a:pt x="168669" y="428464"/>
                </a:lnTo>
                <a:lnTo>
                  <a:pt x="122605" y="412132"/>
                </a:lnTo>
                <a:lnTo>
                  <a:pt x="81970" y="386504"/>
                </a:lnTo>
                <a:lnTo>
                  <a:pt x="48078" y="352883"/>
                </a:lnTo>
                <a:lnTo>
                  <a:pt x="22244" y="312573"/>
                </a:lnTo>
                <a:lnTo>
                  <a:pt x="5779" y="266877"/>
                </a:lnTo>
                <a:lnTo>
                  <a:pt x="0" y="217099"/>
                </a:lnTo>
                <a:lnTo>
                  <a:pt x="5779" y="167320"/>
                </a:lnTo>
                <a:lnTo>
                  <a:pt x="22244" y="121624"/>
                </a:lnTo>
                <a:lnTo>
                  <a:pt x="48078" y="81314"/>
                </a:lnTo>
                <a:lnTo>
                  <a:pt x="81970" y="47694"/>
                </a:lnTo>
                <a:lnTo>
                  <a:pt x="122605" y="22066"/>
                </a:lnTo>
                <a:lnTo>
                  <a:pt x="168669" y="5733"/>
                </a:lnTo>
                <a:lnTo>
                  <a:pt x="218850" y="0"/>
                </a:lnTo>
                <a:lnTo>
                  <a:pt x="261744" y="4210"/>
                </a:lnTo>
                <a:lnTo>
                  <a:pt x="302600" y="16525"/>
                </a:lnTo>
                <a:lnTo>
                  <a:pt x="340268" y="36475"/>
                </a:lnTo>
                <a:lnTo>
                  <a:pt x="373600" y="63586"/>
                </a:lnTo>
                <a:lnTo>
                  <a:pt x="400930" y="96652"/>
                </a:lnTo>
                <a:lnTo>
                  <a:pt x="421041" y="134018"/>
                </a:lnTo>
                <a:lnTo>
                  <a:pt x="433456" y="174547"/>
                </a:lnTo>
                <a:lnTo>
                  <a:pt x="437700" y="217099"/>
                </a:lnTo>
                <a:lnTo>
                  <a:pt x="431920" y="266877"/>
                </a:lnTo>
                <a:lnTo>
                  <a:pt x="415455" y="312573"/>
                </a:lnTo>
                <a:lnTo>
                  <a:pt x="389621" y="352883"/>
                </a:lnTo>
                <a:lnTo>
                  <a:pt x="355729" y="386504"/>
                </a:lnTo>
                <a:lnTo>
                  <a:pt x="315094" y="412132"/>
                </a:lnTo>
                <a:lnTo>
                  <a:pt x="269030" y="428464"/>
                </a:lnTo>
                <a:lnTo>
                  <a:pt x="218850" y="434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85496" y="2128222"/>
            <a:ext cx="438150" cy="434340"/>
          </a:xfrm>
          <a:custGeom>
            <a:avLst/>
            <a:gdLst/>
            <a:ahLst/>
            <a:cxnLst/>
            <a:rect l="l" t="t" r="r" b="b"/>
            <a:pathLst>
              <a:path w="438150" h="434339">
                <a:moveTo>
                  <a:pt x="0" y="217099"/>
                </a:moveTo>
                <a:lnTo>
                  <a:pt x="5779" y="167320"/>
                </a:lnTo>
                <a:lnTo>
                  <a:pt x="22244" y="121624"/>
                </a:lnTo>
                <a:lnTo>
                  <a:pt x="48078" y="81314"/>
                </a:lnTo>
                <a:lnTo>
                  <a:pt x="81970" y="47694"/>
                </a:lnTo>
                <a:lnTo>
                  <a:pt x="122605" y="22066"/>
                </a:lnTo>
                <a:lnTo>
                  <a:pt x="168669" y="5733"/>
                </a:lnTo>
                <a:lnTo>
                  <a:pt x="218850" y="0"/>
                </a:lnTo>
                <a:lnTo>
                  <a:pt x="261744" y="4210"/>
                </a:lnTo>
                <a:lnTo>
                  <a:pt x="302600" y="16525"/>
                </a:lnTo>
                <a:lnTo>
                  <a:pt x="340268" y="36475"/>
                </a:lnTo>
                <a:lnTo>
                  <a:pt x="373600" y="63586"/>
                </a:lnTo>
                <a:lnTo>
                  <a:pt x="400930" y="96652"/>
                </a:lnTo>
                <a:lnTo>
                  <a:pt x="421041" y="134018"/>
                </a:lnTo>
                <a:lnTo>
                  <a:pt x="433456" y="174547"/>
                </a:lnTo>
                <a:lnTo>
                  <a:pt x="437700" y="217099"/>
                </a:lnTo>
                <a:lnTo>
                  <a:pt x="431920" y="266877"/>
                </a:lnTo>
                <a:lnTo>
                  <a:pt x="415455" y="312573"/>
                </a:lnTo>
                <a:lnTo>
                  <a:pt x="389621" y="352883"/>
                </a:lnTo>
                <a:lnTo>
                  <a:pt x="355729" y="386504"/>
                </a:lnTo>
                <a:lnTo>
                  <a:pt x="315094" y="412132"/>
                </a:lnTo>
                <a:lnTo>
                  <a:pt x="269030" y="428464"/>
                </a:lnTo>
                <a:lnTo>
                  <a:pt x="218850" y="434198"/>
                </a:lnTo>
                <a:lnTo>
                  <a:pt x="168669" y="428464"/>
                </a:lnTo>
                <a:lnTo>
                  <a:pt x="122605" y="412132"/>
                </a:lnTo>
                <a:lnTo>
                  <a:pt x="81970" y="386504"/>
                </a:lnTo>
                <a:lnTo>
                  <a:pt x="48078" y="352883"/>
                </a:lnTo>
                <a:lnTo>
                  <a:pt x="22244" y="312573"/>
                </a:lnTo>
                <a:lnTo>
                  <a:pt x="5779" y="266877"/>
                </a:lnTo>
                <a:lnTo>
                  <a:pt x="0" y="2170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403914" y="1067378"/>
            <a:ext cx="1337310" cy="707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5080" indent="-51435">
              <a:lnSpc>
                <a:spcPct val="1243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Gill Sans"/>
                <a:cs typeface="Gill Sans"/>
              </a:rPr>
              <a:t>Due</a:t>
            </a:r>
            <a:r>
              <a:rPr dirty="0" sz="1800" spc="-10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800">
                <a:solidFill>
                  <a:srgbClr val="FFFFFF"/>
                </a:solidFill>
                <a:latin typeface="Gill Sans"/>
                <a:cs typeface="Gill Sans"/>
              </a:rPr>
              <a:t>Diligence 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(2-5</a:t>
            </a:r>
            <a:r>
              <a:rPr dirty="0" sz="1800" spc="-5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months)</a:t>
            </a:r>
            <a:endParaRPr sz="1800">
              <a:latin typeface="Gill Sans"/>
              <a:cs typeface="Gill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53585" y="2128222"/>
            <a:ext cx="438150" cy="434340"/>
          </a:xfrm>
          <a:custGeom>
            <a:avLst/>
            <a:gdLst/>
            <a:ahLst/>
            <a:cxnLst/>
            <a:rect l="l" t="t" r="r" b="b"/>
            <a:pathLst>
              <a:path w="438150" h="434339">
                <a:moveTo>
                  <a:pt x="218849" y="434198"/>
                </a:moveTo>
                <a:lnTo>
                  <a:pt x="168669" y="428464"/>
                </a:lnTo>
                <a:lnTo>
                  <a:pt x="122605" y="412132"/>
                </a:lnTo>
                <a:lnTo>
                  <a:pt x="81970" y="386504"/>
                </a:lnTo>
                <a:lnTo>
                  <a:pt x="48078" y="352883"/>
                </a:lnTo>
                <a:lnTo>
                  <a:pt x="22244" y="312573"/>
                </a:lnTo>
                <a:lnTo>
                  <a:pt x="5779" y="266877"/>
                </a:lnTo>
                <a:lnTo>
                  <a:pt x="0" y="217099"/>
                </a:lnTo>
                <a:lnTo>
                  <a:pt x="5779" y="167320"/>
                </a:lnTo>
                <a:lnTo>
                  <a:pt x="22244" y="121624"/>
                </a:lnTo>
                <a:lnTo>
                  <a:pt x="48078" y="81314"/>
                </a:lnTo>
                <a:lnTo>
                  <a:pt x="81970" y="47694"/>
                </a:lnTo>
                <a:lnTo>
                  <a:pt x="122605" y="22066"/>
                </a:lnTo>
                <a:lnTo>
                  <a:pt x="168669" y="5733"/>
                </a:lnTo>
                <a:lnTo>
                  <a:pt x="218849" y="0"/>
                </a:lnTo>
                <a:lnTo>
                  <a:pt x="261744" y="4210"/>
                </a:lnTo>
                <a:lnTo>
                  <a:pt x="302600" y="16525"/>
                </a:lnTo>
                <a:lnTo>
                  <a:pt x="340268" y="36475"/>
                </a:lnTo>
                <a:lnTo>
                  <a:pt x="373600" y="63586"/>
                </a:lnTo>
                <a:lnTo>
                  <a:pt x="400930" y="96652"/>
                </a:lnTo>
                <a:lnTo>
                  <a:pt x="421041" y="134018"/>
                </a:lnTo>
                <a:lnTo>
                  <a:pt x="433456" y="174547"/>
                </a:lnTo>
                <a:lnTo>
                  <a:pt x="437699" y="217099"/>
                </a:lnTo>
                <a:lnTo>
                  <a:pt x="431920" y="266877"/>
                </a:lnTo>
                <a:lnTo>
                  <a:pt x="415455" y="312573"/>
                </a:lnTo>
                <a:lnTo>
                  <a:pt x="389621" y="352883"/>
                </a:lnTo>
                <a:lnTo>
                  <a:pt x="355729" y="386504"/>
                </a:lnTo>
                <a:lnTo>
                  <a:pt x="315094" y="412132"/>
                </a:lnTo>
                <a:lnTo>
                  <a:pt x="269030" y="428464"/>
                </a:lnTo>
                <a:lnTo>
                  <a:pt x="218849" y="434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3585" y="2128222"/>
            <a:ext cx="438150" cy="434340"/>
          </a:xfrm>
          <a:custGeom>
            <a:avLst/>
            <a:gdLst/>
            <a:ahLst/>
            <a:cxnLst/>
            <a:rect l="l" t="t" r="r" b="b"/>
            <a:pathLst>
              <a:path w="438150" h="434339">
                <a:moveTo>
                  <a:pt x="0" y="217099"/>
                </a:moveTo>
                <a:lnTo>
                  <a:pt x="5779" y="167320"/>
                </a:lnTo>
                <a:lnTo>
                  <a:pt x="22244" y="121624"/>
                </a:lnTo>
                <a:lnTo>
                  <a:pt x="48078" y="81314"/>
                </a:lnTo>
                <a:lnTo>
                  <a:pt x="81970" y="47694"/>
                </a:lnTo>
                <a:lnTo>
                  <a:pt x="122605" y="22066"/>
                </a:lnTo>
                <a:lnTo>
                  <a:pt x="168669" y="5733"/>
                </a:lnTo>
                <a:lnTo>
                  <a:pt x="218849" y="0"/>
                </a:lnTo>
                <a:lnTo>
                  <a:pt x="261744" y="4210"/>
                </a:lnTo>
                <a:lnTo>
                  <a:pt x="302600" y="16525"/>
                </a:lnTo>
                <a:lnTo>
                  <a:pt x="340268" y="36475"/>
                </a:lnTo>
                <a:lnTo>
                  <a:pt x="373600" y="63586"/>
                </a:lnTo>
                <a:lnTo>
                  <a:pt x="400930" y="96652"/>
                </a:lnTo>
                <a:lnTo>
                  <a:pt x="421041" y="134018"/>
                </a:lnTo>
                <a:lnTo>
                  <a:pt x="433456" y="174547"/>
                </a:lnTo>
                <a:lnTo>
                  <a:pt x="437699" y="217099"/>
                </a:lnTo>
                <a:lnTo>
                  <a:pt x="431920" y="266877"/>
                </a:lnTo>
                <a:lnTo>
                  <a:pt x="415455" y="312573"/>
                </a:lnTo>
                <a:lnTo>
                  <a:pt x="389621" y="352883"/>
                </a:lnTo>
                <a:lnTo>
                  <a:pt x="355729" y="386504"/>
                </a:lnTo>
                <a:lnTo>
                  <a:pt x="315094" y="412132"/>
                </a:lnTo>
                <a:lnTo>
                  <a:pt x="269030" y="428464"/>
                </a:lnTo>
                <a:lnTo>
                  <a:pt x="218849" y="434198"/>
                </a:lnTo>
                <a:lnTo>
                  <a:pt x="168669" y="428464"/>
                </a:lnTo>
                <a:lnTo>
                  <a:pt x="122605" y="412132"/>
                </a:lnTo>
                <a:lnTo>
                  <a:pt x="81970" y="386504"/>
                </a:lnTo>
                <a:lnTo>
                  <a:pt x="48078" y="352883"/>
                </a:lnTo>
                <a:lnTo>
                  <a:pt x="22244" y="312573"/>
                </a:lnTo>
                <a:lnTo>
                  <a:pt x="5779" y="266877"/>
                </a:lnTo>
                <a:lnTo>
                  <a:pt x="0" y="2170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223348" y="2878458"/>
            <a:ext cx="1232535" cy="88836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L="66675" marR="59055" indent="1270">
              <a:lnSpc>
                <a:spcPts val="1950"/>
              </a:lnSpc>
              <a:spcBef>
                <a:spcPts val="340"/>
              </a:spcBef>
            </a:pPr>
            <a:r>
              <a:rPr dirty="0" sz="1800" spc="-20">
                <a:solidFill>
                  <a:srgbClr val="FFFFFF"/>
                </a:solidFill>
                <a:latin typeface="Gill Sans"/>
                <a:cs typeface="Gill Sans"/>
              </a:rPr>
              <a:t>Award 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Ne</a:t>
            </a:r>
            <a:r>
              <a:rPr dirty="0" sz="1800" spc="-20">
                <a:solidFill>
                  <a:srgbClr val="FFFFFF"/>
                </a:solidFill>
                <a:latin typeface="Gill Sans"/>
                <a:cs typeface="Gill Sans"/>
              </a:rPr>
              <a:t>g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otiation</a:t>
            </a:r>
            <a:endParaRPr sz="1800">
              <a:latin typeface="Gill Sans"/>
              <a:cs typeface="Gill Sans"/>
            </a:endParaRPr>
          </a:p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(2-5</a:t>
            </a:r>
            <a:r>
              <a:rPr dirty="0" sz="1800" spc="-8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months)</a:t>
            </a:r>
            <a:endParaRPr sz="1800">
              <a:latin typeface="Gill Sans"/>
              <a:cs typeface="Gill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21672" y="2128222"/>
            <a:ext cx="438150" cy="434340"/>
          </a:xfrm>
          <a:custGeom>
            <a:avLst/>
            <a:gdLst/>
            <a:ahLst/>
            <a:cxnLst/>
            <a:rect l="l" t="t" r="r" b="b"/>
            <a:pathLst>
              <a:path w="438150" h="434339">
                <a:moveTo>
                  <a:pt x="218849" y="434198"/>
                </a:moveTo>
                <a:lnTo>
                  <a:pt x="168669" y="428464"/>
                </a:lnTo>
                <a:lnTo>
                  <a:pt x="122605" y="412132"/>
                </a:lnTo>
                <a:lnTo>
                  <a:pt x="81970" y="386504"/>
                </a:lnTo>
                <a:lnTo>
                  <a:pt x="48079" y="352883"/>
                </a:lnTo>
                <a:lnTo>
                  <a:pt x="22244" y="312573"/>
                </a:lnTo>
                <a:lnTo>
                  <a:pt x="5780" y="266877"/>
                </a:lnTo>
                <a:lnTo>
                  <a:pt x="0" y="217099"/>
                </a:lnTo>
                <a:lnTo>
                  <a:pt x="5780" y="167320"/>
                </a:lnTo>
                <a:lnTo>
                  <a:pt x="22244" y="121624"/>
                </a:lnTo>
                <a:lnTo>
                  <a:pt x="48079" y="81314"/>
                </a:lnTo>
                <a:lnTo>
                  <a:pt x="81970" y="47694"/>
                </a:lnTo>
                <a:lnTo>
                  <a:pt x="122605" y="22066"/>
                </a:lnTo>
                <a:lnTo>
                  <a:pt x="168669" y="5733"/>
                </a:lnTo>
                <a:lnTo>
                  <a:pt x="218849" y="0"/>
                </a:lnTo>
                <a:lnTo>
                  <a:pt x="261745" y="4210"/>
                </a:lnTo>
                <a:lnTo>
                  <a:pt x="302600" y="16525"/>
                </a:lnTo>
                <a:lnTo>
                  <a:pt x="340268" y="36475"/>
                </a:lnTo>
                <a:lnTo>
                  <a:pt x="373600" y="63586"/>
                </a:lnTo>
                <a:lnTo>
                  <a:pt x="400931" y="96652"/>
                </a:lnTo>
                <a:lnTo>
                  <a:pt x="421041" y="134018"/>
                </a:lnTo>
                <a:lnTo>
                  <a:pt x="433456" y="174547"/>
                </a:lnTo>
                <a:lnTo>
                  <a:pt x="437699" y="217099"/>
                </a:lnTo>
                <a:lnTo>
                  <a:pt x="431920" y="266877"/>
                </a:lnTo>
                <a:lnTo>
                  <a:pt x="415455" y="312573"/>
                </a:lnTo>
                <a:lnTo>
                  <a:pt x="389621" y="352883"/>
                </a:lnTo>
                <a:lnTo>
                  <a:pt x="355729" y="386504"/>
                </a:lnTo>
                <a:lnTo>
                  <a:pt x="315094" y="412132"/>
                </a:lnTo>
                <a:lnTo>
                  <a:pt x="269030" y="428464"/>
                </a:lnTo>
                <a:lnTo>
                  <a:pt x="218849" y="434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21672" y="2128222"/>
            <a:ext cx="438150" cy="434340"/>
          </a:xfrm>
          <a:custGeom>
            <a:avLst/>
            <a:gdLst/>
            <a:ahLst/>
            <a:cxnLst/>
            <a:rect l="l" t="t" r="r" b="b"/>
            <a:pathLst>
              <a:path w="438150" h="434339">
                <a:moveTo>
                  <a:pt x="0" y="217099"/>
                </a:moveTo>
                <a:lnTo>
                  <a:pt x="5780" y="167320"/>
                </a:lnTo>
                <a:lnTo>
                  <a:pt x="22244" y="121624"/>
                </a:lnTo>
                <a:lnTo>
                  <a:pt x="48079" y="81314"/>
                </a:lnTo>
                <a:lnTo>
                  <a:pt x="81970" y="47694"/>
                </a:lnTo>
                <a:lnTo>
                  <a:pt x="122605" y="22066"/>
                </a:lnTo>
                <a:lnTo>
                  <a:pt x="168669" y="5733"/>
                </a:lnTo>
                <a:lnTo>
                  <a:pt x="218849" y="0"/>
                </a:lnTo>
                <a:lnTo>
                  <a:pt x="261745" y="4210"/>
                </a:lnTo>
                <a:lnTo>
                  <a:pt x="302600" y="16525"/>
                </a:lnTo>
                <a:lnTo>
                  <a:pt x="340268" y="36475"/>
                </a:lnTo>
                <a:lnTo>
                  <a:pt x="373600" y="63586"/>
                </a:lnTo>
                <a:lnTo>
                  <a:pt x="400931" y="96652"/>
                </a:lnTo>
                <a:lnTo>
                  <a:pt x="421041" y="134018"/>
                </a:lnTo>
                <a:lnTo>
                  <a:pt x="433456" y="174547"/>
                </a:lnTo>
                <a:lnTo>
                  <a:pt x="437699" y="217099"/>
                </a:lnTo>
                <a:lnTo>
                  <a:pt x="431920" y="266877"/>
                </a:lnTo>
                <a:lnTo>
                  <a:pt x="415455" y="312573"/>
                </a:lnTo>
                <a:lnTo>
                  <a:pt x="389621" y="352883"/>
                </a:lnTo>
                <a:lnTo>
                  <a:pt x="355729" y="386504"/>
                </a:lnTo>
                <a:lnTo>
                  <a:pt x="315094" y="412132"/>
                </a:lnTo>
                <a:lnTo>
                  <a:pt x="269030" y="428464"/>
                </a:lnTo>
                <a:lnTo>
                  <a:pt x="218849" y="434198"/>
                </a:lnTo>
                <a:lnTo>
                  <a:pt x="168669" y="428464"/>
                </a:lnTo>
                <a:lnTo>
                  <a:pt x="122605" y="412132"/>
                </a:lnTo>
                <a:lnTo>
                  <a:pt x="81970" y="386504"/>
                </a:lnTo>
                <a:lnTo>
                  <a:pt x="48079" y="352883"/>
                </a:lnTo>
                <a:lnTo>
                  <a:pt x="22244" y="312573"/>
                </a:lnTo>
                <a:lnTo>
                  <a:pt x="5780" y="266877"/>
                </a:lnTo>
                <a:lnTo>
                  <a:pt x="0" y="2170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68424" y="4009056"/>
            <a:ext cx="7268845" cy="5759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Applicants will be informed as quickly as possible if their applications do  not meet </a:t>
            </a:r>
            <a:r>
              <a:rPr dirty="0" sz="1800" spc="-10" i="1">
                <a:solidFill>
                  <a:srgbClr val="FFFFFF"/>
                </a:solidFill>
                <a:latin typeface="Arial"/>
                <a:cs typeface="Arial"/>
              </a:rPr>
              <a:t>DIV’s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quality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standards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at any phase of the review</a:t>
            </a:r>
            <a:r>
              <a:rPr dirty="0" sz="18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process.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9525" y="2091323"/>
            <a:ext cx="507987" cy="50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58499" y="2146816"/>
            <a:ext cx="480773" cy="480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7110" y="4858998"/>
            <a:ext cx="9207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75">
                <a:solidFill>
                  <a:srgbClr val="6C6463"/>
                </a:solidFill>
                <a:latin typeface="Arial"/>
                <a:cs typeface="Arial"/>
              </a:rPr>
              <a:t>15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073" y="506112"/>
            <a:ext cx="635127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55"/>
              <a:t>What </a:t>
            </a:r>
            <a:r>
              <a:rPr dirty="0" sz="3200" spc="-110"/>
              <a:t>DIV </a:t>
            </a:r>
            <a:r>
              <a:rPr dirty="0" sz="3200" spc="-190"/>
              <a:t>Provides </a:t>
            </a:r>
            <a:r>
              <a:rPr dirty="0" sz="3200" spc="-180"/>
              <a:t>to</a:t>
            </a:r>
            <a:r>
              <a:rPr dirty="0" sz="3200" spc="114"/>
              <a:t> </a:t>
            </a:r>
            <a:r>
              <a:rPr dirty="0" sz="3200" spc="-185"/>
              <a:t>Innovators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328545" y="1696390"/>
            <a:ext cx="30289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Gill Sans"/>
                <a:cs typeface="Gill Sans"/>
              </a:rPr>
              <a:t>Flexible, </a:t>
            </a:r>
            <a:r>
              <a:rPr dirty="0" sz="2000">
                <a:solidFill>
                  <a:srgbClr val="FFFFFF"/>
                </a:solidFill>
                <a:latin typeface="Gill Sans"/>
                <a:cs typeface="Gill Sans"/>
              </a:rPr>
              <a:t>patient </a:t>
            </a:r>
            <a:r>
              <a:rPr dirty="0" sz="2000" spc="-5">
                <a:solidFill>
                  <a:srgbClr val="FFFFFF"/>
                </a:solidFill>
                <a:latin typeface="Gill Sans"/>
                <a:cs typeface="Gill Sans"/>
              </a:rPr>
              <a:t>grant</a:t>
            </a:r>
            <a:r>
              <a:rPr dirty="0" sz="2000" spc="-26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"/>
                <a:cs typeface="Gill Sans"/>
              </a:rPr>
              <a:t>funding</a:t>
            </a:r>
            <a:endParaRPr sz="2000">
              <a:latin typeface="Gill Sans"/>
              <a:cs typeface="Gill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8545" y="3981465"/>
            <a:ext cx="26149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Gill Sans"/>
                <a:cs typeface="Gill Sans"/>
              </a:rPr>
              <a:t>Dedicated </a:t>
            </a:r>
            <a:r>
              <a:rPr dirty="0" sz="2000" spc="-5">
                <a:solidFill>
                  <a:srgbClr val="FFFFFF"/>
                </a:solidFill>
                <a:latin typeface="Gill Sans"/>
                <a:cs typeface="Gill Sans"/>
              </a:rPr>
              <a:t>grant</a:t>
            </a:r>
            <a:r>
              <a:rPr dirty="0" sz="2000" spc="-9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Gill Sans"/>
                <a:cs typeface="Gill Sans"/>
              </a:rPr>
              <a:t>manager</a:t>
            </a:r>
            <a:endParaRPr sz="2000">
              <a:latin typeface="Gill Sans"/>
              <a:cs typeface="Gill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85416" y="3854040"/>
            <a:ext cx="558165" cy="558165"/>
          </a:xfrm>
          <a:custGeom>
            <a:avLst/>
            <a:gdLst/>
            <a:ahLst/>
            <a:cxnLst/>
            <a:rect l="l" t="t" r="r" b="b"/>
            <a:pathLst>
              <a:path w="558164" h="558164">
                <a:moveTo>
                  <a:pt x="278849" y="557699"/>
                </a:moveTo>
                <a:lnTo>
                  <a:pt x="233619" y="554050"/>
                </a:lnTo>
                <a:lnTo>
                  <a:pt x="190711" y="543484"/>
                </a:lnTo>
                <a:lnTo>
                  <a:pt x="150702" y="526575"/>
                </a:lnTo>
                <a:lnTo>
                  <a:pt x="114164" y="503898"/>
                </a:lnTo>
                <a:lnTo>
                  <a:pt x="81673" y="476026"/>
                </a:lnTo>
                <a:lnTo>
                  <a:pt x="53801" y="443535"/>
                </a:lnTo>
                <a:lnTo>
                  <a:pt x="31124" y="406997"/>
                </a:lnTo>
                <a:lnTo>
                  <a:pt x="14215" y="366988"/>
                </a:lnTo>
                <a:lnTo>
                  <a:pt x="3649" y="324080"/>
                </a:lnTo>
                <a:lnTo>
                  <a:pt x="0" y="278849"/>
                </a:lnTo>
                <a:lnTo>
                  <a:pt x="3649" y="233619"/>
                </a:lnTo>
                <a:lnTo>
                  <a:pt x="14215" y="190711"/>
                </a:lnTo>
                <a:lnTo>
                  <a:pt x="31124" y="150702"/>
                </a:lnTo>
                <a:lnTo>
                  <a:pt x="53801" y="114164"/>
                </a:lnTo>
                <a:lnTo>
                  <a:pt x="81673" y="81673"/>
                </a:lnTo>
                <a:lnTo>
                  <a:pt x="114164" y="53801"/>
                </a:lnTo>
                <a:lnTo>
                  <a:pt x="150702" y="31124"/>
                </a:lnTo>
                <a:lnTo>
                  <a:pt x="190711" y="14215"/>
                </a:lnTo>
                <a:lnTo>
                  <a:pt x="233619" y="3649"/>
                </a:lnTo>
                <a:lnTo>
                  <a:pt x="278849" y="0"/>
                </a:lnTo>
                <a:lnTo>
                  <a:pt x="333505" y="5407"/>
                </a:lnTo>
                <a:lnTo>
                  <a:pt x="385561" y="21226"/>
                </a:lnTo>
                <a:lnTo>
                  <a:pt x="433556" y="46850"/>
                </a:lnTo>
                <a:lnTo>
                  <a:pt x="476026" y="81673"/>
                </a:lnTo>
                <a:lnTo>
                  <a:pt x="510850" y="124144"/>
                </a:lnTo>
                <a:lnTo>
                  <a:pt x="536473" y="172138"/>
                </a:lnTo>
                <a:lnTo>
                  <a:pt x="552292" y="224195"/>
                </a:lnTo>
                <a:lnTo>
                  <a:pt x="557699" y="278849"/>
                </a:lnTo>
                <a:lnTo>
                  <a:pt x="554050" y="324080"/>
                </a:lnTo>
                <a:lnTo>
                  <a:pt x="543484" y="366988"/>
                </a:lnTo>
                <a:lnTo>
                  <a:pt x="526575" y="406997"/>
                </a:lnTo>
                <a:lnTo>
                  <a:pt x="503898" y="443535"/>
                </a:lnTo>
                <a:lnTo>
                  <a:pt x="476026" y="476026"/>
                </a:lnTo>
                <a:lnTo>
                  <a:pt x="443535" y="503898"/>
                </a:lnTo>
                <a:lnTo>
                  <a:pt x="406997" y="526575"/>
                </a:lnTo>
                <a:lnTo>
                  <a:pt x="366988" y="543484"/>
                </a:lnTo>
                <a:lnTo>
                  <a:pt x="324080" y="554050"/>
                </a:lnTo>
                <a:lnTo>
                  <a:pt x="278849" y="557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85593" y="3984425"/>
            <a:ext cx="357418" cy="297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7541" y="1585525"/>
            <a:ext cx="558165" cy="558165"/>
          </a:xfrm>
          <a:custGeom>
            <a:avLst/>
            <a:gdLst/>
            <a:ahLst/>
            <a:cxnLst/>
            <a:rect l="l" t="t" r="r" b="b"/>
            <a:pathLst>
              <a:path w="558165" h="558164">
                <a:moveTo>
                  <a:pt x="278849" y="557699"/>
                </a:moveTo>
                <a:lnTo>
                  <a:pt x="233619" y="554050"/>
                </a:lnTo>
                <a:lnTo>
                  <a:pt x="190711" y="543484"/>
                </a:lnTo>
                <a:lnTo>
                  <a:pt x="150702" y="526575"/>
                </a:lnTo>
                <a:lnTo>
                  <a:pt x="114164" y="503898"/>
                </a:lnTo>
                <a:lnTo>
                  <a:pt x="81673" y="476026"/>
                </a:lnTo>
                <a:lnTo>
                  <a:pt x="53801" y="443535"/>
                </a:lnTo>
                <a:lnTo>
                  <a:pt x="31124" y="406997"/>
                </a:lnTo>
                <a:lnTo>
                  <a:pt x="14215" y="366988"/>
                </a:lnTo>
                <a:lnTo>
                  <a:pt x="3649" y="324080"/>
                </a:lnTo>
                <a:lnTo>
                  <a:pt x="0" y="278849"/>
                </a:lnTo>
                <a:lnTo>
                  <a:pt x="3649" y="233619"/>
                </a:lnTo>
                <a:lnTo>
                  <a:pt x="14215" y="190711"/>
                </a:lnTo>
                <a:lnTo>
                  <a:pt x="31124" y="150702"/>
                </a:lnTo>
                <a:lnTo>
                  <a:pt x="53801" y="114164"/>
                </a:lnTo>
                <a:lnTo>
                  <a:pt x="81673" y="81673"/>
                </a:lnTo>
                <a:lnTo>
                  <a:pt x="114164" y="53801"/>
                </a:lnTo>
                <a:lnTo>
                  <a:pt x="150702" y="31124"/>
                </a:lnTo>
                <a:lnTo>
                  <a:pt x="190711" y="14215"/>
                </a:lnTo>
                <a:lnTo>
                  <a:pt x="233619" y="3649"/>
                </a:lnTo>
                <a:lnTo>
                  <a:pt x="278849" y="0"/>
                </a:lnTo>
                <a:lnTo>
                  <a:pt x="333504" y="5407"/>
                </a:lnTo>
                <a:lnTo>
                  <a:pt x="385561" y="21226"/>
                </a:lnTo>
                <a:lnTo>
                  <a:pt x="433556" y="46850"/>
                </a:lnTo>
                <a:lnTo>
                  <a:pt x="476026" y="81673"/>
                </a:lnTo>
                <a:lnTo>
                  <a:pt x="510849" y="124143"/>
                </a:lnTo>
                <a:lnTo>
                  <a:pt x="536473" y="172138"/>
                </a:lnTo>
                <a:lnTo>
                  <a:pt x="552292" y="224194"/>
                </a:lnTo>
                <a:lnTo>
                  <a:pt x="557699" y="278849"/>
                </a:lnTo>
                <a:lnTo>
                  <a:pt x="554050" y="324080"/>
                </a:lnTo>
                <a:lnTo>
                  <a:pt x="543483" y="366988"/>
                </a:lnTo>
                <a:lnTo>
                  <a:pt x="526575" y="406997"/>
                </a:lnTo>
                <a:lnTo>
                  <a:pt x="503898" y="443535"/>
                </a:lnTo>
                <a:lnTo>
                  <a:pt x="476026" y="476026"/>
                </a:lnTo>
                <a:lnTo>
                  <a:pt x="443535" y="503898"/>
                </a:lnTo>
                <a:lnTo>
                  <a:pt x="406997" y="526575"/>
                </a:lnTo>
                <a:lnTo>
                  <a:pt x="366988" y="543484"/>
                </a:lnTo>
                <a:lnTo>
                  <a:pt x="324080" y="554050"/>
                </a:lnTo>
                <a:lnTo>
                  <a:pt x="278849" y="557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5032" y="1670156"/>
            <a:ext cx="522754" cy="388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7490" y="3870606"/>
            <a:ext cx="558165" cy="558165"/>
          </a:xfrm>
          <a:custGeom>
            <a:avLst/>
            <a:gdLst/>
            <a:ahLst/>
            <a:cxnLst/>
            <a:rect l="l" t="t" r="r" b="b"/>
            <a:pathLst>
              <a:path w="558165" h="558164">
                <a:moveTo>
                  <a:pt x="278849" y="557699"/>
                </a:moveTo>
                <a:lnTo>
                  <a:pt x="233619" y="554050"/>
                </a:lnTo>
                <a:lnTo>
                  <a:pt x="190711" y="543484"/>
                </a:lnTo>
                <a:lnTo>
                  <a:pt x="150702" y="526575"/>
                </a:lnTo>
                <a:lnTo>
                  <a:pt x="114164" y="503898"/>
                </a:lnTo>
                <a:lnTo>
                  <a:pt x="81673" y="476026"/>
                </a:lnTo>
                <a:lnTo>
                  <a:pt x="53801" y="443535"/>
                </a:lnTo>
                <a:lnTo>
                  <a:pt x="31124" y="406997"/>
                </a:lnTo>
                <a:lnTo>
                  <a:pt x="14215" y="366988"/>
                </a:lnTo>
                <a:lnTo>
                  <a:pt x="3649" y="324080"/>
                </a:lnTo>
                <a:lnTo>
                  <a:pt x="0" y="278849"/>
                </a:lnTo>
                <a:lnTo>
                  <a:pt x="3649" y="233619"/>
                </a:lnTo>
                <a:lnTo>
                  <a:pt x="14215" y="190711"/>
                </a:lnTo>
                <a:lnTo>
                  <a:pt x="31124" y="150702"/>
                </a:lnTo>
                <a:lnTo>
                  <a:pt x="53801" y="114164"/>
                </a:lnTo>
                <a:lnTo>
                  <a:pt x="81673" y="81672"/>
                </a:lnTo>
                <a:lnTo>
                  <a:pt x="114164" y="53801"/>
                </a:lnTo>
                <a:lnTo>
                  <a:pt x="150702" y="31124"/>
                </a:lnTo>
                <a:lnTo>
                  <a:pt x="190711" y="14215"/>
                </a:lnTo>
                <a:lnTo>
                  <a:pt x="233619" y="3649"/>
                </a:lnTo>
                <a:lnTo>
                  <a:pt x="278849" y="0"/>
                </a:lnTo>
                <a:lnTo>
                  <a:pt x="333504" y="5407"/>
                </a:lnTo>
                <a:lnTo>
                  <a:pt x="385561" y="21225"/>
                </a:lnTo>
                <a:lnTo>
                  <a:pt x="433556" y="46849"/>
                </a:lnTo>
                <a:lnTo>
                  <a:pt x="476026" y="81673"/>
                </a:lnTo>
                <a:lnTo>
                  <a:pt x="510849" y="124143"/>
                </a:lnTo>
                <a:lnTo>
                  <a:pt x="536473" y="172138"/>
                </a:lnTo>
                <a:lnTo>
                  <a:pt x="552292" y="224194"/>
                </a:lnTo>
                <a:lnTo>
                  <a:pt x="557699" y="278849"/>
                </a:lnTo>
                <a:lnTo>
                  <a:pt x="554050" y="324080"/>
                </a:lnTo>
                <a:lnTo>
                  <a:pt x="543484" y="366988"/>
                </a:lnTo>
                <a:lnTo>
                  <a:pt x="526575" y="406997"/>
                </a:lnTo>
                <a:lnTo>
                  <a:pt x="503898" y="443535"/>
                </a:lnTo>
                <a:lnTo>
                  <a:pt x="476026" y="476026"/>
                </a:lnTo>
                <a:lnTo>
                  <a:pt x="443535" y="503898"/>
                </a:lnTo>
                <a:lnTo>
                  <a:pt x="406997" y="526575"/>
                </a:lnTo>
                <a:lnTo>
                  <a:pt x="366988" y="543484"/>
                </a:lnTo>
                <a:lnTo>
                  <a:pt x="324080" y="554050"/>
                </a:lnTo>
                <a:lnTo>
                  <a:pt x="278849" y="557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7509" y="3944933"/>
            <a:ext cx="557783" cy="4090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333146" y="2830377"/>
            <a:ext cx="168846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Gill Sans"/>
                <a:cs typeface="Gill Sans"/>
              </a:rPr>
              <a:t>USAID</a:t>
            </a:r>
            <a:r>
              <a:rPr dirty="0" sz="2000" spc="-7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Gill Sans"/>
                <a:cs typeface="Gill Sans"/>
              </a:rPr>
              <a:t>network</a:t>
            </a:r>
            <a:endParaRPr sz="2000">
              <a:latin typeface="Gill Sans"/>
              <a:cs typeface="Gill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7491" y="2719509"/>
            <a:ext cx="567055" cy="558165"/>
          </a:xfrm>
          <a:custGeom>
            <a:avLst/>
            <a:gdLst/>
            <a:ahLst/>
            <a:cxnLst/>
            <a:rect l="l" t="t" r="r" b="b"/>
            <a:pathLst>
              <a:path w="567055" h="558164">
                <a:moveTo>
                  <a:pt x="283499" y="557699"/>
                </a:moveTo>
                <a:lnTo>
                  <a:pt x="237514" y="554050"/>
                </a:lnTo>
                <a:lnTo>
                  <a:pt x="193892" y="543484"/>
                </a:lnTo>
                <a:lnTo>
                  <a:pt x="153215" y="526575"/>
                </a:lnTo>
                <a:lnTo>
                  <a:pt x="116068" y="503898"/>
                </a:lnTo>
                <a:lnTo>
                  <a:pt x="83035" y="476026"/>
                </a:lnTo>
                <a:lnTo>
                  <a:pt x="54699" y="443535"/>
                </a:lnTo>
                <a:lnTo>
                  <a:pt x="31643" y="406997"/>
                </a:lnTo>
                <a:lnTo>
                  <a:pt x="14453" y="366988"/>
                </a:lnTo>
                <a:lnTo>
                  <a:pt x="3710" y="324080"/>
                </a:lnTo>
                <a:lnTo>
                  <a:pt x="0" y="278849"/>
                </a:lnTo>
                <a:lnTo>
                  <a:pt x="3710" y="233619"/>
                </a:lnTo>
                <a:lnTo>
                  <a:pt x="14453" y="190711"/>
                </a:lnTo>
                <a:lnTo>
                  <a:pt x="31643" y="150702"/>
                </a:lnTo>
                <a:lnTo>
                  <a:pt x="54699" y="114164"/>
                </a:lnTo>
                <a:lnTo>
                  <a:pt x="83035" y="81673"/>
                </a:lnTo>
                <a:lnTo>
                  <a:pt x="116068" y="53801"/>
                </a:lnTo>
                <a:lnTo>
                  <a:pt x="153215" y="31124"/>
                </a:lnTo>
                <a:lnTo>
                  <a:pt x="193892" y="14215"/>
                </a:lnTo>
                <a:lnTo>
                  <a:pt x="237514" y="3649"/>
                </a:lnTo>
                <a:lnTo>
                  <a:pt x="283499" y="0"/>
                </a:lnTo>
                <a:lnTo>
                  <a:pt x="339066" y="5407"/>
                </a:lnTo>
                <a:lnTo>
                  <a:pt x="391990" y="21226"/>
                </a:lnTo>
                <a:lnTo>
                  <a:pt x="440785" y="46850"/>
                </a:lnTo>
                <a:lnTo>
                  <a:pt x="483964" y="81673"/>
                </a:lnTo>
                <a:lnTo>
                  <a:pt x="519368" y="124144"/>
                </a:lnTo>
                <a:lnTo>
                  <a:pt x="545419" y="172138"/>
                </a:lnTo>
                <a:lnTo>
                  <a:pt x="561502" y="224195"/>
                </a:lnTo>
                <a:lnTo>
                  <a:pt x="566999" y="278849"/>
                </a:lnTo>
                <a:lnTo>
                  <a:pt x="563289" y="324080"/>
                </a:lnTo>
                <a:lnTo>
                  <a:pt x="552546" y="366988"/>
                </a:lnTo>
                <a:lnTo>
                  <a:pt x="535356" y="406997"/>
                </a:lnTo>
                <a:lnTo>
                  <a:pt x="512300" y="443535"/>
                </a:lnTo>
                <a:lnTo>
                  <a:pt x="483964" y="476026"/>
                </a:lnTo>
                <a:lnTo>
                  <a:pt x="450931" y="503898"/>
                </a:lnTo>
                <a:lnTo>
                  <a:pt x="413784" y="526575"/>
                </a:lnTo>
                <a:lnTo>
                  <a:pt x="373107" y="543484"/>
                </a:lnTo>
                <a:lnTo>
                  <a:pt x="329485" y="554050"/>
                </a:lnTo>
                <a:lnTo>
                  <a:pt x="283499" y="557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2719" y="2812442"/>
            <a:ext cx="377737" cy="3686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85416" y="2734950"/>
            <a:ext cx="567055" cy="558165"/>
          </a:xfrm>
          <a:custGeom>
            <a:avLst/>
            <a:gdLst/>
            <a:ahLst/>
            <a:cxnLst/>
            <a:rect l="l" t="t" r="r" b="b"/>
            <a:pathLst>
              <a:path w="567054" h="558164">
                <a:moveTo>
                  <a:pt x="283499" y="557700"/>
                </a:moveTo>
                <a:lnTo>
                  <a:pt x="237514" y="554050"/>
                </a:lnTo>
                <a:lnTo>
                  <a:pt x="193892" y="543484"/>
                </a:lnTo>
                <a:lnTo>
                  <a:pt x="153215" y="526575"/>
                </a:lnTo>
                <a:lnTo>
                  <a:pt x="116068" y="503898"/>
                </a:lnTo>
                <a:lnTo>
                  <a:pt x="83035" y="476026"/>
                </a:lnTo>
                <a:lnTo>
                  <a:pt x="54699" y="443535"/>
                </a:lnTo>
                <a:lnTo>
                  <a:pt x="31643" y="406997"/>
                </a:lnTo>
                <a:lnTo>
                  <a:pt x="14453" y="366988"/>
                </a:lnTo>
                <a:lnTo>
                  <a:pt x="3710" y="324080"/>
                </a:lnTo>
                <a:lnTo>
                  <a:pt x="0" y="278849"/>
                </a:lnTo>
                <a:lnTo>
                  <a:pt x="3710" y="233619"/>
                </a:lnTo>
                <a:lnTo>
                  <a:pt x="14453" y="190711"/>
                </a:lnTo>
                <a:lnTo>
                  <a:pt x="31643" y="150702"/>
                </a:lnTo>
                <a:lnTo>
                  <a:pt x="54699" y="114164"/>
                </a:lnTo>
                <a:lnTo>
                  <a:pt x="83035" y="81673"/>
                </a:lnTo>
                <a:lnTo>
                  <a:pt x="116068" y="53801"/>
                </a:lnTo>
                <a:lnTo>
                  <a:pt x="153215" y="31124"/>
                </a:lnTo>
                <a:lnTo>
                  <a:pt x="193892" y="14215"/>
                </a:lnTo>
                <a:lnTo>
                  <a:pt x="237514" y="3649"/>
                </a:lnTo>
                <a:lnTo>
                  <a:pt x="283499" y="0"/>
                </a:lnTo>
                <a:lnTo>
                  <a:pt x="339066" y="5407"/>
                </a:lnTo>
                <a:lnTo>
                  <a:pt x="391990" y="21226"/>
                </a:lnTo>
                <a:lnTo>
                  <a:pt x="440786" y="46850"/>
                </a:lnTo>
                <a:lnTo>
                  <a:pt x="483965" y="81673"/>
                </a:lnTo>
                <a:lnTo>
                  <a:pt x="519368" y="124143"/>
                </a:lnTo>
                <a:lnTo>
                  <a:pt x="545420" y="172138"/>
                </a:lnTo>
                <a:lnTo>
                  <a:pt x="561502" y="224195"/>
                </a:lnTo>
                <a:lnTo>
                  <a:pt x="566999" y="278849"/>
                </a:lnTo>
                <a:lnTo>
                  <a:pt x="563289" y="324080"/>
                </a:lnTo>
                <a:lnTo>
                  <a:pt x="552547" y="366988"/>
                </a:lnTo>
                <a:lnTo>
                  <a:pt x="535356" y="406997"/>
                </a:lnTo>
                <a:lnTo>
                  <a:pt x="512301" y="443535"/>
                </a:lnTo>
                <a:lnTo>
                  <a:pt x="483964" y="476026"/>
                </a:lnTo>
                <a:lnTo>
                  <a:pt x="450931" y="503898"/>
                </a:lnTo>
                <a:lnTo>
                  <a:pt x="413784" y="526575"/>
                </a:lnTo>
                <a:lnTo>
                  <a:pt x="373108" y="543484"/>
                </a:lnTo>
                <a:lnTo>
                  <a:pt x="329485" y="554050"/>
                </a:lnTo>
                <a:lnTo>
                  <a:pt x="283499" y="557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43251" y="2791386"/>
            <a:ext cx="452531" cy="441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85412" y="1541350"/>
            <a:ext cx="713105" cy="713105"/>
          </a:xfrm>
          <a:custGeom>
            <a:avLst/>
            <a:gdLst/>
            <a:ahLst/>
            <a:cxnLst/>
            <a:rect l="l" t="t" r="r" b="b"/>
            <a:pathLst>
              <a:path w="713104" h="713105">
                <a:moveTo>
                  <a:pt x="356549" y="713099"/>
                </a:moveTo>
                <a:lnTo>
                  <a:pt x="308168" y="709845"/>
                </a:lnTo>
                <a:lnTo>
                  <a:pt x="261764" y="700363"/>
                </a:lnTo>
                <a:lnTo>
                  <a:pt x="217764" y="685080"/>
                </a:lnTo>
                <a:lnTo>
                  <a:pt x="176592" y="664420"/>
                </a:lnTo>
                <a:lnTo>
                  <a:pt x="138672" y="638808"/>
                </a:lnTo>
                <a:lnTo>
                  <a:pt x="104431" y="608668"/>
                </a:lnTo>
                <a:lnTo>
                  <a:pt x="74291" y="574427"/>
                </a:lnTo>
                <a:lnTo>
                  <a:pt x="48679" y="536507"/>
                </a:lnTo>
                <a:lnTo>
                  <a:pt x="28019" y="495335"/>
                </a:lnTo>
                <a:lnTo>
                  <a:pt x="12736" y="451335"/>
                </a:lnTo>
                <a:lnTo>
                  <a:pt x="3254" y="404931"/>
                </a:lnTo>
                <a:lnTo>
                  <a:pt x="0" y="356549"/>
                </a:lnTo>
                <a:lnTo>
                  <a:pt x="3254" y="308168"/>
                </a:lnTo>
                <a:lnTo>
                  <a:pt x="12736" y="261764"/>
                </a:lnTo>
                <a:lnTo>
                  <a:pt x="28019" y="217764"/>
                </a:lnTo>
                <a:lnTo>
                  <a:pt x="48679" y="176592"/>
                </a:lnTo>
                <a:lnTo>
                  <a:pt x="74291" y="138672"/>
                </a:lnTo>
                <a:lnTo>
                  <a:pt x="104431" y="104430"/>
                </a:lnTo>
                <a:lnTo>
                  <a:pt x="138672" y="74291"/>
                </a:lnTo>
                <a:lnTo>
                  <a:pt x="176592" y="48679"/>
                </a:lnTo>
                <a:lnTo>
                  <a:pt x="217764" y="28019"/>
                </a:lnTo>
                <a:lnTo>
                  <a:pt x="261764" y="12736"/>
                </a:lnTo>
                <a:lnTo>
                  <a:pt x="308168" y="3254"/>
                </a:lnTo>
                <a:lnTo>
                  <a:pt x="356549" y="0"/>
                </a:lnTo>
                <a:lnTo>
                  <a:pt x="403416" y="3092"/>
                </a:lnTo>
                <a:lnTo>
                  <a:pt x="449083" y="12215"/>
                </a:lnTo>
                <a:lnTo>
                  <a:pt x="492995" y="27140"/>
                </a:lnTo>
                <a:lnTo>
                  <a:pt x="534600" y="47638"/>
                </a:lnTo>
                <a:lnTo>
                  <a:pt x="573342" y="73477"/>
                </a:lnTo>
                <a:lnTo>
                  <a:pt x="608668" y="104431"/>
                </a:lnTo>
                <a:lnTo>
                  <a:pt x="639621" y="139757"/>
                </a:lnTo>
                <a:lnTo>
                  <a:pt x="665461" y="178499"/>
                </a:lnTo>
                <a:lnTo>
                  <a:pt x="685959" y="220104"/>
                </a:lnTo>
                <a:lnTo>
                  <a:pt x="700884" y="264017"/>
                </a:lnTo>
                <a:lnTo>
                  <a:pt x="710007" y="309683"/>
                </a:lnTo>
                <a:lnTo>
                  <a:pt x="713099" y="356549"/>
                </a:lnTo>
                <a:lnTo>
                  <a:pt x="709845" y="404931"/>
                </a:lnTo>
                <a:lnTo>
                  <a:pt x="700363" y="451335"/>
                </a:lnTo>
                <a:lnTo>
                  <a:pt x="685080" y="495335"/>
                </a:lnTo>
                <a:lnTo>
                  <a:pt x="664420" y="536507"/>
                </a:lnTo>
                <a:lnTo>
                  <a:pt x="638808" y="574427"/>
                </a:lnTo>
                <a:lnTo>
                  <a:pt x="608668" y="608668"/>
                </a:lnTo>
                <a:lnTo>
                  <a:pt x="574427" y="638808"/>
                </a:lnTo>
                <a:lnTo>
                  <a:pt x="536507" y="664420"/>
                </a:lnTo>
                <a:lnTo>
                  <a:pt x="495335" y="685080"/>
                </a:lnTo>
                <a:lnTo>
                  <a:pt x="451335" y="700363"/>
                </a:lnTo>
                <a:lnTo>
                  <a:pt x="404931" y="709845"/>
                </a:lnTo>
                <a:lnTo>
                  <a:pt x="356549" y="713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85412" y="1541350"/>
            <a:ext cx="713105" cy="713105"/>
          </a:xfrm>
          <a:custGeom>
            <a:avLst/>
            <a:gdLst/>
            <a:ahLst/>
            <a:cxnLst/>
            <a:rect l="l" t="t" r="r" b="b"/>
            <a:pathLst>
              <a:path w="713104" h="713105">
                <a:moveTo>
                  <a:pt x="0" y="356549"/>
                </a:moveTo>
                <a:lnTo>
                  <a:pt x="3254" y="308168"/>
                </a:lnTo>
                <a:lnTo>
                  <a:pt x="12736" y="261764"/>
                </a:lnTo>
                <a:lnTo>
                  <a:pt x="28019" y="217764"/>
                </a:lnTo>
                <a:lnTo>
                  <a:pt x="48679" y="176592"/>
                </a:lnTo>
                <a:lnTo>
                  <a:pt x="74291" y="138672"/>
                </a:lnTo>
                <a:lnTo>
                  <a:pt x="104431" y="104431"/>
                </a:lnTo>
                <a:lnTo>
                  <a:pt x="138672" y="74291"/>
                </a:lnTo>
                <a:lnTo>
                  <a:pt x="176592" y="48679"/>
                </a:lnTo>
                <a:lnTo>
                  <a:pt x="217764" y="28019"/>
                </a:lnTo>
                <a:lnTo>
                  <a:pt x="261764" y="12736"/>
                </a:lnTo>
                <a:lnTo>
                  <a:pt x="308168" y="3254"/>
                </a:lnTo>
                <a:lnTo>
                  <a:pt x="356549" y="0"/>
                </a:lnTo>
                <a:lnTo>
                  <a:pt x="403416" y="3092"/>
                </a:lnTo>
                <a:lnTo>
                  <a:pt x="449083" y="12215"/>
                </a:lnTo>
                <a:lnTo>
                  <a:pt x="492995" y="27140"/>
                </a:lnTo>
                <a:lnTo>
                  <a:pt x="534600" y="47638"/>
                </a:lnTo>
                <a:lnTo>
                  <a:pt x="573342" y="73477"/>
                </a:lnTo>
                <a:lnTo>
                  <a:pt x="608668" y="104430"/>
                </a:lnTo>
                <a:lnTo>
                  <a:pt x="639621" y="139757"/>
                </a:lnTo>
                <a:lnTo>
                  <a:pt x="665461" y="178499"/>
                </a:lnTo>
                <a:lnTo>
                  <a:pt x="685959" y="220104"/>
                </a:lnTo>
                <a:lnTo>
                  <a:pt x="700884" y="264017"/>
                </a:lnTo>
                <a:lnTo>
                  <a:pt x="710007" y="309683"/>
                </a:lnTo>
                <a:lnTo>
                  <a:pt x="713099" y="356549"/>
                </a:lnTo>
                <a:lnTo>
                  <a:pt x="709845" y="404931"/>
                </a:lnTo>
                <a:lnTo>
                  <a:pt x="700363" y="451335"/>
                </a:lnTo>
                <a:lnTo>
                  <a:pt x="685080" y="495335"/>
                </a:lnTo>
                <a:lnTo>
                  <a:pt x="664420" y="536507"/>
                </a:lnTo>
                <a:lnTo>
                  <a:pt x="638808" y="574427"/>
                </a:lnTo>
                <a:lnTo>
                  <a:pt x="608668" y="608668"/>
                </a:lnTo>
                <a:lnTo>
                  <a:pt x="574427" y="638808"/>
                </a:lnTo>
                <a:lnTo>
                  <a:pt x="536507" y="664420"/>
                </a:lnTo>
                <a:lnTo>
                  <a:pt x="495335" y="685080"/>
                </a:lnTo>
                <a:lnTo>
                  <a:pt x="451335" y="700363"/>
                </a:lnTo>
                <a:lnTo>
                  <a:pt x="404931" y="709845"/>
                </a:lnTo>
                <a:lnTo>
                  <a:pt x="356549" y="713099"/>
                </a:lnTo>
                <a:lnTo>
                  <a:pt x="308168" y="709845"/>
                </a:lnTo>
                <a:lnTo>
                  <a:pt x="261764" y="700363"/>
                </a:lnTo>
                <a:lnTo>
                  <a:pt x="217764" y="685080"/>
                </a:lnTo>
                <a:lnTo>
                  <a:pt x="176592" y="664420"/>
                </a:lnTo>
                <a:lnTo>
                  <a:pt x="138672" y="638808"/>
                </a:lnTo>
                <a:lnTo>
                  <a:pt x="104431" y="608668"/>
                </a:lnTo>
                <a:lnTo>
                  <a:pt x="74291" y="574427"/>
                </a:lnTo>
                <a:lnTo>
                  <a:pt x="48679" y="536507"/>
                </a:lnTo>
                <a:lnTo>
                  <a:pt x="28019" y="495335"/>
                </a:lnTo>
                <a:lnTo>
                  <a:pt x="12736" y="451335"/>
                </a:lnTo>
                <a:lnTo>
                  <a:pt x="3254" y="404931"/>
                </a:lnTo>
                <a:lnTo>
                  <a:pt x="0" y="356549"/>
                </a:lnTo>
                <a:close/>
              </a:path>
            </a:pathLst>
          </a:custGeom>
          <a:ln w="9524">
            <a:solidFill>
              <a:srgbClr val="002F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736421" y="1738895"/>
            <a:ext cx="2575560" cy="2556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73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An open door to</a:t>
            </a:r>
            <a:r>
              <a:rPr dirty="0" sz="1800" spc="-6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USAID</a:t>
            </a:r>
            <a:endParaRPr sz="1800">
              <a:latin typeface="Gill Sans"/>
              <a:cs typeface="Gill Sans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Gill Sans"/>
                <a:cs typeface="Gill Sans"/>
              </a:rPr>
              <a:t>Connections to </a:t>
            </a:r>
            <a:r>
              <a:rPr dirty="0" sz="2000">
                <a:solidFill>
                  <a:srgbClr val="FFFFFF"/>
                </a:solidFill>
                <a:latin typeface="Gill Sans"/>
                <a:cs typeface="Gill Sans"/>
              </a:rPr>
              <a:t>partners  </a:t>
            </a:r>
            <a:r>
              <a:rPr dirty="0" sz="2000" spc="-5">
                <a:solidFill>
                  <a:srgbClr val="FFFFFF"/>
                </a:solidFill>
                <a:latin typeface="Gill Sans"/>
                <a:cs typeface="Gill Sans"/>
              </a:rPr>
              <a:t>and</a:t>
            </a:r>
            <a:r>
              <a:rPr dirty="0" sz="2000" spc="-1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"/>
                <a:cs typeface="Gill Sans"/>
              </a:rPr>
              <a:t>funders</a:t>
            </a:r>
            <a:endParaRPr sz="2000">
              <a:latin typeface="Gill Sans"/>
              <a:cs typeface="Gill Sans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  <a:spcBef>
                <a:spcPts val="2240"/>
              </a:spcBef>
            </a:pPr>
            <a:r>
              <a:rPr dirty="0" sz="2000" spc="-35">
                <a:solidFill>
                  <a:srgbClr val="FFFFFF"/>
                </a:solidFill>
                <a:latin typeface="Gill Sans"/>
                <a:cs typeface="Gill Sans"/>
              </a:rPr>
              <a:t>Venture</a:t>
            </a:r>
            <a:r>
              <a:rPr dirty="0" sz="2000" spc="-1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Gill Sans"/>
                <a:cs typeface="Gill Sans"/>
              </a:rPr>
              <a:t>assistance</a:t>
            </a:r>
            <a:endParaRPr sz="2000">
              <a:latin typeface="Gill Sans"/>
              <a:cs typeface="Gill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49350" y="1605291"/>
            <a:ext cx="585215" cy="585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075" y="447955"/>
            <a:ext cx="3790315" cy="3591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6355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FFFFFF"/>
                </a:solidFill>
                <a:latin typeface="Gill Sans"/>
                <a:cs typeface="Gill Sans"/>
              </a:rPr>
              <a:t>“Over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the last </a:t>
            </a:r>
            <a:r>
              <a:rPr dirty="0" sz="1800">
                <a:solidFill>
                  <a:srgbClr val="FFFFFF"/>
                </a:solidFill>
                <a:latin typeface="Gill Sans"/>
                <a:cs typeface="Gill Sans"/>
              </a:rPr>
              <a:t>decade, </a:t>
            </a:r>
            <a:r>
              <a:rPr dirty="0" sz="1800" spc="-30">
                <a:solidFill>
                  <a:srgbClr val="FFFFFF"/>
                </a:solidFill>
                <a:latin typeface="Gill Sans"/>
                <a:cs typeface="Gill Sans"/>
              </a:rPr>
              <a:t>DIV’s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sustained  </a:t>
            </a:r>
            <a:r>
              <a:rPr dirty="0" sz="1800" spc="-10">
                <a:solidFill>
                  <a:srgbClr val="FFFFFF"/>
                </a:solidFill>
                <a:latin typeface="Gill Sans"/>
                <a:cs typeface="Gill Sans"/>
              </a:rPr>
              <a:t>focus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on </a:t>
            </a:r>
            <a:r>
              <a:rPr dirty="0" sz="1800" spc="-10">
                <a:solidFill>
                  <a:srgbClr val="FFFFFF"/>
                </a:solidFill>
                <a:latin typeface="Gill Sans"/>
                <a:cs typeface="Gill Sans"/>
              </a:rPr>
              <a:t>innovation, </a:t>
            </a:r>
            <a:r>
              <a:rPr dirty="0" sz="1800" spc="-15">
                <a:solidFill>
                  <a:srgbClr val="FFFFFF"/>
                </a:solidFill>
                <a:latin typeface="Gill Sans"/>
                <a:cs typeface="Gill Sans"/>
              </a:rPr>
              <a:t>rigorous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evidence,  and value </a:t>
            </a:r>
            <a:r>
              <a:rPr dirty="0" sz="1800" spc="-10">
                <a:solidFill>
                  <a:srgbClr val="FFFFFF"/>
                </a:solidFill>
                <a:latin typeface="Gill Sans"/>
                <a:cs typeface="Gill Sans"/>
              </a:rPr>
              <a:t>for money </a:t>
            </a:r>
            <a:r>
              <a:rPr dirty="0" sz="1800">
                <a:solidFill>
                  <a:srgbClr val="FFFFFF"/>
                </a:solidFill>
                <a:latin typeface="Gill Sans"/>
                <a:cs typeface="Gill Sans"/>
              </a:rPr>
              <a:t>has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led to tangible  </a:t>
            </a:r>
            <a:r>
              <a:rPr dirty="0" sz="1800" spc="-10">
                <a:solidFill>
                  <a:srgbClr val="FFFFFF"/>
                </a:solidFill>
                <a:latin typeface="Gill Sans"/>
                <a:cs typeface="Gill Sans"/>
              </a:rPr>
              <a:t>results for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millions of </a:t>
            </a:r>
            <a:r>
              <a:rPr dirty="0" sz="1800">
                <a:solidFill>
                  <a:srgbClr val="FFFFFF"/>
                </a:solidFill>
                <a:latin typeface="Gill Sans"/>
                <a:cs typeface="Gill Sans"/>
              </a:rPr>
              <a:t>people </a:t>
            </a:r>
            <a:r>
              <a:rPr dirty="0" sz="1800" spc="-15">
                <a:solidFill>
                  <a:srgbClr val="FFFFFF"/>
                </a:solidFill>
                <a:latin typeface="Gill Sans"/>
                <a:cs typeface="Gill Sans"/>
              </a:rPr>
              <a:t>around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the  </a:t>
            </a:r>
            <a:r>
              <a:rPr dirty="0" sz="1800" spc="-10">
                <a:solidFill>
                  <a:srgbClr val="FFFFFF"/>
                </a:solidFill>
                <a:latin typeface="Gill Sans"/>
                <a:cs typeface="Gill Sans"/>
              </a:rPr>
              <a:t>world....</a:t>
            </a:r>
            <a:endParaRPr sz="1800">
              <a:latin typeface="Gill Sans"/>
              <a:cs typeface="Gill Sans"/>
            </a:endParaRPr>
          </a:p>
          <a:p>
            <a:pPr algn="just" marL="12700" marR="5080">
              <a:lnSpc>
                <a:spcPct val="100000"/>
              </a:lnSpc>
              <a:spcBef>
                <a:spcPts val="2160"/>
              </a:spcBef>
            </a:pPr>
            <a:r>
              <a:rPr dirty="0" sz="1800" spc="-85">
                <a:solidFill>
                  <a:srgbClr val="FFFFFF"/>
                </a:solidFill>
                <a:latin typeface="Gill Sans"/>
                <a:cs typeface="Gill Sans"/>
              </a:rPr>
              <a:t>We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look </a:t>
            </a:r>
            <a:r>
              <a:rPr dirty="0" sz="1800" spc="-10">
                <a:solidFill>
                  <a:srgbClr val="FFFFFF"/>
                </a:solidFill>
                <a:latin typeface="Gill Sans"/>
                <a:cs typeface="Gill Sans"/>
              </a:rPr>
              <a:t>forward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to seeing </a:t>
            </a:r>
            <a:r>
              <a:rPr dirty="0" sz="1800" spc="-20">
                <a:solidFill>
                  <a:srgbClr val="FFFFFF"/>
                </a:solidFill>
                <a:latin typeface="Gill Sans"/>
                <a:cs typeface="Gill Sans"/>
              </a:rPr>
              <a:t>even </a:t>
            </a:r>
            <a:r>
              <a:rPr dirty="0" sz="1800" spc="-10">
                <a:solidFill>
                  <a:srgbClr val="FFFFFF"/>
                </a:solidFill>
                <a:latin typeface="Gill Sans"/>
                <a:cs typeface="Gill Sans"/>
              </a:rPr>
              <a:t>greater 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impacts </a:t>
            </a:r>
            <a:r>
              <a:rPr dirty="0" sz="1800" spc="-15">
                <a:solidFill>
                  <a:srgbClr val="FFFFFF"/>
                </a:solidFill>
                <a:latin typeface="Gill Sans"/>
                <a:cs typeface="Gill Sans"/>
              </a:rPr>
              <a:t>from </a:t>
            </a:r>
            <a:r>
              <a:rPr dirty="0" sz="1800" spc="-30">
                <a:solidFill>
                  <a:srgbClr val="FFFFFF"/>
                </a:solidFill>
                <a:latin typeface="Gill Sans"/>
                <a:cs typeface="Gill Sans"/>
              </a:rPr>
              <a:t>DIV’s </a:t>
            </a:r>
            <a:r>
              <a:rPr dirty="0" sz="1800" spc="-10">
                <a:solidFill>
                  <a:srgbClr val="FFFFFF"/>
                </a:solidFill>
                <a:latin typeface="Gill Sans"/>
                <a:cs typeface="Gill Sans"/>
              </a:rPr>
              <a:t>investments </a:t>
            </a:r>
            <a:r>
              <a:rPr dirty="0" sz="1800" spc="-20">
                <a:solidFill>
                  <a:srgbClr val="FFFFFF"/>
                </a:solidFill>
                <a:latin typeface="Gill Sans"/>
                <a:cs typeface="Gill Sans"/>
              </a:rPr>
              <a:t>over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the  </a:t>
            </a:r>
            <a:r>
              <a:rPr dirty="0" sz="1800">
                <a:solidFill>
                  <a:srgbClr val="FFFFFF"/>
                </a:solidFill>
                <a:latin typeface="Gill Sans"/>
                <a:cs typeface="Gill Sans"/>
              </a:rPr>
              <a:t>next 10</a:t>
            </a:r>
            <a:r>
              <a:rPr dirty="0" sz="1800" spc="-1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Gill Sans"/>
                <a:cs typeface="Gill Sans"/>
              </a:rPr>
              <a:t>years.”</a:t>
            </a:r>
            <a:endParaRPr sz="1800">
              <a:latin typeface="Gill Sans"/>
              <a:cs typeface="Gill Sans"/>
            </a:endParaRPr>
          </a:p>
          <a:p>
            <a:pPr marL="12700" marR="24130">
              <a:lnSpc>
                <a:spcPct val="100000"/>
              </a:lnSpc>
              <a:spcBef>
                <a:spcPts val="2160"/>
              </a:spcBef>
            </a:pPr>
            <a:r>
              <a:rPr dirty="0" sz="1800" b="1">
                <a:solidFill>
                  <a:srgbClr val="FFFFFF"/>
                </a:solidFill>
                <a:latin typeface="Gill Sans"/>
                <a:cs typeface="Gill Sans"/>
              </a:rPr>
              <a:t>— </a:t>
            </a:r>
            <a:r>
              <a:rPr dirty="0" sz="1800" spc="-85" b="1">
                <a:solidFill>
                  <a:srgbClr val="FFFFFF"/>
                </a:solidFill>
                <a:latin typeface="Gill Sans"/>
                <a:cs typeface="Gill Sans"/>
              </a:rPr>
              <a:t>2019 </a:t>
            </a:r>
            <a:r>
              <a:rPr dirty="0" sz="1800" spc="-95" b="1">
                <a:solidFill>
                  <a:srgbClr val="FFFFFF"/>
                </a:solidFill>
                <a:latin typeface="Gill Sans"/>
                <a:cs typeface="Gill Sans"/>
              </a:rPr>
              <a:t>Nobel </a:t>
            </a:r>
            <a:r>
              <a:rPr dirty="0" sz="1800" spc="-90" b="1">
                <a:solidFill>
                  <a:srgbClr val="FFFFFF"/>
                </a:solidFill>
                <a:latin typeface="Gill Sans"/>
                <a:cs typeface="Gill Sans"/>
              </a:rPr>
              <a:t>Laureate </a:t>
            </a:r>
            <a:r>
              <a:rPr dirty="0" sz="1800" spc="-95" b="1">
                <a:solidFill>
                  <a:srgbClr val="FFFFFF"/>
                </a:solidFill>
                <a:latin typeface="Gill Sans"/>
                <a:cs typeface="Gill Sans"/>
              </a:rPr>
              <a:t>and </a:t>
            </a:r>
            <a:r>
              <a:rPr dirty="0" sz="1800" spc="-65" b="1">
                <a:solidFill>
                  <a:srgbClr val="FFFFFF"/>
                </a:solidFill>
                <a:latin typeface="Gill Sans"/>
                <a:cs typeface="Gill Sans"/>
              </a:rPr>
              <a:t>DIV  </a:t>
            </a:r>
            <a:r>
              <a:rPr dirty="0" sz="1800" spc="-100" b="1">
                <a:solidFill>
                  <a:srgbClr val="FFFFFF"/>
                </a:solidFill>
                <a:latin typeface="Gill Sans"/>
                <a:cs typeface="Gill Sans"/>
              </a:rPr>
              <a:t>Co-Founder </a:t>
            </a:r>
            <a:r>
              <a:rPr dirty="0" sz="1800" spc="-95" b="1">
                <a:solidFill>
                  <a:srgbClr val="FFFFFF"/>
                </a:solidFill>
                <a:latin typeface="Gill Sans"/>
                <a:cs typeface="Gill Sans"/>
              </a:rPr>
              <a:t>and </a:t>
            </a:r>
            <a:r>
              <a:rPr dirty="0" sz="1800" spc="-75" b="1">
                <a:solidFill>
                  <a:srgbClr val="FFFFFF"/>
                </a:solidFill>
                <a:latin typeface="Gill Sans"/>
                <a:cs typeface="Gill Sans"/>
              </a:rPr>
              <a:t>Scientific </a:t>
            </a:r>
            <a:r>
              <a:rPr dirty="0" sz="1800" spc="-80" b="1">
                <a:solidFill>
                  <a:srgbClr val="FFFFFF"/>
                </a:solidFill>
                <a:latin typeface="Gill Sans"/>
                <a:cs typeface="Gill Sans"/>
              </a:rPr>
              <a:t>Director  </a:t>
            </a:r>
            <a:r>
              <a:rPr dirty="0" sz="1800" spc="-110" b="1">
                <a:solidFill>
                  <a:srgbClr val="FFFFFF"/>
                </a:solidFill>
                <a:latin typeface="Gill Sans"/>
                <a:cs typeface="Gill Sans"/>
              </a:rPr>
              <a:t>Dr. </a:t>
            </a:r>
            <a:r>
              <a:rPr dirty="0" sz="1800" spc="-80" b="1">
                <a:solidFill>
                  <a:srgbClr val="FFFFFF"/>
                </a:solidFill>
                <a:latin typeface="Gill Sans"/>
                <a:cs typeface="Gill Sans"/>
              </a:rPr>
              <a:t>Michael</a:t>
            </a:r>
            <a:r>
              <a:rPr dirty="0" sz="1800" spc="-155" b="1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Gill Sans"/>
                <a:cs typeface="Gill Sans"/>
              </a:rPr>
              <a:t>Kremer</a:t>
            </a:r>
            <a:endParaRPr sz="180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075" y="3064257"/>
            <a:ext cx="6275070" cy="1640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5" b="1">
                <a:solidFill>
                  <a:srgbClr val="FFFFFF"/>
                </a:solidFill>
                <a:latin typeface="Gill Sans"/>
                <a:cs typeface="Gill Sans"/>
              </a:rPr>
              <a:t>Learn</a:t>
            </a:r>
            <a:r>
              <a:rPr dirty="0" sz="2400" spc="-55" b="1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2400" spc="-120" b="1">
                <a:solidFill>
                  <a:srgbClr val="FFFFFF"/>
                </a:solidFill>
                <a:latin typeface="Gill Sans"/>
                <a:cs typeface="Gill Sans"/>
              </a:rPr>
              <a:t>More:</a:t>
            </a:r>
            <a:endParaRPr sz="2400">
              <a:latin typeface="Gill Sans"/>
              <a:cs typeface="Gill Sans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About </a:t>
            </a:r>
            <a:r>
              <a:rPr dirty="0" sz="1800">
                <a:solidFill>
                  <a:srgbClr val="FFFFFF"/>
                </a:solidFill>
                <a:latin typeface="Gill Sans"/>
                <a:cs typeface="Gill Sans"/>
              </a:rPr>
              <a:t>DIV:</a:t>
            </a:r>
            <a:r>
              <a:rPr dirty="0" sz="1800" spc="-17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800" spc="-120" b="1">
                <a:solidFill>
                  <a:srgbClr val="FFFFFF"/>
                </a:solidFill>
                <a:latin typeface="Gill Sans"/>
                <a:cs typeface="Gill Sans"/>
                <a:hlinkClick r:id="rId2"/>
              </a:rPr>
              <a:t>www.usaid.gov/DIV</a:t>
            </a:r>
            <a:endParaRPr sz="1800">
              <a:latin typeface="Gill Sans"/>
              <a:cs typeface="Gill San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About grantees in </a:t>
            </a:r>
            <a:r>
              <a:rPr dirty="0" sz="1800" spc="-30">
                <a:solidFill>
                  <a:srgbClr val="FFFFFF"/>
                </a:solidFill>
                <a:latin typeface="Gill Sans"/>
                <a:cs typeface="Gill Sans"/>
              </a:rPr>
              <a:t>DIV’s </a:t>
            </a:r>
            <a:r>
              <a:rPr dirty="0" sz="1800" spc="-15">
                <a:solidFill>
                  <a:srgbClr val="FFFFFF"/>
                </a:solidFill>
                <a:latin typeface="Gill Sans"/>
                <a:cs typeface="Gill Sans"/>
              </a:rPr>
              <a:t>investment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portfolio:</a:t>
            </a:r>
            <a:r>
              <a:rPr dirty="0" sz="1800" spc="-4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800" spc="-90" b="1">
                <a:solidFill>
                  <a:srgbClr val="FFFFFF"/>
                </a:solidFill>
                <a:latin typeface="Gill Sans"/>
                <a:cs typeface="Gill Sans"/>
              </a:rPr>
              <a:t>divportal.usaid.gov</a:t>
            </a:r>
            <a:endParaRPr sz="1800">
              <a:latin typeface="Gill Sans"/>
              <a:cs typeface="Gill San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800" spc="-15">
                <a:solidFill>
                  <a:srgbClr val="FFFFFF"/>
                </a:solidFill>
                <a:latin typeface="Gill Sans"/>
                <a:cs typeface="Gill Sans"/>
              </a:rPr>
              <a:t>Follow </a:t>
            </a:r>
            <a:r>
              <a:rPr dirty="0" sz="1800">
                <a:solidFill>
                  <a:srgbClr val="FFFFFF"/>
                </a:solidFill>
                <a:latin typeface="Gill Sans"/>
                <a:cs typeface="Gill Sans"/>
              </a:rPr>
              <a:t>DIV:</a:t>
            </a:r>
            <a:r>
              <a:rPr dirty="0" sz="1800" spc="-18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#DIVUSAID</a:t>
            </a:r>
            <a:endParaRPr sz="1800">
              <a:latin typeface="Gill Sans"/>
              <a:cs typeface="Gill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6431" y="1815077"/>
            <a:ext cx="23501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15"/>
              <a:t>Thank</a:t>
            </a:r>
            <a:r>
              <a:rPr dirty="0" sz="3600" spc="-755"/>
              <a:t> </a:t>
            </a:r>
            <a:r>
              <a:rPr dirty="0" sz="3600" spc="-290"/>
              <a:t>You!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2285" y="4457700"/>
            <a:ext cx="1142998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073" y="393191"/>
            <a:ext cx="146939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45"/>
              <a:t>A</a:t>
            </a:r>
            <a:r>
              <a:rPr dirty="0" sz="3200" spc="-150"/>
              <a:t>g</a:t>
            </a:r>
            <a:r>
              <a:rPr dirty="0" sz="3200" spc="-160"/>
              <a:t>enda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3065461" y="786977"/>
            <a:ext cx="3785870" cy="561975"/>
          </a:xfrm>
          <a:custGeom>
            <a:avLst/>
            <a:gdLst/>
            <a:ahLst/>
            <a:cxnLst/>
            <a:rect l="l" t="t" r="r" b="b"/>
            <a:pathLst>
              <a:path w="3785870" h="561975">
                <a:moveTo>
                  <a:pt x="0" y="0"/>
                </a:moveTo>
                <a:lnTo>
                  <a:pt x="3785805" y="0"/>
                </a:lnTo>
                <a:lnTo>
                  <a:pt x="3785805" y="561579"/>
                </a:lnTo>
                <a:lnTo>
                  <a:pt x="0" y="5615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65461" y="928832"/>
            <a:ext cx="37858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5895">
              <a:lnSpc>
                <a:spcPct val="100000"/>
              </a:lnSpc>
              <a:spcBef>
                <a:spcPts val="100"/>
              </a:spcBef>
            </a:pPr>
            <a:r>
              <a:rPr dirty="0" sz="1400" spc="-75" b="1">
                <a:solidFill>
                  <a:srgbClr val="BA0C2F"/>
                </a:solidFill>
                <a:latin typeface="Gill Sans"/>
                <a:cs typeface="Gill Sans"/>
              </a:rPr>
              <a:t>Introduction </a:t>
            </a:r>
            <a:r>
              <a:rPr dirty="0" sz="1400" spc="-80" b="1">
                <a:solidFill>
                  <a:srgbClr val="BA0C2F"/>
                </a:solidFill>
                <a:latin typeface="Gill Sans"/>
                <a:cs typeface="Gill Sans"/>
              </a:rPr>
              <a:t>to</a:t>
            </a:r>
            <a:r>
              <a:rPr dirty="0" sz="1400" spc="5" b="1">
                <a:solidFill>
                  <a:srgbClr val="BA0C2F"/>
                </a:solidFill>
                <a:latin typeface="Gill Sans"/>
                <a:cs typeface="Gill Sans"/>
              </a:rPr>
              <a:t> </a:t>
            </a:r>
            <a:r>
              <a:rPr dirty="0" sz="1400" spc="-55" b="1">
                <a:solidFill>
                  <a:srgbClr val="BA0C2F"/>
                </a:solidFill>
                <a:latin typeface="Gill Sans"/>
                <a:cs typeface="Gill Sans"/>
              </a:rPr>
              <a:t>DIV</a:t>
            </a:r>
            <a:endParaRPr sz="1400">
              <a:latin typeface="Gill Sans"/>
              <a:cs typeface="Gill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6248" y="696150"/>
            <a:ext cx="394970" cy="172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>
                <a:solidFill>
                  <a:srgbClr val="FFFFFF"/>
                </a:solidFill>
                <a:latin typeface="Gill Sans"/>
                <a:cs typeface="Gill Sans"/>
              </a:rPr>
              <a:t>1</a:t>
            </a:r>
            <a:endParaRPr sz="4200">
              <a:latin typeface="Gill Sans"/>
              <a:cs typeface="Gill Sans"/>
            </a:endParaRPr>
          </a:p>
          <a:p>
            <a:pPr marL="114935">
              <a:lnSpc>
                <a:spcPct val="100000"/>
              </a:lnSpc>
              <a:spcBef>
                <a:spcPts val="3304"/>
              </a:spcBef>
            </a:pPr>
            <a:r>
              <a:rPr dirty="0" sz="4200">
                <a:solidFill>
                  <a:srgbClr val="FFFFFF"/>
                </a:solidFill>
                <a:latin typeface="Gill Sans"/>
                <a:cs typeface="Gill Sans"/>
              </a:rPr>
              <a:t>2</a:t>
            </a:r>
            <a:endParaRPr sz="4200">
              <a:latin typeface="Gill Sans"/>
              <a:cs typeface="Gill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71022" y="1846714"/>
            <a:ext cx="3742690" cy="561975"/>
          </a:xfrm>
          <a:custGeom>
            <a:avLst/>
            <a:gdLst/>
            <a:ahLst/>
            <a:cxnLst/>
            <a:rect l="l" t="t" r="r" b="b"/>
            <a:pathLst>
              <a:path w="3742690" h="561975">
                <a:moveTo>
                  <a:pt x="0" y="0"/>
                </a:moveTo>
                <a:lnTo>
                  <a:pt x="3742430" y="0"/>
                </a:lnTo>
                <a:lnTo>
                  <a:pt x="3742430" y="561579"/>
                </a:lnTo>
                <a:lnTo>
                  <a:pt x="0" y="5615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171022" y="1988488"/>
            <a:ext cx="37426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00"/>
              </a:spcBef>
            </a:pPr>
            <a:r>
              <a:rPr dirty="0" sz="1400" spc="-90" b="1">
                <a:solidFill>
                  <a:srgbClr val="BA0C2F"/>
                </a:solidFill>
                <a:latin typeface="Gill Sans"/>
                <a:cs typeface="Gill Sans"/>
              </a:rPr>
              <a:t>Transformative</a:t>
            </a:r>
            <a:r>
              <a:rPr dirty="0" sz="1400" spc="-130" b="1">
                <a:solidFill>
                  <a:srgbClr val="BA0C2F"/>
                </a:solidFill>
                <a:latin typeface="Gill Sans"/>
                <a:cs typeface="Gill Sans"/>
              </a:rPr>
              <a:t> </a:t>
            </a:r>
            <a:r>
              <a:rPr dirty="0" sz="1400" spc="-85" b="1">
                <a:solidFill>
                  <a:srgbClr val="BA0C2F"/>
                </a:solidFill>
                <a:latin typeface="Gill Sans"/>
                <a:cs typeface="Gill Sans"/>
              </a:rPr>
              <a:t>Innovations</a:t>
            </a:r>
            <a:endParaRPr sz="1400">
              <a:latin typeface="Gill Sans"/>
              <a:cs typeface="Gill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16909" y="2813072"/>
            <a:ext cx="29210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endParaRPr sz="4200">
              <a:latin typeface="Gill Sans"/>
              <a:cs typeface="Gill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40998" y="2903889"/>
            <a:ext cx="3549015" cy="561975"/>
          </a:xfrm>
          <a:custGeom>
            <a:avLst/>
            <a:gdLst/>
            <a:ahLst/>
            <a:cxnLst/>
            <a:rect l="l" t="t" r="r" b="b"/>
            <a:pathLst>
              <a:path w="3549015" h="561975">
                <a:moveTo>
                  <a:pt x="0" y="0"/>
                </a:moveTo>
                <a:lnTo>
                  <a:pt x="3548606" y="0"/>
                </a:lnTo>
                <a:lnTo>
                  <a:pt x="3548606" y="561579"/>
                </a:lnTo>
                <a:lnTo>
                  <a:pt x="0" y="5615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440998" y="3045650"/>
            <a:ext cx="35490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>
              <a:lnSpc>
                <a:spcPct val="100000"/>
              </a:lnSpc>
              <a:spcBef>
                <a:spcPts val="100"/>
              </a:spcBef>
            </a:pPr>
            <a:r>
              <a:rPr dirty="0" sz="1400" spc="-70" b="1">
                <a:solidFill>
                  <a:srgbClr val="BA0C2F"/>
                </a:solidFill>
                <a:latin typeface="Gill Sans"/>
                <a:cs typeface="Gill Sans"/>
              </a:rPr>
              <a:t>Application </a:t>
            </a:r>
            <a:r>
              <a:rPr dirty="0" sz="1400" spc="-75" b="1">
                <a:solidFill>
                  <a:srgbClr val="BA0C2F"/>
                </a:solidFill>
                <a:latin typeface="Gill Sans"/>
                <a:cs typeface="Gill Sans"/>
              </a:rPr>
              <a:t>and </a:t>
            </a:r>
            <a:r>
              <a:rPr dirty="0" sz="1400" spc="-90" b="1">
                <a:solidFill>
                  <a:srgbClr val="BA0C2F"/>
                </a:solidFill>
                <a:latin typeface="Gill Sans"/>
                <a:cs typeface="Gill Sans"/>
              </a:rPr>
              <a:t>Award</a:t>
            </a:r>
            <a:r>
              <a:rPr dirty="0" sz="1400" spc="-85" b="1">
                <a:solidFill>
                  <a:srgbClr val="BA0C2F"/>
                </a:solidFill>
                <a:latin typeface="Gill Sans"/>
                <a:cs typeface="Gill Sans"/>
              </a:rPr>
              <a:t> </a:t>
            </a:r>
            <a:r>
              <a:rPr dirty="0" sz="1400" spc="-75" b="1">
                <a:solidFill>
                  <a:srgbClr val="BA0C2F"/>
                </a:solidFill>
                <a:latin typeface="Gill Sans"/>
                <a:cs typeface="Gill Sans"/>
              </a:rPr>
              <a:t>Process</a:t>
            </a:r>
            <a:endParaRPr sz="1400">
              <a:latin typeface="Gill Sans"/>
              <a:cs typeface="Gill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57053" y="0"/>
            <a:ext cx="2376805" cy="5143500"/>
          </a:xfrm>
          <a:custGeom>
            <a:avLst/>
            <a:gdLst/>
            <a:ahLst/>
            <a:cxnLst/>
            <a:rect l="l" t="t" r="r" b="b"/>
            <a:pathLst>
              <a:path w="2376804" h="5143500">
                <a:moveTo>
                  <a:pt x="2376632" y="5143499"/>
                </a:moveTo>
                <a:lnTo>
                  <a:pt x="1869123" y="5143499"/>
                </a:lnTo>
                <a:lnTo>
                  <a:pt x="1832945" y="5117056"/>
                </a:lnTo>
                <a:lnTo>
                  <a:pt x="1797190" y="5090274"/>
                </a:lnTo>
                <a:lnTo>
                  <a:pt x="1761700" y="5063044"/>
                </a:lnTo>
                <a:lnTo>
                  <a:pt x="1726476" y="5035369"/>
                </a:lnTo>
                <a:lnTo>
                  <a:pt x="1691521" y="5007253"/>
                </a:lnTo>
                <a:lnTo>
                  <a:pt x="1656838" y="4978699"/>
                </a:lnTo>
                <a:lnTo>
                  <a:pt x="1622430" y="4949710"/>
                </a:lnTo>
                <a:lnTo>
                  <a:pt x="1588300" y="4920290"/>
                </a:lnTo>
                <a:lnTo>
                  <a:pt x="1554451" y="4890443"/>
                </a:lnTo>
                <a:lnTo>
                  <a:pt x="1520885" y="4860171"/>
                </a:lnTo>
                <a:lnTo>
                  <a:pt x="1487605" y="4829477"/>
                </a:lnTo>
                <a:lnTo>
                  <a:pt x="1454613" y="4798366"/>
                </a:lnTo>
                <a:lnTo>
                  <a:pt x="1421914" y="4766841"/>
                </a:lnTo>
                <a:lnTo>
                  <a:pt x="1389509" y="4734904"/>
                </a:lnTo>
                <a:lnTo>
                  <a:pt x="1357402" y="4702559"/>
                </a:lnTo>
                <a:lnTo>
                  <a:pt x="1325595" y="4669810"/>
                </a:lnTo>
                <a:lnTo>
                  <a:pt x="1294091" y="4636659"/>
                </a:lnTo>
                <a:lnTo>
                  <a:pt x="1262893" y="4603111"/>
                </a:lnTo>
                <a:lnTo>
                  <a:pt x="1232003" y="4569169"/>
                </a:lnTo>
                <a:lnTo>
                  <a:pt x="1201425" y="4534835"/>
                </a:lnTo>
                <a:lnTo>
                  <a:pt x="1171160" y="4500113"/>
                </a:lnTo>
                <a:lnTo>
                  <a:pt x="1141214" y="4465007"/>
                </a:lnTo>
                <a:lnTo>
                  <a:pt x="1111586" y="4429520"/>
                </a:lnTo>
                <a:lnTo>
                  <a:pt x="1082282" y="4393655"/>
                </a:lnTo>
                <a:lnTo>
                  <a:pt x="1053303" y="4357415"/>
                </a:lnTo>
                <a:lnTo>
                  <a:pt x="1024652" y="4320804"/>
                </a:lnTo>
                <a:lnTo>
                  <a:pt x="996332" y="4283826"/>
                </a:lnTo>
                <a:lnTo>
                  <a:pt x="968347" y="4246483"/>
                </a:lnTo>
                <a:lnTo>
                  <a:pt x="940698" y="4208779"/>
                </a:lnTo>
                <a:lnTo>
                  <a:pt x="913388" y="4170717"/>
                </a:lnTo>
                <a:lnTo>
                  <a:pt x="886421" y="4132301"/>
                </a:lnTo>
                <a:lnTo>
                  <a:pt x="859799" y="4093534"/>
                </a:lnTo>
                <a:lnTo>
                  <a:pt x="833525" y="4054419"/>
                </a:lnTo>
                <a:lnTo>
                  <a:pt x="807601" y="4014960"/>
                </a:lnTo>
                <a:lnTo>
                  <a:pt x="782031" y="3975159"/>
                </a:lnTo>
                <a:lnTo>
                  <a:pt x="756818" y="3935021"/>
                </a:lnTo>
                <a:lnTo>
                  <a:pt x="731963" y="3894548"/>
                </a:lnTo>
                <a:lnTo>
                  <a:pt x="707471" y="3853744"/>
                </a:lnTo>
                <a:lnTo>
                  <a:pt x="683344" y="3812613"/>
                </a:lnTo>
                <a:lnTo>
                  <a:pt x="659584" y="3771157"/>
                </a:lnTo>
                <a:lnTo>
                  <a:pt x="636194" y="3729380"/>
                </a:lnTo>
                <a:lnTo>
                  <a:pt x="613178" y="3687285"/>
                </a:lnTo>
                <a:lnTo>
                  <a:pt x="590537" y="3644876"/>
                </a:lnTo>
                <a:lnTo>
                  <a:pt x="568276" y="3602156"/>
                </a:lnTo>
                <a:lnTo>
                  <a:pt x="546396" y="3559129"/>
                </a:lnTo>
                <a:lnTo>
                  <a:pt x="524900" y="3515796"/>
                </a:lnTo>
                <a:lnTo>
                  <a:pt x="503792" y="3472163"/>
                </a:lnTo>
                <a:lnTo>
                  <a:pt x="483074" y="3428232"/>
                </a:lnTo>
                <a:lnTo>
                  <a:pt x="462748" y="3384007"/>
                </a:lnTo>
                <a:lnTo>
                  <a:pt x="442819" y="3339491"/>
                </a:lnTo>
                <a:lnTo>
                  <a:pt x="423288" y="3294687"/>
                </a:lnTo>
                <a:lnTo>
                  <a:pt x="404158" y="3249599"/>
                </a:lnTo>
                <a:lnTo>
                  <a:pt x="385432" y="3204230"/>
                </a:lnTo>
                <a:lnTo>
                  <a:pt x="367113" y="3158583"/>
                </a:lnTo>
                <a:lnTo>
                  <a:pt x="349204" y="3112662"/>
                </a:lnTo>
                <a:lnTo>
                  <a:pt x="331707" y="3066469"/>
                </a:lnTo>
                <a:lnTo>
                  <a:pt x="314626" y="3020009"/>
                </a:lnTo>
                <a:lnTo>
                  <a:pt x="297963" y="2973285"/>
                </a:lnTo>
                <a:lnTo>
                  <a:pt x="281721" y="2926300"/>
                </a:lnTo>
                <a:lnTo>
                  <a:pt x="265902" y="2879057"/>
                </a:lnTo>
                <a:lnTo>
                  <a:pt x="250510" y="2831560"/>
                </a:lnTo>
                <a:lnTo>
                  <a:pt x="235548" y="2783812"/>
                </a:lnTo>
                <a:lnTo>
                  <a:pt x="221018" y="2735817"/>
                </a:lnTo>
                <a:lnTo>
                  <a:pt x="206922" y="2687577"/>
                </a:lnTo>
                <a:lnTo>
                  <a:pt x="193265" y="2639096"/>
                </a:lnTo>
                <a:lnTo>
                  <a:pt x="180048" y="2590377"/>
                </a:lnTo>
                <a:lnTo>
                  <a:pt x="167274" y="2541425"/>
                </a:lnTo>
                <a:lnTo>
                  <a:pt x="154947" y="2492241"/>
                </a:lnTo>
                <a:lnTo>
                  <a:pt x="143069" y="2442830"/>
                </a:lnTo>
                <a:lnTo>
                  <a:pt x="131642" y="2393194"/>
                </a:lnTo>
                <a:lnTo>
                  <a:pt x="120670" y="2343338"/>
                </a:lnTo>
                <a:lnTo>
                  <a:pt x="110156" y="2293264"/>
                </a:lnTo>
                <a:lnTo>
                  <a:pt x="100102" y="2242975"/>
                </a:lnTo>
                <a:lnTo>
                  <a:pt x="90511" y="2192476"/>
                </a:lnTo>
                <a:lnTo>
                  <a:pt x="81386" y="2141769"/>
                </a:lnTo>
                <a:lnTo>
                  <a:pt x="72729" y="2090858"/>
                </a:lnTo>
                <a:lnTo>
                  <a:pt x="64544" y="2039747"/>
                </a:lnTo>
                <a:lnTo>
                  <a:pt x="56834" y="1988437"/>
                </a:lnTo>
                <a:lnTo>
                  <a:pt x="49600" y="1936934"/>
                </a:lnTo>
                <a:lnTo>
                  <a:pt x="42846" y="1885239"/>
                </a:lnTo>
                <a:lnTo>
                  <a:pt x="36576" y="1833357"/>
                </a:lnTo>
                <a:lnTo>
                  <a:pt x="30790" y="1781291"/>
                </a:lnTo>
                <a:lnTo>
                  <a:pt x="25493" y="1729044"/>
                </a:lnTo>
                <a:lnTo>
                  <a:pt x="20687" y="1676619"/>
                </a:lnTo>
                <a:lnTo>
                  <a:pt x="16375" y="1624020"/>
                </a:lnTo>
                <a:lnTo>
                  <a:pt x="12560" y="1571250"/>
                </a:lnTo>
                <a:lnTo>
                  <a:pt x="9245" y="1518313"/>
                </a:lnTo>
                <a:lnTo>
                  <a:pt x="6431" y="1465212"/>
                </a:lnTo>
                <a:lnTo>
                  <a:pt x="4123" y="1411950"/>
                </a:lnTo>
                <a:lnTo>
                  <a:pt x="2323" y="1358530"/>
                </a:lnTo>
                <a:lnTo>
                  <a:pt x="1034" y="1304956"/>
                </a:lnTo>
                <a:lnTo>
                  <a:pt x="259" y="1251231"/>
                </a:lnTo>
                <a:lnTo>
                  <a:pt x="0" y="1197359"/>
                </a:lnTo>
                <a:lnTo>
                  <a:pt x="250" y="1144341"/>
                </a:lnTo>
                <a:lnTo>
                  <a:pt x="1002" y="1091466"/>
                </a:lnTo>
                <a:lnTo>
                  <a:pt x="2250" y="1038736"/>
                </a:lnTo>
                <a:lnTo>
                  <a:pt x="3994" y="986156"/>
                </a:lnTo>
                <a:lnTo>
                  <a:pt x="6230" y="933728"/>
                </a:lnTo>
                <a:lnTo>
                  <a:pt x="8955" y="881455"/>
                </a:lnTo>
                <a:lnTo>
                  <a:pt x="12167" y="829342"/>
                </a:lnTo>
                <a:lnTo>
                  <a:pt x="15863" y="777390"/>
                </a:lnTo>
                <a:lnTo>
                  <a:pt x="20041" y="725603"/>
                </a:lnTo>
                <a:lnTo>
                  <a:pt x="24697" y="673984"/>
                </a:lnTo>
                <a:lnTo>
                  <a:pt x="29830" y="622537"/>
                </a:lnTo>
                <a:lnTo>
                  <a:pt x="35436" y="571265"/>
                </a:lnTo>
                <a:lnTo>
                  <a:pt x="41512" y="520170"/>
                </a:lnTo>
                <a:lnTo>
                  <a:pt x="48057" y="469256"/>
                </a:lnTo>
                <a:lnTo>
                  <a:pt x="55068" y="418527"/>
                </a:lnTo>
                <a:lnTo>
                  <a:pt x="62541" y="367984"/>
                </a:lnTo>
                <a:lnTo>
                  <a:pt x="70474" y="317633"/>
                </a:lnTo>
                <a:lnTo>
                  <a:pt x="78864" y="267474"/>
                </a:lnTo>
                <a:lnTo>
                  <a:pt x="136725" y="0"/>
                </a:lnTo>
                <a:lnTo>
                  <a:pt x="380601" y="0"/>
                </a:lnTo>
                <a:lnTo>
                  <a:pt x="310489" y="324110"/>
                </a:lnTo>
                <a:lnTo>
                  <a:pt x="302159" y="373990"/>
                </a:lnTo>
                <a:lnTo>
                  <a:pt x="294311" y="424073"/>
                </a:lnTo>
                <a:lnTo>
                  <a:pt x="286948" y="474357"/>
                </a:lnTo>
                <a:lnTo>
                  <a:pt x="280073" y="524837"/>
                </a:lnTo>
                <a:lnTo>
                  <a:pt x="273688" y="575510"/>
                </a:lnTo>
                <a:lnTo>
                  <a:pt x="267797" y="626373"/>
                </a:lnTo>
                <a:lnTo>
                  <a:pt x="262402" y="677422"/>
                </a:lnTo>
                <a:lnTo>
                  <a:pt x="257507" y="728653"/>
                </a:lnTo>
                <a:lnTo>
                  <a:pt x="253115" y="780063"/>
                </a:lnTo>
                <a:lnTo>
                  <a:pt x="249228" y="831649"/>
                </a:lnTo>
                <a:lnTo>
                  <a:pt x="245850" y="883406"/>
                </a:lnTo>
                <a:lnTo>
                  <a:pt x="242983" y="935332"/>
                </a:lnTo>
                <a:lnTo>
                  <a:pt x="240631" y="987422"/>
                </a:lnTo>
                <a:lnTo>
                  <a:pt x="238796" y="1039673"/>
                </a:lnTo>
                <a:lnTo>
                  <a:pt x="237482" y="1092082"/>
                </a:lnTo>
                <a:lnTo>
                  <a:pt x="236692" y="1144645"/>
                </a:lnTo>
                <a:lnTo>
                  <a:pt x="236427" y="1197359"/>
                </a:lnTo>
                <a:lnTo>
                  <a:pt x="236707" y="1251597"/>
                </a:lnTo>
                <a:lnTo>
                  <a:pt x="237544" y="1305674"/>
                </a:lnTo>
                <a:lnTo>
                  <a:pt x="238935" y="1359589"/>
                </a:lnTo>
                <a:lnTo>
                  <a:pt x="240877" y="1413336"/>
                </a:lnTo>
                <a:lnTo>
                  <a:pt x="243367" y="1466913"/>
                </a:lnTo>
                <a:lnTo>
                  <a:pt x="246400" y="1520314"/>
                </a:lnTo>
                <a:lnTo>
                  <a:pt x="249975" y="1573537"/>
                </a:lnTo>
                <a:lnTo>
                  <a:pt x="254087" y="1626576"/>
                </a:lnTo>
                <a:lnTo>
                  <a:pt x="258734" y="1679430"/>
                </a:lnTo>
                <a:lnTo>
                  <a:pt x="263913" y="1732093"/>
                </a:lnTo>
                <a:lnTo>
                  <a:pt x="269619" y="1784562"/>
                </a:lnTo>
                <a:lnTo>
                  <a:pt x="275850" y="1836832"/>
                </a:lnTo>
                <a:lnTo>
                  <a:pt x="282603" y="1888901"/>
                </a:lnTo>
                <a:lnTo>
                  <a:pt x="289874" y="1940764"/>
                </a:lnTo>
                <a:lnTo>
                  <a:pt x="297660" y="1992417"/>
                </a:lnTo>
                <a:lnTo>
                  <a:pt x="305958" y="2043856"/>
                </a:lnTo>
                <a:lnTo>
                  <a:pt x="314764" y="2095078"/>
                </a:lnTo>
                <a:lnTo>
                  <a:pt x="324076" y="2146079"/>
                </a:lnTo>
                <a:lnTo>
                  <a:pt x="333889" y="2196855"/>
                </a:lnTo>
                <a:lnTo>
                  <a:pt x="344202" y="2247401"/>
                </a:lnTo>
                <a:lnTo>
                  <a:pt x="355010" y="2297715"/>
                </a:lnTo>
                <a:lnTo>
                  <a:pt x="366310" y="2347792"/>
                </a:lnTo>
                <a:lnTo>
                  <a:pt x="378099" y="2397628"/>
                </a:lnTo>
                <a:lnTo>
                  <a:pt x="390374" y="2447220"/>
                </a:lnTo>
                <a:lnTo>
                  <a:pt x="403132" y="2496564"/>
                </a:lnTo>
                <a:lnTo>
                  <a:pt x="416369" y="2545655"/>
                </a:lnTo>
                <a:lnTo>
                  <a:pt x="430082" y="2594491"/>
                </a:lnTo>
                <a:lnTo>
                  <a:pt x="444267" y="2643066"/>
                </a:lnTo>
                <a:lnTo>
                  <a:pt x="458922" y="2691377"/>
                </a:lnTo>
                <a:lnTo>
                  <a:pt x="474044" y="2739421"/>
                </a:lnTo>
                <a:lnTo>
                  <a:pt x="489628" y="2787194"/>
                </a:lnTo>
                <a:lnTo>
                  <a:pt x="505673" y="2834691"/>
                </a:lnTo>
                <a:lnTo>
                  <a:pt x="522174" y="2881908"/>
                </a:lnTo>
                <a:lnTo>
                  <a:pt x="539128" y="2928843"/>
                </a:lnTo>
                <a:lnTo>
                  <a:pt x="556532" y="2975491"/>
                </a:lnTo>
                <a:lnTo>
                  <a:pt x="574383" y="3021848"/>
                </a:lnTo>
                <a:lnTo>
                  <a:pt x="592677" y="3067910"/>
                </a:lnTo>
                <a:lnTo>
                  <a:pt x="611412" y="3113673"/>
                </a:lnTo>
                <a:lnTo>
                  <a:pt x="630584" y="3159134"/>
                </a:lnTo>
                <a:lnTo>
                  <a:pt x="650189" y="3204289"/>
                </a:lnTo>
                <a:lnTo>
                  <a:pt x="670225" y="3249134"/>
                </a:lnTo>
                <a:lnTo>
                  <a:pt x="690688" y="3293665"/>
                </a:lnTo>
                <a:lnTo>
                  <a:pt x="711576" y="3337877"/>
                </a:lnTo>
                <a:lnTo>
                  <a:pt x="732884" y="3381768"/>
                </a:lnTo>
                <a:lnTo>
                  <a:pt x="754609" y="3425334"/>
                </a:lnTo>
                <a:lnTo>
                  <a:pt x="776749" y="3468570"/>
                </a:lnTo>
                <a:lnTo>
                  <a:pt x="799300" y="3511473"/>
                </a:lnTo>
                <a:lnTo>
                  <a:pt x="822259" y="3554038"/>
                </a:lnTo>
                <a:lnTo>
                  <a:pt x="845622" y="3596262"/>
                </a:lnTo>
                <a:lnTo>
                  <a:pt x="869386" y="3638142"/>
                </a:lnTo>
                <a:lnTo>
                  <a:pt x="893549" y="3679672"/>
                </a:lnTo>
                <a:lnTo>
                  <a:pt x="918106" y="3720850"/>
                </a:lnTo>
                <a:lnTo>
                  <a:pt x="943055" y="3761672"/>
                </a:lnTo>
                <a:lnTo>
                  <a:pt x="968392" y="3802133"/>
                </a:lnTo>
                <a:lnTo>
                  <a:pt x="994114" y="3842230"/>
                </a:lnTo>
                <a:lnTo>
                  <a:pt x="1020218" y="3881959"/>
                </a:lnTo>
                <a:lnTo>
                  <a:pt x="1046700" y="3921315"/>
                </a:lnTo>
                <a:lnTo>
                  <a:pt x="1073558" y="3960296"/>
                </a:lnTo>
                <a:lnTo>
                  <a:pt x="1100788" y="3998897"/>
                </a:lnTo>
                <a:lnTo>
                  <a:pt x="1128386" y="4037115"/>
                </a:lnTo>
                <a:lnTo>
                  <a:pt x="1156350" y="4074945"/>
                </a:lnTo>
                <a:lnTo>
                  <a:pt x="1184676" y="4112384"/>
                </a:lnTo>
                <a:lnTo>
                  <a:pt x="1213361" y="4149428"/>
                </a:lnTo>
                <a:lnTo>
                  <a:pt x="1242402" y="4186073"/>
                </a:lnTo>
                <a:lnTo>
                  <a:pt x="1271796" y="4222315"/>
                </a:lnTo>
                <a:lnTo>
                  <a:pt x="1301538" y="4258150"/>
                </a:lnTo>
                <a:lnTo>
                  <a:pt x="1331627" y="4293575"/>
                </a:lnTo>
                <a:lnTo>
                  <a:pt x="1362059" y="4328585"/>
                </a:lnTo>
                <a:lnTo>
                  <a:pt x="1392830" y="4363176"/>
                </a:lnTo>
                <a:lnTo>
                  <a:pt x="1423937" y="4397346"/>
                </a:lnTo>
                <a:lnTo>
                  <a:pt x="1455377" y="4431090"/>
                </a:lnTo>
                <a:lnTo>
                  <a:pt x="1487147" y="4464403"/>
                </a:lnTo>
                <a:lnTo>
                  <a:pt x="1519244" y="4497283"/>
                </a:lnTo>
                <a:lnTo>
                  <a:pt x="1551664" y="4529725"/>
                </a:lnTo>
                <a:lnTo>
                  <a:pt x="1584404" y="4561726"/>
                </a:lnTo>
                <a:lnTo>
                  <a:pt x="1617460" y="4593281"/>
                </a:lnTo>
                <a:lnTo>
                  <a:pt x="1650830" y="4624387"/>
                </a:lnTo>
                <a:lnTo>
                  <a:pt x="1684511" y="4655040"/>
                </a:lnTo>
                <a:lnTo>
                  <a:pt x="1718498" y="4685236"/>
                </a:lnTo>
                <a:lnTo>
                  <a:pt x="1752789" y="4714971"/>
                </a:lnTo>
                <a:lnTo>
                  <a:pt x="1787381" y="4744241"/>
                </a:lnTo>
                <a:lnTo>
                  <a:pt x="1822270" y="4773043"/>
                </a:lnTo>
                <a:lnTo>
                  <a:pt x="1857453" y="4801373"/>
                </a:lnTo>
                <a:lnTo>
                  <a:pt x="1892926" y="4829226"/>
                </a:lnTo>
                <a:lnTo>
                  <a:pt x="1928688" y="4856599"/>
                </a:lnTo>
                <a:lnTo>
                  <a:pt x="1964733" y="4883488"/>
                </a:lnTo>
                <a:lnTo>
                  <a:pt x="2001059" y="4909889"/>
                </a:lnTo>
                <a:lnTo>
                  <a:pt x="2037664" y="4935798"/>
                </a:lnTo>
                <a:lnTo>
                  <a:pt x="2074542" y="4961212"/>
                </a:lnTo>
                <a:lnTo>
                  <a:pt x="2111692" y="4986126"/>
                </a:lnTo>
                <a:lnTo>
                  <a:pt x="2149110" y="5010537"/>
                </a:lnTo>
                <a:lnTo>
                  <a:pt x="2186793" y="5034441"/>
                </a:lnTo>
                <a:lnTo>
                  <a:pt x="2224737" y="5057834"/>
                </a:lnTo>
                <a:lnTo>
                  <a:pt x="2262940" y="5080711"/>
                </a:lnTo>
                <a:lnTo>
                  <a:pt x="2301397" y="5103070"/>
                </a:lnTo>
                <a:lnTo>
                  <a:pt x="2376632" y="5143499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69350" y="0"/>
            <a:ext cx="547464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207125" cy="5143500"/>
          </a:xfrm>
          <a:custGeom>
            <a:avLst/>
            <a:gdLst/>
            <a:ahLst/>
            <a:cxnLst/>
            <a:rect l="l" t="t" r="r" b="b"/>
            <a:pathLst>
              <a:path w="6207125" h="5143500">
                <a:moveTo>
                  <a:pt x="6207100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470178" y="0"/>
                </a:lnTo>
                <a:lnTo>
                  <a:pt x="4412317" y="267314"/>
                </a:lnTo>
                <a:lnTo>
                  <a:pt x="4403926" y="317442"/>
                </a:lnTo>
                <a:lnTo>
                  <a:pt x="4395993" y="367763"/>
                </a:lnTo>
                <a:lnTo>
                  <a:pt x="4388520" y="418275"/>
                </a:lnTo>
                <a:lnTo>
                  <a:pt x="4381510" y="468974"/>
                </a:lnTo>
                <a:lnTo>
                  <a:pt x="4374965" y="519858"/>
                </a:lnTo>
                <a:lnTo>
                  <a:pt x="4368888" y="570922"/>
                </a:lnTo>
                <a:lnTo>
                  <a:pt x="4363282" y="622163"/>
                </a:lnTo>
                <a:lnTo>
                  <a:pt x="4358150" y="673580"/>
                </a:lnTo>
                <a:lnTo>
                  <a:pt x="4353493" y="725167"/>
                </a:lnTo>
                <a:lnTo>
                  <a:pt x="4349316" y="776923"/>
                </a:lnTo>
                <a:lnTo>
                  <a:pt x="4345619" y="828843"/>
                </a:lnTo>
                <a:lnTo>
                  <a:pt x="4342407" y="880926"/>
                </a:lnTo>
                <a:lnTo>
                  <a:pt x="4339682" y="933167"/>
                </a:lnTo>
                <a:lnTo>
                  <a:pt x="4337447" y="985563"/>
                </a:lnTo>
                <a:lnTo>
                  <a:pt x="4335703" y="1038112"/>
                </a:lnTo>
                <a:lnTo>
                  <a:pt x="4334454" y="1090810"/>
                </a:lnTo>
                <a:lnTo>
                  <a:pt x="4333703" y="1143654"/>
                </a:lnTo>
                <a:lnTo>
                  <a:pt x="4333452" y="1196640"/>
                </a:lnTo>
                <a:lnTo>
                  <a:pt x="4333717" y="1251064"/>
                </a:lnTo>
                <a:lnTo>
                  <a:pt x="4334510" y="1305338"/>
                </a:lnTo>
                <a:lnTo>
                  <a:pt x="4335827" y="1359457"/>
                </a:lnTo>
                <a:lnTo>
                  <a:pt x="4337666" y="1413419"/>
                </a:lnTo>
                <a:lnTo>
                  <a:pt x="4340024" y="1467220"/>
                </a:lnTo>
                <a:lnTo>
                  <a:pt x="4342898" y="1520857"/>
                </a:lnTo>
                <a:lnTo>
                  <a:pt x="4346286" y="1574325"/>
                </a:lnTo>
                <a:lnTo>
                  <a:pt x="4350183" y="1627623"/>
                </a:lnTo>
                <a:lnTo>
                  <a:pt x="4354588" y="1680745"/>
                </a:lnTo>
                <a:lnTo>
                  <a:pt x="4359498" y="1733689"/>
                </a:lnTo>
                <a:lnTo>
                  <a:pt x="4364909" y="1786452"/>
                </a:lnTo>
                <a:lnTo>
                  <a:pt x="4370819" y="1839030"/>
                </a:lnTo>
                <a:lnTo>
                  <a:pt x="4377224" y="1891418"/>
                </a:lnTo>
                <a:lnTo>
                  <a:pt x="4384123" y="1943615"/>
                </a:lnTo>
                <a:lnTo>
                  <a:pt x="4391511" y="1995617"/>
                </a:lnTo>
                <a:lnTo>
                  <a:pt x="4399386" y="2047419"/>
                </a:lnTo>
                <a:lnTo>
                  <a:pt x="4407746" y="2099020"/>
                </a:lnTo>
                <a:lnTo>
                  <a:pt x="4416587" y="2150414"/>
                </a:lnTo>
                <a:lnTo>
                  <a:pt x="4425906" y="2201599"/>
                </a:lnTo>
                <a:lnTo>
                  <a:pt x="4435701" y="2252572"/>
                </a:lnTo>
                <a:lnTo>
                  <a:pt x="4445968" y="2303328"/>
                </a:lnTo>
                <a:lnTo>
                  <a:pt x="4456705" y="2353865"/>
                </a:lnTo>
                <a:lnTo>
                  <a:pt x="4467909" y="2404179"/>
                </a:lnTo>
                <a:lnTo>
                  <a:pt x="4479577" y="2454266"/>
                </a:lnTo>
                <a:lnTo>
                  <a:pt x="4491705" y="2504124"/>
                </a:lnTo>
                <a:lnTo>
                  <a:pt x="4504292" y="2553748"/>
                </a:lnTo>
                <a:lnTo>
                  <a:pt x="4517333" y="2603135"/>
                </a:lnTo>
                <a:lnTo>
                  <a:pt x="4530828" y="2652282"/>
                </a:lnTo>
                <a:lnTo>
                  <a:pt x="4544771" y="2701185"/>
                </a:lnTo>
                <a:lnTo>
                  <a:pt x="4559161" y="2749842"/>
                </a:lnTo>
                <a:lnTo>
                  <a:pt x="4573994" y="2798247"/>
                </a:lnTo>
                <a:lnTo>
                  <a:pt x="4589268" y="2846399"/>
                </a:lnTo>
                <a:lnTo>
                  <a:pt x="4604980" y="2894293"/>
                </a:lnTo>
                <a:lnTo>
                  <a:pt x="4621127" y="2941926"/>
                </a:lnTo>
                <a:lnTo>
                  <a:pt x="4637705" y="2989295"/>
                </a:lnTo>
                <a:lnTo>
                  <a:pt x="4654713" y="3036396"/>
                </a:lnTo>
                <a:lnTo>
                  <a:pt x="4672147" y="3083226"/>
                </a:lnTo>
                <a:lnTo>
                  <a:pt x="4690004" y="3129781"/>
                </a:lnTo>
                <a:lnTo>
                  <a:pt x="4708282" y="3176058"/>
                </a:lnTo>
                <a:lnTo>
                  <a:pt x="4726977" y="3222053"/>
                </a:lnTo>
                <a:lnTo>
                  <a:pt x="4746086" y="3267763"/>
                </a:lnTo>
                <a:lnTo>
                  <a:pt x="4765607" y="3313185"/>
                </a:lnTo>
                <a:lnTo>
                  <a:pt x="4785537" y="3358315"/>
                </a:lnTo>
                <a:lnTo>
                  <a:pt x="4805873" y="3403149"/>
                </a:lnTo>
                <a:lnTo>
                  <a:pt x="4826611" y="3447685"/>
                </a:lnTo>
                <a:lnTo>
                  <a:pt x="4847750" y="3491918"/>
                </a:lnTo>
                <a:lnTo>
                  <a:pt x="4869286" y="3535846"/>
                </a:lnTo>
                <a:lnTo>
                  <a:pt x="4891216" y="3579464"/>
                </a:lnTo>
                <a:lnTo>
                  <a:pt x="4913538" y="3622770"/>
                </a:lnTo>
                <a:lnTo>
                  <a:pt x="4936248" y="3665760"/>
                </a:lnTo>
                <a:lnTo>
                  <a:pt x="4959343" y="3708430"/>
                </a:lnTo>
                <a:lnTo>
                  <a:pt x="4982821" y="3750778"/>
                </a:lnTo>
                <a:lnTo>
                  <a:pt x="5006679" y="3792799"/>
                </a:lnTo>
                <a:lnTo>
                  <a:pt x="5030914" y="3834490"/>
                </a:lnTo>
                <a:lnTo>
                  <a:pt x="5055522" y="3875848"/>
                </a:lnTo>
                <a:lnTo>
                  <a:pt x="5080502" y="3916869"/>
                </a:lnTo>
                <a:lnTo>
                  <a:pt x="5105850" y="3957550"/>
                </a:lnTo>
                <a:lnTo>
                  <a:pt x="5131563" y="3997887"/>
                </a:lnTo>
                <a:lnTo>
                  <a:pt x="5157638" y="4037877"/>
                </a:lnTo>
                <a:lnTo>
                  <a:pt x="5184073" y="4077517"/>
                </a:lnTo>
                <a:lnTo>
                  <a:pt x="5210864" y="4116803"/>
                </a:lnTo>
                <a:lnTo>
                  <a:pt x="5238009" y="4155731"/>
                </a:lnTo>
                <a:lnTo>
                  <a:pt x="5265505" y="4194299"/>
                </a:lnTo>
                <a:lnTo>
                  <a:pt x="5293349" y="4232502"/>
                </a:lnTo>
                <a:lnTo>
                  <a:pt x="5321537" y="4270337"/>
                </a:lnTo>
                <a:lnTo>
                  <a:pt x="5350068" y="4307802"/>
                </a:lnTo>
                <a:lnTo>
                  <a:pt x="5378937" y="4344891"/>
                </a:lnTo>
                <a:lnTo>
                  <a:pt x="5408143" y="4381603"/>
                </a:lnTo>
                <a:lnTo>
                  <a:pt x="5437682" y="4417933"/>
                </a:lnTo>
                <a:lnTo>
                  <a:pt x="5467552" y="4453878"/>
                </a:lnTo>
                <a:lnTo>
                  <a:pt x="5497749" y="4489435"/>
                </a:lnTo>
                <a:lnTo>
                  <a:pt x="5528271" y="4524600"/>
                </a:lnTo>
                <a:lnTo>
                  <a:pt x="5559115" y="4559369"/>
                </a:lnTo>
                <a:lnTo>
                  <a:pt x="5590277" y="4593740"/>
                </a:lnTo>
                <a:lnTo>
                  <a:pt x="5621755" y="4627708"/>
                </a:lnTo>
                <a:lnTo>
                  <a:pt x="5653547" y="4661271"/>
                </a:lnTo>
                <a:lnTo>
                  <a:pt x="5685648" y="4694425"/>
                </a:lnTo>
                <a:lnTo>
                  <a:pt x="5718057" y="4727166"/>
                </a:lnTo>
                <a:lnTo>
                  <a:pt x="5750770" y="4759492"/>
                </a:lnTo>
                <a:lnTo>
                  <a:pt x="5783784" y="4791397"/>
                </a:lnTo>
                <a:lnTo>
                  <a:pt x="5817097" y="4822880"/>
                </a:lnTo>
                <a:lnTo>
                  <a:pt x="5850706" y="4853937"/>
                </a:lnTo>
                <a:lnTo>
                  <a:pt x="5884607" y="4884564"/>
                </a:lnTo>
                <a:lnTo>
                  <a:pt x="5918798" y="4914758"/>
                </a:lnTo>
                <a:lnTo>
                  <a:pt x="5953276" y="4944515"/>
                </a:lnTo>
                <a:lnTo>
                  <a:pt x="5988038" y="4973832"/>
                </a:lnTo>
                <a:lnTo>
                  <a:pt x="6023081" y="5002705"/>
                </a:lnTo>
                <a:lnTo>
                  <a:pt x="6058403" y="5031131"/>
                </a:lnTo>
                <a:lnTo>
                  <a:pt x="6093999" y="5059107"/>
                </a:lnTo>
                <a:lnTo>
                  <a:pt x="6129869" y="5086629"/>
                </a:lnTo>
                <a:lnTo>
                  <a:pt x="6166007" y="5113694"/>
                </a:lnTo>
                <a:lnTo>
                  <a:pt x="6202412" y="5140298"/>
                </a:lnTo>
                <a:lnTo>
                  <a:pt x="6207100" y="5143499"/>
                </a:lnTo>
                <a:close/>
              </a:path>
            </a:pathLst>
          </a:custGeom>
          <a:solidFill>
            <a:srgbClr val="002F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33453" y="0"/>
            <a:ext cx="2376805" cy="5143500"/>
          </a:xfrm>
          <a:custGeom>
            <a:avLst/>
            <a:gdLst/>
            <a:ahLst/>
            <a:cxnLst/>
            <a:rect l="l" t="t" r="r" b="b"/>
            <a:pathLst>
              <a:path w="2376804" h="5143500">
                <a:moveTo>
                  <a:pt x="2376631" y="5143499"/>
                </a:moveTo>
                <a:lnTo>
                  <a:pt x="1869123" y="5143499"/>
                </a:lnTo>
                <a:lnTo>
                  <a:pt x="1832945" y="5117056"/>
                </a:lnTo>
                <a:lnTo>
                  <a:pt x="1797190" y="5090274"/>
                </a:lnTo>
                <a:lnTo>
                  <a:pt x="1761700" y="5063044"/>
                </a:lnTo>
                <a:lnTo>
                  <a:pt x="1726475" y="5035369"/>
                </a:lnTo>
                <a:lnTo>
                  <a:pt x="1691521" y="5007253"/>
                </a:lnTo>
                <a:lnTo>
                  <a:pt x="1656838" y="4978699"/>
                </a:lnTo>
                <a:lnTo>
                  <a:pt x="1622430" y="4949710"/>
                </a:lnTo>
                <a:lnTo>
                  <a:pt x="1588300" y="4920290"/>
                </a:lnTo>
                <a:lnTo>
                  <a:pt x="1554450" y="4890443"/>
                </a:lnTo>
                <a:lnTo>
                  <a:pt x="1520884" y="4860171"/>
                </a:lnTo>
                <a:lnTo>
                  <a:pt x="1487604" y="4829477"/>
                </a:lnTo>
                <a:lnTo>
                  <a:pt x="1454613" y="4798366"/>
                </a:lnTo>
                <a:lnTo>
                  <a:pt x="1421914" y="4766841"/>
                </a:lnTo>
                <a:lnTo>
                  <a:pt x="1389509" y="4734904"/>
                </a:lnTo>
                <a:lnTo>
                  <a:pt x="1357402" y="4702559"/>
                </a:lnTo>
                <a:lnTo>
                  <a:pt x="1325595" y="4669810"/>
                </a:lnTo>
                <a:lnTo>
                  <a:pt x="1294091" y="4636659"/>
                </a:lnTo>
                <a:lnTo>
                  <a:pt x="1262892" y="4603111"/>
                </a:lnTo>
                <a:lnTo>
                  <a:pt x="1232003" y="4569169"/>
                </a:lnTo>
                <a:lnTo>
                  <a:pt x="1201424" y="4534835"/>
                </a:lnTo>
                <a:lnTo>
                  <a:pt x="1171160" y="4500113"/>
                </a:lnTo>
                <a:lnTo>
                  <a:pt x="1141213" y="4465007"/>
                </a:lnTo>
                <a:lnTo>
                  <a:pt x="1111586" y="4429520"/>
                </a:lnTo>
                <a:lnTo>
                  <a:pt x="1082282" y="4393655"/>
                </a:lnTo>
                <a:lnTo>
                  <a:pt x="1053303" y="4357415"/>
                </a:lnTo>
                <a:lnTo>
                  <a:pt x="1024652" y="4320804"/>
                </a:lnTo>
                <a:lnTo>
                  <a:pt x="996332" y="4283826"/>
                </a:lnTo>
                <a:lnTo>
                  <a:pt x="968347" y="4246483"/>
                </a:lnTo>
                <a:lnTo>
                  <a:pt x="940697" y="4208779"/>
                </a:lnTo>
                <a:lnTo>
                  <a:pt x="913388" y="4170717"/>
                </a:lnTo>
                <a:lnTo>
                  <a:pt x="886421" y="4132301"/>
                </a:lnTo>
                <a:lnTo>
                  <a:pt x="859799" y="4093534"/>
                </a:lnTo>
                <a:lnTo>
                  <a:pt x="833524" y="4054419"/>
                </a:lnTo>
                <a:lnTo>
                  <a:pt x="807601" y="4014960"/>
                </a:lnTo>
                <a:lnTo>
                  <a:pt x="782031" y="3975159"/>
                </a:lnTo>
                <a:lnTo>
                  <a:pt x="756818" y="3935021"/>
                </a:lnTo>
                <a:lnTo>
                  <a:pt x="731963" y="3894548"/>
                </a:lnTo>
                <a:lnTo>
                  <a:pt x="707471" y="3853744"/>
                </a:lnTo>
                <a:lnTo>
                  <a:pt x="683343" y="3812613"/>
                </a:lnTo>
                <a:lnTo>
                  <a:pt x="659583" y="3771157"/>
                </a:lnTo>
                <a:lnTo>
                  <a:pt x="636194" y="3729380"/>
                </a:lnTo>
                <a:lnTo>
                  <a:pt x="613177" y="3687285"/>
                </a:lnTo>
                <a:lnTo>
                  <a:pt x="590537" y="3644876"/>
                </a:lnTo>
                <a:lnTo>
                  <a:pt x="568275" y="3602156"/>
                </a:lnTo>
                <a:lnTo>
                  <a:pt x="546396" y="3559129"/>
                </a:lnTo>
                <a:lnTo>
                  <a:pt x="524900" y="3515796"/>
                </a:lnTo>
                <a:lnTo>
                  <a:pt x="503792" y="3472163"/>
                </a:lnTo>
                <a:lnTo>
                  <a:pt x="483074" y="3428232"/>
                </a:lnTo>
                <a:lnTo>
                  <a:pt x="462748" y="3384007"/>
                </a:lnTo>
                <a:lnTo>
                  <a:pt x="442819" y="3339491"/>
                </a:lnTo>
                <a:lnTo>
                  <a:pt x="423288" y="3294687"/>
                </a:lnTo>
                <a:lnTo>
                  <a:pt x="404158" y="3249599"/>
                </a:lnTo>
                <a:lnTo>
                  <a:pt x="385432" y="3204230"/>
                </a:lnTo>
                <a:lnTo>
                  <a:pt x="367113" y="3158583"/>
                </a:lnTo>
                <a:lnTo>
                  <a:pt x="349204" y="3112662"/>
                </a:lnTo>
                <a:lnTo>
                  <a:pt x="331707" y="3066469"/>
                </a:lnTo>
                <a:lnTo>
                  <a:pt x="314626" y="3020009"/>
                </a:lnTo>
                <a:lnTo>
                  <a:pt x="297963" y="2973285"/>
                </a:lnTo>
                <a:lnTo>
                  <a:pt x="281721" y="2926300"/>
                </a:lnTo>
                <a:lnTo>
                  <a:pt x="265902" y="2879057"/>
                </a:lnTo>
                <a:lnTo>
                  <a:pt x="250510" y="2831560"/>
                </a:lnTo>
                <a:lnTo>
                  <a:pt x="235548" y="2783812"/>
                </a:lnTo>
                <a:lnTo>
                  <a:pt x="221018" y="2735817"/>
                </a:lnTo>
                <a:lnTo>
                  <a:pt x="206922" y="2687577"/>
                </a:lnTo>
                <a:lnTo>
                  <a:pt x="193265" y="2639096"/>
                </a:lnTo>
                <a:lnTo>
                  <a:pt x="180048" y="2590377"/>
                </a:lnTo>
                <a:lnTo>
                  <a:pt x="167274" y="2541425"/>
                </a:lnTo>
                <a:lnTo>
                  <a:pt x="154947" y="2492241"/>
                </a:lnTo>
                <a:lnTo>
                  <a:pt x="143069" y="2442830"/>
                </a:lnTo>
                <a:lnTo>
                  <a:pt x="131642" y="2393194"/>
                </a:lnTo>
                <a:lnTo>
                  <a:pt x="120670" y="2343338"/>
                </a:lnTo>
                <a:lnTo>
                  <a:pt x="110156" y="2293264"/>
                </a:lnTo>
                <a:lnTo>
                  <a:pt x="100102" y="2242975"/>
                </a:lnTo>
                <a:lnTo>
                  <a:pt x="90511" y="2192476"/>
                </a:lnTo>
                <a:lnTo>
                  <a:pt x="81386" y="2141769"/>
                </a:lnTo>
                <a:lnTo>
                  <a:pt x="72729" y="2090858"/>
                </a:lnTo>
                <a:lnTo>
                  <a:pt x="64544" y="2039747"/>
                </a:lnTo>
                <a:lnTo>
                  <a:pt x="56834" y="1988437"/>
                </a:lnTo>
                <a:lnTo>
                  <a:pt x="49600" y="1936934"/>
                </a:lnTo>
                <a:lnTo>
                  <a:pt x="42846" y="1885239"/>
                </a:lnTo>
                <a:lnTo>
                  <a:pt x="36576" y="1833357"/>
                </a:lnTo>
                <a:lnTo>
                  <a:pt x="30790" y="1781291"/>
                </a:lnTo>
                <a:lnTo>
                  <a:pt x="25493" y="1729044"/>
                </a:lnTo>
                <a:lnTo>
                  <a:pt x="20687" y="1676619"/>
                </a:lnTo>
                <a:lnTo>
                  <a:pt x="16375" y="1624020"/>
                </a:lnTo>
                <a:lnTo>
                  <a:pt x="12560" y="1571250"/>
                </a:lnTo>
                <a:lnTo>
                  <a:pt x="9245" y="1518313"/>
                </a:lnTo>
                <a:lnTo>
                  <a:pt x="6431" y="1465212"/>
                </a:lnTo>
                <a:lnTo>
                  <a:pt x="4123" y="1411950"/>
                </a:lnTo>
                <a:lnTo>
                  <a:pt x="2323" y="1358530"/>
                </a:lnTo>
                <a:lnTo>
                  <a:pt x="1034" y="1304956"/>
                </a:lnTo>
                <a:lnTo>
                  <a:pt x="259" y="1251231"/>
                </a:lnTo>
                <a:lnTo>
                  <a:pt x="0" y="1197359"/>
                </a:lnTo>
                <a:lnTo>
                  <a:pt x="250" y="1144341"/>
                </a:lnTo>
                <a:lnTo>
                  <a:pt x="1002" y="1091466"/>
                </a:lnTo>
                <a:lnTo>
                  <a:pt x="2250" y="1038736"/>
                </a:lnTo>
                <a:lnTo>
                  <a:pt x="3994" y="986156"/>
                </a:lnTo>
                <a:lnTo>
                  <a:pt x="6230" y="933728"/>
                </a:lnTo>
                <a:lnTo>
                  <a:pt x="8955" y="881455"/>
                </a:lnTo>
                <a:lnTo>
                  <a:pt x="12167" y="829342"/>
                </a:lnTo>
                <a:lnTo>
                  <a:pt x="15863" y="777390"/>
                </a:lnTo>
                <a:lnTo>
                  <a:pt x="20040" y="725603"/>
                </a:lnTo>
                <a:lnTo>
                  <a:pt x="24697" y="673984"/>
                </a:lnTo>
                <a:lnTo>
                  <a:pt x="29829" y="622537"/>
                </a:lnTo>
                <a:lnTo>
                  <a:pt x="35435" y="571265"/>
                </a:lnTo>
                <a:lnTo>
                  <a:pt x="41512" y="520170"/>
                </a:lnTo>
                <a:lnTo>
                  <a:pt x="48057" y="469256"/>
                </a:lnTo>
                <a:lnTo>
                  <a:pt x="55067" y="418527"/>
                </a:lnTo>
                <a:lnTo>
                  <a:pt x="62540" y="367984"/>
                </a:lnTo>
                <a:lnTo>
                  <a:pt x="70474" y="317633"/>
                </a:lnTo>
                <a:lnTo>
                  <a:pt x="78864" y="267474"/>
                </a:lnTo>
                <a:lnTo>
                  <a:pt x="136725" y="0"/>
                </a:lnTo>
                <a:lnTo>
                  <a:pt x="380601" y="0"/>
                </a:lnTo>
                <a:lnTo>
                  <a:pt x="310489" y="324110"/>
                </a:lnTo>
                <a:lnTo>
                  <a:pt x="302159" y="373990"/>
                </a:lnTo>
                <a:lnTo>
                  <a:pt x="294311" y="424073"/>
                </a:lnTo>
                <a:lnTo>
                  <a:pt x="286948" y="474357"/>
                </a:lnTo>
                <a:lnTo>
                  <a:pt x="280073" y="524837"/>
                </a:lnTo>
                <a:lnTo>
                  <a:pt x="273688" y="575510"/>
                </a:lnTo>
                <a:lnTo>
                  <a:pt x="267796" y="626373"/>
                </a:lnTo>
                <a:lnTo>
                  <a:pt x="262402" y="677422"/>
                </a:lnTo>
                <a:lnTo>
                  <a:pt x="257507" y="728653"/>
                </a:lnTo>
                <a:lnTo>
                  <a:pt x="253115" y="780063"/>
                </a:lnTo>
                <a:lnTo>
                  <a:pt x="249228" y="831649"/>
                </a:lnTo>
                <a:lnTo>
                  <a:pt x="245850" y="883406"/>
                </a:lnTo>
                <a:lnTo>
                  <a:pt x="242983" y="935332"/>
                </a:lnTo>
                <a:lnTo>
                  <a:pt x="240631" y="987422"/>
                </a:lnTo>
                <a:lnTo>
                  <a:pt x="238796" y="1039673"/>
                </a:lnTo>
                <a:lnTo>
                  <a:pt x="237482" y="1092082"/>
                </a:lnTo>
                <a:lnTo>
                  <a:pt x="236691" y="1144645"/>
                </a:lnTo>
                <a:lnTo>
                  <a:pt x="236427" y="1197359"/>
                </a:lnTo>
                <a:lnTo>
                  <a:pt x="236707" y="1251597"/>
                </a:lnTo>
                <a:lnTo>
                  <a:pt x="237544" y="1305674"/>
                </a:lnTo>
                <a:lnTo>
                  <a:pt x="238935" y="1359589"/>
                </a:lnTo>
                <a:lnTo>
                  <a:pt x="240877" y="1413336"/>
                </a:lnTo>
                <a:lnTo>
                  <a:pt x="243366" y="1466913"/>
                </a:lnTo>
                <a:lnTo>
                  <a:pt x="246400" y="1520314"/>
                </a:lnTo>
                <a:lnTo>
                  <a:pt x="249975" y="1573537"/>
                </a:lnTo>
                <a:lnTo>
                  <a:pt x="254087" y="1626576"/>
                </a:lnTo>
                <a:lnTo>
                  <a:pt x="258734" y="1679430"/>
                </a:lnTo>
                <a:lnTo>
                  <a:pt x="263913" y="1732093"/>
                </a:lnTo>
                <a:lnTo>
                  <a:pt x="269619" y="1784562"/>
                </a:lnTo>
                <a:lnTo>
                  <a:pt x="275850" y="1836832"/>
                </a:lnTo>
                <a:lnTo>
                  <a:pt x="282603" y="1888901"/>
                </a:lnTo>
                <a:lnTo>
                  <a:pt x="289874" y="1940764"/>
                </a:lnTo>
                <a:lnTo>
                  <a:pt x="297660" y="1992417"/>
                </a:lnTo>
                <a:lnTo>
                  <a:pt x="305958" y="2043856"/>
                </a:lnTo>
                <a:lnTo>
                  <a:pt x="314764" y="2095078"/>
                </a:lnTo>
                <a:lnTo>
                  <a:pt x="324075" y="2146079"/>
                </a:lnTo>
                <a:lnTo>
                  <a:pt x="333889" y="2196855"/>
                </a:lnTo>
                <a:lnTo>
                  <a:pt x="344202" y="2247401"/>
                </a:lnTo>
                <a:lnTo>
                  <a:pt x="355009" y="2297715"/>
                </a:lnTo>
                <a:lnTo>
                  <a:pt x="366310" y="2347792"/>
                </a:lnTo>
                <a:lnTo>
                  <a:pt x="378099" y="2397628"/>
                </a:lnTo>
                <a:lnTo>
                  <a:pt x="390374" y="2447220"/>
                </a:lnTo>
                <a:lnTo>
                  <a:pt x="403132" y="2496564"/>
                </a:lnTo>
                <a:lnTo>
                  <a:pt x="416368" y="2545655"/>
                </a:lnTo>
                <a:lnTo>
                  <a:pt x="430081" y="2594491"/>
                </a:lnTo>
                <a:lnTo>
                  <a:pt x="444267" y="2643066"/>
                </a:lnTo>
                <a:lnTo>
                  <a:pt x="458922" y="2691377"/>
                </a:lnTo>
                <a:lnTo>
                  <a:pt x="474044" y="2739421"/>
                </a:lnTo>
                <a:lnTo>
                  <a:pt x="489628" y="2787194"/>
                </a:lnTo>
                <a:lnTo>
                  <a:pt x="505673" y="2834691"/>
                </a:lnTo>
                <a:lnTo>
                  <a:pt x="522173" y="2881908"/>
                </a:lnTo>
                <a:lnTo>
                  <a:pt x="539127" y="2928843"/>
                </a:lnTo>
                <a:lnTo>
                  <a:pt x="556532" y="2975491"/>
                </a:lnTo>
                <a:lnTo>
                  <a:pt x="574382" y="3021848"/>
                </a:lnTo>
                <a:lnTo>
                  <a:pt x="592677" y="3067910"/>
                </a:lnTo>
                <a:lnTo>
                  <a:pt x="611412" y="3113673"/>
                </a:lnTo>
                <a:lnTo>
                  <a:pt x="630583" y="3159134"/>
                </a:lnTo>
                <a:lnTo>
                  <a:pt x="650189" y="3204289"/>
                </a:lnTo>
                <a:lnTo>
                  <a:pt x="670225" y="3249134"/>
                </a:lnTo>
                <a:lnTo>
                  <a:pt x="690688" y="3293665"/>
                </a:lnTo>
                <a:lnTo>
                  <a:pt x="711575" y="3337877"/>
                </a:lnTo>
                <a:lnTo>
                  <a:pt x="732883" y="3381768"/>
                </a:lnTo>
                <a:lnTo>
                  <a:pt x="754609" y="3425334"/>
                </a:lnTo>
                <a:lnTo>
                  <a:pt x="776749" y="3468570"/>
                </a:lnTo>
                <a:lnTo>
                  <a:pt x="799300" y="3511473"/>
                </a:lnTo>
                <a:lnTo>
                  <a:pt x="822259" y="3554038"/>
                </a:lnTo>
                <a:lnTo>
                  <a:pt x="845622" y="3596262"/>
                </a:lnTo>
                <a:lnTo>
                  <a:pt x="869386" y="3638142"/>
                </a:lnTo>
                <a:lnTo>
                  <a:pt x="893549" y="3679672"/>
                </a:lnTo>
                <a:lnTo>
                  <a:pt x="918106" y="3720850"/>
                </a:lnTo>
                <a:lnTo>
                  <a:pt x="943055" y="3761672"/>
                </a:lnTo>
                <a:lnTo>
                  <a:pt x="968392" y="3802133"/>
                </a:lnTo>
                <a:lnTo>
                  <a:pt x="994114" y="3842230"/>
                </a:lnTo>
                <a:lnTo>
                  <a:pt x="1020218" y="3881959"/>
                </a:lnTo>
                <a:lnTo>
                  <a:pt x="1046700" y="3921315"/>
                </a:lnTo>
                <a:lnTo>
                  <a:pt x="1073558" y="3960296"/>
                </a:lnTo>
                <a:lnTo>
                  <a:pt x="1100787" y="3998897"/>
                </a:lnTo>
                <a:lnTo>
                  <a:pt x="1128386" y="4037115"/>
                </a:lnTo>
                <a:lnTo>
                  <a:pt x="1156350" y="4074945"/>
                </a:lnTo>
                <a:lnTo>
                  <a:pt x="1184676" y="4112384"/>
                </a:lnTo>
                <a:lnTo>
                  <a:pt x="1213361" y="4149428"/>
                </a:lnTo>
                <a:lnTo>
                  <a:pt x="1242402" y="4186073"/>
                </a:lnTo>
                <a:lnTo>
                  <a:pt x="1271795" y="4222315"/>
                </a:lnTo>
                <a:lnTo>
                  <a:pt x="1301538" y="4258150"/>
                </a:lnTo>
                <a:lnTo>
                  <a:pt x="1331627" y="4293575"/>
                </a:lnTo>
                <a:lnTo>
                  <a:pt x="1362058" y="4328585"/>
                </a:lnTo>
                <a:lnTo>
                  <a:pt x="1392829" y="4363176"/>
                </a:lnTo>
                <a:lnTo>
                  <a:pt x="1423937" y="4397346"/>
                </a:lnTo>
                <a:lnTo>
                  <a:pt x="1455377" y="4431090"/>
                </a:lnTo>
                <a:lnTo>
                  <a:pt x="1487147" y="4464403"/>
                </a:lnTo>
                <a:lnTo>
                  <a:pt x="1519244" y="4497283"/>
                </a:lnTo>
                <a:lnTo>
                  <a:pt x="1551664" y="4529725"/>
                </a:lnTo>
                <a:lnTo>
                  <a:pt x="1584403" y="4561726"/>
                </a:lnTo>
                <a:lnTo>
                  <a:pt x="1617460" y="4593281"/>
                </a:lnTo>
                <a:lnTo>
                  <a:pt x="1650830" y="4624387"/>
                </a:lnTo>
                <a:lnTo>
                  <a:pt x="1684510" y="4655040"/>
                </a:lnTo>
                <a:lnTo>
                  <a:pt x="1718498" y="4685236"/>
                </a:lnTo>
                <a:lnTo>
                  <a:pt x="1752789" y="4714971"/>
                </a:lnTo>
                <a:lnTo>
                  <a:pt x="1787381" y="4744241"/>
                </a:lnTo>
                <a:lnTo>
                  <a:pt x="1822270" y="4773043"/>
                </a:lnTo>
                <a:lnTo>
                  <a:pt x="1857452" y="4801373"/>
                </a:lnTo>
                <a:lnTo>
                  <a:pt x="1892926" y="4829226"/>
                </a:lnTo>
                <a:lnTo>
                  <a:pt x="1928687" y="4856599"/>
                </a:lnTo>
                <a:lnTo>
                  <a:pt x="1964733" y="4883488"/>
                </a:lnTo>
                <a:lnTo>
                  <a:pt x="2001059" y="4909889"/>
                </a:lnTo>
                <a:lnTo>
                  <a:pt x="2037663" y="4935798"/>
                </a:lnTo>
                <a:lnTo>
                  <a:pt x="2074542" y="4961212"/>
                </a:lnTo>
                <a:lnTo>
                  <a:pt x="2111692" y="4986126"/>
                </a:lnTo>
                <a:lnTo>
                  <a:pt x="2149110" y="5010537"/>
                </a:lnTo>
                <a:lnTo>
                  <a:pt x="2186793" y="5034441"/>
                </a:lnTo>
                <a:lnTo>
                  <a:pt x="2224737" y="5057834"/>
                </a:lnTo>
                <a:lnTo>
                  <a:pt x="2262939" y="5080711"/>
                </a:lnTo>
                <a:lnTo>
                  <a:pt x="2301397" y="5103070"/>
                </a:lnTo>
                <a:lnTo>
                  <a:pt x="2376631" y="5143499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073" y="440816"/>
            <a:ext cx="258762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125"/>
              <a:t>D</a:t>
            </a:r>
            <a:r>
              <a:rPr dirty="0" sz="3200" spc="-190"/>
              <a:t>e</a:t>
            </a:r>
            <a:r>
              <a:rPr dirty="0" sz="3200" spc="-305"/>
              <a:t>v</a:t>
            </a:r>
            <a:r>
              <a:rPr dirty="0" sz="3200" spc="-140"/>
              <a:t>elopment  </a:t>
            </a:r>
            <a:r>
              <a:rPr dirty="0" sz="3200" spc="-180"/>
              <a:t>Innovation  </a:t>
            </a:r>
            <a:r>
              <a:rPr dirty="0" sz="3200" spc="-215"/>
              <a:t>Ventures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457075" y="2216249"/>
            <a:ext cx="3747770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44805">
              <a:lnSpc>
                <a:spcPct val="100000"/>
              </a:lnSpc>
              <a:spcBef>
                <a:spcPts val="100"/>
              </a:spcBef>
            </a:pPr>
            <a:r>
              <a:rPr dirty="0" sz="2200" spc="-5">
                <a:solidFill>
                  <a:srgbClr val="FFFFFF"/>
                </a:solidFill>
                <a:latin typeface="Gill Sans"/>
                <a:cs typeface="Gill Sans"/>
              </a:rPr>
              <a:t>USAID's </a:t>
            </a:r>
            <a:r>
              <a:rPr dirty="0" sz="2200" spc="-10">
                <a:solidFill>
                  <a:srgbClr val="FFFFFF"/>
                </a:solidFill>
                <a:latin typeface="Gill Sans"/>
                <a:cs typeface="Gill Sans"/>
              </a:rPr>
              <a:t>evidence-tiered  </a:t>
            </a:r>
            <a:r>
              <a:rPr dirty="0" sz="2200" spc="-5">
                <a:solidFill>
                  <a:srgbClr val="FFFFFF"/>
                </a:solidFill>
                <a:latin typeface="Gill Sans"/>
                <a:cs typeface="Gill Sans"/>
              </a:rPr>
              <a:t>open </a:t>
            </a:r>
            <a:r>
              <a:rPr dirty="0" sz="2200" spc="-10">
                <a:solidFill>
                  <a:srgbClr val="FFFFFF"/>
                </a:solidFill>
                <a:latin typeface="Gill Sans"/>
                <a:cs typeface="Gill Sans"/>
              </a:rPr>
              <a:t>innovation </a:t>
            </a:r>
            <a:r>
              <a:rPr dirty="0" sz="2200" spc="-15">
                <a:solidFill>
                  <a:srgbClr val="FFFFFF"/>
                </a:solidFill>
                <a:latin typeface="Gill Sans"/>
                <a:cs typeface="Gill Sans"/>
              </a:rPr>
              <a:t>program</a:t>
            </a:r>
            <a:r>
              <a:rPr dirty="0" sz="2200" spc="-4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Gill Sans"/>
                <a:cs typeface="Gill Sans"/>
              </a:rPr>
              <a:t>that</a:t>
            </a:r>
            <a:endParaRPr sz="2200">
              <a:latin typeface="Gill Sans"/>
              <a:cs typeface="Gill Sans"/>
            </a:endParaRPr>
          </a:p>
          <a:p>
            <a:pPr marL="12700" marR="5080">
              <a:lnSpc>
                <a:spcPct val="100000"/>
              </a:lnSpc>
            </a:pPr>
            <a:r>
              <a:rPr dirty="0" sz="2200" spc="-15">
                <a:solidFill>
                  <a:srgbClr val="FFFFFF"/>
                </a:solidFill>
                <a:latin typeface="Gill Sans"/>
                <a:cs typeface="Gill Sans"/>
              </a:rPr>
              <a:t>invests </a:t>
            </a:r>
            <a:r>
              <a:rPr dirty="0" sz="2200" spc="-5">
                <a:solidFill>
                  <a:srgbClr val="FFFFFF"/>
                </a:solidFill>
                <a:latin typeface="Gill Sans"/>
                <a:cs typeface="Gill Sans"/>
              </a:rPr>
              <a:t>in </a:t>
            </a:r>
            <a:r>
              <a:rPr dirty="0" sz="2200" spc="-10">
                <a:solidFill>
                  <a:srgbClr val="FFFFFF"/>
                </a:solidFill>
                <a:latin typeface="Gill Sans"/>
                <a:cs typeface="Gill Sans"/>
              </a:rPr>
              <a:t>breakthrough</a:t>
            </a:r>
            <a:r>
              <a:rPr dirty="0" sz="2200" spc="-9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Gill Sans"/>
                <a:cs typeface="Gill Sans"/>
              </a:rPr>
              <a:t>solutions  to some of the </a:t>
            </a:r>
            <a:r>
              <a:rPr dirty="0" sz="2200" spc="-10">
                <a:solidFill>
                  <a:srgbClr val="FFFFFF"/>
                </a:solidFill>
                <a:latin typeface="Gill Sans"/>
                <a:cs typeface="Gill Sans"/>
              </a:rPr>
              <a:t>world's </a:t>
            </a:r>
            <a:r>
              <a:rPr dirty="0" sz="2200" spc="-5">
                <a:solidFill>
                  <a:srgbClr val="FFFFFF"/>
                </a:solidFill>
                <a:latin typeface="Gill Sans"/>
                <a:cs typeface="Gill Sans"/>
              </a:rPr>
              <a:t>toughest  </a:t>
            </a:r>
            <a:r>
              <a:rPr dirty="0" sz="2200" spc="-15">
                <a:solidFill>
                  <a:srgbClr val="FFFFFF"/>
                </a:solidFill>
                <a:latin typeface="Gill Sans"/>
                <a:cs typeface="Gill Sans"/>
              </a:rPr>
              <a:t>development</a:t>
            </a:r>
            <a:r>
              <a:rPr dirty="0" sz="2200" spc="-1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Gill Sans"/>
                <a:cs typeface="Gill Sans"/>
              </a:rPr>
              <a:t>challenges</a:t>
            </a:r>
            <a:endParaRPr sz="220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69350" y="0"/>
            <a:ext cx="5474649" cy="5142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207125" cy="5143500"/>
          </a:xfrm>
          <a:custGeom>
            <a:avLst/>
            <a:gdLst/>
            <a:ahLst/>
            <a:cxnLst/>
            <a:rect l="l" t="t" r="r" b="b"/>
            <a:pathLst>
              <a:path w="6207125" h="5143500">
                <a:moveTo>
                  <a:pt x="6207100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470178" y="0"/>
                </a:lnTo>
                <a:lnTo>
                  <a:pt x="4412317" y="267314"/>
                </a:lnTo>
                <a:lnTo>
                  <a:pt x="4403926" y="317442"/>
                </a:lnTo>
                <a:lnTo>
                  <a:pt x="4395993" y="367763"/>
                </a:lnTo>
                <a:lnTo>
                  <a:pt x="4388520" y="418275"/>
                </a:lnTo>
                <a:lnTo>
                  <a:pt x="4381510" y="468974"/>
                </a:lnTo>
                <a:lnTo>
                  <a:pt x="4374965" y="519858"/>
                </a:lnTo>
                <a:lnTo>
                  <a:pt x="4368888" y="570922"/>
                </a:lnTo>
                <a:lnTo>
                  <a:pt x="4363282" y="622163"/>
                </a:lnTo>
                <a:lnTo>
                  <a:pt x="4358150" y="673580"/>
                </a:lnTo>
                <a:lnTo>
                  <a:pt x="4353493" y="725167"/>
                </a:lnTo>
                <a:lnTo>
                  <a:pt x="4349316" y="776923"/>
                </a:lnTo>
                <a:lnTo>
                  <a:pt x="4345619" y="828843"/>
                </a:lnTo>
                <a:lnTo>
                  <a:pt x="4342407" y="880926"/>
                </a:lnTo>
                <a:lnTo>
                  <a:pt x="4339682" y="933167"/>
                </a:lnTo>
                <a:lnTo>
                  <a:pt x="4337447" y="985563"/>
                </a:lnTo>
                <a:lnTo>
                  <a:pt x="4335703" y="1038112"/>
                </a:lnTo>
                <a:lnTo>
                  <a:pt x="4334454" y="1090810"/>
                </a:lnTo>
                <a:lnTo>
                  <a:pt x="4333703" y="1143654"/>
                </a:lnTo>
                <a:lnTo>
                  <a:pt x="4333452" y="1196640"/>
                </a:lnTo>
                <a:lnTo>
                  <a:pt x="4333717" y="1251064"/>
                </a:lnTo>
                <a:lnTo>
                  <a:pt x="4334510" y="1305338"/>
                </a:lnTo>
                <a:lnTo>
                  <a:pt x="4335827" y="1359457"/>
                </a:lnTo>
                <a:lnTo>
                  <a:pt x="4337666" y="1413419"/>
                </a:lnTo>
                <a:lnTo>
                  <a:pt x="4340024" y="1467220"/>
                </a:lnTo>
                <a:lnTo>
                  <a:pt x="4342898" y="1520857"/>
                </a:lnTo>
                <a:lnTo>
                  <a:pt x="4346286" y="1574325"/>
                </a:lnTo>
                <a:lnTo>
                  <a:pt x="4350183" y="1627623"/>
                </a:lnTo>
                <a:lnTo>
                  <a:pt x="4354588" y="1680745"/>
                </a:lnTo>
                <a:lnTo>
                  <a:pt x="4359498" y="1733689"/>
                </a:lnTo>
                <a:lnTo>
                  <a:pt x="4364909" y="1786452"/>
                </a:lnTo>
                <a:lnTo>
                  <a:pt x="4370819" y="1839030"/>
                </a:lnTo>
                <a:lnTo>
                  <a:pt x="4377224" y="1891418"/>
                </a:lnTo>
                <a:lnTo>
                  <a:pt x="4384123" y="1943615"/>
                </a:lnTo>
                <a:lnTo>
                  <a:pt x="4391511" y="1995617"/>
                </a:lnTo>
                <a:lnTo>
                  <a:pt x="4399386" y="2047419"/>
                </a:lnTo>
                <a:lnTo>
                  <a:pt x="4407746" y="2099020"/>
                </a:lnTo>
                <a:lnTo>
                  <a:pt x="4416587" y="2150414"/>
                </a:lnTo>
                <a:lnTo>
                  <a:pt x="4425906" y="2201599"/>
                </a:lnTo>
                <a:lnTo>
                  <a:pt x="4435701" y="2252572"/>
                </a:lnTo>
                <a:lnTo>
                  <a:pt x="4445968" y="2303328"/>
                </a:lnTo>
                <a:lnTo>
                  <a:pt x="4456705" y="2353865"/>
                </a:lnTo>
                <a:lnTo>
                  <a:pt x="4467909" y="2404179"/>
                </a:lnTo>
                <a:lnTo>
                  <a:pt x="4479577" y="2454266"/>
                </a:lnTo>
                <a:lnTo>
                  <a:pt x="4491705" y="2504124"/>
                </a:lnTo>
                <a:lnTo>
                  <a:pt x="4504292" y="2553748"/>
                </a:lnTo>
                <a:lnTo>
                  <a:pt x="4517333" y="2603135"/>
                </a:lnTo>
                <a:lnTo>
                  <a:pt x="4530828" y="2652282"/>
                </a:lnTo>
                <a:lnTo>
                  <a:pt x="4544771" y="2701185"/>
                </a:lnTo>
                <a:lnTo>
                  <a:pt x="4559161" y="2749842"/>
                </a:lnTo>
                <a:lnTo>
                  <a:pt x="4573994" y="2798247"/>
                </a:lnTo>
                <a:lnTo>
                  <a:pt x="4589268" y="2846399"/>
                </a:lnTo>
                <a:lnTo>
                  <a:pt x="4604980" y="2894293"/>
                </a:lnTo>
                <a:lnTo>
                  <a:pt x="4621127" y="2941926"/>
                </a:lnTo>
                <a:lnTo>
                  <a:pt x="4637705" y="2989295"/>
                </a:lnTo>
                <a:lnTo>
                  <a:pt x="4654713" y="3036396"/>
                </a:lnTo>
                <a:lnTo>
                  <a:pt x="4672147" y="3083226"/>
                </a:lnTo>
                <a:lnTo>
                  <a:pt x="4690004" y="3129781"/>
                </a:lnTo>
                <a:lnTo>
                  <a:pt x="4708282" y="3176058"/>
                </a:lnTo>
                <a:lnTo>
                  <a:pt x="4726977" y="3222053"/>
                </a:lnTo>
                <a:lnTo>
                  <a:pt x="4746086" y="3267763"/>
                </a:lnTo>
                <a:lnTo>
                  <a:pt x="4765607" y="3313185"/>
                </a:lnTo>
                <a:lnTo>
                  <a:pt x="4785537" y="3358315"/>
                </a:lnTo>
                <a:lnTo>
                  <a:pt x="4805873" y="3403149"/>
                </a:lnTo>
                <a:lnTo>
                  <a:pt x="4826611" y="3447685"/>
                </a:lnTo>
                <a:lnTo>
                  <a:pt x="4847750" y="3491918"/>
                </a:lnTo>
                <a:lnTo>
                  <a:pt x="4869286" y="3535846"/>
                </a:lnTo>
                <a:lnTo>
                  <a:pt x="4891216" y="3579464"/>
                </a:lnTo>
                <a:lnTo>
                  <a:pt x="4913538" y="3622770"/>
                </a:lnTo>
                <a:lnTo>
                  <a:pt x="4936248" y="3665760"/>
                </a:lnTo>
                <a:lnTo>
                  <a:pt x="4959343" y="3708430"/>
                </a:lnTo>
                <a:lnTo>
                  <a:pt x="4982821" y="3750778"/>
                </a:lnTo>
                <a:lnTo>
                  <a:pt x="5006679" y="3792799"/>
                </a:lnTo>
                <a:lnTo>
                  <a:pt x="5030914" y="3834490"/>
                </a:lnTo>
                <a:lnTo>
                  <a:pt x="5055522" y="3875848"/>
                </a:lnTo>
                <a:lnTo>
                  <a:pt x="5080502" y="3916869"/>
                </a:lnTo>
                <a:lnTo>
                  <a:pt x="5105850" y="3957550"/>
                </a:lnTo>
                <a:lnTo>
                  <a:pt x="5131563" y="3997887"/>
                </a:lnTo>
                <a:lnTo>
                  <a:pt x="5157638" y="4037877"/>
                </a:lnTo>
                <a:lnTo>
                  <a:pt x="5184073" y="4077517"/>
                </a:lnTo>
                <a:lnTo>
                  <a:pt x="5210864" y="4116803"/>
                </a:lnTo>
                <a:lnTo>
                  <a:pt x="5238009" y="4155731"/>
                </a:lnTo>
                <a:lnTo>
                  <a:pt x="5265505" y="4194299"/>
                </a:lnTo>
                <a:lnTo>
                  <a:pt x="5293349" y="4232502"/>
                </a:lnTo>
                <a:lnTo>
                  <a:pt x="5321537" y="4270337"/>
                </a:lnTo>
                <a:lnTo>
                  <a:pt x="5350068" y="4307802"/>
                </a:lnTo>
                <a:lnTo>
                  <a:pt x="5378937" y="4344891"/>
                </a:lnTo>
                <a:lnTo>
                  <a:pt x="5408143" y="4381603"/>
                </a:lnTo>
                <a:lnTo>
                  <a:pt x="5437682" y="4417933"/>
                </a:lnTo>
                <a:lnTo>
                  <a:pt x="5467552" y="4453878"/>
                </a:lnTo>
                <a:lnTo>
                  <a:pt x="5497749" y="4489435"/>
                </a:lnTo>
                <a:lnTo>
                  <a:pt x="5528271" y="4524600"/>
                </a:lnTo>
                <a:lnTo>
                  <a:pt x="5559115" y="4559369"/>
                </a:lnTo>
                <a:lnTo>
                  <a:pt x="5590277" y="4593740"/>
                </a:lnTo>
                <a:lnTo>
                  <a:pt x="5621755" y="4627708"/>
                </a:lnTo>
                <a:lnTo>
                  <a:pt x="5653547" y="4661271"/>
                </a:lnTo>
                <a:lnTo>
                  <a:pt x="5685648" y="4694425"/>
                </a:lnTo>
                <a:lnTo>
                  <a:pt x="5718057" y="4727166"/>
                </a:lnTo>
                <a:lnTo>
                  <a:pt x="5750770" y="4759492"/>
                </a:lnTo>
                <a:lnTo>
                  <a:pt x="5783784" y="4791397"/>
                </a:lnTo>
                <a:lnTo>
                  <a:pt x="5817097" y="4822880"/>
                </a:lnTo>
                <a:lnTo>
                  <a:pt x="5850706" y="4853937"/>
                </a:lnTo>
                <a:lnTo>
                  <a:pt x="5884607" y="4884564"/>
                </a:lnTo>
                <a:lnTo>
                  <a:pt x="5918798" y="4914758"/>
                </a:lnTo>
                <a:lnTo>
                  <a:pt x="5953276" y="4944515"/>
                </a:lnTo>
                <a:lnTo>
                  <a:pt x="5988038" y="4973832"/>
                </a:lnTo>
                <a:lnTo>
                  <a:pt x="6023081" y="5002705"/>
                </a:lnTo>
                <a:lnTo>
                  <a:pt x="6058403" y="5031131"/>
                </a:lnTo>
                <a:lnTo>
                  <a:pt x="6093999" y="5059107"/>
                </a:lnTo>
                <a:lnTo>
                  <a:pt x="6129869" y="5086629"/>
                </a:lnTo>
                <a:lnTo>
                  <a:pt x="6166007" y="5113694"/>
                </a:lnTo>
                <a:lnTo>
                  <a:pt x="6202412" y="5140298"/>
                </a:lnTo>
                <a:lnTo>
                  <a:pt x="6207100" y="5143499"/>
                </a:lnTo>
                <a:close/>
              </a:path>
            </a:pathLst>
          </a:custGeom>
          <a:solidFill>
            <a:srgbClr val="002F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33453" y="0"/>
            <a:ext cx="2376805" cy="5143500"/>
          </a:xfrm>
          <a:custGeom>
            <a:avLst/>
            <a:gdLst/>
            <a:ahLst/>
            <a:cxnLst/>
            <a:rect l="l" t="t" r="r" b="b"/>
            <a:pathLst>
              <a:path w="2376804" h="5143500">
                <a:moveTo>
                  <a:pt x="2376631" y="5143499"/>
                </a:moveTo>
                <a:lnTo>
                  <a:pt x="1869123" y="5143499"/>
                </a:lnTo>
                <a:lnTo>
                  <a:pt x="1832945" y="5117056"/>
                </a:lnTo>
                <a:lnTo>
                  <a:pt x="1797190" y="5090274"/>
                </a:lnTo>
                <a:lnTo>
                  <a:pt x="1761700" y="5063044"/>
                </a:lnTo>
                <a:lnTo>
                  <a:pt x="1726475" y="5035369"/>
                </a:lnTo>
                <a:lnTo>
                  <a:pt x="1691521" y="5007253"/>
                </a:lnTo>
                <a:lnTo>
                  <a:pt x="1656838" y="4978699"/>
                </a:lnTo>
                <a:lnTo>
                  <a:pt x="1622430" y="4949710"/>
                </a:lnTo>
                <a:lnTo>
                  <a:pt x="1588300" y="4920290"/>
                </a:lnTo>
                <a:lnTo>
                  <a:pt x="1554450" y="4890443"/>
                </a:lnTo>
                <a:lnTo>
                  <a:pt x="1520884" y="4860171"/>
                </a:lnTo>
                <a:lnTo>
                  <a:pt x="1487604" y="4829477"/>
                </a:lnTo>
                <a:lnTo>
                  <a:pt x="1454613" y="4798366"/>
                </a:lnTo>
                <a:lnTo>
                  <a:pt x="1421914" y="4766841"/>
                </a:lnTo>
                <a:lnTo>
                  <a:pt x="1389509" y="4734904"/>
                </a:lnTo>
                <a:lnTo>
                  <a:pt x="1357402" y="4702559"/>
                </a:lnTo>
                <a:lnTo>
                  <a:pt x="1325595" y="4669810"/>
                </a:lnTo>
                <a:lnTo>
                  <a:pt x="1294091" y="4636659"/>
                </a:lnTo>
                <a:lnTo>
                  <a:pt x="1262892" y="4603111"/>
                </a:lnTo>
                <a:lnTo>
                  <a:pt x="1232003" y="4569169"/>
                </a:lnTo>
                <a:lnTo>
                  <a:pt x="1201424" y="4534835"/>
                </a:lnTo>
                <a:lnTo>
                  <a:pt x="1171160" y="4500113"/>
                </a:lnTo>
                <a:lnTo>
                  <a:pt x="1141213" y="4465007"/>
                </a:lnTo>
                <a:lnTo>
                  <a:pt x="1111586" y="4429520"/>
                </a:lnTo>
                <a:lnTo>
                  <a:pt x="1082282" y="4393655"/>
                </a:lnTo>
                <a:lnTo>
                  <a:pt x="1053303" y="4357415"/>
                </a:lnTo>
                <a:lnTo>
                  <a:pt x="1024652" y="4320804"/>
                </a:lnTo>
                <a:lnTo>
                  <a:pt x="996332" y="4283826"/>
                </a:lnTo>
                <a:lnTo>
                  <a:pt x="968347" y="4246483"/>
                </a:lnTo>
                <a:lnTo>
                  <a:pt x="940697" y="4208779"/>
                </a:lnTo>
                <a:lnTo>
                  <a:pt x="913388" y="4170717"/>
                </a:lnTo>
                <a:lnTo>
                  <a:pt x="886421" y="4132301"/>
                </a:lnTo>
                <a:lnTo>
                  <a:pt x="859799" y="4093534"/>
                </a:lnTo>
                <a:lnTo>
                  <a:pt x="833524" y="4054419"/>
                </a:lnTo>
                <a:lnTo>
                  <a:pt x="807601" y="4014960"/>
                </a:lnTo>
                <a:lnTo>
                  <a:pt x="782031" y="3975159"/>
                </a:lnTo>
                <a:lnTo>
                  <a:pt x="756818" y="3935021"/>
                </a:lnTo>
                <a:lnTo>
                  <a:pt x="731963" y="3894548"/>
                </a:lnTo>
                <a:lnTo>
                  <a:pt x="707471" y="3853744"/>
                </a:lnTo>
                <a:lnTo>
                  <a:pt x="683343" y="3812613"/>
                </a:lnTo>
                <a:lnTo>
                  <a:pt x="659583" y="3771157"/>
                </a:lnTo>
                <a:lnTo>
                  <a:pt x="636194" y="3729380"/>
                </a:lnTo>
                <a:lnTo>
                  <a:pt x="613177" y="3687285"/>
                </a:lnTo>
                <a:lnTo>
                  <a:pt x="590537" y="3644876"/>
                </a:lnTo>
                <a:lnTo>
                  <a:pt x="568275" y="3602156"/>
                </a:lnTo>
                <a:lnTo>
                  <a:pt x="546396" y="3559129"/>
                </a:lnTo>
                <a:lnTo>
                  <a:pt x="524900" y="3515796"/>
                </a:lnTo>
                <a:lnTo>
                  <a:pt x="503792" y="3472163"/>
                </a:lnTo>
                <a:lnTo>
                  <a:pt x="483074" y="3428232"/>
                </a:lnTo>
                <a:lnTo>
                  <a:pt x="462748" y="3384007"/>
                </a:lnTo>
                <a:lnTo>
                  <a:pt x="442819" y="3339491"/>
                </a:lnTo>
                <a:lnTo>
                  <a:pt x="423288" y="3294687"/>
                </a:lnTo>
                <a:lnTo>
                  <a:pt x="404158" y="3249599"/>
                </a:lnTo>
                <a:lnTo>
                  <a:pt x="385432" y="3204230"/>
                </a:lnTo>
                <a:lnTo>
                  <a:pt x="367113" y="3158583"/>
                </a:lnTo>
                <a:lnTo>
                  <a:pt x="349204" y="3112662"/>
                </a:lnTo>
                <a:lnTo>
                  <a:pt x="331707" y="3066469"/>
                </a:lnTo>
                <a:lnTo>
                  <a:pt x="314626" y="3020009"/>
                </a:lnTo>
                <a:lnTo>
                  <a:pt x="297963" y="2973285"/>
                </a:lnTo>
                <a:lnTo>
                  <a:pt x="281721" y="2926300"/>
                </a:lnTo>
                <a:lnTo>
                  <a:pt x="265902" y="2879057"/>
                </a:lnTo>
                <a:lnTo>
                  <a:pt x="250510" y="2831560"/>
                </a:lnTo>
                <a:lnTo>
                  <a:pt x="235548" y="2783812"/>
                </a:lnTo>
                <a:lnTo>
                  <a:pt x="221018" y="2735817"/>
                </a:lnTo>
                <a:lnTo>
                  <a:pt x="206922" y="2687577"/>
                </a:lnTo>
                <a:lnTo>
                  <a:pt x="193265" y="2639096"/>
                </a:lnTo>
                <a:lnTo>
                  <a:pt x="180048" y="2590377"/>
                </a:lnTo>
                <a:lnTo>
                  <a:pt x="167274" y="2541425"/>
                </a:lnTo>
                <a:lnTo>
                  <a:pt x="154947" y="2492241"/>
                </a:lnTo>
                <a:lnTo>
                  <a:pt x="143069" y="2442830"/>
                </a:lnTo>
                <a:lnTo>
                  <a:pt x="131642" y="2393194"/>
                </a:lnTo>
                <a:lnTo>
                  <a:pt x="120670" y="2343338"/>
                </a:lnTo>
                <a:lnTo>
                  <a:pt x="110156" y="2293264"/>
                </a:lnTo>
                <a:lnTo>
                  <a:pt x="100102" y="2242975"/>
                </a:lnTo>
                <a:lnTo>
                  <a:pt x="90511" y="2192476"/>
                </a:lnTo>
                <a:lnTo>
                  <a:pt x="81386" y="2141769"/>
                </a:lnTo>
                <a:lnTo>
                  <a:pt x="72729" y="2090858"/>
                </a:lnTo>
                <a:lnTo>
                  <a:pt x="64544" y="2039747"/>
                </a:lnTo>
                <a:lnTo>
                  <a:pt x="56834" y="1988437"/>
                </a:lnTo>
                <a:lnTo>
                  <a:pt x="49600" y="1936934"/>
                </a:lnTo>
                <a:lnTo>
                  <a:pt x="42846" y="1885239"/>
                </a:lnTo>
                <a:lnTo>
                  <a:pt x="36576" y="1833357"/>
                </a:lnTo>
                <a:lnTo>
                  <a:pt x="30790" y="1781291"/>
                </a:lnTo>
                <a:lnTo>
                  <a:pt x="25493" y="1729044"/>
                </a:lnTo>
                <a:lnTo>
                  <a:pt x="20687" y="1676619"/>
                </a:lnTo>
                <a:lnTo>
                  <a:pt x="16375" y="1624020"/>
                </a:lnTo>
                <a:lnTo>
                  <a:pt x="12560" y="1571250"/>
                </a:lnTo>
                <a:lnTo>
                  <a:pt x="9245" y="1518313"/>
                </a:lnTo>
                <a:lnTo>
                  <a:pt x="6431" y="1465212"/>
                </a:lnTo>
                <a:lnTo>
                  <a:pt x="4123" y="1411950"/>
                </a:lnTo>
                <a:lnTo>
                  <a:pt x="2323" y="1358530"/>
                </a:lnTo>
                <a:lnTo>
                  <a:pt x="1034" y="1304956"/>
                </a:lnTo>
                <a:lnTo>
                  <a:pt x="259" y="1251231"/>
                </a:lnTo>
                <a:lnTo>
                  <a:pt x="0" y="1197359"/>
                </a:lnTo>
                <a:lnTo>
                  <a:pt x="250" y="1144341"/>
                </a:lnTo>
                <a:lnTo>
                  <a:pt x="1002" y="1091466"/>
                </a:lnTo>
                <a:lnTo>
                  <a:pt x="2250" y="1038736"/>
                </a:lnTo>
                <a:lnTo>
                  <a:pt x="3994" y="986156"/>
                </a:lnTo>
                <a:lnTo>
                  <a:pt x="6230" y="933728"/>
                </a:lnTo>
                <a:lnTo>
                  <a:pt x="8955" y="881455"/>
                </a:lnTo>
                <a:lnTo>
                  <a:pt x="12167" y="829342"/>
                </a:lnTo>
                <a:lnTo>
                  <a:pt x="15863" y="777390"/>
                </a:lnTo>
                <a:lnTo>
                  <a:pt x="20040" y="725603"/>
                </a:lnTo>
                <a:lnTo>
                  <a:pt x="24697" y="673984"/>
                </a:lnTo>
                <a:lnTo>
                  <a:pt x="29829" y="622537"/>
                </a:lnTo>
                <a:lnTo>
                  <a:pt x="35435" y="571265"/>
                </a:lnTo>
                <a:lnTo>
                  <a:pt x="41512" y="520170"/>
                </a:lnTo>
                <a:lnTo>
                  <a:pt x="48057" y="469256"/>
                </a:lnTo>
                <a:lnTo>
                  <a:pt x="55067" y="418527"/>
                </a:lnTo>
                <a:lnTo>
                  <a:pt x="62540" y="367984"/>
                </a:lnTo>
                <a:lnTo>
                  <a:pt x="70474" y="317633"/>
                </a:lnTo>
                <a:lnTo>
                  <a:pt x="78864" y="267474"/>
                </a:lnTo>
                <a:lnTo>
                  <a:pt x="136725" y="0"/>
                </a:lnTo>
                <a:lnTo>
                  <a:pt x="380601" y="0"/>
                </a:lnTo>
                <a:lnTo>
                  <a:pt x="310489" y="324110"/>
                </a:lnTo>
                <a:lnTo>
                  <a:pt x="302159" y="373990"/>
                </a:lnTo>
                <a:lnTo>
                  <a:pt x="294311" y="424073"/>
                </a:lnTo>
                <a:lnTo>
                  <a:pt x="286948" y="474357"/>
                </a:lnTo>
                <a:lnTo>
                  <a:pt x="280073" y="524837"/>
                </a:lnTo>
                <a:lnTo>
                  <a:pt x="273688" y="575510"/>
                </a:lnTo>
                <a:lnTo>
                  <a:pt x="267796" y="626373"/>
                </a:lnTo>
                <a:lnTo>
                  <a:pt x="262402" y="677422"/>
                </a:lnTo>
                <a:lnTo>
                  <a:pt x="257507" y="728653"/>
                </a:lnTo>
                <a:lnTo>
                  <a:pt x="253115" y="780063"/>
                </a:lnTo>
                <a:lnTo>
                  <a:pt x="249228" y="831649"/>
                </a:lnTo>
                <a:lnTo>
                  <a:pt x="245850" y="883406"/>
                </a:lnTo>
                <a:lnTo>
                  <a:pt x="242983" y="935332"/>
                </a:lnTo>
                <a:lnTo>
                  <a:pt x="240631" y="987422"/>
                </a:lnTo>
                <a:lnTo>
                  <a:pt x="238796" y="1039673"/>
                </a:lnTo>
                <a:lnTo>
                  <a:pt x="237482" y="1092082"/>
                </a:lnTo>
                <a:lnTo>
                  <a:pt x="236691" y="1144645"/>
                </a:lnTo>
                <a:lnTo>
                  <a:pt x="236427" y="1197359"/>
                </a:lnTo>
                <a:lnTo>
                  <a:pt x="236707" y="1251597"/>
                </a:lnTo>
                <a:lnTo>
                  <a:pt x="237544" y="1305674"/>
                </a:lnTo>
                <a:lnTo>
                  <a:pt x="238935" y="1359589"/>
                </a:lnTo>
                <a:lnTo>
                  <a:pt x="240877" y="1413336"/>
                </a:lnTo>
                <a:lnTo>
                  <a:pt x="243366" y="1466913"/>
                </a:lnTo>
                <a:lnTo>
                  <a:pt x="246400" y="1520314"/>
                </a:lnTo>
                <a:lnTo>
                  <a:pt x="249975" y="1573537"/>
                </a:lnTo>
                <a:lnTo>
                  <a:pt x="254087" y="1626576"/>
                </a:lnTo>
                <a:lnTo>
                  <a:pt x="258734" y="1679430"/>
                </a:lnTo>
                <a:lnTo>
                  <a:pt x="263913" y="1732093"/>
                </a:lnTo>
                <a:lnTo>
                  <a:pt x="269619" y="1784562"/>
                </a:lnTo>
                <a:lnTo>
                  <a:pt x="275850" y="1836832"/>
                </a:lnTo>
                <a:lnTo>
                  <a:pt x="282603" y="1888901"/>
                </a:lnTo>
                <a:lnTo>
                  <a:pt x="289874" y="1940764"/>
                </a:lnTo>
                <a:lnTo>
                  <a:pt x="297660" y="1992417"/>
                </a:lnTo>
                <a:lnTo>
                  <a:pt x="305958" y="2043856"/>
                </a:lnTo>
                <a:lnTo>
                  <a:pt x="314764" y="2095078"/>
                </a:lnTo>
                <a:lnTo>
                  <a:pt x="324075" y="2146079"/>
                </a:lnTo>
                <a:lnTo>
                  <a:pt x="333889" y="2196855"/>
                </a:lnTo>
                <a:lnTo>
                  <a:pt x="344202" y="2247401"/>
                </a:lnTo>
                <a:lnTo>
                  <a:pt x="355009" y="2297715"/>
                </a:lnTo>
                <a:lnTo>
                  <a:pt x="366310" y="2347792"/>
                </a:lnTo>
                <a:lnTo>
                  <a:pt x="378099" y="2397628"/>
                </a:lnTo>
                <a:lnTo>
                  <a:pt x="390374" y="2447220"/>
                </a:lnTo>
                <a:lnTo>
                  <a:pt x="403132" y="2496564"/>
                </a:lnTo>
                <a:lnTo>
                  <a:pt x="416368" y="2545655"/>
                </a:lnTo>
                <a:lnTo>
                  <a:pt x="430081" y="2594491"/>
                </a:lnTo>
                <a:lnTo>
                  <a:pt x="444267" y="2643066"/>
                </a:lnTo>
                <a:lnTo>
                  <a:pt x="458922" y="2691377"/>
                </a:lnTo>
                <a:lnTo>
                  <a:pt x="474044" y="2739421"/>
                </a:lnTo>
                <a:lnTo>
                  <a:pt x="489628" y="2787194"/>
                </a:lnTo>
                <a:lnTo>
                  <a:pt x="505673" y="2834691"/>
                </a:lnTo>
                <a:lnTo>
                  <a:pt x="522173" y="2881908"/>
                </a:lnTo>
                <a:lnTo>
                  <a:pt x="539127" y="2928843"/>
                </a:lnTo>
                <a:lnTo>
                  <a:pt x="556532" y="2975491"/>
                </a:lnTo>
                <a:lnTo>
                  <a:pt x="574382" y="3021848"/>
                </a:lnTo>
                <a:lnTo>
                  <a:pt x="592677" y="3067910"/>
                </a:lnTo>
                <a:lnTo>
                  <a:pt x="611412" y="3113673"/>
                </a:lnTo>
                <a:lnTo>
                  <a:pt x="630583" y="3159134"/>
                </a:lnTo>
                <a:lnTo>
                  <a:pt x="650189" y="3204289"/>
                </a:lnTo>
                <a:lnTo>
                  <a:pt x="670225" y="3249134"/>
                </a:lnTo>
                <a:lnTo>
                  <a:pt x="690688" y="3293665"/>
                </a:lnTo>
                <a:lnTo>
                  <a:pt x="711575" y="3337877"/>
                </a:lnTo>
                <a:lnTo>
                  <a:pt x="732883" y="3381768"/>
                </a:lnTo>
                <a:lnTo>
                  <a:pt x="754609" y="3425334"/>
                </a:lnTo>
                <a:lnTo>
                  <a:pt x="776749" y="3468570"/>
                </a:lnTo>
                <a:lnTo>
                  <a:pt x="799300" y="3511473"/>
                </a:lnTo>
                <a:lnTo>
                  <a:pt x="822259" y="3554038"/>
                </a:lnTo>
                <a:lnTo>
                  <a:pt x="845622" y="3596262"/>
                </a:lnTo>
                <a:lnTo>
                  <a:pt x="869386" y="3638142"/>
                </a:lnTo>
                <a:lnTo>
                  <a:pt x="893549" y="3679672"/>
                </a:lnTo>
                <a:lnTo>
                  <a:pt x="918106" y="3720850"/>
                </a:lnTo>
                <a:lnTo>
                  <a:pt x="943055" y="3761672"/>
                </a:lnTo>
                <a:lnTo>
                  <a:pt x="968392" y="3802133"/>
                </a:lnTo>
                <a:lnTo>
                  <a:pt x="994114" y="3842230"/>
                </a:lnTo>
                <a:lnTo>
                  <a:pt x="1020218" y="3881959"/>
                </a:lnTo>
                <a:lnTo>
                  <a:pt x="1046700" y="3921315"/>
                </a:lnTo>
                <a:lnTo>
                  <a:pt x="1073558" y="3960296"/>
                </a:lnTo>
                <a:lnTo>
                  <a:pt x="1100787" y="3998897"/>
                </a:lnTo>
                <a:lnTo>
                  <a:pt x="1128386" y="4037115"/>
                </a:lnTo>
                <a:lnTo>
                  <a:pt x="1156350" y="4074945"/>
                </a:lnTo>
                <a:lnTo>
                  <a:pt x="1184676" y="4112384"/>
                </a:lnTo>
                <a:lnTo>
                  <a:pt x="1213361" y="4149428"/>
                </a:lnTo>
                <a:lnTo>
                  <a:pt x="1242402" y="4186073"/>
                </a:lnTo>
                <a:lnTo>
                  <a:pt x="1271795" y="4222315"/>
                </a:lnTo>
                <a:lnTo>
                  <a:pt x="1301538" y="4258150"/>
                </a:lnTo>
                <a:lnTo>
                  <a:pt x="1331627" y="4293575"/>
                </a:lnTo>
                <a:lnTo>
                  <a:pt x="1362058" y="4328585"/>
                </a:lnTo>
                <a:lnTo>
                  <a:pt x="1392829" y="4363176"/>
                </a:lnTo>
                <a:lnTo>
                  <a:pt x="1423937" y="4397346"/>
                </a:lnTo>
                <a:lnTo>
                  <a:pt x="1455377" y="4431090"/>
                </a:lnTo>
                <a:lnTo>
                  <a:pt x="1487147" y="4464403"/>
                </a:lnTo>
                <a:lnTo>
                  <a:pt x="1519244" y="4497283"/>
                </a:lnTo>
                <a:lnTo>
                  <a:pt x="1551664" y="4529725"/>
                </a:lnTo>
                <a:lnTo>
                  <a:pt x="1584403" y="4561726"/>
                </a:lnTo>
                <a:lnTo>
                  <a:pt x="1617460" y="4593281"/>
                </a:lnTo>
                <a:lnTo>
                  <a:pt x="1650830" y="4624387"/>
                </a:lnTo>
                <a:lnTo>
                  <a:pt x="1684510" y="4655040"/>
                </a:lnTo>
                <a:lnTo>
                  <a:pt x="1718498" y="4685236"/>
                </a:lnTo>
                <a:lnTo>
                  <a:pt x="1752789" y="4714971"/>
                </a:lnTo>
                <a:lnTo>
                  <a:pt x="1787381" y="4744241"/>
                </a:lnTo>
                <a:lnTo>
                  <a:pt x="1822270" y="4773043"/>
                </a:lnTo>
                <a:lnTo>
                  <a:pt x="1857452" y="4801373"/>
                </a:lnTo>
                <a:lnTo>
                  <a:pt x="1892926" y="4829226"/>
                </a:lnTo>
                <a:lnTo>
                  <a:pt x="1928687" y="4856599"/>
                </a:lnTo>
                <a:lnTo>
                  <a:pt x="1964733" y="4883488"/>
                </a:lnTo>
                <a:lnTo>
                  <a:pt x="2001059" y="4909889"/>
                </a:lnTo>
                <a:lnTo>
                  <a:pt x="2037663" y="4935798"/>
                </a:lnTo>
                <a:lnTo>
                  <a:pt x="2074542" y="4961212"/>
                </a:lnTo>
                <a:lnTo>
                  <a:pt x="2111692" y="4986126"/>
                </a:lnTo>
                <a:lnTo>
                  <a:pt x="2149110" y="5010537"/>
                </a:lnTo>
                <a:lnTo>
                  <a:pt x="2186793" y="5034441"/>
                </a:lnTo>
                <a:lnTo>
                  <a:pt x="2224737" y="5057834"/>
                </a:lnTo>
                <a:lnTo>
                  <a:pt x="2262939" y="5080711"/>
                </a:lnTo>
                <a:lnTo>
                  <a:pt x="2301397" y="5103070"/>
                </a:lnTo>
                <a:lnTo>
                  <a:pt x="2376631" y="5143499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4700" y="438418"/>
            <a:ext cx="251714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55"/>
              <a:t>What </a:t>
            </a:r>
            <a:r>
              <a:rPr dirty="0" sz="3200" spc="-254"/>
              <a:t>We</a:t>
            </a:r>
            <a:r>
              <a:rPr dirty="0" sz="3200" spc="-455"/>
              <a:t> </a:t>
            </a:r>
            <a:r>
              <a:rPr dirty="0" sz="3200" spc="-114"/>
              <a:t>Do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457075" y="1394333"/>
            <a:ext cx="3601720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Gill Sans"/>
                <a:cs typeface="Gill Sans"/>
              </a:rPr>
              <a:t>DIV </a:t>
            </a: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combines </a:t>
            </a:r>
            <a:r>
              <a:rPr dirty="0" sz="2400">
                <a:solidFill>
                  <a:srgbClr val="FFFFFF"/>
                </a:solidFill>
                <a:latin typeface="Gill Sans"/>
                <a:cs typeface="Gill Sans"/>
              </a:rPr>
              <a:t>best practices  </a:t>
            </a:r>
            <a:r>
              <a:rPr dirty="0" sz="2400" spc="-20">
                <a:solidFill>
                  <a:srgbClr val="FFFFFF"/>
                </a:solidFill>
                <a:latin typeface="Gill Sans"/>
                <a:cs typeface="Gill Sans"/>
              </a:rPr>
              <a:t>from </a:t>
            </a:r>
            <a:r>
              <a:rPr dirty="0" sz="2400" spc="-15">
                <a:solidFill>
                  <a:srgbClr val="FFFFFF"/>
                </a:solidFill>
                <a:latin typeface="Gill Sans"/>
                <a:cs typeface="Gill Sans"/>
              </a:rPr>
              <a:t>venture </a:t>
            </a: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capital and  academia, </a:t>
            </a:r>
            <a:r>
              <a:rPr dirty="0" sz="2400">
                <a:solidFill>
                  <a:srgbClr val="FFFFFF"/>
                </a:solidFill>
                <a:latin typeface="Gill Sans"/>
                <a:cs typeface="Gill Sans"/>
              </a:rPr>
              <a:t>using </a:t>
            </a:r>
            <a:r>
              <a:rPr dirty="0" sz="2400" spc="-15">
                <a:solidFill>
                  <a:srgbClr val="FFFFFF"/>
                </a:solidFill>
                <a:latin typeface="Gill Sans"/>
                <a:cs typeface="Gill Sans"/>
              </a:rPr>
              <a:t>rigorous  </a:t>
            </a:r>
            <a:r>
              <a:rPr dirty="0" sz="2400" spc="-10">
                <a:solidFill>
                  <a:srgbClr val="FFFFFF"/>
                </a:solidFill>
                <a:latin typeface="Gill Sans"/>
                <a:cs typeface="Gill Sans"/>
              </a:rPr>
              <a:t>evidence </a:t>
            </a: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to </a:t>
            </a:r>
            <a:r>
              <a:rPr dirty="0" sz="2400" spc="-10">
                <a:solidFill>
                  <a:srgbClr val="FFFFFF"/>
                </a:solidFill>
                <a:latin typeface="Gill Sans"/>
                <a:cs typeface="Gill Sans"/>
              </a:rPr>
              <a:t>inform  </a:t>
            </a:r>
            <a:r>
              <a:rPr dirty="0" sz="2400" spc="-15">
                <a:solidFill>
                  <a:srgbClr val="FFFFFF"/>
                </a:solidFill>
                <a:latin typeface="Gill Sans"/>
                <a:cs typeface="Gill Sans"/>
              </a:rPr>
              <a:t>investments </a:t>
            </a: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that scale the  most impactful,</a:t>
            </a:r>
            <a:r>
              <a:rPr dirty="0" sz="2400" spc="-28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Gill Sans"/>
                <a:cs typeface="Gill Sans"/>
              </a:rPr>
              <a:t>cost-effective  </a:t>
            </a: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solutions.</a:t>
            </a:r>
            <a:endParaRPr sz="240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69350" y="0"/>
            <a:ext cx="5474649" cy="514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207125" cy="5143500"/>
          </a:xfrm>
          <a:custGeom>
            <a:avLst/>
            <a:gdLst/>
            <a:ahLst/>
            <a:cxnLst/>
            <a:rect l="l" t="t" r="r" b="b"/>
            <a:pathLst>
              <a:path w="6207125" h="5143500">
                <a:moveTo>
                  <a:pt x="6207100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470178" y="0"/>
                </a:lnTo>
                <a:lnTo>
                  <a:pt x="4412317" y="267314"/>
                </a:lnTo>
                <a:lnTo>
                  <a:pt x="4403926" y="317442"/>
                </a:lnTo>
                <a:lnTo>
                  <a:pt x="4395993" y="367763"/>
                </a:lnTo>
                <a:lnTo>
                  <a:pt x="4388520" y="418275"/>
                </a:lnTo>
                <a:lnTo>
                  <a:pt x="4381510" y="468974"/>
                </a:lnTo>
                <a:lnTo>
                  <a:pt x="4374965" y="519858"/>
                </a:lnTo>
                <a:lnTo>
                  <a:pt x="4368888" y="570922"/>
                </a:lnTo>
                <a:lnTo>
                  <a:pt x="4363282" y="622163"/>
                </a:lnTo>
                <a:lnTo>
                  <a:pt x="4358150" y="673580"/>
                </a:lnTo>
                <a:lnTo>
                  <a:pt x="4353493" y="725167"/>
                </a:lnTo>
                <a:lnTo>
                  <a:pt x="4349316" y="776923"/>
                </a:lnTo>
                <a:lnTo>
                  <a:pt x="4345619" y="828843"/>
                </a:lnTo>
                <a:lnTo>
                  <a:pt x="4342407" y="880926"/>
                </a:lnTo>
                <a:lnTo>
                  <a:pt x="4339682" y="933167"/>
                </a:lnTo>
                <a:lnTo>
                  <a:pt x="4337447" y="985563"/>
                </a:lnTo>
                <a:lnTo>
                  <a:pt x="4335703" y="1038112"/>
                </a:lnTo>
                <a:lnTo>
                  <a:pt x="4334454" y="1090810"/>
                </a:lnTo>
                <a:lnTo>
                  <a:pt x="4333703" y="1143654"/>
                </a:lnTo>
                <a:lnTo>
                  <a:pt x="4333452" y="1196640"/>
                </a:lnTo>
                <a:lnTo>
                  <a:pt x="4333717" y="1251064"/>
                </a:lnTo>
                <a:lnTo>
                  <a:pt x="4334510" y="1305338"/>
                </a:lnTo>
                <a:lnTo>
                  <a:pt x="4335827" y="1359457"/>
                </a:lnTo>
                <a:lnTo>
                  <a:pt x="4337666" y="1413419"/>
                </a:lnTo>
                <a:lnTo>
                  <a:pt x="4340024" y="1467220"/>
                </a:lnTo>
                <a:lnTo>
                  <a:pt x="4342898" y="1520857"/>
                </a:lnTo>
                <a:lnTo>
                  <a:pt x="4346286" y="1574325"/>
                </a:lnTo>
                <a:lnTo>
                  <a:pt x="4350183" y="1627623"/>
                </a:lnTo>
                <a:lnTo>
                  <a:pt x="4354588" y="1680745"/>
                </a:lnTo>
                <a:lnTo>
                  <a:pt x="4359498" y="1733689"/>
                </a:lnTo>
                <a:lnTo>
                  <a:pt x="4364909" y="1786452"/>
                </a:lnTo>
                <a:lnTo>
                  <a:pt x="4370819" y="1839030"/>
                </a:lnTo>
                <a:lnTo>
                  <a:pt x="4377224" y="1891418"/>
                </a:lnTo>
                <a:lnTo>
                  <a:pt x="4384123" y="1943615"/>
                </a:lnTo>
                <a:lnTo>
                  <a:pt x="4391511" y="1995617"/>
                </a:lnTo>
                <a:lnTo>
                  <a:pt x="4399386" y="2047419"/>
                </a:lnTo>
                <a:lnTo>
                  <a:pt x="4407746" y="2099020"/>
                </a:lnTo>
                <a:lnTo>
                  <a:pt x="4416587" y="2150414"/>
                </a:lnTo>
                <a:lnTo>
                  <a:pt x="4425906" y="2201599"/>
                </a:lnTo>
                <a:lnTo>
                  <a:pt x="4435701" y="2252572"/>
                </a:lnTo>
                <a:lnTo>
                  <a:pt x="4445968" y="2303328"/>
                </a:lnTo>
                <a:lnTo>
                  <a:pt x="4456705" y="2353865"/>
                </a:lnTo>
                <a:lnTo>
                  <a:pt x="4467909" y="2404179"/>
                </a:lnTo>
                <a:lnTo>
                  <a:pt x="4479577" y="2454266"/>
                </a:lnTo>
                <a:lnTo>
                  <a:pt x="4491705" y="2504124"/>
                </a:lnTo>
                <a:lnTo>
                  <a:pt x="4504292" y="2553748"/>
                </a:lnTo>
                <a:lnTo>
                  <a:pt x="4517333" y="2603135"/>
                </a:lnTo>
                <a:lnTo>
                  <a:pt x="4530828" y="2652282"/>
                </a:lnTo>
                <a:lnTo>
                  <a:pt x="4544771" y="2701185"/>
                </a:lnTo>
                <a:lnTo>
                  <a:pt x="4559161" y="2749842"/>
                </a:lnTo>
                <a:lnTo>
                  <a:pt x="4573994" y="2798247"/>
                </a:lnTo>
                <a:lnTo>
                  <a:pt x="4589268" y="2846399"/>
                </a:lnTo>
                <a:lnTo>
                  <a:pt x="4604980" y="2894293"/>
                </a:lnTo>
                <a:lnTo>
                  <a:pt x="4621127" y="2941926"/>
                </a:lnTo>
                <a:lnTo>
                  <a:pt x="4637705" y="2989295"/>
                </a:lnTo>
                <a:lnTo>
                  <a:pt x="4654713" y="3036396"/>
                </a:lnTo>
                <a:lnTo>
                  <a:pt x="4672147" y="3083226"/>
                </a:lnTo>
                <a:lnTo>
                  <a:pt x="4690004" y="3129781"/>
                </a:lnTo>
                <a:lnTo>
                  <a:pt x="4708282" y="3176058"/>
                </a:lnTo>
                <a:lnTo>
                  <a:pt x="4726977" y="3222053"/>
                </a:lnTo>
                <a:lnTo>
                  <a:pt x="4746086" y="3267763"/>
                </a:lnTo>
                <a:lnTo>
                  <a:pt x="4765607" y="3313185"/>
                </a:lnTo>
                <a:lnTo>
                  <a:pt x="4785537" y="3358315"/>
                </a:lnTo>
                <a:lnTo>
                  <a:pt x="4805873" y="3403149"/>
                </a:lnTo>
                <a:lnTo>
                  <a:pt x="4826611" y="3447685"/>
                </a:lnTo>
                <a:lnTo>
                  <a:pt x="4847750" y="3491918"/>
                </a:lnTo>
                <a:lnTo>
                  <a:pt x="4869286" y="3535846"/>
                </a:lnTo>
                <a:lnTo>
                  <a:pt x="4891216" y="3579464"/>
                </a:lnTo>
                <a:lnTo>
                  <a:pt x="4913538" y="3622770"/>
                </a:lnTo>
                <a:lnTo>
                  <a:pt x="4936248" y="3665760"/>
                </a:lnTo>
                <a:lnTo>
                  <a:pt x="4959343" y="3708430"/>
                </a:lnTo>
                <a:lnTo>
                  <a:pt x="4982821" y="3750778"/>
                </a:lnTo>
                <a:lnTo>
                  <a:pt x="5006679" y="3792799"/>
                </a:lnTo>
                <a:lnTo>
                  <a:pt x="5030914" y="3834490"/>
                </a:lnTo>
                <a:lnTo>
                  <a:pt x="5055522" y="3875848"/>
                </a:lnTo>
                <a:lnTo>
                  <a:pt x="5080502" y="3916869"/>
                </a:lnTo>
                <a:lnTo>
                  <a:pt x="5105850" y="3957550"/>
                </a:lnTo>
                <a:lnTo>
                  <a:pt x="5131563" y="3997887"/>
                </a:lnTo>
                <a:lnTo>
                  <a:pt x="5157638" y="4037877"/>
                </a:lnTo>
                <a:lnTo>
                  <a:pt x="5184073" y="4077517"/>
                </a:lnTo>
                <a:lnTo>
                  <a:pt x="5210864" y="4116803"/>
                </a:lnTo>
                <a:lnTo>
                  <a:pt x="5238009" y="4155731"/>
                </a:lnTo>
                <a:lnTo>
                  <a:pt x="5265505" y="4194299"/>
                </a:lnTo>
                <a:lnTo>
                  <a:pt x="5293349" y="4232502"/>
                </a:lnTo>
                <a:lnTo>
                  <a:pt x="5321537" y="4270337"/>
                </a:lnTo>
                <a:lnTo>
                  <a:pt x="5350068" y="4307802"/>
                </a:lnTo>
                <a:lnTo>
                  <a:pt x="5378937" y="4344891"/>
                </a:lnTo>
                <a:lnTo>
                  <a:pt x="5408143" y="4381603"/>
                </a:lnTo>
                <a:lnTo>
                  <a:pt x="5437682" y="4417933"/>
                </a:lnTo>
                <a:lnTo>
                  <a:pt x="5467552" y="4453878"/>
                </a:lnTo>
                <a:lnTo>
                  <a:pt x="5497749" y="4489435"/>
                </a:lnTo>
                <a:lnTo>
                  <a:pt x="5528271" y="4524600"/>
                </a:lnTo>
                <a:lnTo>
                  <a:pt x="5559115" y="4559369"/>
                </a:lnTo>
                <a:lnTo>
                  <a:pt x="5590277" y="4593740"/>
                </a:lnTo>
                <a:lnTo>
                  <a:pt x="5621755" y="4627708"/>
                </a:lnTo>
                <a:lnTo>
                  <a:pt x="5653547" y="4661271"/>
                </a:lnTo>
                <a:lnTo>
                  <a:pt x="5685648" y="4694425"/>
                </a:lnTo>
                <a:lnTo>
                  <a:pt x="5718057" y="4727166"/>
                </a:lnTo>
                <a:lnTo>
                  <a:pt x="5750770" y="4759492"/>
                </a:lnTo>
                <a:lnTo>
                  <a:pt x="5783784" y="4791397"/>
                </a:lnTo>
                <a:lnTo>
                  <a:pt x="5817097" y="4822880"/>
                </a:lnTo>
                <a:lnTo>
                  <a:pt x="5850706" y="4853937"/>
                </a:lnTo>
                <a:lnTo>
                  <a:pt x="5884607" y="4884564"/>
                </a:lnTo>
                <a:lnTo>
                  <a:pt x="5918798" y="4914758"/>
                </a:lnTo>
                <a:lnTo>
                  <a:pt x="5953276" y="4944515"/>
                </a:lnTo>
                <a:lnTo>
                  <a:pt x="5988038" y="4973832"/>
                </a:lnTo>
                <a:lnTo>
                  <a:pt x="6023081" y="5002705"/>
                </a:lnTo>
                <a:lnTo>
                  <a:pt x="6058403" y="5031131"/>
                </a:lnTo>
                <a:lnTo>
                  <a:pt x="6093999" y="5059107"/>
                </a:lnTo>
                <a:lnTo>
                  <a:pt x="6129869" y="5086629"/>
                </a:lnTo>
                <a:lnTo>
                  <a:pt x="6166007" y="5113694"/>
                </a:lnTo>
                <a:lnTo>
                  <a:pt x="6202412" y="5140298"/>
                </a:lnTo>
                <a:lnTo>
                  <a:pt x="6207100" y="5143499"/>
                </a:lnTo>
                <a:close/>
              </a:path>
            </a:pathLst>
          </a:custGeom>
          <a:solidFill>
            <a:srgbClr val="002F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33453" y="0"/>
            <a:ext cx="2376805" cy="5143500"/>
          </a:xfrm>
          <a:custGeom>
            <a:avLst/>
            <a:gdLst/>
            <a:ahLst/>
            <a:cxnLst/>
            <a:rect l="l" t="t" r="r" b="b"/>
            <a:pathLst>
              <a:path w="2376804" h="5143500">
                <a:moveTo>
                  <a:pt x="2376631" y="5143499"/>
                </a:moveTo>
                <a:lnTo>
                  <a:pt x="1869123" y="5143499"/>
                </a:lnTo>
                <a:lnTo>
                  <a:pt x="1832945" y="5117056"/>
                </a:lnTo>
                <a:lnTo>
                  <a:pt x="1797190" y="5090274"/>
                </a:lnTo>
                <a:lnTo>
                  <a:pt x="1761700" y="5063044"/>
                </a:lnTo>
                <a:lnTo>
                  <a:pt x="1726475" y="5035369"/>
                </a:lnTo>
                <a:lnTo>
                  <a:pt x="1691521" y="5007253"/>
                </a:lnTo>
                <a:lnTo>
                  <a:pt x="1656838" y="4978699"/>
                </a:lnTo>
                <a:lnTo>
                  <a:pt x="1622430" y="4949710"/>
                </a:lnTo>
                <a:lnTo>
                  <a:pt x="1588300" y="4920290"/>
                </a:lnTo>
                <a:lnTo>
                  <a:pt x="1554450" y="4890443"/>
                </a:lnTo>
                <a:lnTo>
                  <a:pt x="1520884" y="4860171"/>
                </a:lnTo>
                <a:lnTo>
                  <a:pt x="1487604" y="4829477"/>
                </a:lnTo>
                <a:lnTo>
                  <a:pt x="1454613" y="4798366"/>
                </a:lnTo>
                <a:lnTo>
                  <a:pt x="1421914" y="4766841"/>
                </a:lnTo>
                <a:lnTo>
                  <a:pt x="1389509" y="4734904"/>
                </a:lnTo>
                <a:lnTo>
                  <a:pt x="1357402" y="4702559"/>
                </a:lnTo>
                <a:lnTo>
                  <a:pt x="1325595" y="4669810"/>
                </a:lnTo>
                <a:lnTo>
                  <a:pt x="1294091" y="4636659"/>
                </a:lnTo>
                <a:lnTo>
                  <a:pt x="1262892" y="4603111"/>
                </a:lnTo>
                <a:lnTo>
                  <a:pt x="1232003" y="4569169"/>
                </a:lnTo>
                <a:lnTo>
                  <a:pt x="1201424" y="4534835"/>
                </a:lnTo>
                <a:lnTo>
                  <a:pt x="1171160" y="4500113"/>
                </a:lnTo>
                <a:lnTo>
                  <a:pt x="1141213" y="4465007"/>
                </a:lnTo>
                <a:lnTo>
                  <a:pt x="1111586" y="4429520"/>
                </a:lnTo>
                <a:lnTo>
                  <a:pt x="1082282" y="4393655"/>
                </a:lnTo>
                <a:lnTo>
                  <a:pt x="1053303" y="4357415"/>
                </a:lnTo>
                <a:lnTo>
                  <a:pt x="1024652" y="4320804"/>
                </a:lnTo>
                <a:lnTo>
                  <a:pt x="996332" y="4283826"/>
                </a:lnTo>
                <a:lnTo>
                  <a:pt x="968347" y="4246483"/>
                </a:lnTo>
                <a:lnTo>
                  <a:pt x="940697" y="4208779"/>
                </a:lnTo>
                <a:lnTo>
                  <a:pt x="913388" y="4170717"/>
                </a:lnTo>
                <a:lnTo>
                  <a:pt x="886421" y="4132301"/>
                </a:lnTo>
                <a:lnTo>
                  <a:pt x="859799" y="4093534"/>
                </a:lnTo>
                <a:lnTo>
                  <a:pt x="833524" y="4054419"/>
                </a:lnTo>
                <a:lnTo>
                  <a:pt x="807601" y="4014960"/>
                </a:lnTo>
                <a:lnTo>
                  <a:pt x="782031" y="3975159"/>
                </a:lnTo>
                <a:lnTo>
                  <a:pt x="756818" y="3935021"/>
                </a:lnTo>
                <a:lnTo>
                  <a:pt x="731963" y="3894548"/>
                </a:lnTo>
                <a:lnTo>
                  <a:pt x="707471" y="3853744"/>
                </a:lnTo>
                <a:lnTo>
                  <a:pt x="683343" y="3812613"/>
                </a:lnTo>
                <a:lnTo>
                  <a:pt x="659583" y="3771157"/>
                </a:lnTo>
                <a:lnTo>
                  <a:pt x="636194" y="3729380"/>
                </a:lnTo>
                <a:lnTo>
                  <a:pt x="613177" y="3687285"/>
                </a:lnTo>
                <a:lnTo>
                  <a:pt x="590537" y="3644876"/>
                </a:lnTo>
                <a:lnTo>
                  <a:pt x="568275" y="3602156"/>
                </a:lnTo>
                <a:lnTo>
                  <a:pt x="546396" y="3559129"/>
                </a:lnTo>
                <a:lnTo>
                  <a:pt x="524900" y="3515796"/>
                </a:lnTo>
                <a:lnTo>
                  <a:pt x="503792" y="3472163"/>
                </a:lnTo>
                <a:lnTo>
                  <a:pt x="483074" y="3428232"/>
                </a:lnTo>
                <a:lnTo>
                  <a:pt x="462748" y="3384007"/>
                </a:lnTo>
                <a:lnTo>
                  <a:pt x="442819" y="3339491"/>
                </a:lnTo>
                <a:lnTo>
                  <a:pt x="423288" y="3294687"/>
                </a:lnTo>
                <a:lnTo>
                  <a:pt x="404158" y="3249599"/>
                </a:lnTo>
                <a:lnTo>
                  <a:pt x="385432" y="3204230"/>
                </a:lnTo>
                <a:lnTo>
                  <a:pt x="367113" y="3158583"/>
                </a:lnTo>
                <a:lnTo>
                  <a:pt x="349204" y="3112662"/>
                </a:lnTo>
                <a:lnTo>
                  <a:pt x="331707" y="3066469"/>
                </a:lnTo>
                <a:lnTo>
                  <a:pt x="314626" y="3020009"/>
                </a:lnTo>
                <a:lnTo>
                  <a:pt x="297963" y="2973285"/>
                </a:lnTo>
                <a:lnTo>
                  <a:pt x="281721" y="2926300"/>
                </a:lnTo>
                <a:lnTo>
                  <a:pt x="265902" y="2879057"/>
                </a:lnTo>
                <a:lnTo>
                  <a:pt x="250510" y="2831560"/>
                </a:lnTo>
                <a:lnTo>
                  <a:pt x="235548" y="2783812"/>
                </a:lnTo>
                <a:lnTo>
                  <a:pt x="221018" y="2735817"/>
                </a:lnTo>
                <a:lnTo>
                  <a:pt x="206922" y="2687577"/>
                </a:lnTo>
                <a:lnTo>
                  <a:pt x="193265" y="2639096"/>
                </a:lnTo>
                <a:lnTo>
                  <a:pt x="180048" y="2590377"/>
                </a:lnTo>
                <a:lnTo>
                  <a:pt x="167274" y="2541425"/>
                </a:lnTo>
                <a:lnTo>
                  <a:pt x="154947" y="2492241"/>
                </a:lnTo>
                <a:lnTo>
                  <a:pt x="143069" y="2442830"/>
                </a:lnTo>
                <a:lnTo>
                  <a:pt x="131642" y="2393194"/>
                </a:lnTo>
                <a:lnTo>
                  <a:pt x="120670" y="2343338"/>
                </a:lnTo>
                <a:lnTo>
                  <a:pt x="110156" y="2293264"/>
                </a:lnTo>
                <a:lnTo>
                  <a:pt x="100102" y="2242975"/>
                </a:lnTo>
                <a:lnTo>
                  <a:pt x="90511" y="2192476"/>
                </a:lnTo>
                <a:lnTo>
                  <a:pt x="81386" y="2141769"/>
                </a:lnTo>
                <a:lnTo>
                  <a:pt x="72729" y="2090858"/>
                </a:lnTo>
                <a:lnTo>
                  <a:pt x="64544" y="2039747"/>
                </a:lnTo>
                <a:lnTo>
                  <a:pt x="56834" y="1988437"/>
                </a:lnTo>
                <a:lnTo>
                  <a:pt x="49600" y="1936934"/>
                </a:lnTo>
                <a:lnTo>
                  <a:pt x="42846" y="1885239"/>
                </a:lnTo>
                <a:lnTo>
                  <a:pt x="36576" y="1833357"/>
                </a:lnTo>
                <a:lnTo>
                  <a:pt x="30790" y="1781291"/>
                </a:lnTo>
                <a:lnTo>
                  <a:pt x="25493" y="1729044"/>
                </a:lnTo>
                <a:lnTo>
                  <a:pt x="20687" y="1676619"/>
                </a:lnTo>
                <a:lnTo>
                  <a:pt x="16375" y="1624020"/>
                </a:lnTo>
                <a:lnTo>
                  <a:pt x="12560" y="1571250"/>
                </a:lnTo>
                <a:lnTo>
                  <a:pt x="9245" y="1518313"/>
                </a:lnTo>
                <a:lnTo>
                  <a:pt x="6431" y="1465212"/>
                </a:lnTo>
                <a:lnTo>
                  <a:pt x="4123" y="1411950"/>
                </a:lnTo>
                <a:lnTo>
                  <a:pt x="2323" y="1358530"/>
                </a:lnTo>
                <a:lnTo>
                  <a:pt x="1034" y="1304956"/>
                </a:lnTo>
                <a:lnTo>
                  <a:pt x="259" y="1251231"/>
                </a:lnTo>
                <a:lnTo>
                  <a:pt x="0" y="1197359"/>
                </a:lnTo>
                <a:lnTo>
                  <a:pt x="250" y="1144341"/>
                </a:lnTo>
                <a:lnTo>
                  <a:pt x="1002" y="1091466"/>
                </a:lnTo>
                <a:lnTo>
                  <a:pt x="2250" y="1038736"/>
                </a:lnTo>
                <a:lnTo>
                  <a:pt x="3994" y="986156"/>
                </a:lnTo>
                <a:lnTo>
                  <a:pt x="6230" y="933728"/>
                </a:lnTo>
                <a:lnTo>
                  <a:pt x="8955" y="881455"/>
                </a:lnTo>
                <a:lnTo>
                  <a:pt x="12167" y="829342"/>
                </a:lnTo>
                <a:lnTo>
                  <a:pt x="15863" y="777390"/>
                </a:lnTo>
                <a:lnTo>
                  <a:pt x="20040" y="725603"/>
                </a:lnTo>
                <a:lnTo>
                  <a:pt x="24697" y="673984"/>
                </a:lnTo>
                <a:lnTo>
                  <a:pt x="29829" y="622537"/>
                </a:lnTo>
                <a:lnTo>
                  <a:pt x="35435" y="571265"/>
                </a:lnTo>
                <a:lnTo>
                  <a:pt x="41512" y="520170"/>
                </a:lnTo>
                <a:lnTo>
                  <a:pt x="48057" y="469256"/>
                </a:lnTo>
                <a:lnTo>
                  <a:pt x="55067" y="418527"/>
                </a:lnTo>
                <a:lnTo>
                  <a:pt x="62540" y="367984"/>
                </a:lnTo>
                <a:lnTo>
                  <a:pt x="70474" y="317633"/>
                </a:lnTo>
                <a:lnTo>
                  <a:pt x="78864" y="267474"/>
                </a:lnTo>
                <a:lnTo>
                  <a:pt x="136725" y="0"/>
                </a:lnTo>
                <a:lnTo>
                  <a:pt x="380601" y="0"/>
                </a:lnTo>
                <a:lnTo>
                  <a:pt x="310489" y="324110"/>
                </a:lnTo>
                <a:lnTo>
                  <a:pt x="302159" y="373990"/>
                </a:lnTo>
                <a:lnTo>
                  <a:pt x="294311" y="424073"/>
                </a:lnTo>
                <a:lnTo>
                  <a:pt x="286948" y="474357"/>
                </a:lnTo>
                <a:lnTo>
                  <a:pt x="280073" y="524837"/>
                </a:lnTo>
                <a:lnTo>
                  <a:pt x="273688" y="575510"/>
                </a:lnTo>
                <a:lnTo>
                  <a:pt x="267796" y="626373"/>
                </a:lnTo>
                <a:lnTo>
                  <a:pt x="262402" y="677422"/>
                </a:lnTo>
                <a:lnTo>
                  <a:pt x="257507" y="728653"/>
                </a:lnTo>
                <a:lnTo>
                  <a:pt x="253115" y="780063"/>
                </a:lnTo>
                <a:lnTo>
                  <a:pt x="249228" y="831649"/>
                </a:lnTo>
                <a:lnTo>
                  <a:pt x="245850" y="883406"/>
                </a:lnTo>
                <a:lnTo>
                  <a:pt x="242983" y="935332"/>
                </a:lnTo>
                <a:lnTo>
                  <a:pt x="240631" y="987422"/>
                </a:lnTo>
                <a:lnTo>
                  <a:pt x="238796" y="1039673"/>
                </a:lnTo>
                <a:lnTo>
                  <a:pt x="237482" y="1092082"/>
                </a:lnTo>
                <a:lnTo>
                  <a:pt x="236691" y="1144645"/>
                </a:lnTo>
                <a:lnTo>
                  <a:pt x="236427" y="1197359"/>
                </a:lnTo>
                <a:lnTo>
                  <a:pt x="236707" y="1251597"/>
                </a:lnTo>
                <a:lnTo>
                  <a:pt x="237544" y="1305674"/>
                </a:lnTo>
                <a:lnTo>
                  <a:pt x="238935" y="1359589"/>
                </a:lnTo>
                <a:lnTo>
                  <a:pt x="240877" y="1413336"/>
                </a:lnTo>
                <a:lnTo>
                  <a:pt x="243366" y="1466913"/>
                </a:lnTo>
                <a:lnTo>
                  <a:pt x="246400" y="1520314"/>
                </a:lnTo>
                <a:lnTo>
                  <a:pt x="249975" y="1573537"/>
                </a:lnTo>
                <a:lnTo>
                  <a:pt x="254087" y="1626576"/>
                </a:lnTo>
                <a:lnTo>
                  <a:pt x="258734" y="1679430"/>
                </a:lnTo>
                <a:lnTo>
                  <a:pt x="263913" y="1732093"/>
                </a:lnTo>
                <a:lnTo>
                  <a:pt x="269619" y="1784562"/>
                </a:lnTo>
                <a:lnTo>
                  <a:pt x="275850" y="1836832"/>
                </a:lnTo>
                <a:lnTo>
                  <a:pt x="282603" y="1888901"/>
                </a:lnTo>
                <a:lnTo>
                  <a:pt x="289874" y="1940764"/>
                </a:lnTo>
                <a:lnTo>
                  <a:pt x="297660" y="1992417"/>
                </a:lnTo>
                <a:lnTo>
                  <a:pt x="305958" y="2043856"/>
                </a:lnTo>
                <a:lnTo>
                  <a:pt x="314764" y="2095078"/>
                </a:lnTo>
                <a:lnTo>
                  <a:pt x="324075" y="2146079"/>
                </a:lnTo>
                <a:lnTo>
                  <a:pt x="333889" y="2196855"/>
                </a:lnTo>
                <a:lnTo>
                  <a:pt x="344202" y="2247401"/>
                </a:lnTo>
                <a:lnTo>
                  <a:pt x="355009" y="2297715"/>
                </a:lnTo>
                <a:lnTo>
                  <a:pt x="366310" y="2347792"/>
                </a:lnTo>
                <a:lnTo>
                  <a:pt x="378099" y="2397628"/>
                </a:lnTo>
                <a:lnTo>
                  <a:pt x="390374" y="2447220"/>
                </a:lnTo>
                <a:lnTo>
                  <a:pt x="403132" y="2496564"/>
                </a:lnTo>
                <a:lnTo>
                  <a:pt x="416368" y="2545655"/>
                </a:lnTo>
                <a:lnTo>
                  <a:pt x="430081" y="2594491"/>
                </a:lnTo>
                <a:lnTo>
                  <a:pt x="444267" y="2643066"/>
                </a:lnTo>
                <a:lnTo>
                  <a:pt x="458922" y="2691377"/>
                </a:lnTo>
                <a:lnTo>
                  <a:pt x="474044" y="2739421"/>
                </a:lnTo>
                <a:lnTo>
                  <a:pt x="489628" y="2787194"/>
                </a:lnTo>
                <a:lnTo>
                  <a:pt x="505673" y="2834691"/>
                </a:lnTo>
                <a:lnTo>
                  <a:pt x="522173" y="2881908"/>
                </a:lnTo>
                <a:lnTo>
                  <a:pt x="539127" y="2928843"/>
                </a:lnTo>
                <a:lnTo>
                  <a:pt x="556532" y="2975491"/>
                </a:lnTo>
                <a:lnTo>
                  <a:pt x="574382" y="3021848"/>
                </a:lnTo>
                <a:lnTo>
                  <a:pt x="592677" y="3067910"/>
                </a:lnTo>
                <a:lnTo>
                  <a:pt x="611412" y="3113673"/>
                </a:lnTo>
                <a:lnTo>
                  <a:pt x="630583" y="3159134"/>
                </a:lnTo>
                <a:lnTo>
                  <a:pt x="650189" y="3204289"/>
                </a:lnTo>
                <a:lnTo>
                  <a:pt x="670225" y="3249134"/>
                </a:lnTo>
                <a:lnTo>
                  <a:pt x="690688" y="3293665"/>
                </a:lnTo>
                <a:lnTo>
                  <a:pt x="711575" y="3337877"/>
                </a:lnTo>
                <a:lnTo>
                  <a:pt x="732883" y="3381768"/>
                </a:lnTo>
                <a:lnTo>
                  <a:pt x="754609" y="3425334"/>
                </a:lnTo>
                <a:lnTo>
                  <a:pt x="776749" y="3468570"/>
                </a:lnTo>
                <a:lnTo>
                  <a:pt x="799300" y="3511473"/>
                </a:lnTo>
                <a:lnTo>
                  <a:pt x="822259" y="3554038"/>
                </a:lnTo>
                <a:lnTo>
                  <a:pt x="845622" y="3596262"/>
                </a:lnTo>
                <a:lnTo>
                  <a:pt x="869386" y="3638142"/>
                </a:lnTo>
                <a:lnTo>
                  <a:pt x="893549" y="3679672"/>
                </a:lnTo>
                <a:lnTo>
                  <a:pt x="918106" y="3720850"/>
                </a:lnTo>
                <a:lnTo>
                  <a:pt x="943055" y="3761672"/>
                </a:lnTo>
                <a:lnTo>
                  <a:pt x="968392" y="3802133"/>
                </a:lnTo>
                <a:lnTo>
                  <a:pt x="994114" y="3842230"/>
                </a:lnTo>
                <a:lnTo>
                  <a:pt x="1020218" y="3881959"/>
                </a:lnTo>
                <a:lnTo>
                  <a:pt x="1046700" y="3921315"/>
                </a:lnTo>
                <a:lnTo>
                  <a:pt x="1073558" y="3960296"/>
                </a:lnTo>
                <a:lnTo>
                  <a:pt x="1100787" y="3998897"/>
                </a:lnTo>
                <a:lnTo>
                  <a:pt x="1128386" y="4037115"/>
                </a:lnTo>
                <a:lnTo>
                  <a:pt x="1156350" y="4074945"/>
                </a:lnTo>
                <a:lnTo>
                  <a:pt x="1184676" y="4112384"/>
                </a:lnTo>
                <a:lnTo>
                  <a:pt x="1213361" y="4149428"/>
                </a:lnTo>
                <a:lnTo>
                  <a:pt x="1242402" y="4186073"/>
                </a:lnTo>
                <a:lnTo>
                  <a:pt x="1271795" y="4222315"/>
                </a:lnTo>
                <a:lnTo>
                  <a:pt x="1301538" y="4258150"/>
                </a:lnTo>
                <a:lnTo>
                  <a:pt x="1331627" y="4293575"/>
                </a:lnTo>
                <a:lnTo>
                  <a:pt x="1362058" y="4328585"/>
                </a:lnTo>
                <a:lnTo>
                  <a:pt x="1392829" y="4363176"/>
                </a:lnTo>
                <a:lnTo>
                  <a:pt x="1423937" y="4397346"/>
                </a:lnTo>
                <a:lnTo>
                  <a:pt x="1455377" y="4431090"/>
                </a:lnTo>
                <a:lnTo>
                  <a:pt x="1487147" y="4464403"/>
                </a:lnTo>
                <a:lnTo>
                  <a:pt x="1519244" y="4497283"/>
                </a:lnTo>
                <a:lnTo>
                  <a:pt x="1551664" y="4529725"/>
                </a:lnTo>
                <a:lnTo>
                  <a:pt x="1584403" y="4561726"/>
                </a:lnTo>
                <a:lnTo>
                  <a:pt x="1617460" y="4593281"/>
                </a:lnTo>
                <a:lnTo>
                  <a:pt x="1650830" y="4624387"/>
                </a:lnTo>
                <a:lnTo>
                  <a:pt x="1684510" y="4655040"/>
                </a:lnTo>
                <a:lnTo>
                  <a:pt x="1718498" y="4685236"/>
                </a:lnTo>
                <a:lnTo>
                  <a:pt x="1752789" y="4714971"/>
                </a:lnTo>
                <a:lnTo>
                  <a:pt x="1787381" y="4744241"/>
                </a:lnTo>
                <a:lnTo>
                  <a:pt x="1822270" y="4773043"/>
                </a:lnTo>
                <a:lnTo>
                  <a:pt x="1857452" y="4801373"/>
                </a:lnTo>
                <a:lnTo>
                  <a:pt x="1892926" y="4829226"/>
                </a:lnTo>
                <a:lnTo>
                  <a:pt x="1928687" y="4856599"/>
                </a:lnTo>
                <a:lnTo>
                  <a:pt x="1964733" y="4883488"/>
                </a:lnTo>
                <a:lnTo>
                  <a:pt x="2001059" y="4909889"/>
                </a:lnTo>
                <a:lnTo>
                  <a:pt x="2037663" y="4935798"/>
                </a:lnTo>
                <a:lnTo>
                  <a:pt x="2074542" y="4961212"/>
                </a:lnTo>
                <a:lnTo>
                  <a:pt x="2111692" y="4986126"/>
                </a:lnTo>
                <a:lnTo>
                  <a:pt x="2149110" y="5010537"/>
                </a:lnTo>
                <a:lnTo>
                  <a:pt x="2186793" y="5034441"/>
                </a:lnTo>
                <a:lnTo>
                  <a:pt x="2224737" y="5057834"/>
                </a:lnTo>
                <a:lnTo>
                  <a:pt x="2262939" y="5080711"/>
                </a:lnTo>
                <a:lnTo>
                  <a:pt x="2301397" y="5103070"/>
                </a:lnTo>
                <a:lnTo>
                  <a:pt x="2376631" y="5143499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4700" y="438418"/>
            <a:ext cx="2034539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65"/>
              <a:t>Inn</a:t>
            </a:r>
            <a:r>
              <a:rPr dirty="0" sz="3200" spc="-280"/>
              <a:t>o</a:t>
            </a:r>
            <a:r>
              <a:rPr dirty="0" sz="3200" spc="-175"/>
              <a:t>vation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457075" y="1089533"/>
            <a:ext cx="3670935" cy="3566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47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Gill Sans"/>
                <a:cs typeface="Gill Sans"/>
              </a:rPr>
              <a:t>A </a:t>
            </a:r>
            <a:r>
              <a:rPr dirty="0" sz="2400" spc="-15">
                <a:solidFill>
                  <a:srgbClr val="FFFFFF"/>
                </a:solidFill>
                <a:latin typeface="Gill Sans"/>
                <a:cs typeface="Gill Sans"/>
              </a:rPr>
              <a:t>creative </a:t>
            </a: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solution to </a:t>
            </a:r>
            <a:r>
              <a:rPr dirty="0" sz="2400" spc="-20">
                <a:solidFill>
                  <a:srgbClr val="FFFFFF"/>
                </a:solidFill>
                <a:latin typeface="Gill Sans"/>
                <a:cs typeface="Gill Sans"/>
              </a:rPr>
              <a:t>any  </a:t>
            </a: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global </a:t>
            </a:r>
            <a:r>
              <a:rPr dirty="0" sz="2400" spc="-15">
                <a:solidFill>
                  <a:srgbClr val="FFFFFF"/>
                </a:solidFill>
                <a:latin typeface="Gill Sans"/>
                <a:cs typeface="Gill Sans"/>
              </a:rPr>
              <a:t>development</a:t>
            </a:r>
            <a:r>
              <a:rPr dirty="0" sz="2400" spc="-5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Gill Sans"/>
                <a:cs typeface="Gill Sans"/>
              </a:rPr>
              <a:t>problem</a:t>
            </a:r>
            <a:endParaRPr sz="2400">
              <a:latin typeface="Gill Sans"/>
              <a:cs typeface="Gill Sans"/>
            </a:endParaRPr>
          </a:p>
          <a:p>
            <a:pPr marL="469900" marR="640715" indent="-367030">
              <a:lnSpc>
                <a:spcPct val="100000"/>
              </a:lnSpc>
              <a:spcBef>
                <a:spcPts val="182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800" spc="-15">
                <a:solidFill>
                  <a:srgbClr val="FFFFFF"/>
                </a:solidFill>
                <a:latin typeface="Gill Sans"/>
                <a:cs typeface="Gill Sans"/>
              </a:rPr>
              <a:t>New </a:t>
            </a:r>
            <a:r>
              <a:rPr dirty="0" sz="1800" spc="-10">
                <a:solidFill>
                  <a:srgbClr val="FFFFFF"/>
                </a:solidFill>
                <a:latin typeface="Gill Sans"/>
                <a:cs typeface="Gill Sans"/>
              </a:rPr>
              <a:t>products, </a:t>
            </a:r>
            <a:r>
              <a:rPr dirty="0" sz="1800">
                <a:solidFill>
                  <a:srgbClr val="FFFFFF"/>
                </a:solidFill>
                <a:latin typeface="Gill Sans"/>
                <a:cs typeface="Gill Sans"/>
              </a:rPr>
              <a:t>services</a:t>
            </a:r>
            <a:r>
              <a:rPr dirty="0" sz="1800" spc="-229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and  technologies</a:t>
            </a:r>
            <a:endParaRPr sz="1800">
              <a:latin typeface="Gill Sans"/>
              <a:cs typeface="Gill Sans"/>
            </a:endParaRPr>
          </a:p>
          <a:p>
            <a:pPr marL="469900" indent="-367030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800" spc="-15">
                <a:solidFill>
                  <a:srgbClr val="FFFFFF"/>
                </a:solidFill>
                <a:latin typeface="Gill Sans"/>
                <a:cs typeface="Gill Sans"/>
              </a:rPr>
              <a:t>New </a:t>
            </a:r>
            <a:r>
              <a:rPr dirty="0" sz="1800">
                <a:solidFill>
                  <a:srgbClr val="FFFFFF"/>
                </a:solidFill>
                <a:latin typeface="Gill Sans"/>
                <a:cs typeface="Gill Sans"/>
              </a:rPr>
              <a:t>business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and delivery</a:t>
            </a:r>
            <a:r>
              <a:rPr dirty="0" sz="1800" spc="-6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models</a:t>
            </a:r>
            <a:endParaRPr sz="1800">
              <a:latin typeface="Gill Sans"/>
              <a:cs typeface="Gill Sans"/>
            </a:endParaRPr>
          </a:p>
          <a:p>
            <a:pPr marL="469900" marR="33655" indent="-367030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800" spc="-15">
                <a:solidFill>
                  <a:srgbClr val="FFFFFF"/>
                </a:solidFill>
                <a:latin typeface="Gill Sans"/>
                <a:cs typeface="Gill Sans"/>
              </a:rPr>
              <a:t>New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applications, replications,</a:t>
            </a:r>
            <a:r>
              <a:rPr dirty="0" sz="1800" spc="-37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and  adaptations of </a:t>
            </a:r>
            <a:r>
              <a:rPr dirty="0" sz="1800" spc="-20">
                <a:solidFill>
                  <a:srgbClr val="FFFFFF"/>
                </a:solidFill>
                <a:latin typeface="Gill Sans"/>
                <a:cs typeface="Gill Sans"/>
              </a:rPr>
              <a:t>proven</a:t>
            </a:r>
            <a:r>
              <a:rPr dirty="0" sz="1800" spc="-25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models</a:t>
            </a:r>
            <a:endParaRPr sz="1800">
              <a:latin typeface="Gill Sans"/>
              <a:cs typeface="Gill Sans"/>
            </a:endParaRPr>
          </a:p>
          <a:p>
            <a:pPr marL="469900" indent="-405130">
              <a:lnSpc>
                <a:spcPct val="100000"/>
              </a:lnSpc>
              <a:spcBef>
                <a:spcPts val="1480"/>
              </a:spcBef>
              <a:buSzPct val="127777"/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800" spc="-15">
                <a:solidFill>
                  <a:srgbClr val="FFFFFF"/>
                </a:solidFill>
                <a:latin typeface="Gill Sans"/>
                <a:cs typeface="Gill Sans"/>
              </a:rPr>
              <a:t>Policy</a:t>
            </a:r>
            <a:r>
              <a:rPr dirty="0" sz="1800" spc="-10">
                <a:solidFill>
                  <a:srgbClr val="FFFFFF"/>
                </a:solidFill>
                <a:latin typeface="Gill Sans"/>
                <a:cs typeface="Gill Sans"/>
              </a:rPr>
              <a:t> innovations</a:t>
            </a:r>
            <a:endParaRPr sz="1800">
              <a:latin typeface="Gill Sans"/>
              <a:cs typeface="Gill Sans"/>
            </a:endParaRPr>
          </a:p>
          <a:p>
            <a:pPr marL="469900" indent="-405130">
              <a:lnSpc>
                <a:spcPct val="100000"/>
              </a:lnSpc>
              <a:spcBef>
                <a:spcPts val="1600"/>
              </a:spcBef>
              <a:buSzPct val="127777"/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800" spc="-15">
                <a:solidFill>
                  <a:srgbClr val="FFFFFF"/>
                </a:solidFill>
                <a:latin typeface="Gill Sans"/>
                <a:cs typeface="Gill Sans"/>
              </a:rPr>
              <a:t>Behavioral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science</a:t>
            </a:r>
            <a:r>
              <a:rPr dirty="0" sz="180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ill Sans"/>
                <a:cs typeface="Gill Sans"/>
              </a:rPr>
              <a:t>interventions</a:t>
            </a:r>
            <a:endParaRPr sz="180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78950" y="0"/>
            <a:ext cx="486504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207125" cy="5143500"/>
          </a:xfrm>
          <a:custGeom>
            <a:avLst/>
            <a:gdLst/>
            <a:ahLst/>
            <a:cxnLst/>
            <a:rect l="l" t="t" r="r" b="b"/>
            <a:pathLst>
              <a:path w="6207125" h="5143500">
                <a:moveTo>
                  <a:pt x="6207100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470178" y="0"/>
                </a:lnTo>
                <a:lnTo>
                  <a:pt x="4412317" y="267314"/>
                </a:lnTo>
                <a:lnTo>
                  <a:pt x="4403926" y="317442"/>
                </a:lnTo>
                <a:lnTo>
                  <a:pt x="4395993" y="367763"/>
                </a:lnTo>
                <a:lnTo>
                  <a:pt x="4388520" y="418275"/>
                </a:lnTo>
                <a:lnTo>
                  <a:pt x="4381510" y="468974"/>
                </a:lnTo>
                <a:lnTo>
                  <a:pt x="4374965" y="519858"/>
                </a:lnTo>
                <a:lnTo>
                  <a:pt x="4368888" y="570922"/>
                </a:lnTo>
                <a:lnTo>
                  <a:pt x="4363282" y="622163"/>
                </a:lnTo>
                <a:lnTo>
                  <a:pt x="4358150" y="673580"/>
                </a:lnTo>
                <a:lnTo>
                  <a:pt x="4353493" y="725167"/>
                </a:lnTo>
                <a:lnTo>
                  <a:pt x="4349316" y="776923"/>
                </a:lnTo>
                <a:lnTo>
                  <a:pt x="4345619" y="828843"/>
                </a:lnTo>
                <a:lnTo>
                  <a:pt x="4342407" y="880926"/>
                </a:lnTo>
                <a:lnTo>
                  <a:pt x="4339682" y="933167"/>
                </a:lnTo>
                <a:lnTo>
                  <a:pt x="4337447" y="985563"/>
                </a:lnTo>
                <a:lnTo>
                  <a:pt x="4335703" y="1038112"/>
                </a:lnTo>
                <a:lnTo>
                  <a:pt x="4334454" y="1090810"/>
                </a:lnTo>
                <a:lnTo>
                  <a:pt x="4333703" y="1143654"/>
                </a:lnTo>
                <a:lnTo>
                  <a:pt x="4333452" y="1196640"/>
                </a:lnTo>
                <a:lnTo>
                  <a:pt x="4333717" y="1251064"/>
                </a:lnTo>
                <a:lnTo>
                  <a:pt x="4334510" y="1305338"/>
                </a:lnTo>
                <a:lnTo>
                  <a:pt x="4335827" y="1359457"/>
                </a:lnTo>
                <a:lnTo>
                  <a:pt x="4337666" y="1413419"/>
                </a:lnTo>
                <a:lnTo>
                  <a:pt x="4340024" y="1467220"/>
                </a:lnTo>
                <a:lnTo>
                  <a:pt x="4342898" y="1520857"/>
                </a:lnTo>
                <a:lnTo>
                  <a:pt x="4346286" y="1574325"/>
                </a:lnTo>
                <a:lnTo>
                  <a:pt x="4350183" y="1627623"/>
                </a:lnTo>
                <a:lnTo>
                  <a:pt x="4354588" y="1680745"/>
                </a:lnTo>
                <a:lnTo>
                  <a:pt x="4359498" y="1733689"/>
                </a:lnTo>
                <a:lnTo>
                  <a:pt x="4364909" y="1786452"/>
                </a:lnTo>
                <a:lnTo>
                  <a:pt x="4370819" y="1839030"/>
                </a:lnTo>
                <a:lnTo>
                  <a:pt x="4377224" y="1891418"/>
                </a:lnTo>
                <a:lnTo>
                  <a:pt x="4384123" y="1943615"/>
                </a:lnTo>
                <a:lnTo>
                  <a:pt x="4391511" y="1995617"/>
                </a:lnTo>
                <a:lnTo>
                  <a:pt x="4399386" y="2047419"/>
                </a:lnTo>
                <a:lnTo>
                  <a:pt x="4407746" y="2099020"/>
                </a:lnTo>
                <a:lnTo>
                  <a:pt x="4416587" y="2150414"/>
                </a:lnTo>
                <a:lnTo>
                  <a:pt x="4425906" y="2201599"/>
                </a:lnTo>
                <a:lnTo>
                  <a:pt x="4435701" y="2252572"/>
                </a:lnTo>
                <a:lnTo>
                  <a:pt x="4445968" y="2303328"/>
                </a:lnTo>
                <a:lnTo>
                  <a:pt x="4456705" y="2353865"/>
                </a:lnTo>
                <a:lnTo>
                  <a:pt x="4467909" y="2404179"/>
                </a:lnTo>
                <a:lnTo>
                  <a:pt x="4479577" y="2454266"/>
                </a:lnTo>
                <a:lnTo>
                  <a:pt x="4491705" y="2504124"/>
                </a:lnTo>
                <a:lnTo>
                  <a:pt x="4504292" y="2553748"/>
                </a:lnTo>
                <a:lnTo>
                  <a:pt x="4517333" y="2603135"/>
                </a:lnTo>
                <a:lnTo>
                  <a:pt x="4530828" y="2652282"/>
                </a:lnTo>
                <a:lnTo>
                  <a:pt x="4544771" y="2701185"/>
                </a:lnTo>
                <a:lnTo>
                  <a:pt x="4559161" y="2749842"/>
                </a:lnTo>
                <a:lnTo>
                  <a:pt x="4573994" y="2798247"/>
                </a:lnTo>
                <a:lnTo>
                  <a:pt x="4589268" y="2846399"/>
                </a:lnTo>
                <a:lnTo>
                  <a:pt x="4604980" y="2894293"/>
                </a:lnTo>
                <a:lnTo>
                  <a:pt x="4621127" y="2941926"/>
                </a:lnTo>
                <a:lnTo>
                  <a:pt x="4637705" y="2989295"/>
                </a:lnTo>
                <a:lnTo>
                  <a:pt x="4654713" y="3036396"/>
                </a:lnTo>
                <a:lnTo>
                  <a:pt x="4672147" y="3083226"/>
                </a:lnTo>
                <a:lnTo>
                  <a:pt x="4690004" y="3129781"/>
                </a:lnTo>
                <a:lnTo>
                  <a:pt x="4708282" y="3176058"/>
                </a:lnTo>
                <a:lnTo>
                  <a:pt x="4726977" y="3222053"/>
                </a:lnTo>
                <a:lnTo>
                  <a:pt x="4746086" y="3267763"/>
                </a:lnTo>
                <a:lnTo>
                  <a:pt x="4765607" y="3313185"/>
                </a:lnTo>
                <a:lnTo>
                  <a:pt x="4785537" y="3358315"/>
                </a:lnTo>
                <a:lnTo>
                  <a:pt x="4805873" y="3403149"/>
                </a:lnTo>
                <a:lnTo>
                  <a:pt x="4826611" y="3447685"/>
                </a:lnTo>
                <a:lnTo>
                  <a:pt x="4847750" y="3491918"/>
                </a:lnTo>
                <a:lnTo>
                  <a:pt x="4869286" y="3535846"/>
                </a:lnTo>
                <a:lnTo>
                  <a:pt x="4891216" y="3579464"/>
                </a:lnTo>
                <a:lnTo>
                  <a:pt x="4913538" y="3622770"/>
                </a:lnTo>
                <a:lnTo>
                  <a:pt x="4936248" y="3665760"/>
                </a:lnTo>
                <a:lnTo>
                  <a:pt x="4959343" y="3708430"/>
                </a:lnTo>
                <a:lnTo>
                  <a:pt x="4982821" y="3750778"/>
                </a:lnTo>
                <a:lnTo>
                  <a:pt x="5006679" y="3792799"/>
                </a:lnTo>
                <a:lnTo>
                  <a:pt x="5030914" y="3834490"/>
                </a:lnTo>
                <a:lnTo>
                  <a:pt x="5055522" y="3875848"/>
                </a:lnTo>
                <a:lnTo>
                  <a:pt x="5080502" y="3916869"/>
                </a:lnTo>
                <a:lnTo>
                  <a:pt x="5105850" y="3957550"/>
                </a:lnTo>
                <a:lnTo>
                  <a:pt x="5131563" y="3997887"/>
                </a:lnTo>
                <a:lnTo>
                  <a:pt x="5157638" y="4037877"/>
                </a:lnTo>
                <a:lnTo>
                  <a:pt x="5184073" y="4077517"/>
                </a:lnTo>
                <a:lnTo>
                  <a:pt x="5210864" y="4116803"/>
                </a:lnTo>
                <a:lnTo>
                  <a:pt x="5238009" y="4155731"/>
                </a:lnTo>
                <a:lnTo>
                  <a:pt x="5265505" y="4194299"/>
                </a:lnTo>
                <a:lnTo>
                  <a:pt x="5293349" y="4232502"/>
                </a:lnTo>
                <a:lnTo>
                  <a:pt x="5321537" y="4270337"/>
                </a:lnTo>
                <a:lnTo>
                  <a:pt x="5350068" y="4307802"/>
                </a:lnTo>
                <a:lnTo>
                  <a:pt x="5378937" y="4344891"/>
                </a:lnTo>
                <a:lnTo>
                  <a:pt x="5408143" y="4381603"/>
                </a:lnTo>
                <a:lnTo>
                  <a:pt x="5437682" y="4417933"/>
                </a:lnTo>
                <a:lnTo>
                  <a:pt x="5467552" y="4453878"/>
                </a:lnTo>
                <a:lnTo>
                  <a:pt x="5497749" y="4489435"/>
                </a:lnTo>
                <a:lnTo>
                  <a:pt x="5528271" y="4524600"/>
                </a:lnTo>
                <a:lnTo>
                  <a:pt x="5559115" y="4559369"/>
                </a:lnTo>
                <a:lnTo>
                  <a:pt x="5590277" y="4593740"/>
                </a:lnTo>
                <a:lnTo>
                  <a:pt x="5621755" y="4627708"/>
                </a:lnTo>
                <a:lnTo>
                  <a:pt x="5653547" y="4661271"/>
                </a:lnTo>
                <a:lnTo>
                  <a:pt x="5685648" y="4694425"/>
                </a:lnTo>
                <a:lnTo>
                  <a:pt x="5718057" y="4727166"/>
                </a:lnTo>
                <a:lnTo>
                  <a:pt x="5750770" y="4759492"/>
                </a:lnTo>
                <a:lnTo>
                  <a:pt x="5783784" y="4791397"/>
                </a:lnTo>
                <a:lnTo>
                  <a:pt x="5817097" y="4822880"/>
                </a:lnTo>
                <a:lnTo>
                  <a:pt x="5850706" y="4853937"/>
                </a:lnTo>
                <a:lnTo>
                  <a:pt x="5884607" y="4884564"/>
                </a:lnTo>
                <a:lnTo>
                  <a:pt x="5918798" y="4914758"/>
                </a:lnTo>
                <a:lnTo>
                  <a:pt x="5953276" y="4944515"/>
                </a:lnTo>
                <a:lnTo>
                  <a:pt x="5988038" y="4973832"/>
                </a:lnTo>
                <a:lnTo>
                  <a:pt x="6023081" y="5002705"/>
                </a:lnTo>
                <a:lnTo>
                  <a:pt x="6058403" y="5031131"/>
                </a:lnTo>
                <a:lnTo>
                  <a:pt x="6093999" y="5059107"/>
                </a:lnTo>
                <a:lnTo>
                  <a:pt x="6129869" y="5086629"/>
                </a:lnTo>
                <a:lnTo>
                  <a:pt x="6166007" y="5113694"/>
                </a:lnTo>
                <a:lnTo>
                  <a:pt x="6202412" y="5140298"/>
                </a:lnTo>
                <a:lnTo>
                  <a:pt x="6207100" y="5143499"/>
                </a:lnTo>
                <a:close/>
              </a:path>
            </a:pathLst>
          </a:custGeom>
          <a:solidFill>
            <a:srgbClr val="002F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33453" y="0"/>
            <a:ext cx="2376805" cy="5143500"/>
          </a:xfrm>
          <a:custGeom>
            <a:avLst/>
            <a:gdLst/>
            <a:ahLst/>
            <a:cxnLst/>
            <a:rect l="l" t="t" r="r" b="b"/>
            <a:pathLst>
              <a:path w="2376804" h="5143500">
                <a:moveTo>
                  <a:pt x="2376631" y="5143499"/>
                </a:moveTo>
                <a:lnTo>
                  <a:pt x="1869123" y="5143499"/>
                </a:lnTo>
                <a:lnTo>
                  <a:pt x="1832945" y="5117056"/>
                </a:lnTo>
                <a:lnTo>
                  <a:pt x="1797190" y="5090274"/>
                </a:lnTo>
                <a:lnTo>
                  <a:pt x="1761700" y="5063044"/>
                </a:lnTo>
                <a:lnTo>
                  <a:pt x="1726475" y="5035369"/>
                </a:lnTo>
                <a:lnTo>
                  <a:pt x="1691521" y="5007253"/>
                </a:lnTo>
                <a:lnTo>
                  <a:pt x="1656838" y="4978699"/>
                </a:lnTo>
                <a:lnTo>
                  <a:pt x="1622430" y="4949710"/>
                </a:lnTo>
                <a:lnTo>
                  <a:pt x="1588300" y="4920290"/>
                </a:lnTo>
                <a:lnTo>
                  <a:pt x="1554450" y="4890443"/>
                </a:lnTo>
                <a:lnTo>
                  <a:pt x="1520884" y="4860171"/>
                </a:lnTo>
                <a:lnTo>
                  <a:pt x="1487604" y="4829477"/>
                </a:lnTo>
                <a:lnTo>
                  <a:pt x="1454613" y="4798366"/>
                </a:lnTo>
                <a:lnTo>
                  <a:pt x="1421914" y="4766841"/>
                </a:lnTo>
                <a:lnTo>
                  <a:pt x="1389509" y="4734904"/>
                </a:lnTo>
                <a:lnTo>
                  <a:pt x="1357402" y="4702559"/>
                </a:lnTo>
                <a:lnTo>
                  <a:pt x="1325595" y="4669810"/>
                </a:lnTo>
                <a:lnTo>
                  <a:pt x="1294091" y="4636659"/>
                </a:lnTo>
                <a:lnTo>
                  <a:pt x="1262892" y="4603111"/>
                </a:lnTo>
                <a:lnTo>
                  <a:pt x="1232003" y="4569169"/>
                </a:lnTo>
                <a:lnTo>
                  <a:pt x="1201424" y="4534835"/>
                </a:lnTo>
                <a:lnTo>
                  <a:pt x="1171160" y="4500113"/>
                </a:lnTo>
                <a:lnTo>
                  <a:pt x="1141213" y="4465007"/>
                </a:lnTo>
                <a:lnTo>
                  <a:pt x="1111586" y="4429520"/>
                </a:lnTo>
                <a:lnTo>
                  <a:pt x="1082282" y="4393655"/>
                </a:lnTo>
                <a:lnTo>
                  <a:pt x="1053303" y="4357415"/>
                </a:lnTo>
                <a:lnTo>
                  <a:pt x="1024652" y="4320804"/>
                </a:lnTo>
                <a:lnTo>
                  <a:pt x="996332" y="4283826"/>
                </a:lnTo>
                <a:lnTo>
                  <a:pt x="968347" y="4246483"/>
                </a:lnTo>
                <a:lnTo>
                  <a:pt x="940697" y="4208779"/>
                </a:lnTo>
                <a:lnTo>
                  <a:pt x="913388" y="4170717"/>
                </a:lnTo>
                <a:lnTo>
                  <a:pt x="886421" y="4132301"/>
                </a:lnTo>
                <a:lnTo>
                  <a:pt x="859799" y="4093534"/>
                </a:lnTo>
                <a:lnTo>
                  <a:pt x="833524" y="4054419"/>
                </a:lnTo>
                <a:lnTo>
                  <a:pt x="807601" y="4014960"/>
                </a:lnTo>
                <a:lnTo>
                  <a:pt x="782031" y="3975159"/>
                </a:lnTo>
                <a:lnTo>
                  <a:pt x="756818" y="3935021"/>
                </a:lnTo>
                <a:lnTo>
                  <a:pt x="731963" y="3894548"/>
                </a:lnTo>
                <a:lnTo>
                  <a:pt x="707471" y="3853744"/>
                </a:lnTo>
                <a:lnTo>
                  <a:pt x="683343" y="3812613"/>
                </a:lnTo>
                <a:lnTo>
                  <a:pt x="659583" y="3771157"/>
                </a:lnTo>
                <a:lnTo>
                  <a:pt x="636194" y="3729380"/>
                </a:lnTo>
                <a:lnTo>
                  <a:pt x="613177" y="3687285"/>
                </a:lnTo>
                <a:lnTo>
                  <a:pt x="590537" y="3644876"/>
                </a:lnTo>
                <a:lnTo>
                  <a:pt x="568275" y="3602156"/>
                </a:lnTo>
                <a:lnTo>
                  <a:pt x="546396" y="3559129"/>
                </a:lnTo>
                <a:lnTo>
                  <a:pt x="524900" y="3515796"/>
                </a:lnTo>
                <a:lnTo>
                  <a:pt x="503792" y="3472163"/>
                </a:lnTo>
                <a:lnTo>
                  <a:pt x="483074" y="3428232"/>
                </a:lnTo>
                <a:lnTo>
                  <a:pt x="462748" y="3384007"/>
                </a:lnTo>
                <a:lnTo>
                  <a:pt x="442819" y="3339491"/>
                </a:lnTo>
                <a:lnTo>
                  <a:pt x="423288" y="3294687"/>
                </a:lnTo>
                <a:lnTo>
                  <a:pt x="404158" y="3249599"/>
                </a:lnTo>
                <a:lnTo>
                  <a:pt x="385432" y="3204230"/>
                </a:lnTo>
                <a:lnTo>
                  <a:pt x="367113" y="3158583"/>
                </a:lnTo>
                <a:lnTo>
                  <a:pt x="349204" y="3112662"/>
                </a:lnTo>
                <a:lnTo>
                  <a:pt x="331707" y="3066469"/>
                </a:lnTo>
                <a:lnTo>
                  <a:pt x="314626" y="3020009"/>
                </a:lnTo>
                <a:lnTo>
                  <a:pt x="297963" y="2973285"/>
                </a:lnTo>
                <a:lnTo>
                  <a:pt x="281721" y="2926300"/>
                </a:lnTo>
                <a:lnTo>
                  <a:pt x="265902" y="2879057"/>
                </a:lnTo>
                <a:lnTo>
                  <a:pt x="250510" y="2831560"/>
                </a:lnTo>
                <a:lnTo>
                  <a:pt x="235548" y="2783812"/>
                </a:lnTo>
                <a:lnTo>
                  <a:pt x="221018" y="2735817"/>
                </a:lnTo>
                <a:lnTo>
                  <a:pt x="206922" y="2687577"/>
                </a:lnTo>
                <a:lnTo>
                  <a:pt x="193265" y="2639096"/>
                </a:lnTo>
                <a:lnTo>
                  <a:pt x="180048" y="2590377"/>
                </a:lnTo>
                <a:lnTo>
                  <a:pt x="167274" y="2541425"/>
                </a:lnTo>
                <a:lnTo>
                  <a:pt x="154947" y="2492241"/>
                </a:lnTo>
                <a:lnTo>
                  <a:pt x="143069" y="2442830"/>
                </a:lnTo>
                <a:lnTo>
                  <a:pt x="131642" y="2393194"/>
                </a:lnTo>
                <a:lnTo>
                  <a:pt x="120670" y="2343338"/>
                </a:lnTo>
                <a:lnTo>
                  <a:pt x="110156" y="2293264"/>
                </a:lnTo>
                <a:lnTo>
                  <a:pt x="100102" y="2242975"/>
                </a:lnTo>
                <a:lnTo>
                  <a:pt x="90511" y="2192476"/>
                </a:lnTo>
                <a:lnTo>
                  <a:pt x="81386" y="2141769"/>
                </a:lnTo>
                <a:lnTo>
                  <a:pt x="72729" y="2090858"/>
                </a:lnTo>
                <a:lnTo>
                  <a:pt x="64544" y="2039747"/>
                </a:lnTo>
                <a:lnTo>
                  <a:pt x="56834" y="1988437"/>
                </a:lnTo>
                <a:lnTo>
                  <a:pt x="49600" y="1936934"/>
                </a:lnTo>
                <a:lnTo>
                  <a:pt x="42846" y="1885239"/>
                </a:lnTo>
                <a:lnTo>
                  <a:pt x="36576" y="1833357"/>
                </a:lnTo>
                <a:lnTo>
                  <a:pt x="30790" y="1781291"/>
                </a:lnTo>
                <a:lnTo>
                  <a:pt x="25493" y="1729044"/>
                </a:lnTo>
                <a:lnTo>
                  <a:pt x="20687" y="1676619"/>
                </a:lnTo>
                <a:lnTo>
                  <a:pt x="16375" y="1624020"/>
                </a:lnTo>
                <a:lnTo>
                  <a:pt x="12560" y="1571250"/>
                </a:lnTo>
                <a:lnTo>
                  <a:pt x="9245" y="1518313"/>
                </a:lnTo>
                <a:lnTo>
                  <a:pt x="6431" y="1465212"/>
                </a:lnTo>
                <a:lnTo>
                  <a:pt x="4123" y="1411950"/>
                </a:lnTo>
                <a:lnTo>
                  <a:pt x="2323" y="1358530"/>
                </a:lnTo>
                <a:lnTo>
                  <a:pt x="1034" y="1304956"/>
                </a:lnTo>
                <a:lnTo>
                  <a:pt x="259" y="1251231"/>
                </a:lnTo>
                <a:lnTo>
                  <a:pt x="0" y="1197359"/>
                </a:lnTo>
                <a:lnTo>
                  <a:pt x="250" y="1144341"/>
                </a:lnTo>
                <a:lnTo>
                  <a:pt x="1002" y="1091466"/>
                </a:lnTo>
                <a:lnTo>
                  <a:pt x="2250" y="1038736"/>
                </a:lnTo>
                <a:lnTo>
                  <a:pt x="3994" y="986156"/>
                </a:lnTo>
                <a:lnTo>
                  <a:pt x="6230" y="933728"/>
                </a:lnTo>
                <a:lnTo>
                  <a:pt x="8955" y="881455"/>
                </a:lnTo>
                <a:lnTo>
                  <a:pt x="12167" y="829342"/>
                </a:lnTo>
                <a:lnTo>
                  <a:pt x="15863" y="777390"/>
                </a:lnTo>
                <a:lnTo>
                  <a:pt x="20040" y="725603"/>
                </a:lnTo>
                <a:lnTo>
                  <a:pt x="24697" y="673984"/>
                </a:lnTo>
                <a:lnTo>
                  <a:pt x="29829" y="622537"/>
                </a:lnTo>
                <a:lnTo>
                  <a:pt x="35435" y="571265"/>
                </a:lnTo>
                <a:lnTo>
                  <a:pt x="41512" y="520170"/>
                </a:lnTo>
                <a:lnTo>
                  <a:pt x="48057" y="469256"/>
                </a:lnTo>
                <a:lnTo>
                  <a:pt x="55067" y="418527"/>
                </a:lnTo>
                <a:lnTo>
                  <a:pt x="62540" y="367984"/>
                </a:lnTo>
                <a:lnTo>
                  <a:pt x="70474" y="317633"/>
                </a:lnTo>
                <a:lnTo>
                  <a:pt x="78864" y="267474"/>
                </a:lnTo>
                <a:lnTo>
                  <a:pt x="136725" y="0"/>
                </a:lnTo>
                <a:lnTo>
                  <a:pt x="380601" y="0"/>
                </a:lnTo>
                <a:lnTo>
                  <a:pt x="310489" y="324110"/>
                </a:lnTo>
                <a:lnTo>
                  <a:pt x="302159" y="373990"/>
                </a:lnTo>
                <a:lnTo>
                  <a:pt x="294311" y="424073"/>
                </a:lnTo>
                <a:lnTo>
                  <a:pt x="286948" y="474357"/>
                </a:lnTo>
                <a:lnTo>
                  <a:pt x="280073" y="524837"/>
                </a:lnTo>
                <a:lnTo>
                  <a:pt x="273688" y="575510"/>
                </a:lnTo>
                <a:lnTo>
                  <a:pt x="267796" y="626373"/>
                </a:lnTo>
                <a:lnTo>
                  <a:pt x="262402" y="677422"/>
                </a:lnTo>
                <a:lnTo>
                  <a:pt x="257507" y="728653"/>
                </a:lnTo>
                <a:lnTo>
                  <a:pt x="253115" y="780063"/>
                </a:lnTo>
                <a:lnTo>
                  <a:pt x="249228" y="831649"/>
                </a:lnTo>
                <a:lnTo>
                  <a:pt x="245850" y="883406"/>
                </a:lnTo>
                <a:lnTo>
                  <a:pt x="242983" y="935332"/>
                </a:lnTo>
                <a:lnTo>
                  <a:pt x="240631" y="987422"/>
                </a:lnTo>
                <a:lnTo>
                  <a:pt x="238796" y="1039673"/>
                </a:lnTo>
                <a:lnTo>
                  <a:pt x="237482" y="1092082"/>
                </a:lnTo>
                <a:lnTo>
                  <a:pt x="236691" y="1144645"/>
                </a:lnTo>
                <a:lnTo>
                  <a:pt x="236427" y="1197359"/>
                </a:lnTo>
                <a:lnTo>
                  <a:pt x="236707" y="1251597"/>
                </a:lnTo>
                <a:lnTo>
                  <a:pt x="237544" y="1305674"/>
                </a:lnTo>
                <a:lnTo>
                  <a:pt x="238935" y="1359589"/>
                </a:lnTo>
                <a:lnTo>
                  <a:pt x="240877" y="1413336"/>
                </a:lnTo>
                <a:lnTo>
                  <a:pt x="243366" y="1466913"/>
                </a:lnTo>
                <a:lnTo>
                  <a:pt x="246400" y="1520314"/>
                </a:lnTo>
                <a:lnTo>
                  <a:pt x="249975" y="1573537"/>
                </a:lnTo>
                <a:lnTo>
                  <a:pt x="254087" y="1626576"/>
                </a:lnTo>
                <a:lnTo>
                  <a:pt x="258734" y="1679430"/>
                </a:lnTo>
                <a:lnTo>
                  <a:pt x="263913" y="1732093"/>
                </a:lnTo>
                <a:lnTo>
                  <a:pt x="269619" y="1784562"/>
                </a:lnTo>
                <a:lnTo>
                  <a:pt x="275850" y="1836832"/>
                </a:lnTo>
                <a:lnTo>
                  <a:pt x="282603" y="1888901"/>
                </a:lnTo>
                <a:lnTo>
                  <a:pt x="289874" y="1940764"/>
                </a:lnTo>
                <a:lnTo>
                  <a:pt x="297660" y="1992417"/>
                </a:lnTo>
                <a:lnTo>
                  <a:pt x="305958" y="2043856"/>
                </a:lnTo>
                <a:lnTo>
                  <a:pt x="314764" y="2095078"/>
                </a:lnTo>
                <a:lnTo>
                  <a:pt x="324075" y="2146079"/>
                </a:lnTo>
                <a:lnTo>
                  <a:pt x="333889" y="2196855"/>
                </a:lnTo>
                <a:lnTo>
                  <a:pt x="344202" y="2247401"/>
                </a:lnTo>
                <a:lnTo>
                  <a:pt x="355009" y="2297715"/>
                </a:lnTo>
                <a:lnTo>
                  <a:pt x="366310" y="2347792"/>
                </a:lnTo>
                <a:lnTo>
                  <a:pt x="378099" y="2397628"/>
                </a:lnTo>
                <a:lnTo>
                  <a:pt x="390374" y="2447220"/>
                </a:lnTo>
                <a:lnTo>
                  <a:pt x="403132" y="2496564"/>
                </a:lnTo>
                <a:lnTo>
                  <a:pt x="416368" y="2545655"/>
                </a:lnTo>
                <a:lnTo>
                  <a:pt x="430081" y="2594491"/>
                </a:lnTo>
                <a:lnTo>
                  <a:pt x="444267" y="2643066"/>
                </a:lnTo>
                <a:lnTo>
                  <a:pt x="458922" y="2691377"/>
                </a:lnTo>
                <a:lnTo>
                  <a:pt x="474044" y="2739421"/>
                </a:lnTo>
                <a:lnTo>
                  <a:pt x="489628" y="2787194"/>
                </a:lnTo>
                <a:lnTo>
                  <a:pt x="505673" y="2834691"/>
                </a:lnTo>
                <a:lnTo>
                  <a:pt x="522173" y="2881908"/>
                </a:lnTo>
                <a:lnTo>
                  <a:pt x="539127" y="2928843"/>
                </a:lnTo>
                <a:lnTo>
                  <a:pt x="556532" y="2975491"/>
                </a:lnTo>
                <a:lnTo>
                  <a:pt x="574382" y="3021848"/>
                </a:lnTo>
                <a:lnTo>
                  <a:pt x="592677" y="3067910"/>
                </a:lnTo>
                <a:lnTo>
                  <a:pt x="611412" y="3113673"/>
                </a:lnTo>
                <a:lnTo>
                  <a:pt x="630583" y="3159134"/>
                </a:lnTo>
                <a:lnTo>
                  <a:pt x="650189" y="3204289"/>
                </a:lnTo>
                <a:lnTo>
                  <a:pt x="670225" y="3249134"/>
                </a:lnTo>
                <a:lnTo>
                  <a:pt x="690688" y="3293665"/>
                </a:lnTo>
                <a:lnTo>
                  <a:pt x="711575" y="3337877"/>
                </a:lnTo>
                <a:lnTo>
                  <a:pt x="732883" y="3381768"/>
                </a:lnTo>
                <a:lnTo>
                  <a:pt x="754609" y="3425334"/>
                </a:lnTo>
                <a:lnTo>
                  <a:pt x="776749" y="3468570"/>
                </a:lnTo>
                <a:lnTo>
                  <a:pt x="799300" y="3511473"/>
                </a:lnTo>
                <a:lnTo>
                  <a:pt x="822259" y="3554038"/>
                </a:lnTo>
                <a:lnTo>
                  <a:pt x="845622" y="3596262"/>
                </a:lnTo>
                <a:lnTo>
                  <a:pt x="869386" y="3638142"/>
                </a:lnTo>
                <a:lnTo>
                  <a:pt x="893549" y="3679672"/>
                </a:lnTo>
                <a:lnTo>
                  <a:pt x="918106" y="3720850"/>
                </a:lnTo>
                <a:lnTo>
                  <a:pt x="943055" y="3761672"/>
                </a:lnTo>
                <a:lnTo>
                  <a:pt x="968392" y="3802133"/>
                </a:lnTo>
                <a:lnTo>
                  <a:pt x="994114" y="3842230"/>
                </a:lnTo>
                <a:lnTo>
                  <a:pt x="1020218" y="3881959"/>
                </a:lnTo>
                <a:lnTo>
                  <a:pt x="1046700" y="3921315"/>
                </a:lnTo>
                <a:lnTo>
                  <a:pt x="1073558" y="3960296"/>
                </a:lnTo>
                <a:lnTo>
                  <a:pt x="1100787" y="3998897"/>
                </a:lnTo>
                <a:lnTo>
                  <a:pt x="1128386" y="4037115"/>
                </a:lnTo>
                <a:lnTo>
                  <a:pt x="1156350" y="4074945"/>
                </a:lnTo>
                <a:lnTo>
                  <a:pt x="1184676" y="4112384"/>
                </a:lnTo>
                <a:lnTo>
                  <a:pt x="1213361" y="4149428"/>
                </a:lnTo>
                <a:lnTo>
                  <a:pt x="1242402" y="4186073"/>
                </a:lnTo>
                <a:lnTo>
                  <a:pt x="1271795" y="4222315"/>
                </a:lnTo>
                <a:lnTo>
                  <a:pt x="1301538" y="4258150"/>
                </a:lnTo>
                <a:lnTo>
                  <a:pt x="1331627" y="4293575"/>
                </a:lnTo>
                <a:lnTo>
                  <a:pt x="1362058" y="4328585"/>
                </a:lnTo>
                <a:lnTo>
                  <a:pt x="1392829" y="4363176"/>
                </a:lnTo>
                <a:lnTo>
                  <a:pt x="1423937" y="4397346"/>
                </a:lnTo>
                <a:lnTo>
                  <a:pt x="1455377" y="4431090"/>
                </a:lnTo>
                <a:lnTo>
                  <a:pt x="1487147" y="4464403"/>
                </a:lnTo>
                <a:lnTo>
                  <a:pt x="1519244" y="4497283"/>
                </a:lnTo>
                <a:lnTo>
                  <a:pt x="1551664" y="4529725"/>
                </a:lnTo>
                <a:lnTo>
                  <a:pt x="1584403" y="4561726"/>
                </a:lnTo>
                <a:lnTo>
                  <a:pt x="1617460" y="4593281"/>
                </a:lnTo>
                <a:lnTo>
                  <a:pt x="1650830" y="4624387"/>
                </a:lnTo>
                <a:lnTo>
                  <a:pt x="1684510" y="4655040"/>
                </a:lnTo>
                <a:lnTo>
                  <a:pt x="1718498" y="4685236"/>
                </a:lnTo>
                <a:lnTo>
                  <a:pt x="1752789" y="4714971"/>
                </a:lnTo>
                <a:lnTo>
                  <a:pt x="1787381" y="4744241"/>
                </a:lnTo>
                <a:lnTo>
                  <a:pt x="1822270" y="4773043"/>
                </a:lnTo>
                <a:lnTo>
                  <a:pt x="1857452" y="4801373"/>
                </a:lnTo>
                <a:lnTo>
                  <a:pt x="1892926" y="4829226"/>
                </a:lnTo>
                <a:lnTo>
                  <a:pt x="1928687" y="4856599"/>
                </a:lnTo>
                <a:lnTo>
                  <a:pt x="1964733" y="4883488"/>
                </a:lnTo>
                <a:lnTo>
                  <a:pt x="2001059" y="4909889"/>
                </a:lnTo>
                <a:lnTo>
                  <a:pt x="2037663" y="4935798"/>
                </a:lnTo>
                <a:lnTo>
                  <a:pt x="2074542" y="4961212"/>
                </a:lnTo>
                <a:lnTo>
                  <a:pt x="2111692" y="4986126"/>
                </a:lnTo>
                <a:lnTo>
                  <a:pt x="2149110" y="5010537"/>
                </a:lnTo>
                <a:lnTo>
                  <a:pt x="2186793" y="5034441"/>
                </a:lnTo>
                <a:lnTo>
                  <a:pt x="2224737" y="5057834"/>
                </a:lnTo>
                <a:lnTo>
                  <a:pt x="2262939" y="5080711"/>
                </a:lnTo>
                <a:lnTo>
                  <a:pt x="2301397" y="5103070"/>
                </a:lnTo>
                <a:lnTo>
                  <a:pt x="2376631" y="5143499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6875" y="438418"/>
            <a:ext cx="3655695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140"/>
              <a:t>Funding </a:t>
            </a:r>
            <a:r>
              <a:rPr dirty="0" sz="3200" spc="-160"/>
              <a:t>ideas </a:t>
            </a:r>
            <a:r>
              <a:rPr dirty="0" sz="3200" spc="-180"/>
              <a:t>from  </a:t>
            </a:r>
            <a:r>
              <a:rPr dirty="0" sz="3200" spc="-175"/>
              <a:t>anyone,</a:t>
            </a:r>
            <a:r>
              <a:rPr dirty="0" sz="3200" spc="-400"/>
              <a:t> </a:t>
            </a:r>
            <a:r>
              <a:rPr dirty="0" sz="3200" spc="-195"/>
              <a:t>anywhere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457073" y="1641983"/>
            <a:ext cx="3599179" cy="2951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Gill Sans"/>
                <a:cs typeface="Gill Sans"/>
              </a:rPr>
              <a:t>DIV </a:t>
            </a: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accepts applications  </a:t>
            </a:r>
            <a:r>
              <a:rPr dirty="0" sz="2400" spc="-35">
                <a:solidFill>
                  <a:srgbClr val="FFFFFF"/>
                </a:solidFill>
                <a:latin typeface="Gill Sans"/>
                <a:cs typeface="Gill Sans"/>
              </a:rPr>
              <a:t>year-round </a:t>
            </a:r>
            <a:r>
              <a:rPr dirty="0" sz="2400" spc="-10">
                <a:solidFill>
                  <a:srgbClr val="FFFFFF"/>
                </a:solidFill>
                <a:latin typeface="Gill Sans"/>
                <a:cs typeface="Gill Sans"/>
              </a:rPr>
              <a:t>for innovations </a:t>
            </a: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in  </a:t>
            </a:r>
            <a:r>
              <a:rPr dirty="0" sz="2400" spc="-10">
                <a:solidFill>
                  <a:srgbClr val="FFFFFF"/>
                </a:solidFill>
                <a:latin typeface="Gill Sans"/>
                <a:cs typeface="Gill Sans"/>
              </a:rPr>
              <a:t>every </a:t>
            </a: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sector and </a:t>
            </a:r>
            <a:r>
              <a:rPr dirty="0" sz="2400" spc="0">
                <a:solidFill>
                  <a:srgbClr val="FFFFFF"/>
                </a:solidFill>
                <a:latin typeface="Gill Sans"/>
                <a:cs typeface="Gill Sans"/>
              </a:rPr>
              <a:t>country  </a:t>
            </a:r>
            <a:r>
              <a:rPr dirty="0" sz="2400" spc="-15">
                <a:solidFill>
                  <a:srgbClr val="FFFFFF"/>
                </a:solidFill>
                <a:latin typeface="Gill Sans"/>
                <a:cs typeface="Gill Sans"/>
              </a:rPr>
              <a:t>where </a:t>
            </a: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USAID operates,  </a:t>
            </a:r>
            <a:r>
              <a:rPr dirty="0" sz="2400" spc="-20">
                <a:solidFill>
                  <a:srgbClr val="FFFFFF"/>
                </a:solidFill>
                <a:latin typeface="Gill Sans"/>
                <a:cs typeface="Gill Sans"/>
              </a:rPr>
              <a:t>from </a:t>
            </a: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social </a:t>
            </a:r>
            <a:r>
              <a:rPr dirty="0" sz="2400" spc="-10">
                <a:solidFill>
                  <a:srgbClr val="FFFFFF"/>
                </a:solidFill>
                <a:latin typeface="Gill Sans"/>
                <a:cs typeface="Gill Sans"/>
              </a:rPr>
              <a:t>entrepreneurs,  nonprofit </a:t>
            </a: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organizations,  </a:t>
            </a:r>
            <a:r>
              <a:rPr dirty="0" sz="2400" spc="-15">
                <a:solidFill>
                  <a:srgbClr val="FFFFFF"/>
                </a:solidFill>
                <a:latin typeface="Gill Sans"/>
                <a:cs typeface="Gill Sans"/>
              </a:rPr>
              <a:t>researchers, </a:t>
            </a: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and </a:t>
            </a:r>
            <a:r>
              <a:rPr dirty="0" sz="2400">
                <a:solidFill>
                  <a:srgbClr val="FFFFFF"/>
                </a:solidFill>
                <a:latin typeface="Gill Sans"/>
                <a:cs typeface="Gill Sans"/>
              </a:rPr>
              <a:t>private  </a:t>
            </a: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sector</a:t>
            </a:r>
            <a:r>
              <a:rPr dirty="0" sz="2400" spc="-2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Gill Sans"/>
                <a:cs typeface="Gill Sans"/>
              </a:rPr>
              <a:t>companies</a:t>
            </a:r>
            <a:endParaRPr sz="240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023" y="435402"/>
            <a:ext cx="292227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60"/>
              <a:t>Tiered</a:t>
            </a:r>
            <a:r>
              <a:rPr dirty="0" sz="3200" spc="-135"/>
              <a:t> </a:t>
            </a:r>
            <a:r>
              <a:rPr dirty="0" sz="3200" spc="-140"/>
              <a:t>Funding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6550" y="1210850"/>
            <a:ext cx="8491220" cy="3617595"/>
          </a:xfrm>
          <a:custGeom>
            <a:avLst/>
            <a:gdLst/>
            <a:ahLst/>
            <a:cxnLst/>
            <a:rect l="l" t="t" r="r" b="b"/>
            <a:pathLst>
              <a:path w="8491220" h="3617595">
                <a:moveTo>
                  <a:pt x="7888038" y="3617099"/>
                </a:moveTo>
                <a:lnTo>
                  <a:pt x="602861" y="3617099"/>
                </a:lnTo>
                <a:lnTo>
                  <a:pt x="555748" y="3615286"/>
                </a:lnTo>
                <a:lnTo>
                  <a:pt x="509627" y="3609934"/>
                </a:lnTo>
                <a:lnTo>
                  <a:pt x="464631" y="3601177"/>
                </a:lnTo>
                <a:lnTo>
                  <a:pt x="420895" y="3589151"/>
                </a:lnTo>
                <a:lnTo>
                  <a:pt x="378552" y="3573989"/>
                </a:lnTo>
                <a:lnTo>
                  <a:pt x="337738" y="3555824"/>
                </a:lnTo>
                <a:lnTo>
                  <a:pt x="298586" y="3534791"/>
                </a:lnTo>
                <a:lnTo>
                  <a:pt x="261229" y="3511024"/>
                </a:lnTo>
                <a:lnTo>
                  <a:pt x="225802" y="3484657"/>
                </a:lnTo>
                <a:lnTo>
                  <a:pt x="192439" y="3455825"/>
                </a:lnTo>
                <a:lnTo>
                  <a:pt x="161274" y="3424660"/>
                </a:lnTo>
                <a:lnTo>
                  <a:pt x="132442" y="3391297"/>
                </a:lnTo>
                <a:lnTo>
                  <a:pt x="106075" y="3355870"/>
                </a:lnTo>
                <a:lnTo>
                  <a:pt x="82308" y="3318513"/>
                </a:lnTo>
                <a:lnTo>
                  <a:pt x="61275" y="3279361"/>
                </a:lnTo>
                <a:lnTo>
                  <a:pt x="43110" y="3238547"/>
                </a:lnTo>
                <a:lnTo>
                  <a:pt x="27948" y="3196204"/>
                </a:lnTo>
                <a:lnTo>
                  <a:pt x="15922" y="3152468"/>
                </a:lnTo>
                <a:lnTo>
                  <a:pt x="7165" y="3107472"/>
                </a:lnTo>
                <a:lnTo>
                  <a:pt x="1813" y="3061351"/>
                </a:lnTo>
                <a:lnTo>
                  <a:pt x="0" y="3014237"/>
                </a:lnTo>
                <a:lnTo>
                  <a:pt x="0" y="602862"/>
                </a:lnTo>
                <a:lnTo>
                  <a:pt x="1813" y="555748"/>
                </a:lnTo>
                <a:lnTo>
                  <a:pt x="7165" y="509627"/>
                </a:lnTo>
                <a:lnTo>
                  <a:pt x="15922" y="464631"/>
                </a:lnTo>
                <a:lnTo>
                  <a:pt x="27948" y="420895"/>
                </a:lnTo>
                <a:lnTo>
                  <a:pt x="43110" y="378553"/>
                </a:lnTo>
                <a:lnTo>
                  <a:pt x="61275" y="337738"/>
                </a:lnTo>
                <a:lnTo>
                  <a:pt x="82308" y="298586"/>
                </a:lnTo>
                <a:lnTo>
                  <a:pt x="106075" y="261229"/>
                </a:lnTo>
                <a:lnTo>
                  <a:pt x="132442" y="225802"/>
                </a:lnTo>
                <a:lnTo>
                  <a:pt x="161274" y="192439"/>
                </a:lnTo>
                <a:lnTo>
                  <a:pt x="192439" y="161274"/>
                </a:lnTo>
                <a:lnTo>
                  <a:pt x="225802" y="132442"/>
                </a:lnTo>
                <a:lnTo>
                  <a:pt x="261229" y="106075"/>
                </a:lnTo>
                <a:lnTo>
                  <a:pt x="298586" y="82308"/>
                </a:lnTo>
                <a:lnTo>
                  <a:pt x="337738" y="61275"/>
                </a:lnTo>
                <a:lnTo>
                  <a:pt x="378552" y="43110"/>
                </a:lnTo>
                <a:lnTo>
                  <a:pt x="420895" y="27948"/>
                </a:lnTo>
                <a:lnTo>
                  <a:pt x="464631" y="15922"/>
                </a:lnTo>
                <a:lnTo>
                  <a:pt x="509627" y="7165"/>
                </a:lnTo>
                <a:lnTo>
                  <a:pt x="555748" y="1813"/>
                </a:lnTo>
                <a:lnTo>
                  <a:pt x="602861" y="0"/>
                </a:lnTo>
                <a:lnTo>
                  <a:pt x="7888038" y="0"/>
                </a:lnTo>
                <a:lnTo>
                  <a:pt x="7935774" y="1891"/>
                </a:lnTo>
                <a:lnTo>
                  <a:pt x="7982915" y="7510"/>
                </a:lnTo>
                <a:lnTo>
                  <a:pt x="8029258" y="16771"/>
                </a:lnTo>
                <a:lnTo>
                  <a:pt x="8074602" y="29593"/>
                </a:lnTo>
                <a:lnTo>
                  <a:pt x="8118743" y="45890"/>
                </a:lnTo>
                <a:lnTo>
                  <a:pt x="8161479" y="65578"/>
                </a:lnTo>
                <a:lnTo>
                  <a:pt x="8202607" y="88575"/>
                </a:lnTo>
                <a:lnTo>
                  <a:pt x="8241926" y="114796"/>
                </a:lnTo>
                <a:lnTo>
                  <a:pt x="8279233" y="144156"/>
                </a:lnTo>
                <a:lnTo>
                  <a:pt x="8314325" y="176574"/>
                </a:lnTo>
                <a:lnTo>
                  <a:pt x="8346743" y="211666"/>
                </a:lnTo>
                <a:lnTo>
                  <a:pt x="8376103" y="248973"/>
                </a:lnTo>
                <a:lnTo>
                  <a:pt x="8402324" y="288292"/>
                </a:lnTo>
                <a:lnTo>
                  <a:pt x="8425321" y="329420"/>
                </a:lnTo>
                <a:lnTo>
                  <a:pt x="8445009" y="372156"/>
                </a:lnTo>
                <a:lnTo>
                  <a:pt x="8461306" y="416297"/>
                </a:lnTo>
                <a:lnTo>
                  <a:pt x="8474128" y="461640"/>
                </a:lnTo>
                <a:lnTo>
                  <a:pt x="8483389" y="507984"/>
                </a:lnTo>
                <a:lnTo>
                  <a:pt x="8489008" y="555125"/>
                </a:lnTo>
                <a:lnTo>
                  <a:pt x="8490899" y="602862"/>
                </a:lnTo>
                <a:lnTo>
                  <a:pt x="8490899" y="3014237"/>
                </a:lnTo>
                <a:lnTo>
                  <a:pt x="8489086" y="3061351"/>
                </a:lnTo>
                <a:lnTo>
                  <a:pt x="8483734" y="3107472"/>
                </a:lnTo>
                <a:lnTo>
                  <a:pt x="8474977" y="3152468"/>
                </a:lnTo>
                <a:lnTo>
                  <a:pt x="8462951" y="3196204"/>
                </a:lnTo>
                <a:lnTo>
                  <a:pt x="8447789" y="3238547"/>
                </a:lnTo>
                <a:lnTo>
                  <a:pt x="8429624" y="3279361"/>
                </a:lnTo>
                <a:lnTo>
                  <a:pt x="8408591" y="3318513"/>
                </a:lnTo>
                <a:lnTo>
                  <a:pt x="8384824" y="3355870"/>
                </a:lnTo>
                <a:lnTo>
                  <a:pt x="8358458" y="3391297"/>
                </a:lnTo>
                <a:lnTo>
                  <a:pt x="8329625" y="3424660"/>
                </a:lnTo>
                <a:lnTo>
                  <a:pt x="8298460" y="3455825"/>
                </a:lnTo>
                <a:lnTo>
                  <a:pt x="8265097" y="3484657"/>
                </a:lnTo>
                <a:lnTo>
                  <a:pt x="8229670" y="3511024"/>
                </a:lnTo>
                <a:lnTo>
                  <a:pt x="8192314" y="3534791"/>
                </a:lnTo>
                <a:lnTo>
                  <a:pt x="8153161" y="3555824"/>
                </a:lnTo>
                <a:lnTo>
                  <a:pt x="8112347" y="3573989"/>
                </a:lnTo>
                <a:lnTo>
                  <a:pt x="8070005" y="3589151"/>
                </a:lnTo>
                <a:lnTo>
                  <a:pt x="8026268" y="3601177"/>
                </a:lnTo>
                <a:lnTo>
                  <a:pt x="7981273" y="3609934"/>
                </a:lnTo>
                <a:lnTo>
                  <a:pt x="7935151" y="3615286"/>
                </a:lnTo>
                <a:lnTo>
                  <a:pt x="7888038" y="3617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6550" y="1210850"/>
            <a:ext cx="8491220" cy="3617595"/>
          </a:xfrm>
          <a:custGeom>
            <a:avLst/>
            <a:gdLst/>
            <a:ahLst/>
            <a:cxnLst/>
            <a:rect l="l" t="t" r="r" b="b"/>
            <a:pathLst>
              <a:path w="8491220" h="3617595">
                <a:moveTo>
                  <a:pt x="0" y="602862"/>
                </a:moveTo>
                <a:lnTo>
                  <a:pt x="1813" y="555748"/>
                </a:lnTo>
                <a:lnTo>
                  <a:pt x="7165" y="509627"/>
                </a:lnTo>
                <a:lnTo>
                  <a:pt x="15922" y="464631"/>
                </a:lnTo>
                <a:lnTo>
                  <a:pt x="27948" y="420895"/>
                </a:lnTo>
                <a:lnTo>
                  <a:pt x="43110" y="378553"/>
                </a:lnTo>
                <a:lnTo>
                  <a:pt x="61275" y="337738"/>
                </a:lnTo>
                <a:lnTo>
                  <a:pt x="82308" y="298586"/>
                </a:lnTo>
                <a:lnTo>
                  <a:pt x="106075" y="261229"/>
                </a:lnTo>
                <a:lnTo>
                  <a:pt x="132442" y="225802"/>
                </a:lnTo>
                <a:lnTo>
                  <a:pt x="161274" y="192439"/>
                </a:lnTo>
                <a:lnTo>
                  <a:pt x="192439" y="161274"/>
                </a:lnTo>
                <a:lnTo>
                  <a:pt x="225802" y="132442"/>
                </a:lnTo>
                <a:lnTo>
                  <a:pt x="261229" y="106075"/>
                </a:lnTo>
                <a:lnTo>
                  <a:pt x="298586" y="82308"/>
                </a:lnTo>
                <a:lnTo>
                  <a:pt x="337738" y="61275"/>
                </a:lnTo>
                <a:lnTo>
                  <a:pt x="378552" y="43110"/>
                </a:lnTo>
                <a:lnTo>
                  <a:pt x="420895" y="27948"/>
                </a:lnTo>
                <a:lnTo>
                  <a:pt x="464631" y="15922"/>
                </a:lnTo>
                <a:lnTo>
                  <a:pt x="509627" y="7165"/>
                </a:lnTo>
                <a:lnTo>
                  <a:pt x="555748" y="1813"/>
                </a:lnTo>
                <a:lnTo>
                  <a:pt x="602861" y="0"/>
                </a:lnTo>
                <a:lnTo>
                  <a:pt x="7888038" y="0"/>
                </a:lnTo>
                <a:lnTo>
                  <a:pt x="7935774" y="1891"/>
                </a:lnTo>
                <a:lnTo>
                  <a:pt x="7982915" y="7510"/>
                </a:lnTo>
                <a:lnTo>
                  <a:pt x="8029259" y="16771"/>
                </a:lnTo>
                <a:lnTo>
                  <a:pt x="8074602" y="29593"/>
                </a:lnTo>
                <a:lnTo>
                  <a:pt x="8118743" y="45890"/>
                </a:lnTo>
                <a:lnTo>
                  <a:pt x="8161479" y="65578"/>
                </a:lnTo>
                <a:lnTo>
                  <a:pt x="8202607" y="88575"/>
                </a:lnTo>
                <a:lnTo>
                  <a:pt x="8241926" y="114796"/>
                </a:lnTo>
                <a:lnTo>
                  <a:pt x="8279233" y="144156"/>
                </a:lnTo>
                <a:lnTo>
                  <a:pt x="8314325" y="176574"/>
                </a:lnTo>
                <a:lnTo>
                  <a:pt x="8346743" y="211666"/>
                </a:lnTo>
                <a:lnTo>
                  <a:pt x="8376104" y="248973"/>
                </a:lnTo>
                <a:lnTo>
                  <a:pt x="8402324" y="288292"/>
                </a:lnTo>
                <a:lnTo>
                  <a:pt x="8425321" y="329420"/>
                </a:lnTo>
                <a:lnTo>
                  <a:pt x="8445009" y="372156"/>
                </a:lnTo>
                <a:lnTo>
                  <a:pt x="8461306" y="416297"/>
                </a:lnTo>
                <a:lnTo>
                  <a:pt x="8474128" y="461640"/>
                </a:lnTo>
                <a:lnTo>
                  <a:pt x="8483389" y="507984"/>
                </a:lnTo>
                <a:lnTo>
                  <a:pt x="8489008" y="555125"/>
                </a:lnTo>
                <a:lnTo>
                  <a:pt x="8490899" y="602862"/>
                </a:lnTo>
                <a:lnTo>
                  <a:pt x="8490899" y="3014237"/>
                </a:lnTo>
                <a:lnTo>
                  <a:pt x="8489086" y="3061351"/>
                </a:lnTo>
                <a:lnTo>
                  <a:pt x="8483734" y="3107472"/>
                </a:lnTo>
                <a:lnTo>
                  <a:pt x="8474977" y="3152468"/>
                </a:lnTo>
                <a:lnTo>
                  <a:pt x="8462951" y="3196204"/>
                </a:lnTo>
                <a:lnTo>
                  <a:pt x="8447789" y="3238547"/>
                </a:lnTo>
                <a:lnTo>
                  <a:pt x="8429624" y="3279361"/>
                </a:lnTo>
                <a:lnTo>
                  <a:pt x="8408591" y="3318513"/>
                </a:lnTo>
                <a:lnTo>
                  <a:pt x="8384824" y="3355870"/>
                </a:lnTo>
                <a:lnTo>
                  <a:pt x="8358458" y="3391297"/>
                </a:lnTo>
                <a:lnTo>
                  <a:pt x="8329625" y="3424660"/>
                </a:lnTo>
                <a:lnTo>
                  <a:pt x="8298460" y="3455825"/>
                </a:lnTo>
                <a:lnTo>
                  <a:pt x="8265097" y="3484657"/>
                </a:lnTo>
                <a:lnTo>
                  <a:pt x="8229670" y="3511024"/>
                </a:lnTo>
                <a:lnTo>
                  <a:pt x="8192314" y="3534791"/>
                </a:lnTo>
                <a:lnTo>
                  <a:pt x="8153161" y="3555824"/>
                </a:lnTo>
                <a:lnTo>
                  <a:pt x="8112347" y="3573989"/>
                </a:lnTo>
                <a:lnTo>
                  <a:pt x="8070005" y="3589151"/>
                </a:lnTo>
                <a:lnTo>
                  <a:pt x="8026269" y="3601177"/>
                </a:lnTo>
                <a:lnTo>
                  <a:pt x="7981273" y="3609934"/>
                </a:lnTo>
                <a:lnTo>
                  <a:pt x="7935151" y="3615286"/>
                </a:lnTo>
                <a:lnTo>
                  <a:pt x="7888038" y="3617099"/>
                </a:lnTo>
                <a:lnTo>
                  <a:pt x="602861" y="3617099"/>
                </a:lnTo>
                <a:lnTo>
                  <a:pt x="555748" y="3615286"/>
                </a:lnTo>
                <a:lnTo>
                  <a:pt x="509627" y="3609934"/>
                </a:lnTo>
                <a:lnTo>
                  <a:pt x="464631" y="3601177"/>
                </a:lnTo>
                <a:lnTo>
                  <a:pt x="420895" y="3589151"/>
                </a:lnTo>
                <a:lnTo>
                  <a:pt x="378552" y="3573989"/>
                </a:lnTo>
                <a:lnTo>
                  <a:pt x="337738" y="3555824"/>
                </a:lnTo>
                <a:lnTo>
                  <a:pt x="298586" y="3534791"/>
                </a:lnTo>
                <a:lnTo>
                  <a:pt x="261229" y="3511024"/>
                </a:lnTo>
                <a:lnTo>
                  <a:pt x="225802" y="3484657"/>
                </a:lnTo>
                <a:lnTo>
                  <a:pt x="192439" y="3455825"/>
                </a:lnTo>
                <a:lnTo>
                  <a:pt x="161274" y="3424660"/>
                </a:lnTo>
                <a:lnTo>
                  <a:pt x="132442" y="3391297"/>
                </a:lnTo>
                <a:lnTo>
                  <a:pt x="106075" y="3355870"/>
                </a:lnTo>
                <a:lnTo>
                  <a:pt x="82308" y="3318513"/>
                </a:lnTo>
                <a:lnTo>
                  <a:pt x="61275" y="3279361"/>
                </a:lnTo>
                <a:lnTo>
                  <a:pt x="43110" y="3238547"/>
                </a:lnTo>
                <a:lnTo>
                  <a:pt x="27948" y="3196204"/>
                </a:lnTo>
                <a:lnTo>
                  <a:pt x="15922" y="3152468"/>
                </a:lnTo>
                <a:lnTo>
                  <a:pt x="7165" y="3107472"/>
                </a:lnTo>
                <a:lnTo>
                  <a:pt x="1813" y="3061351"/>
                </a:lnTo>
                <a:lnTo>
                  <a:pt x="0" y="3014237"/>
                </a:lnTo>
                <a:lnTo>
                  <a:pt x="0" y="602862"/>
                </a:lnTo>
                <a:close/>
              </a:path>
            </a:pathLst>
          </a:custGeom>
          <a:ln w="9524">
            <a:solidFill>
              <a:srgbClr val="002F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12125" y="4174630"/>
            <a:ext cx="740664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80" b="1">
                <a:solidFill>
                  <a:srgbClr val="BA0C2F"/>
                </a:solidFill>
                <a:latin typeface="Gill Sans"/>
                <a:cs typeface="Gill Sans"/>
              </a:rPr>
              <a:t>Evidence Grants </a:t>
            </a:r>
            <a:r>
              <a:rPr dirty="0" sz="1600" spc="-5">
                <a:solidFill>
                  <a:srgbClr val="002F6C"/>
                </a:solidFill>
                <a:latin typeface="Gill Sans"/>
                <a:cs typeface="Gill Sans"/>
              </a:rPr>
              <a:t>(up to $1.5 million) </a:t>
            </a:r>
            <a:r>
              <a:rPr dirty="0" sz="1600">
                <a:solidFill>
                  <a:srgbClr val="002F6C"/>
                </a:solidFill>
                <a:latin typeface="Gill Sans"/>
                <a:cs typeface="Gill Sans"/>
              </a:rPr>
              <a:t>support </a:t>
            </a:r>
            <a:r>
              <a:rPr dirty="0" sz="1600" spc="-10">
                <a:solidFill>
                  <a:srgbClr val="002F6C"/>
                </a:solidFill>
                <a:latin typeface="Gill Sans"/>
                <a:cs typeface="Gill Sans"/>
              </a:rPr>
              <a:t>research </a:t>
            </a:r>
            <a:r>
              <a:rPr dirty="0" sz="1600" spc="-5">
                <a:solidFill>
                  <a:srgbClr val="002F6C"/>
                </a:solidFill>
                <a:latin typeface="Gill Sans"/>
                <a:cs typeface="Gill Sans"/>
              </a:rPr>
              <a:t>to generate </a:t>
            </a:r>
            <a:r>
              <a:rPr dirty="0" sz="1600" spc="-15">
                <a:solidFill>
                  <a:srgbClr val="002F6C"/>
                </a:solidFill>
                <a:latin typeface="Gill Sans"/>
                <a:cs typeface="Gill Sans"/>
              </a:rPr>
              <a:t>rigorous </a:t>
            </a:r>
            <a:r>
              <a:rPr dirty="0" sz="1600" spc="-10">
                <a:solidFill>
                  <a:srgbClr val="002F6C"/>
                </a:solidFill>
                <a:latin typeface="Gill Sans"/>
                <a:cs typeface="Gill Sans"/>
              </a:rPr>
              <a:t>evidence  </a:t>
            </a:r>
            <a:r>
              <a:rPr dirty="0" sz="1600" spc="-5">
                <a:solidFill>
                  <a:srgbClr val="002F6C"/>
                </a:solidFill>
                <a:latin typeface="Gill Sans"/>
                <a:cs typeface="Gill Sans"/>
              </a:rPr>
              <a:t>of impact and</a:t>
            </a:r>
            <a:r>
              <a:rPr dirty="0" sz="1600" spc="-10">
                <a:solidFill>
                  <a:srgbClr val="002F6C"/>
                </a:solidFill>
                <a:latin typeface="Gill Sans"/>
                <a:cs typeface="Gill Sans"/>
              </a:rPr>
              <a:t> cost-effectiveness</a:t>
            </a:r>
            <a:endParaRPr sz="1600">
              <a:latin typeface="Gill Sans"/>
              <a:cs typeface="Gill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2815" y="1239150"/>
            <a:ext cx="1626235" cy="1050925"/>
          </a:xfrm>
          <a:prstGeom prst="rect">
            <a:avLst/>
          </a:prstGeom>
        </p:spPr>
        <p:txBody>
          <a:bodyPr wrap="square" lIns="0" tIns="167640" rIns="0" bIns="0" rtlCol="0" vert="horz">
            <a:spAutoFit/>
          </a:bodyPr>
          <a:lstStyle/>
          <a:p>
            <a:pPr marL="421640">
              <a:lnSpc>
                <a:spcPct val="100000"/>
              </a:lnSpc>
              <a:spcBef>
                <a:spcPts val="1320"/>
              </a:spcBef>
            </a:pPr>
            <a:r>
              <a:rPr dirty="0" sz="1800" spc="-80" b="1">
                <a:solidFill>
                  <a:srgbClr val="BA0C2F"/>
                </a:solidFill>
                <a:latin typeface="Gill Sans"/>
                <a:cs typeface="Gill Sans"/>
              </a:rPr>
              <a:t>Stage</a:t>
            </a:r>
            <a:r>
              <a:rPr dirty="0" sz="1800" spc="-50" b="1">
                <a:solidFill>
                  <a:srgbClr val="BA0C2F"/>
                </a:solidFill>
                <a:latin typeface="Gill Sans"/>
                <a:cs typeface="Gill Sans"/>
              </a:rPr>
              <a:t> </a:t>
            </a:r>
            <a:r>
              <a:rPr dirty="0" sz="1800" spc="-80" b="1">
                <a:solidFill>
                  <a:srgbClr val="BA0C2F"/>
                </a:solidFill>
                <a:latin typeface="Gill Sans"/>
                <a:cs typeface="Gill Sans"/>
              </a:rPr>
              <a:t>2</a:t>
            </a:r>
            <a:endParaRPr sz="1800">
              <a:latin typeface="Gill Sans"/>
              <a:cs typeface="Gill Sans"/>
            </a:endParaRPr>
          </a:p>
          <a:p>
            <a:pPr algn="ctr" marL="12700" marR="5080">
              <a:lnSpc>
                <a:spcPct val="102800"/>
              </a:lnSpc>
              <a:spcBef>
                <a:spcPts val="990"/>
              </a:spcBef>
            </a:pPr>
            <a:r>
              <a:rPr dirty="0" sz="1500" spc="-55">
                <a:solidFill>
                  <a:srgbClr val="002F6C"/>
                </a:solidFill>
                <a:latin typeface="Gill Sans"/>
                <a:cs typeface="Gill Sans"/>
              </a:rPr>
              <a:t>Test </a:t>
            </a:r>
            <a:r>
              <a:rPr dirty="0" sz="1500">
                <a:solidFill>
                  <a:srgbClr val="002F6C"/>
                </a:solidFill>
                <a:latin typeface="Gill Sans"/>
                <a:cs typeface="Gill Sans"/>
              </a:rPr>
              <a:t>and </a:t>
            </a:r>
            <a:r>
              <a:rPr dirty="0" sz="1500" spc="-5">
                <a:solidFill>
                  <a:srgbClr val="002F6C"/>
                </a:solidFill>
                <a:latin typeface="Gill Sans"/>
                <a:cs typeface="Gill Sans"/>
              </a:rPr>
              <a:t>Position</a:t>
            </a:r>
            <a:r>
              <a:rPr dirty="0" sz="1500" spc="-35">
                <a:solidFill>
                  <a:srgbClr val="002F6C"/>
                </a:solidFill>
                <a:latin typeface="Gill Sans"/>
                <a:cs typeface="Gill Sans"/>
              </a:rPr>
              <a:t> </a:t>
            </a:r>
            <a:r>
              <a:rPr dirty="0" sz="1500" spc="-5">
                <a:solidFill>
                  <a:srgbClr val="002F6C"/>
                </a:solidFill>
                <a:latin typeface="Gill Sans"/>
                <a:cs typeface="Gill Sans"/>
              </a:rPr>
              <a:t>for  Scale</a:t>
            </a:r>
            <a:endParaRPr sz="1500">
              <a:latin typeface="Gill Sans"/>
              <a:cs typeface="Gill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5928" y="3399581"/>
            <a:ext cx="1261110" cy="575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800" spc="-90" b="1">
                <a:solidFill>
                  <a:srgbClr val="002F6C"/>
                </a:solidFill>
                <a:latin typeface="Gill Sans"/>
                <a:cs typeface="Gill Sans"/>
              </a:rPr>
              <a:t>Up</a:t>
            </a:r>
            <a:r>
              <a:rPr dirty="0" sz="1800" spc="-60" b="1">
                <a:solidFill>
                  <a:srgbClr val="002F6C"/>
                </a:solidFill>
                <a:latin typeface="Gill Sans"/>
                <a:cs typeface="Gill Sans"/>
              </a:rPr>
              <a:t> </a:t>
            </a:r>
            <a:r>
              <a:rPr dirty="0" sz="1800" spc="-105" b="1">
                <a:solidFill>
                  <a:srgbClr val="002F6C"/>
                </a:solidFill>
                <a:latin typeface="Gill Sans"/>
                <a:cs typeface="Gill Sans"/>
              </a:rPr>
              <a:t>to</a:t>
            </a:r>
            <a:endParaRPr sz="1800">
              <a:latin typeface="Gill Sans"/>
              <a:cs typeface="Gill San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800" spc="-85" b="1">
                <a:solidFill>
                  <a:srgbClr val="002F6C"/>
                </a:solidFill>
                <a:latin typeface="Gill Sans"/>
                <a:cs typeface="Gill Sans"/>
              </a:rPr>
              <a:t>$1.5</a:t>
            </a:r>
            <a:r>
              <a:rPr dirty="0" sz="1800" spc="-120" b="1">
                <a:solidFill>
                  <a:srgbClr val="002F6C"/>
                </a:solidFill>
                <a:latin typeface="Gill Sans"/>
                <a:cs typeface="Gill Sans"/>
              </a:rPr>
              <a:t> </a:t>
            </a:r>
            <a:r>
              <a:rPr dirty="0" sz="1800" spc="-75" b="1">
                <a:solidFill>
                  <a:srgbClr val="002F6C"/>
                </a:solidFill>
                <a:latin typeface="Gill Sans"/>
                <a:cs typeface="Gill Sans"/>
              </a:rPr>
              <a:t>million</a:t>
            </a:r>
            <a:endParaRPr sz="1800">
              <a:latin typeface="Gill Sans"/>
              <a:cs typeface="Gill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38195" y="2325806"/>
            <a:ext cx="978408" cy="978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493562" y="1287601"/>
            <a:ext cx="1456690" cy="815975"/>
          </a:xfrm>
          <a:prstGeom prst="rect">
            <a:avLst/>
          </a:prstGeom>
        </p:spPr>
        <p:txBody>
          <a:bodyPr wrap="square" lIns="0" tIns="16764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320"/>
              </a:spcBef>
            </a:pPr>
            <a:r>
              <a:rPr dirty="0" sz="1800" spc="-80" b="1">
                <a:solidFill>
                  <a:srgbClr val="BA0C2F"/>
                </a:solidFill>
                <a:latin typeface="Gill Sans"/>
                <a:cs typeface="Gill Sans"/>
              </a:rPr>
              <a:t>Stage</a:t>
            </a:r>
            <a:r>
              <a:rPr dirty="0" sz="1800" spc="-55" b="1">
                <a:solidFill>
                  <a:srgbClr val="BA0C2F"/>
                </a:solidFill>
                <a:latin typeface="Gill Sans"/>
                <a:cs typeface="Gill Sans"/>
              </a:rPr>
              <a:t> </a:t>
            </a:r>
            <a:r>
              <a:rPr dirty="0" sz="1800" spc="-80" b="1">
                <a:solidFill>
                  <a:srgbClr val="BA0C2F"/>
                </a:solidFill>
                <a:latin typeface="Gill Sans"/>
                <a:cs typeface="Gill Sans"/>
              </a:rPr>
              <a:t>3</a:t>
            </a:r>
            <a:endParaRPr sz="1800">
              <a:latin typeface="Gill Sans"/>
              <a:cs typeface="Gill Sans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dirty="0" sz="1500" spc="-20">
                <a:solidFill>
                  <a:srgbClr val="002F6C"/>
                </a:solidFill>
                <a:latin typeface="Gill Sans"/>
                <a:cs typeface="Gill Sans"/>
              </a:rPr>
              <a:t>Transition </a:t>
            </a:r>
            <a:r>
              <a:rPr dirty="0" sz="1500">
                <a:solidFill>
                  <a:srgbClr val="002F6C"/>
                </a:solidFill>
                <a:latin typeface="Gill Sans"/>
                <a:cs typeface="Gill Sans"/>
              </a:rPr>
              <a:t>to</a:t>
            </a:r>
            <a:r>
              <a:rPr dirty="0" sz="1500" spc="-30">
                <a:solidFill>
                  <a:srgbClr val="002F6C"/>
                </a:solidFill>
                <a:latin typeface="Gill Sans"/>
                <a:cs typeface="Gill Sans"/>
              </a:rPr>
              <a:t> </a:t>
            </a:r>
            <a:r>
              <a:rPr dirty="0" sz="1500" spc="-5">
                <a:solidFill>
                  <a:srgbClr val="002F6C"/>
                </a:solidFill>
                <a:latin typeface="Gill Sans"/>
                <a:cs typeface="Gill Sans"/>
              </a:rPr>
              <a:t>Scale</a:t>
            </a:r>
            <a:endParaRPr sz="1500">
              <a:latin typeface="Gill Sans"/>
              <a:cs typeface="Gill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22953" y="3417708"/>
            <a:ext cx="1199515" cy="575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90" b="1">
                <a:solidFill>
                  <a:srgbClr val="002F6C"/>
                </a:solidFill>
                <a:latin typeface="Gill Sans"/>
                <a:cs typeface="Gill Sans"/>
              </a:rPr>
              <a:t>Up</a:t>
            </a:r>
            <a:r>
              <a:rPr dirty="0" sz="1800" spc="-60" b="1">
                <a:solidFill>
                  <a:srgbClr val="002F6C"/>
                </a:solidFill>
                <a:latin typeface="Gill Sans"/>
                <a:cs typeface="Gill Sans"/>
              </a:rPr>
              <a:t> </a:t>
            </a:r>
            <a:r>
              <a:rPr dirty="0" sz="1800" spc="-105" b="1">
                <a:solidFill>
                  <a:srgbClr val="002F6C"/>
                </a:solidFill>
                <a:latin typeface="Gill Sans"/>
                <a:cs typeface="Gill Sans"/>
              </a:rPr>
              <a:t>to</a:t>
            </a:r>
            <a:endParaRPr sz="1800">
              <a:latin typeface="Gill Sans"/>
              <a:cs typeface="Gill San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800" spc="-105" b="1">
                <a:solidFill>
                  <a:srgbClr val="002F6C"/>
                </a:solidFill>
                <a:latin typeface="Gill Sans"/>
                <a:cs typeface="Gill Sans"/>
              </a:rPr>
              <a:t>$15</a:t>
            </a:r>
            <a:r>
              <a:rPr dirty="0" sz="1800" spc="-120" b="1">
                <a:solidFill>
                  <a:srgbClr val="002F6C"/>
                </a:solidFill>
                <a:latin typeface="Gill Sans"/>
                <a:cs typeface="Gill Sans"/>
              </a:rPr>
              <a:t> </a:t>
            </a:r>
            <a:r>
              <a:rPr dirty="0" sz="1800" spc="-75" b="1">
                <a:solidFill>
                  <a:srgbClr val="002F6C"/>
                </a:solidFill>
                <a:latin typeface="Gill Sans"/>
                <a:cs typeface="Gill Sans"/>
              </a:rPr>
              <a:t>million</a:t>
            </a:r>
            <a:endParaRPr sz="1800">
              <a:latin typeface="Gill Sans"/>
              <a:cs typeface="Gill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34246" y="2349268"/>
            <a:ext cx="978407" cy="978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35104" y="3401507"/>
            <a:ext cx="966469" cy="575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800" spc="-90" b="1">
                <a:solidFill>
                  <a:srgbClr val="002F6C"/>
                </a:solidFill>
                <a:latin typeface="Gill Sans"/>
                <a:cs typeface="Gill Sans"/>
              </a:rPr>
              <a:t>Up</a:t>
            </a:r>
            <a:r>
              <a:rPr dirty="0" sz="1800" spc="-65" b="1">
                <a:solidFill>
                  <a:srgbClr val="002F6C"/>
                </a:solidFill>
                <a:latin typeface="Gill Sans"/>
                <a:cs typeface="Gill Sans"/>
              </a:rPr>
              <a:t> </a:t>
            </a:r>
            <a:r>
              <a:rPr dirty="0" sz="1800" spc="-105" b="1">
                <a:solidFill>
                  <a:srgbClr val="002F6C"/>
                </a:solidFill>
                <a:latin typeface="Gill Sans"/>
                <a:cs typeface="Gill Sans"/>
              </a:rPr>
              <a:t>to</a:t>
            </a:r>
            <a:endParaRPr sz="1800">
              <a:latin typeface="Gill Sans"/>
              <a:cs typeface="Gill San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800" spc="-90" b="1">
                <a:solidFill>
                  <a:srgbClr val="002F6C"/>
                </a:solidFill>
                <a:latin typeface="Gill Sans"/>
                <a:cs typeface="Gill Sans"/>
              </a:rPr>
              <a:t>$200,000</a:t>
            </a:r>
            <a:endParaRPr sz="1800">
              <a:latin typeface="Gill Sans"/>
              <a:cs typeface="Gill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3959" y="1276350"/>
            <a:ext cx="809625" cy="815975"/>
          </a:xfrm>
          <a:prstGeom prst="rect">
            <a:avLst/>
          </a:prstGeom>
        </p:spPr>
        <p:txBody>
          <a:bodyPr wrap="square" lIns="0" tIns="1676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dirty="0" sz="1800" spc="-80" b="1">
                <a:solidFill>
                  <a:srgbClr val="BA0C2F"/>
                </a:solidFill>
                <a:latin typeface="Gill Sans"/>
                <a:cs typeface="Gill Sans"/>
              </a:rPr>
              <a:t>Stage</a:t>
            </a:r>
            <a:r>
              <a:rPr dirty="0" sz="1800" spc="-105" b="1">
                <a:solidFill>
                  <a:srgbClr val="BA0C2F"/>
                </a:solidFill>
                <a:latin typeface="Gill Sans"/>
                <a:cs typeface="Gill Sans"/>
              </a:rPr>
              <a:t> </a:t>
            </a:r>
            <a:r>
              <a:rPr dirty="0" sz="1800" spc="-80" b="1">
                <a:solidFill>
                  <a:srgbClr val="BA0C2F"/>
                </a:solidFill>
                <a:latin typeface="Gill Sans"/>
                <a:cs typeface="Gill Sans"/>
              </a:rPr>
              <a:t>1</a:t>
            </a:r>
            <a:endParaRPr sz="1800">
              <a:latin typeface="Gill Sans"/>
              <a:cs typeface="Gill Sans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dirty="0" sz="1500" spc="-5">
                <a:solidFill>
                  <a:srgbClr val="002F6C"/>
                </a:solidFill>
                <a:latin typeface="Gill Sans"/>
                <a:cs typeface="Gill Sans"/>
              </a:rPr>
              <a:t>Pilot</a:t>
            </a:r>
            <a:endParaRPr sz="1500">
              <a:latin typeface="Gill Sans"/>
              <a:cs typeface="Gill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9915" y="2349268"/>
            <a:ext cx="978407" cy="978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3399" y="4145246"/>
            <a:ext cx="521207" cy="521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023" y="435402"/>
            <a:ext cx="274066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10"/>
              <a:t>DIV</a:t>
            </a:r>
            <a:r>
              <a:rPr dirty="0" sz="3200" spc="-135"/>
              <a:t> </a:t>
            </a:r>
            <a:r>
              <a:rPr dirty="0" sz="3200" spc="-140"/>
              <a:t>Principles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62349" y="1210850"/>
            <a:ext cx="8019415" cy="3531235"/>
          </a:xfrm>
          <a:custGeom>
            <a:avLst/>
            <a:gdLst/>
            <a:ahLst/>
            <a:cxnLst/>
            <a:rect l="l" t="t" r="r" b="b"/>
            <a:pathLst>
              <a:path w="8019415" h="3531235">
                <a:moveTo>
                  <a:pt x="7430788" y="3530999"/>
                </a:moveTo>
                <a:lnTo>
                  <a:pt x="588511" y="3530999"/>
                </a:lnTo>
                <a:lnTo>
                  <a:pt x="540244" y="3529049"/>
                </a:lnTo>
                <a:lnTo>
                  <a:pt x="493052" y="3523297"/>
                </a:lnTo>
                <a:lnTo>
                  <a:pt x="447085" y="3513896"/>
                </a:lnTo>
                <a:lnTo>
                  <a:pt x="402496" y="3500997"/>
                </a:lnTo>
                <a:lnTo>
                  <a:pt x="359436" y="3484751"/>
                </a:lnTo>
                <a:lnTo>
                  <a:pt x="318056" y="3465311"/>
                </a:lnTo>
                <a:lnTo>
                  <a:pt x="278508" y="3442827"/>
                </a:lnTo>
                <a:lnTo>
                  <a:pt x="240944" y="3417451"/>
                </a:lnTo>
                <a:lnTo>
                  <a:pt x="205514" y="3389334"/>
                </a:lnTo>
                <a:lnTo>
                  <a:pt x="172371" y="3358628"/>
                </a:lnTo>
                <a:lnTo>
                  <a:pt x="141665" y="3325485"/>
                </a:lnTo>
                <a:lnTo>
                  <a:pt x="113548" y="3290055"/>
                </a:lnTo>
                <a:lnTo>
                  <a:pt x="88172" y="3252491"/>
                </a:lnTo>
                <a:lnTo>
                  <a:pt x="65688" y="3212943"/>
                </a:lnTo>
                <a:lnTo>
                  <a:pt x="46248" y="3171563"/>
                </a:lnTo>
                <a:lnTo>
                  <a:pt x="30002" y="3128503"/>
                </a:lnTo>
                <a:lnTo>
                  <a:pt x="17103" y="3083914"/>
                </a:lnTo>
                <a:lnTo>
                  <a:pt x="7702" y="3037947"/>
                </a:lnTo>
                <a:lnTo>
                  <a:pt x="1950" y="2990755"/>
                </a:lnTo>
                <a:lnTo>
                  <a:pt x="0" y="2942488"/>
                </a:lnTo>
                <a:lnTo>
                  <a:pt x="0" y="588511"/>
                </a:lnTo>
                <a:lnTo>
                  <a:pt x="1950" y="540244"/>
                </a:lnTo>
                <a:lnTo>
                  <a:pt x="7702" y="493052"/>
                </a:lnTo>
                <a:lnTo>
                  <a:pt x="17103" y="447085"/>
                </a:lnTo>
                <a:lnTo>
                  <a:pt x="30002" y="402496"/>
                </a:lnTo>
                <a:lnTo>
                  <a:pt x="46248" y="359436"/>
                </a:lnTo>
                <a:lnTo>
                  <a:pt x="65688" y="318056"/>
                </a:lnTo>
                <a:lnTo>
                  <a:pt x="88172" y="278508"/>
                </a:lnTo>
                <a:lnTo>
                  <a:pt x="113548" y="240944"/>
                </a:lnTo>
                <a:lnTo>
                  <a:pt x="141665" y="205514"/>
                </a:lnTo>
                <a:lnTo>
                  <a:pt x="172371" y="172371"/>
                </a:lnTo>
                <a:lnTo>
                  <a:pt x="205514" y="141665"/>
                </a:lnTo>
                <a:lnTo>
                  <a:pt x="240944" y="113548"/>
                </a:lnTo>
                <a:lnTo>
                  <a:pt x="278508" y="88172"/>
                </a:lnTo>
                <a:lnTo>
                  <a:pt x="318056" y="65688"/>
                </a:lnTo>
                <a:lnTo>
                  <a:pt x="359436" y="46248"/>
                </a:lnTo>
                <a:lnTo>
                  <a:pt x="402496" y="30002"/>
                </a:lnTo>
                <a:lnTo>
                  <a:pt x="447085" y="17103"/>
                </a:lnTo>
                <a:lnTo>
                  <a:pt x="493052" y="7702"/>
                </a:lnTo>
                <a:lnTo>
                  <a:pt x="540244" y="1950"/>
                </a:lnTo>
                <a:lnTo>
                  <a:pt x="588511" y="0"/>
                </a:lnTo>
                <a:lnTo>
                  <a:pt x="7430788" y="0"/>
                </a:lnTo>
                <a:lnTo>
                  <a:pt x="7482533" y="2277"/>
                </a:lnTo>
                <a:lnTo>
                  <a:pt x="7533535" y="9036"/>
                </a:lnTo>
                <a:lnTo>
                  <a:pt x="7583520" y="20162"/>
                </a:lnTo>
                <a:lnTo>
                  <a:pt x="7632219" y="35545"/>
                </a:lnTo>
                <a:lnTo>
                  <a:pt x="7679360" y="55072"/>
                </a:lnTo>
                <a:lnTo>
                  <a:pt x="7724673" y="78630"/>
                </a:lnTo>
                <a:lnTo>
                  <a:pt x="7767886" y="106107"/>
                </a:lnTo>
                <a:lnTo>
                  <a:pt x="7808728" y="137391"/>
                </a:lnTo>
                <a:lnTo>
                  <a:pt x="7846928" y="172371"/>
                </a:lnTo>
                <a:lnTo>
                  <a:pt x="7881908" y="210571"/>
                </a:lnTo>
                <a:lnTo>
                  <a:pt x="7913192" y="251413"/>
                </a:lnTo>
                <a:lnTo>
                  <a:pt x="7940669" y="294626"/>
                </a:lnTo>
                <a:lnTo>
                  <a:pt x="7964227" y="339939"/>
                </a:lnTo>
                <a:lnTo>
                  <a:pt x="7983754" y="387080"/>
                </a:lnTo>
                <a:lnTo>
                  <a:pt x="7999137" y="435779"/>
                </a:lnTo>
                <a:lnTo>
                  <a:pt x="8010263" y="485764"/>
                </a:lnTo>
                <a:lnTo>
                  <a:pt x="8017022" y="536766"/>
                </a:lnTo>
                <a:lnTo>
                  <a:pt x="8019299" y="588511"/>
                </a:lnTo>
                <a:lnTo>
                  <a:pt x="8019299" y="2942488"/>
                </a:lnTo>
                <a:lnTo>
                  <a:pt x="8017349" y="2990755"/>
                </a:lnTo>
                <a:lnTo>
                  <a:pt x="8011597" y="3037947"/>
                </a:lnTo>
                <a:lnTo>
                  <a:pt x="8002196" y="3083914"/>
                </a:lnTo>
                <a:lnTo>
                  <a:pt x="7989297" y="3128503"/>
                </a:lnTo>
                <a:lnTo>
                  <a:pt x="7973051" y="3171563"/>
                </a:lnTo>
                <a:lnTo>
                  <a:pt x="7953611" y="3212943"/>
                </a:lnTo>
                <a:lnTo>
                  <a:pt x="7931127" y="3252491"/>
                </a:lnTo>
                <a:lnTo>
                  <a:pt x="7905751" y="3290055"/>
                </a:lnTo>
                <a:lnTo>
                  <a:pt x="7877634" y="3325485"/>
                </a:lnTo>
                <a:lnTo>
                  <a:pt x="7846928" y="3358628"/>
                </a:lnTo>
                <a:lnTo>
                  <a:pt x="7813785" y="3389334"/>
                </a:lnTo>
                <a:lnTo>
                  <a:pt x="7778355" y="3417451"/>
                </a:lnTo>
                <a:lnTo>
                  <a:pt x="7740790" y="3442827"/>
                </a:lnTo>
                <a:lnTo>
                  <a:pt x="7701243" y="3465311"/>
                </a:lnTo>
                <a:lnTo>
                  <a:pt x="7659863" y="3484751"/>
                </a:lnTo>
                <a:lnTo>
                  <a:pt x="7616803" y="3500997"/>
                </a:lnTo>
                <a:lnTo>
                  <a:pt x="7572214" y="3513896"/>
                </a:lnTo>
                <a:lnTo>
                  <a:pt x="7526247" y="3523297"/>
                </a:lnTo>
                <a:lnTo>
                  <a:pt x="7479055" y="3529049"/>
                </a:lnTo>
                <a:lnTo>
                  <a:pt x="7430788" y="35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2349" y="1210850"/>
            <a:ext cx="8019415" cy="3531235"/>
          </a:xfrm>
          <a:custGeom>
            <a:avLst/>
            <a:gdLst/>
            <a:ahLst/>
            <a:cxnLst/>
            <a:rect l="l" t="t" r="r" b="b"/>
            <a:pathLst>
              <a:path w="8019415" h="3531235">
                <a:moveTo>
                  <a:pt x="0" y="588511"/>
                </a:moveTo>
                <a:lnTo>
                  <a:pt x="1950" y="540244"/>
                </a:lnTo>
                <a:lnTo>
                  <a:pt x="7702" y="493052"/>
                </a:lnTo>
                <a:lnTo>
                  <a:pt x="17103" y="447085"/>
                </a:lnTo>
                <a:lnTo>
                  <a:pt x="30002" y="402496"/>
                </a:lnTo>
                <a:lnTo>
                  <a:pt x="46248" y="359436"/>
                </a:lnTo>
                <a:lnTo>
                  <a:pt x="65688" y="318056"/>
                </a:lnTo>
                <a:lnTo>
                  <a:pt x="88172" y="278508"/>
                </a:lnTo>
                <a:lnTo>
                  <a:pt x="113548" y="240944"/>
                </a:lnTo>
                <a:lnTo>
                  <a:pt x="141665" y="205514"/>
                </a:lnTo>
                <a:lnTo>
                  <a:pt x="172371" y="172371"/>
                </a:lnTo>
                <a:lnTo>
                  <a:pt x="205514" y="141665"/>
                </a:lnTo>
                <a:lnTo>
                  <a:pt x="240944" y="113548"/>
                </a:lnTo>
                <a:lnTo>
                  <a:pt x="278508" y="88172"/>
                </a:lnTo>
                <a:lnTo>
                  <a:pt x="318056" y="65688"/>
                </a:lnTo>
                <a:lnTo>
                  <a:pt x="359436" y="46248"/>
                </a:lnTo>
                <a:lnTo>
                  <a:pt x="402496" y="30002"/>
                </a:lnTo>
                <a:lnTo>
                  <a:pt x="447085" y="17103"/>
                </a:lnTo>
                <a:lnTo>
                  <a:pt x="493052" y="7702"/>
                </a:lnTo>
                <a:lnTo>
                  <a:pt x="540244" y="1950"/>
                </a:lnTo>
                <a:lnTo>
                  <a:pt x="588511" y="0"/>
                </a:lnTo>
                <a:lnTo>
                  <a:pt x="7430788" y="0"/>
                </a:lnTo>
                <a:lnTo>
                  <a:pt x="7482533" y="2277"/>
                </a:lnTo>
                <a:lnTo>
                  <a:pt x="7533535" y="9036"/>
                </a:lnTo>
                <a:lnTo>
                  <a:pt x="7583520" y="20162"/>
                </a:lnTo>
                <a:lnTo>
                  <a:pt x="7632219" y="35545"/>
                </a:lnTo>
                <a:lnTo>
                  <a:pt x="7679360" y="55072"/>
                </a:lnTo>
                <a:lnTo>
                  <a:pt x="7724673" y="78630"/>
                </a:lnTo>
                <a:lnTo>
                  <a:pt x="7767886" y="106107"/>
                </a:lnTo>
                <a:lnTo>
                  <a:pt x="7808728" y="137391"/>
                </a:lnTo>
                <a:lnTo>
                  <a:pt x="7846928" y="172371"/>
                </a:lnTo>
                <a:lnTo>
                  <a:pt x="7881908" y="210571"/>
                </a:lnTo>
                <a:lnTo>
                  <a:pt x="7913192" y="251413"/>
                </a:lnTo>
                <a:lnTo>
                  <a:pt x="7940669" y="294626"/>
                </a:lnTo>
                <a:lnTo>
                  <a:pt x="7964227" y="339939"/>
                </a:lnTo>
                <a:lnTo>
                  <a:pt x="7983754" y="387080"/>
                </a:lnTo>
                <a:lnTo>
                  <a:pt x="7999137" y="435779"/>
                </a:lnTo>
                <a:lnTo>
                  <a:pt x="8010263" y="485764"/>
                </a:lnTo>
                <a:lnTo>
                  <a:pt x="8017022" y="536766"/>
                </a:lnTo>
                <a:lnTo>
                  <a:pt x="8019299" y="588511"/>
                </a:lnTo>
                <a:lnTo>
                  <a:pt x="8019299" y="2942488"/>
                </a:lnTo>
                <a:lnTo>
                  <a:pt x="8017349" y="2990755"/>
                </a:lnTo>
                <a:lnTo>
                  <a:pt x="8011597" y="3037947"/>
                </a:lnTo>
                <a:lnTo>
                  <a:pt x="8002196" y="3083914"/>
                </a:lnTo>
                <a:lnTo>
                  <a:pt x="7989297" y="3128503"/>
                </a:lnTo>
                <a:lnTo>
                  <a:pt x="7973051" y="3171563"/>
                </a:lnTo>
                <a:lnTo>
                  <a:pt x="7953611" y="3212943"/>
                </a:lnTo>
                <a:lnTo>
                  <a:pt x="7931127" y="3252491"/>
                </a:lnTo>
                <a:lnTo>
                  <a:pt x="7905751" y="3290055"/>
                </a:lnTo>
                <a:lnTo>
                  <a:pt x="7877634" y="3325485"/>
                </a:lnTo>
                <a:lnTo>
                  <a:pt x="7846928" y="3358628"/>
                </a:lnTo>
                <a:lnTo>
                  <a:pt x="7813785" y="3389334"/>
                </a:lnTo>
                <a:lnTo>
                  <a:pt x="7778355" y="3417451"/>
                </a:lnTo>
                <a:lnTo>
                  <a:pt x="7740790" y="3442827"/>
                </a:lnTo>
                <a:lnTo>
                  <a:pt x="7701243" y="3465311"/>
                </a:lnTo>
                <a:lnTo>
                  <a:pt x="7659863" y="3484751"/>
                </a:lnTo>
                <a:lnTo>
                  <a:pt x="7616803" y="3500997"/>
                </a:lnTo>
                <a:lnTo>
                  <a:pt x="7572214" y="3513896"/>
                </a:lnTo>
                <a:lnTo>
                  <a:pt x="7526247" y="3523297"/>
                </a:lnTo>
                <a:lnTo>
                  <a:pt x="7479055" y="3529049"/>
                </a:lnTo>
                <a:lnTo>
                  <a:pt x="7430788" y="3530999"/>
                </a:lnTo>
                <a:lnTo>
                  <a:pt x="588511" y="3530999"/>
                </a:lnTo>
                <a:lnTo>
                  <a:pt x="540244" y="3529049"/>
                </a:lnTo>
                <a:lnTo>
                  <a:pt x="493052" y="3523297"/>
                </a:lnTo>
                <a:lnTo>
                  <a:pt x="447085" y="3513896"/>
                </a:lnTo>
                <a:lnTo>
                  <a:pt x="402496" y="3500997"/>
                </a:lnTo>
                <a:lnTo>
                  <a:pt x="359436" y="3484751"/>
                </a:lnTo>
                <a:lnTo>
                  <a:pt x="318056" y="3465311"/>
                </a:lnTo>
                <a:lnTo>
                  <a:pt x="278508" y="3442827"/>
                </a:lnTo>
                <a:lnTo>
                  <a:pt x="240944" y="3417451"/>
                </a:lnTo>
                <a:lnTo>
                  <a:pt x="205514" y="3389334"/>
                </a:lnTo>
                <a:lnTo>
                  <a:pt x="172371" y="3358628"/>
                </a:lnTo>
                <a:lnTo>
                  <a:pt x="141665" y="3325485"/>
                </a:lnTo>
                <a:lnTo>
                  <a:pt x="113548" y="3290055"/>
                </a:lnTo>
                <a:lnTo>
                  <a:pt x="88172" y="3252491"/>
                </a:lnTo>
                <a:lnTo>
                  <a:pt x="65688" y="3212943"/>
                </a:lnTo>
                <a:lnTo>
                  <a:pt x="46248" y="3171563"/>
                </a:lnTo>
                <a:lnTo>
                  <a:pt x="30002" y="3128503"/>
                </a:lnTo>
                <a:lnTo>
                  <a:pt x="17103" y="3083914"/>
                </a:lnTo>
                <a:lnTo>
                  <a:pt x="7702" y="3037947"/>
                </a:lnTo>
                <a:lnTo>
                  <a:pt x="1950" y="2990755"/>
                </a:lnTo>
                <a:lnTo>
                  <a:pt x="0" y="2942488"/>
                </a:lnTo>
                <a:lnTo>
                  <a:pt x="0" y="588511"/>
                </a:lnTo>
                <a:close/>
              </a:path>
            </a:pathLst>
          </a:custGeom>
          <a:ln w="9524">
            <a:solidFill>
              <a:srgbClr val="002F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00093" y="2512547"/>
            <a:ext cx="1928495" cy="1774825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61925" indent="-121285">
              <a:lnSpc>
                <a:spcPct val="100000"/>
              </a:lnSpc>
              <a:spcBef>
                <a:spcPts val="885"/>
              </a:spcBef>
            </a:pPr>
            <a:r>
              <a:rPr dirty="0" sz="1700" spc="-95" b="1">
                <a:solidFill>
                  <a:srgbClr val="002F6C"/>
                </a:solidFill>
                <a:latin typeface="Gill Sans"/>
                <a:cs typeface="Gill Sans"/>
              </a:rPr>
              <a:t>Rigorous</a:t>
            </a:r>
            <a:r>
              <a:rPr dirty="0" sz="1700" spc="-75" b="1">
                <a:solidFill>
                  <a:srgbClr val="002F6C"/>
                </a:solidFill>
                <a:latin typeface="Gill Sans"/>
                <a:cs typeface="Gill Sans"/>
              </a:rPr>
              <a:t> Evidence</a:t>
            </a:r>
            <a:endParaRPr sz="1700">
              <a:latin typeface="Gill Sans"/>
              <a:cs typeface="Gill Sans"/>
            </a:endParaRPr>
          </a:p>
          <a:p>
            <a:pPr algn="ctr" marL="12065" marR="5080" indent="-1270">
              <a:lnSpc>
                <a:spcPct val="99700"/>
              </a:lnSpc>
              <a:spcBef>
                <a:spcPts val="790"/>
              </a:spcBef>
            </a:pPr>
            <a:r>
              <a:rPr dirty="0" sz="1700" spc="-80">
                <a:solidFill>
                  <a:srgbClr val="002F6C"/>
                </a:solidFill>
                <a:latin typeface="Gill Sans"/>
                <a:cs typeface="Gill Sans"/>
              </a:rPr>
              <a:t>We </a:t>
            </a:r>
            <a:r>
              <a:rPr dirty="0" sz="1700" spc="-5">
                <a:solidFill>
                  <a:srgbClr val="002F6C"/>
                </a:solidFill>
                <a:latin typeface="Gill Sans"/>
                <a:cs typeface="Gill Sans"/>
              </a:rPr>
              <a:t>value </a:t>
            </a:r>
            <a:r>
              <a:rPr dirty="0" sz="1700" spc="-15">
                <a:solidFill>
                  <a:srgbClr val="002F6C"/>
                </a:solidFill>
                <a:latin typeface="Gill Sans"/>
                <a:cs typeface="Gill Sans"/>
              </a:rPr>
              <a:t>rigorous  </a:t>
            </a:r>
            <a:r>
              <a:rPr dirty="0" sz="1700" spc="-10">
                <a:solidFill>
                  <a:srgbClr val="002F6C"/>
                </a:solidFill>
                <a:latin typeface="Gill Sans"/>
                <a:cs typeface="Gill Sans"/>
              </a:rPr>
              <a:t>evaluation </a:t>
            </a:r>
            <a:r>
              <a:rPr dirty="0" sz="1700" spc="-5">
                <a:solidFill>
                  <a:srgbClr val="002F6C"/>
                </a:solidFill>
                <a:latin typeface="Gill Sans"/>
                <a:cs typeface="Gill Sans"/>
              </a:rPr>
              <a:t>of social  impact to assess</a:t>
            </a:r>
            <a:r>
              <a:rPr dirty="0" sz="1700" spc="-90">
                <a:solidFill>
                  <a:srgbClr val="002F6C"/>
                </a:solidFill>
                <a:latin typeface="Gill Sans"/>
                <a:cs typeface="Gill Sans"/>
              </a:rPr>
              <a:t> </a:t>
            </a:r>
            <a:r>
              <a:rPr dirty="0" sz="1700" spc="-5">
                <a:solidFill>
                  <a:srgbClr val="002F6C"/>
                </a:solidFill>
                <a:latin typeface="Gill Sans"/>
                <a:cs typeface="Gill Sans"/>
              </a:rPr>
              <a:t>what  is </a:t>
            </a:r>
            <a:r>
              <a:rPr dirty="0" sz="1700" spc="-10">
                <a:solidFill>
                  <a:srgbClr val="002F6C"/>
                </a:solidFill>
                <a:latin typeface="Gill Sans"/>
                <a:cs typeface="Gill Sans"/>
              </a:rPr>
              <a:t>working </a:t>
            </a:r>
            <a:r>
              <a:rPr dirty="0" sz="1700">
                <a:solidFill>
                  <a:srgbClr val="002F6C"/>
                </a:solidFill>
                <a:latin typeface="Gill Sans"/>
                <a:cs typeface="Gill Sans"/>
              </a:rPr>
              <a:t>-</a:t>
            </a:r>
            <a:r>
              <a:rPr dirty="0" sz="1700" spc="-35">
                <a:solidFill>
                  <a:srgbClr val="002F6C"/>
                </a:solidFill>
                <a:latin typeface="Gill Sans"/>
                <a:cs typeface="Gill Sans"/>
              </a:rPr>
              <a:t> </a:t>
            </a:r>
            <a:r>
              <a:rPr dirty="0" sz="1700" spc="-5">
                <a:solidFill>
                  <a:srgbClr val="002F6C"/>
                </a:solidFill>
                <a:latin typeface="Gill Sans"/>
                <a:cs typeface="Gill Sans"/>
              </a:rPr>
              <a:t>and</a:t>
            </a:r>
            <a:endParaRPr sz="1700">
              <a:latin typeface="Gill Sans"/>
              <a:cs typeface="Gill Sans"/>
            </a:endParaRPr>
          </a:p>
          <a:p>
            <a:pPr algn="ctr" marL="1905">
              <a:lnSpc>
                <a:spcPts val="2025"/>
              </a:lnSpc>
            </a:pPr>
            <a:r>
              <a:rPr dirty="0" sz="1700" spc="-5">
                <a:solidFill>
                  <a:srgbClr val="002F6C"/>
                </a:solidFill>
                <a:latin typeface="Gill Sans"/>
                <a:cs typeface="Gill Sans"/>
              </a:rPr>
              <a:t>what is</a:t>
            </a:r>
            <a:r>
              <a:rPr dirty="0" sz="1700" spc="-25">
                <a:solidFill>
                  <a:srgbClr val="002F6C"/>
                </a:solidFill>
                <a:latin typeface="Gill Sans"/>
                <a:cs typeface="Gill Sans"/>
              </a:rPr>
              <a:t> </a:t>
            </a:r>
            <a:r>
              <a:rPr dirty="0" sz="1700">
                <a:solidFill>
                  <a:srgbClr val="002F6C"/>
                </a:solidFill>
                <a:latin typeface="Gill Sans"/>
                <a:cs typeface="Gill Sans"/>
              </a:rPr>
              <a:t>not</a:t>
            </a:r>
            <a:endParaRPr sz="1700">
              <a:latin typeface="Gill Sans"/>
              <a:cs typeface="Gill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80104" y="2512553"/>
            <a:ext cx="1960880" cy="1517650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5875" indent="46355">
              <a:lnSpc>
                <a:spcPct val="100000"/>
              </a:lnSpc>
              <a:spcBef>
                <a:spcPts val="885"/>
              </a:spcBef>
            </a:pPr>
            <a:r>
              <a:rPr dirty="0" sz="1700" spc="-100" b="1">
                <a:solidFill>
                  <a:srgbClr val="002F6C"/>
                </a:solidFill>
                <a:latin typeface="Gill Sans"/>
                <a:cs typeface="Gill Sans"/>
              </a:rPr>
              <a:t>Cost-Effectiveness</a:t>
            </a:r>
            <a:endParaRPr sz="1700">
              <a:latin typeface="Gill Sans"/>
              <a:cs typeface="Gill Sans"/>
            </a:endParaRPr>
          </a:p>
          <a:p>
            <a:pPr algn="ctr" marL="12700" marR="5080" indent="-1270">
              <a:lnSpc>
                <a:spcPct val="99700"/>
              </a:lnSpc>
              <a:spcBef>
                <a:spcPts val="790"/>
              </a:spcBef>
            </a:pPr>
            <a:r>
              <a:rPr dirty="0" sz="1700" spc="-80">
                <a:solidFill>
                  <a:srgbClr val="002F6C"/>
                </a:solidFill>
                <a:latin typeface="Gill Sans"/>
                <a:cs typeface="Gill Sans"/>
              </a:rPr>
              <a:t>We </a:t>
            </a:r>
            <a:r>
              <a:rPr dirty="0" sz="1700" spc="-15">
                <a:solidFill>
                  <a:srgbClr val="002F6C"/>
                </a:solidFill>
                <a:latin typeface="Gill Sans"/>
                <a:cs typeface="Gill Sans"/>
              </a:rPr>
              <a:t>invest </a:t>
            </a:r>
            <a:r>
              <a:rPr dirty="0" sz="1700" spc="-5">
                <a:solidFill>
                  <a:srgbClr val="002F6C"/>
                </a:solidFill>
                <a:latin typeface="Gill Sans"/>
                <a:cs typeface="Gill Sans"/>
              </a:rPr>
              <a:t>in solutions  that </a:t>
            </a:r>
            <a:r>
              <a:rPr dirty="0" sz="1700" spc="-10">
                <a:solidFill>
                  <a:srgbClr val="002F6C"/>
                </a:solidFill>
                <a:latin typeface="Gill Sans"/>
                <a:cs typeface="Gill Sans"/>
              </a:rPr>
              <a:t>deliver </a:t>
            </a:r>
            <a:r>
              <a:rPr dirty="0" sz="1700" spc="-15">
                <a:solidFill>
                  <a:srgbClr val="002F6C"/>
                </a:solidFill>
                <a:latin typeface="Gill Sans"/>
                <a:cs typeface="Gill Sans"/>
              </a:rPr>
              <a:t>more  </a:t>
            </a:r>
            <a:r>
              <a:rPr dirty="0" sz="1700" spc="-5">
                <a:solidFill>
                  <a:srgbClr val="002F6C"/>
                </a:solidFill>
                <a:latin typeface="Gill Sans"/>
                <a:cs typeface="Gill Sans"/>
              </a:rPr>
              <a:t>impact </a:t>
            </a:r>
            <a:r>
              <a:rPr dirty="0" sz="1700">
                <a:solidFill>
                  <a:srgbClr val="002F6C"/>
                </a:solidFill>
                <a:latin typeface="Gill Sans"/>
                <a:cs typeface="Gill Sans"/>
              </a:rPr>
              <a:t>per </a:t>
            </a:r>
            <a:r>
              <a:rPr dirty="0" sz="1700" spc="-5">
                <a:solidFill>
                  <a:srgbClr val="002F6C"/>
                </a:solidFill>
                <a:latin typeface="Gill Sans"/>
                <a:cs typeface="Gill Sans"/>
              </a:rPr>
              <a:t>dollar</a:t>
            </a:r>
            <a:r>
              <a:rPr dirty="0" sz="1700" spc="-100">
                <a:solidFill>
                  <a:srgbClr val="002F6C"/>
                </a:solidFill>
                <a:latin typeface="Gill Sans"/>
                <a:cs typeface="Gill Sans"/>
              </a:rPr>
              <a:t> </a:t>
            </a:r>
            <a:r>
              <a:rPr dirty="0" sz="1700" spc="-5">
                <a:solidFill>
                  <a:srgbClr val="002F6C"/>
                </a:solidFill>
                <a:latin typeface="Gill Sans"/>
                <a:cs typeface="Gill Sans"/>
              </a:rPr>
              <a:t>than  other</a:t>
            </a:r>
            <a:r>
              <a:rPr dirty="0" sz="1700" spc="-20">
                <a:solidFill>
                  <a:srgbClr val="002F6C"/>
                </a:solidFill>
                <a:latin typeface="Gill Sans"/>
                <a:cs typeface="Gill Sans"/>
              </a:rPr>
              <a:t> </a:t>
            </a:r>
            <a:r>
              <a:rPr dirty="0" sz="1700" spc="-5">
                <a:solidFill>
                  <a:srgbClr val="002F6C"/>
                </a:solidFill>
                <a:latin typeface="Gill Sans"/>
                <a:cs typeface="Gill Sans"/>
              </a:rPr>
              <a:t>interventions</a:t>
            </a:r>
            <a:endParaRPr sz="1700">
              <a:latin typeface="Gill Sans"/>
              <a:cs typeface="Gill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0675" y="1380308"/>
            <a:ext cx="1002106" cy="1003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47538" y="1265745"/>
            <a:ext cx="1236283" cy="1232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56995" y="1403696"/>
            <a:ext cx="1002105" cy="998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826874" y="2533793"/>
            <a:ext cx="2211705" cy="1774825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56845" indent="29209">
              <a:lnSpc>
                <a:spcPct val="100000"/>
              </a:lnSpc>
              <a:spcBef>
                <a:spcPts val="885"/>
              </a:spcBef>
            </a:pPr>
            <a:r>
              <a:rPr dirty="0" sz="1700" spc="-100" b="1">
                <a:solidFill>
                  <a:srgbClr val="002F6C"/>
                </a:solidFill>
                <a:latin typeface="Gill Sans"/>
                <a:cs typeface="Gill Sans"/>
              </a:rPr>
              <a:t>Potential for</a:t>
            </a:r>
            <a:r>
              <a:rPr dirty="0" sz="1700" b="1">
                <a:solidFill>
                  <a:srgbClr val="002F6C"/>
                </a:solidFill>
                <a:latin typeface="Gill Sans"/>
                <a:cs typeface="Gill Sans"/>
              </a:rPr>
              <a:t> </a:t>
            </a:r>
            <a:r>
              <a:rPr dirty="0" sz="1700" spc="-55" b="1">
                <a:solidFill>
                  <a:srgbClr val="002F6C"/>
                </a:solidFill>
                <a:latin typeface="Gill Sans"/>
                <a:cs typeface="Gill Sans"/>
              </a:rPr>
              <a:t>Scale</a:t>
            </a:r>
            <a:endParaRPr sz="1700">
              <a:latin typeface="Gill Sans"/>
              <a:cs typeface="Gill Sans"/>
            </a:endParaRPr>
          </a:p>
          <a:p>
            <a:pPr algn="ctr" marL="12700" marR="5080" indent="1270">
              <a:lnSpc>
                <a:spcPct val="99600"/>
              </a:lnSpc>
              <a:spcBef>
                <a:spcPts val="790"/>
              </a:spcBef>
            </a:pPr>
            <a:r>
              <a:rPr dirty="0" sz="1700" spc="-80">
                <a:solidFill>
                  <a:srgbClr val="002F6C"/>
                </a:solidFill>
                <a:latin typeface="Gill Sans"/>
                <a:cs typeface="Gill Sans"/>
              </a:rPr>
              <a:t>We </a:t>
            </a:r>
            <a:r>
              <a:rPr dirty="0" sz="1700">
                <a:solidFill>
                  <a:srgbClr val="002F6C"/>
                </a:solidFill>
                <a:latin typeface="Gill Sans"/>
                <a:cs typeface="Gill Sans"/>
              </a:rPr>
              <a:t>support </a:t>
            </a:r>
            <a:r>
              <a:rPr dirty="0" sz="1700" spc="-5">
                <a:solidFill>
                  <a:srgbClr val="002F6C"/>
                </a:solidFill>
                <a:latin typeface="Gill Sans"/>
                <a:cs typeface="Gill Sans"/>
              </a:rPr>
              <a:t>solutions  that can scale  sustainability </a:t>
            </a:r>
            <a:r>
              <a:rPr dirty="0" sz="1700" spc="-10">
                <a:solidFill>
                  <a:srgbClr val="002F6C"/>
                </a:solidFill>
                <a:latin typeface="Gill Sans"/>
                <a:cs typeface="Gill Sans"/>
              </a:rPr>
              <a:t>through</a:t>
            </a:r>
            <a:r>
              <a:rPr dirty="0" sz="1700" spc="-100">
                <a:solidFill>
                  <a:srgbClr val="002F6C"/>
                </a:solidFill>
                <a:latin typeface="Gill Sans"/>
                <a:cs typeface="Gill Sans"/>
              </a:rPr>
              <a:t> </a:t>
            </a:r>
            <a:r>
              <a:rPr dirty="0" sz="1700" spc="-5">
                <a:solidFill>
                  <a:srgbClr val="002F6C"/>
                </a:solidFill>
                <a:latin typeface="Gill Sans"/>
                <a:cs typeface="Gill Sans"/>
              </a:rPr>
              <a:t>the  </a:t>
            </a:r>
            <a:r>
              <a:rPr dirty="0" sz="1700">
                <a:solidFill>
                  <a:srgbClr val="002F6C"/>
                </a:solidFill>
                <a:latin typeface="Gill Sans"/>
                <a:cs typeface="Gill Sans"/>
              </a:rPr>
              <a:t>private </a:t>
            </a:r>
            <a:r>
              <a:rPr dirty="0" sz="1700" spc="-5">
                <a:solidFill>
                  <a:srgbClr val="002F6C"/>
                </a:solidFill>
                <a:latin typeface="Gill Sans"/>
                <a:cs typeface="Gill Sans"/>
              </a:rPr>
              <a:t>and/or </a:t>
            </a:r>
            <a:r>
              <a:rPr dirty="0" sz="1700">
                <a:solidFill>
                  <a:srgbClr val="002F6C"/>
                </a:solidFill>
                <a:latin typeface="Gill Sans"/>
                <a:cs typeface="Gill Sans"/>
              </a:rPr>
              <a:t>public  </a:t>
            </a:r>
            <a:r>
              <a:rPr dirty="0" sz="1700" spc="-5">
                <a:solidFill>
                  <a:srgbClr val="002F6C"/>
                </a:solidFill>
                <a:latin typeface="Gill Sans"/>
                <a:cs typeface="Gill Sans"/>
              </a:rPr>
              <a:t>sectors</a:t>
            </a:r>
            <a:endParaRPr sz="170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3571" y="1248420"/>
            <a:ext cx="8328025" cy="2183130"/>
          </a:xfrm>
          <a:custGeom>
            <a:avLst/>
            <a:gdLst/>
            <a:ahLst/>
            <a:cxnLst/>
            <a:rect l="l" t="t" r="r" b="b"/>
            <a:pathLst>
              <a:path w="8328025" h="2183129">
                <a:moveTo>
                  <a:pt x="7964235" y="2182545"/>
                </a:moveTo>
                <a:lnTo>
                  <a:pt x="363764" y="2182545"/>
                </a:lnTo>
                <a:lnTo>
                  <a:pt x="314404" y="2179224"/>
                </a:lnTo>
                <a:lnTo>
                  <a:pt x="267061" y="2169551"/>
                </a:lnTo>
                <a:lnTo>
                  <a:pt x="222171" y="2153958"/>
                </a:lnTo>
                <a:lnTo>
                  <a:pt x="180165" y="2132880"/>
                </a:lnTo>
                <a:lnTo>
                  <a:pt x="141478" y="2106750"/>
                </a:lnTo>
                <a:lnTo>
                  <a:pt x="106544" y="2076000"/>
                </a:lnTo>
                <a:lnTo>
                  <a:pt x="75794" y="2041066"/>
                </a:lnTo>
                <a:lnTo>
                  <a:pt x="49664" y="2002379"/>
                </a:lnTo>
                <a:lnTo>
                  <a:pt x="28586" y="1960374"/>
                </a:lnTo>
                <a:lnTo>
                  <a:pt x="12994" y="1915483"/>
                </a:lnTo>
                <a:lnTo>
                  <a:pt x="3320" y="1868141"/>
                </a:lnTo>
                <a:lnTo>
                  <a:pt x="0" y="1818780"/>
                </a:lnTo>
                <a:lnTo>
                  <a:pt x="0" y="363764"/>
                </a:lnTo>
                <a:lnTo>
                  <a:pt x="3320" y="314404"/>
                </a:lnTo>
                <a:lnTo>
                  <a:pt x="12994" y="267061"/>
                </a:lnTo>
                <a:lnTo>
                  <a:pt x="28586" y="222171"/>
                </a:lnTo>
                <a:lnTo>
                  <a:pt x="49664" y="180165"/>
                </a:lnTo>
                <a:lnTo>
                  <a:pt x="75794" y="141479"/>
                </a:lnTo>
                <a:lnTo>
                  <a:pt x="106544" y="106544"/>
                </a:lnTo>
                <a:lnTo>
                  <a:pt x="141478" y="75794"/>
                </a:lnTo>
                <a:lnTo>
                  <a:pt x="180165" y="49664"/>
                </a:lnTo>
                <a:lnTo>
                  <a:pt x="222171" y="28586"/>
                </a:lnTo>
                <a:lnTo>
                  <a:pt x="267061" y="12994"/>
                </a:lnTo>
                <a:lnTo>
                  <a:pt x="314404" y="3320"/>
                </a:lnTo>
                <a:lnTo>
                  <a:pt x="363764" y="0"/>
                </a:lnTo>
                <a:lnTo>
                  <a:pt x="7964235" y="0"/>
                </a:lnTo>
                <a:lnTo>
                  <a:pt x="8012050" y="3154"/>
                </a:lnTo>
                <a:lnTo>
                  <a:pt x="8058640" y="12462"/>
                </a:lnTo>
                <a:lnTo>
                  <a:pt x="8103442" y="27689"/>
                </a:lnTo>
                <a:lnTo>
                  <a:pt x="8145888" y="48602"/>
                </a:lnTo>
                <a:lnTo>
                  <a:pt x="8185415" y="74964"/>
                </a:lnTo>
                <a:lnTo>
                  <a:pt x="8221456" y="106544"/>
                </a:lnTo>
                <a:lnTo>
                  <a:pt x="8253035" y="142585"/>
                </a:lnTo>
                <a:lnTo>
                  <a:pt x="8279398" y="182111"/>
                </a:lnTo>
                <a:lnTo>
                  <a:pt x="8300310" y="224558"/>
                </a:lnTo>
                <a:lnTo>
                  <a:pt x="8315537" y="269359"/>
                </a:lnTo>
                <a:lnTo>
                  <a:pt x="8324846" y="315950"/>
                </a:lnTo>
                <a:lnTo>
                  <a:pt x="8328000" y="363764"/>
                </a:lnTo>
                <a:lnTo>
                  <a:pt x="8328000" y="1818780"/>
                </a:lnTo>
                <a:lnTo>
                  <a:pt x="8324680" y="1868141"/>
                </a:lnTo>
                <a:lnTo>
                  <a:pt x="8315006" y="1915483"/>
                </a:lnTo>
                <a:lnTo>
                  <a:pt x="8299414" y="1960374"/>
                </a:lnTo>
                <a:lnTo>
                  <a:pt x="8278336" y="2002379"/>
                </a:lnTo>
                <a:lnTo>
                  <a:pt x="8252205" y="2041066"/>
                </a:lnTo>
                <a:lnTo>
                  <a:pt x="8221456" y="2076000"/>
                </a:lnTo>
                <a:lnTo>
                  <a:pt x="8186521" y="2106750"/>
                </a:lnTo>
                <a:lnTo>
                  <a:pt x="8147834" y="2132880"/>
                </a:lnTo>
                <a:lnTo>
                  <a:pt x="8105829" y="2153958"/>
                </a:lnTo>
                <a:lnTo>
                  <a:pt x="8060938" y="2169551"/>
                </a:lnTo>
                <a:lnTo>
                  <a:pt x="8013596" y="2179224"/>
                </a:lnTo>
                <a:lnTo>
                  <a:pt x="7964235" y="21825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3571" y="1248420"/>
            <a:ext cx="8328025" cy="2183130"/>
          </a:xfrm>
          <a:custGeom>
            <a:avLst/>
            <a:gdLst/>
            <a:ahLst/>
            <a:cxnLst/>
            <a:rect l="l" t="t" r="r" b="b"/>
            <a:pathLst>
              <a:path w="8328025" h="2183129">
                <a:moveTo>
                  <a:pt x="0" y="363764"/>
                </a:moveTo>
                <a:lnTo>
                  <a:pt x="3320" y="314404"/>
                </a:lnTo>
                <a:lnTo>
                  <a:pt x="12994" y="267061"/>
                </a:lnTo>
                <a:lnTo>
                  <a:pt x="28586" y="222171"/>
                </a:lnTo>
                <a:lnTo>
                  <a:pt x="49664" y="180165"/>
                </a:lnTo>
                <a:lnTo>
                  <a:pt x="75794" y="141479"/>
                </a:lnTo>
                <a:lnTo>
                  <a:pt x="106544" y="106544"/>
                </a:lnTo>
                <a:lnTo>
                  <a:pt x="141478" y="75794"/>
                </a:lnTo>
                <a:lnTo>
                  <a:pt x="180165" y="49664"/>
                </a:lnTo>
                <a:lnTo>
                  <a:pt x="222171" y="28586"/>
                </a:lnTo>
                <a:lnTo>
                  <a:pt x="267061" y="12994"/>
                </a:lnTo>
                <a:lnTo>
                  <a:pt x="314404" y="3320"/>
                </a:lnTo>
                <a:lnTo>
                  <a:pt x="363764" y="0"/>
                </a:lnTo>
                <a:lnTo>
                  <a:pt x="7964235" y="0"/>
                </a:lnTo>
                <a:lnTo>
                  <a:pt x="8012050" y="3154"/>
                </a:lnTo>
                <a:lnTo>
                  <a:pt x="8058640" y="12462"/>
                </a:lnTo>
                <a:lnTo>
                  <a:pt x="8103442" y="27689"/>
                </a:lnTo>
                <a:lnTo>
                  <a:pt x="8145888" y="48602"/>
                </a:lnTo>
                <a:lnTo>
                  <a:pt x="8185415" y="74964"/>
                </a:lnTo>
                <a:lnTo>
                  <a:pt x="8221456" y="106544"/>
                </a:lnTo>
                <a:lnTo>
                  <a:pt x="8253035" y="142585"/>
                </a:lnTo>
                <a:lnTo>
                  <a:pt x="8279398" y="182111"/>
                </a:lnTo>
                <a:lnTo>
                  <a:pt x="8300310" y="224558"/>
                </a:lnTo>
                <a:lnTo>
                  <a:pt x="8315537" y="269359"/>
                </a:lnTo>
                <a:lnTo>
                  <a:pt x="8324846" y="315950"/>
                </a:lnTo>
                <a:lnTo>
                  <a:pt x="8328000" y="363764"/>
                </a:lnTo>
                <a:lnTo>
                  <a:pt x="8328000" y="1818780"/>
                </a:lnTo>
                <a:lnTo>
                  <a:pt x="8324680" y="1868141"/>
                </a:lnTo>
                <a:lnTo>
                  <a:pt x="8315006" y="1915483"/>
                </a:lnTo>
                <a:lnTo>
                  <a:pt x="8299414" y="1960374"/>
                </a:lnTo>
                <a:lnTo>
                  <a:pt x="8278336" y="2002379"/>
                </a:lnTo>
                <a:lnTo>
                  <a:pt x="8252205" y="2041066"/>
                </a:lnTo>
                <a:lnTo>
                  <a:pt x="8221456" y="2076000"/>
                </a:lnTo>
                <a:lnTo>
                  <a:pt x="8186521" y="2106750"/>
                </a:lnTo>
                <a:lnTo>
                  <a:pt x="8147835" y="2132880"/>
                </a:lnTo>
                <a:lnTo>
                  <a:pt x="8105829" y="2153958"/>
                </a:lnTo>
                <a:lnTo>
                  <a:pt x="8060938" y="2169551"/>
                </a:lnTo>
                <a:lnTo>
                  <a:pt x="8013596" y="2179224"/>
                </a:lnTo>
                <a:lnTo>
                  <a:pt x="7964235" y="2182545"/>
                </a:lnTo>
                <a:lnTo>
                  <a:pt x="363764" y="2182545"/>
                </a:lnTo>
                <a:lnTo>
                  <a:pt x="314404" y="2179224"/>
                </a:lnTo>
                <a:lnTo>
                  <a:pt x="267061" y="2169551"/>
                </a:lnTo>
                <a:lnTo>
                  <a:pt x="222171" y="2153958"/>
                </a:lnTo>
                <a:lnTo>
                  <a:pt x="180165" y="2132880"/>
                </a:lnTo>
                <a:lnTo>
                  <a:pt x="141478" y="2106750"/>
                </a:lnTo>
                <a:lnTo>
                  <a:pt x="106544" y="2076000"/>
                </a:lnTo>
                <a:lnTo>
                  <a:pt x="75794" y="2041066"/>
                </a:lnTo>
                <a:lnTo>
                  <a:pt x="49664" y="2002379"/>
                </a:lnTo>
                <a:lnTo>
                  <a:pt x="28586" y="1960374"/>
                </a:lnTo>
                <a:lnTo>
                  <a:pt x="12994" y="1915483"/>
                </a:lnTo>
                <a:lnTo>
                  <a:pt x="3320" y="1868141"/>
                </a:lnTo>
                <a:lnTo>
                  <a:pt x="0" y="1818780"/>
                </a:lnTo>
                <a:lnTo>
                  <a:pt x="0" y="363764"/>
                </a:lnTo>
                <a:close/>
              </a:path>
            </a:pathLst>
          </a:custGeom>
          <a:ln w="9524">
            <a:solidFill>
              <a:srgbClr val="002F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78185" y="1575263"/>
            <a:ext cx="876077" cy="701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158509" y="2352948"/>
            <a:ext cx="51562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60"/>
              </a:lnSpc>
              <a:spcBef>
                <a:spcPts val="100"/>
              </a:spcBef>
            </a:pPr>
            <a:r>
              <a:rPr dirty="0" sz="1100" spc="-55" b="1">
                <a:solidFill>
                  <a:srgbClr val="002F6C"/>
                </a:solidFill>
                <a:latin typeface="Gill Sans"/>
                <a:cs typeface="Gill Sans"/>
              </a:rPr>
              <a:t>252</a:t>
            </a:r>
            <a:endParaRPr sz="1100">
              <a:latin typeface="Gill Sans"/>
              <a:cs typeface="Gill Sans"/>
            </a:endParaRPr>
          </a:p>
          <a:p>
            <a:pPr algn="ctr">
              <a:lnSpc>
                <a:spcPts val="1260"/>
              </a:lnSpc>
            </a:pPr>
            <a:r>
              <a:rPr dirty="0" sz="1100" spc="-90" b="1">
                <a:solidFill>
                  <a:srgbClr val="002F6C"/>
                </a:solidFill>
                <a:latin typeface="Gill Sans"/>
                <a:cs typeface="Gill Sans"/>
              </a:rPr>
              <a:t>A</a:t>
            </a:r>
            <a:r>
              <a:rPr dirty="0" sz="1100" spc="-70" b="1">
                <a:solidFill>
                  <a:srgbClr val="002F6C"/>
                </a:solidFill>
                <a:latin typeface="Gill Sans"/>
                <a:cs typeface="Gill Sans"/>
              </a:rPr>
              <a:t>wa</a:t>
            </a:r>
            <a:r>
              <a:rPr dirty="0" sz="1100" spc="-65" b="1">
                <a:solidFill>
                  <a:srgbClr val="002F6C"/>
                </a:solidFill>
                <a:latin typeface="Gill Sans"/>
                <a:cs typeface="Gill Sans"/>
              </a:rPr>
              <a:t>r</a:t>
            </a:r>
            <a:r>
              <a:rPr dirty="0" sz="1100" spc="-65" b="1">
                <a:solidFill>
                  <a:srgbClr val="002F6C"/>
                </a:solidFill>
                <a:latin typeface="Gill Sans"/>
                <a:cs typeface="Gill Sans"/>
              </a:rPr>
              <a:t>ds</a:t>
            </a:r>
            <a:endParaRPr sz="1100">
              <a:latin typeface="Gill Sans"/>
              <a:cs typeface="Gill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44636" y="1625142"/>
            <a:ext cx="635417" cy="65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329718" y="2381875"/>
            <a:ext cx="8642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 b="1">
                <a:solidFill>
                  <a:srgbClr val="002F6C"/>
                </a:solidFill>
                <a:latin typeface="Gill Sans"/>
                <a:cs typeface="Gill Sans"/>
              </a:rPr>
              <a:t>47</a:t>
            </a:r>
            <a:r>
              <a:rPr dirty="0" sz="1100" spc="-65" b="1">
                <a:solidFill>
                  <a:srgbClr val="002F6C"/>
                </a:solidFill>
                <a:latin typeface="Gill Sans"/>
                <a:cs typeface="Gill Sans"/>
              </a:rPr>
              <a:t> </a:t>
            </a:r>
            <a:r>
              <a:rPr dirty="0" sz="1100" spc="-55" b="1">
                <a:solidFill>
                  <a:srgbClr val="002F6C"/>
                </a:solidFill>
                <a:latin typeface="Gill Sans"/>
                <a:cs typeface="Gill Sans"/>
              </a:rPr>
              <a:t>Countries</a:t>
            </a:r>
            <a:endParaRPr sz="1100">
              <a:latin typeface="Gill Sans"/>
              <a:cs typeface="Gill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99632" y="1742487"/>
            <a:ext cx="655550" cy="534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474161" y="2374856"/>
            <a:ext cx="907415" cy="4978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065" marR="5080" indent="-1270">
              <a:lnSpc>
                <a:spcPts val="1200"/>
              </a:lnSpc>
              <a:spcBef>
                <a:spcPts val="240"/>
              </a:spcBef>
            </a:pPr>
            <a:r>
              <a:rPr dirty="0" sz="1100" spc="-50" b="1">
                <a:solidFill>
                  <a:srgbClr val="002F6C"/>
                </a:solidFill>
                <a:latin typeface="Gill Sans"/>
                <a:cs typeface="Gill Sans"/>
              </a:rPr>
              <a:t>99 million  </a:t>
            </a:r>
            <a:r>
              <a:rPr dirty="0" sz="1100" spc="-55" b="1">
                <a:solidFill>
                  <a:srgbClr val="002F6C"/>
                </a:solidFill>
                <a:latin typeface="Gill Sans"/>
                <a:cs typeface="Gill Sans"/>
              </a:rPr>
              <a:t>direct  </a:t>
            </a:r>
            <a:r>
              <a:rPr dirty="0" sz="1100" spc="-55" b="1">
                <a:solidFill>
                  <a:srgbClr val="002F6C"/>
                </a:solidFill>
                <a:latin typeface="Gill Sans"/>
                <a:cs typeface="Gill Sans"/>
              </a:rPr>
              <a:t>beneficiaries*</a:t>
            </a:r>
            <a:endParaRPr sz="1100">
              <a:latin typeface="Gill Sans"/>
              <a:cs typeface="Gill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65423" y="2462493"/>
            <a:ext cx="819785" cy="6502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65" b="1">
                <a:solidFill>
                  <a:srgbClr val="002F6C"/>
                </a:solidFill>
                <a:latin typeface="Gill Sans"/>
                <a:cs typeface="Gill Sans"/>
              </a:rPr>
              <a:t>$172</a:t>
            </a:r>
            <a:r>
              <a:rPr dirty="0" sz="1100" spc="-90" b="1">
                <a:solidFill>
                  <a:srgbClr val="002F6C"/>
                </a:solidFill>
                <a:latin typeface="Gill Sans"/>
                <a:cs typeface="Gill Sans"/>
              </a:rPr>
              <a:t> </a:t>
            </a:r>
            <a:r>
              <a:rPr dirty="0" sz="1100" spc="-50" b="1">
                <a:solidFill>
                  <a:srgbClr val="002F6C"/>
                </a:solidFill>
                <a:latin typeface="Gill Sans"/>
                <a:cs typeface="Gill Sans"/>
              </a:rPr>
              <a:t>million  </a:t>
            </a:r>
            <a:r>
              <a:rPr dirty="0" sz="1100" spc="-70" b="1">
                <a:solidFill>
                  <a:srgbClr val="002F6C"/>
                </a:solidFill>
                <a:latin typeface="Gill Sans"/>
                <a:cs typeface="Gill Sans"/>
              </a:rPr>
              <a:t>invested </a:t>
            </a:r>
            <a:r>
              <a:rPr dirty="0" sz="1100" spc="-55" b="1">
                <a:solidFill>
                  <a:srgbClr val="002F6C"/>
                </a:solidFill>
                <a:latin typeface="Gill Sans"/>
                <a:cs typeface="Gill Sans"/>
              </a:rPr>
              <a:t>in  </a:t>
            </a:r>
            <a:r>
              <a:rPr dirty="0" sz="1100" spc="-70" b="1">
                <a:solidFill>
                  <a:srgbClr val="002F6C"/>
                </a:solidFill>
                <a:latin typeface="Gill Sans"/>
                <a:cs typeface="Gill Sans"/>
              </a:rPr>
              <a:t>innovative  </a:t>
            </a:r>
            <a:r>
              <a:rPr dirty="0" sz="1100" spc="-60" b="1">
                <a:solidFill>
                  <a:srgbClr val="002F6C"/>
                </a:solidFill>
                <a:latin typeface="Gill Sans"/>
                <a:cs typeface="Gill Sans"/>
              </a:rPr>
              <a:t>solutions</a:t>
            </a:r>
            <a:endParaRPr sz="1100">
              <a:latin typeface="Gill Sans"/>
              <a:cs typeface="Gill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43075" y="1586367"/>
            <a:ext cx="665043" cy="690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0772" y="1620729"/>
            <a:ext cx="639989" cy="6563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41332" y="2460581"/>
            <a:ext cx="799465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685">
              <a:lnSpc>
                <a:spcPts val="1260"/>
              </a:lnSpc>
              <a:spcBef>
                <a:spcPts val="100"/>
              </a:spcBef>
            </a:pPr>
            <a:r>
              <a:rPr dirty="0" sz="1100" spc="-60" b="1">
                <a:solidFill>
                  <a:srgbClr val="002F6C"/>
                </a:solidFill>
                <a:latin typeface="Gill Sans"/>
                <a:cs typeface="Gill Sans"/>
              </a:rPr>
              <a:t>12,000+</a:t>
            </a:r>
            <a:endParaRPr sz="1100">
              <a:latin typeface="Gill Sans"/>
              <a:cs typeface="Gill Sans"/>
            </a:endParaRPr>
          </a:p>
          <a:p>
            <a:pPr algn="ctr" marL="12065" marR="5080">
              <a:lnSpc>
                <a:spcPts val="1200"/>
              </a:lnSpc>
              <a:spcBef>
                <a:spcPts val="80"/>
              </a:spcBef>
            </a:pPr>
            <a:r>
              <a:rPr dirty="0" sz="1100" spc="-60" b="1">
                <a:solidFill>
                  <a:srgbClr val="002F6C"/>
                </a:solidFill>
                <a:latin typeface="Gill Sans"/>
                <a:cs typeface="Gill Sans"/>
              </a:rPr>
              <a:t>a</a:t>
            </a:r>
            <a:r>
              <a:rPr dirty="0" sz="1100" spc="-55" b="1">
                <a:solidFill>
                  <a:srgbClr val="002F6C"/>
                </a:solidFill>
                <a:latin typeface="Gill Sans"/>
                <a:cs typeface="Gill Sans"/>
              </a:rPr>
              <a:t>pplications  </a:t>
            </a:r>
            <a:r>
              <a:rPr dirty="0" sz="1100" spc="-60" b="1">
                <a:solidFill>
                  <a:srgbClr val="002F6C"/>
                </a:solidFill>
                <a:latin typeface="Gill Sans"/>
                <a:cs typeface="Gill Sans"/>
              </a:rPr>
              <a:t>received</a:t>
            </a:r>
            <a:endParaRPr sz="1100">
              <a:latin typeface="Gill Sans"/>
              <a:cs typeface="Gill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4332" y="2374850"/>
            <a:ext cx="709295" cy="8026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 indent="635">
              <a:lnSpc>
                <a:spcPts val="1200"/>
              </a:lnSpc>
              <a:spcBef>
                <a:spcPts val="240"/>
              </a:spcBef>
            </a:pPr>
            <a:r>
              <a:rPr dirty="0" sz="1100" spc="-65" b="1">
                <a:solidFill>
                  <a:srgbClr val="002F6C"/>
                </a:solidFill>
                <a:latin typeface="Gill Sans"/>
                <a:cs typeface="Gill Sans"/>
              </a:rPr>
              <a:t>50% </a:t>
            </a:r>
            <a:r>
              <a:rPr dirty="0" sz="1100" spc="-70" b="1">
                <a:solidFill>
                  <a:srgbClr val="002F6C"/>
                </a:solidFill>
                <a:latin typeface="Gill Sans"/>
                <a:cs typeface="Gill Sans"/>
              </a:rPr>
              <a:t>of  </a:t>
            </a:r>
            <a:r>
              <a:rPr dirty="0" sz="1100" spc="-55" b="1">
                <a:solidFill>
                  <a:srgbClr val="002F6C"/>
                </a:solidFill>
                <a:latin typeface="Gill Sans"/>
                <a:cs typeface="Gill Sans"/>
              </a:rPr>
              <a:t>inn</a:t>
            </a:r>
            <a:r>
              <a:rPr dirty="0" sz="1100" spc="-110" b="1">
                <a:solidFill>
                  <a:srgbClr val="002F6C"/>
                </a:solidFill>
                <a:latin typeface="Gill Sans"/>
                <a:cs typeface="Gill Sans"/>
              </a:rPr>
              <a:t>o</a:t>
            </a:r>
            <a:r>
              <a:rPr dirty="0" sz="1100" spc="-60" b="1">
                <a:solidFill>
                  <a:srgbClr val="002F6C"/>
                </a:solidFill>
                <a:latin typeface="Gill Sans"/>
                <a:cs typeface="Gill Sans"/>
              </a:rPr>
              <a:t>vators  </a:t>
            </a:r>
            <a:r>
              <a:rPr dirty="0" sz="1100" spc="-60" b="1">
                <a:solidFill>
                  <a:srgbClr val="002F6C"/>
                </a:solidFill>
                <a:latin typeface="Gill Sans"/>
                <a:cs typeface="Gill Sans"/>
              </a:rPr>
              <a:t>are </a:t>
            </a:r>
            <a:r>
              <a:rPr dirty="0" sz="1100" spc="-70" b="1">
                <a:solidFill>
                  <a:srgbClr val="002F6C"/>
                </a:solidFill>
                <a:latin typeface="Gill Sans"/>
                <a:cs typeface="Gill Sans"/>
              </a:rPr>
              <a:t>new  </a:t>
            </a:r>
            <a:r>
              <a:rPr dirty="0" sz="1100" spc="-45" b="1">
                <a:solidFill>
                  <a:srgbClr val="002F6C"/>
                </a:solidFill>
                <a:latin typeface="Gill Sans"/>
                <a:cs typeface="Gill Sans"/>
              </a:rPr>
              <a:t>USAID</a:t>
            </a:r>
            <a:endParaRPr sz="1100">
              <a:latin typeface="Gill Sans"/>
              <a:cs typeface="Gill Sans"/>
            </a:endParaRPr>
          </a:p>
          <a:p>
            <a:pPr algn="ctr" marL="635">
              <a:lnSpc>
                <a:spcPts val="1180"/>
              </a:lnSpc>
            </a:pPr>
            <a:r>
              <a:rPr dirty="0" sz="1100" spc="-60" b="1">
                <a:solidFill>
                  <a:srgbClr val="002F6C"/>
                </a:solidFill>
                <a:latin typeface="Gill Sans"/>
                <a:cs typeface="Gill Sans"/>
              </a:rPr>
              <a:t>partners</a:t>
            </a:r>
            <a:endParaRPr sz="1100">
              <a:latin typeface="Gill Sans"/>
              <a:cs typeface="Gill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99740" y="1682606"/>
            <a:ext cx="579537" cy="5944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876909" y="1627061"/>
            <a:ext cx="575666" cy="650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812835" y="2381884"/>
            <a:ext cx="704215" cy="6502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 indent="-2540">
              <a:lnSpc>
                <a:spcPts val="1200"/>
              </a:lnSpc>
              <a:spcBef>
                <a:spcPts val="240"/>
              </a:spcBef>
            </a:pPr>
            <a:r>
              <a:rPr dirty="0" sz="1100" spc="-65" b="1">
                <a:solidFill>
                  <a:srgbClr val="002F6C"/>
                </a:solidFill>
                <a:latin typeface="Gill Sans"/>
                <a:cs typeface="Gill Sans"/>
              </a:rPr>
              <a:t>$17 </a:t>
            </a:r>
            <a:r>
              <a:rPr dirty="0" sz="1100" spc="-50" b="1">
                <a:solidFill>
                  <a:srgbClr val="002F6C"/>
                </a:solidFill>
                <a:latin typeface="Gill Sans"/>
                <a:cs typeface="Gill Sans"/>
              </a:rPr>
              <a:t>social  </a:t>
            </a:r>
            <a:r>
              <a:rPr dirty="0" sz="1100" spc="-65" b="1">
                <a:solidFill>
                  <a:srgbClr val="002F6C"/>
                </a:solidFill>
                <a:latin typeface="Gill Sans"/>
                <a:cs typeface="Gill Sans"/>
              </a:rPr>
              <a:t>benefit</a:t>
            </a:r>
            <a:r>
              <a:rPr dirty="0" sz="1100" spc="-85" b="1">
                <a:solidFill>
                  <a:srgbClr val="002F6C"/>
                </a:solidFill>
                <a:latin typeface="Gill Sans"/>
                <a:cs typeface="Gill Sans"/>
              </a:rPr>
              <a:t> </a:t>
            </a:r>
            <a:r>
              <a:rPr dirty="0" sz="1100" spc="-70" b="1">
                <a:solidFill>
                  <a:srgbClr val="002F6C"/>
                </a:solidFill>
                <a:latin typeface="Gill Sans"/>
                <a:cs typeface="Gill Sans"/>
              </a:rPr>
              <a:t>for  every </a:t>
            </a:r>
            <a:r>
              <a:rPr dirty="0" sz="1100" spc="-75" b="1">
                <a:solidFill>
                  <a:srgbClr val="002F6C"/>
                </a:solidFill>
                <a:latin typeface="Gill Sans"/>
                <a:cs typeface="Gill Sans"/>
              </a:rPr>
              <a:t>$1  spent*</a:t>
            </a:r>
            <a:endParaRPr sz="1100">
              <a:latin typeface="Gill Sans"/>
              <a:cs typeface="Gill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7949" y="3698429"/>
            <a:ext cx="7474584" cy="38925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 spc="-10">
                <a:solidFill>
                  <a:srgbClr val="FFFFFF"/>
                </a:solidFill>
                <a:latin typeface="Gill Sans"/>
                <a:cs typeface="Gill Sans"/>
              </a:rPr>
              <a:t>*Analysis </a:t>
            </a:r>
            <a:r>
              <a:rPr dirty="0" sz="1200" spc="-5">
                <a:solidFill>
                  <a:srgbClr val="FFFFFF"/>
                </a:solidFill>
                <a:latin typeface="Gill Sans"/>
                <a:cs typeface="Gill Sans"/>
              </a:rPr>
              <a:t>of </a:t>
            </a:r>
            <a:r>
              <a:rPr dirty="0" sz="1200" spc="-20">
                <a:solidFill>
                  <a:srgbClr val="FFFFFF"/>
                </a:solidFill>
                <a:latin typeface="Gill Sans"/>
                <a:cs typeface="Gill Sans"/>
              </a:rPr>
              <a:t>DIV’s </a:t>
            </a:r>
            <a:r>
              <a:rPr dirty="0" sz="1200" spc="-5">
                <a:solidFill>
                  <a:srgbClr val="FFFFFF"/>
                </a:solidFill>
                <a:latin typeface="Gill Sans"/>
                <a:cs typeface="Gill Sans"/>
              </a:rPr>
              <a:t>early portfolio </a:t>
            </a:r>
            <a:r>
              <a:rPr dirty="0" sz="1200" spc="-10">
                <a:solidFill>
                  <a:srgbClr val="FFFFFF"/>
                </a:solidFill>
                <a:latin typeface="Gill Sans"/>
                <a:cs typeface="Gill Sans"/>
              </a:rPr>
              <a:t>from: </a:t>
            </a:r>
            <a:r>
              <a:rPr dirty="0" sz="1200" spc="-25">
                <a:solidFill>
                  <a:srgbClr val="FFFFFF"/>
                </a:solidFill>
                <a:latin typeface="Gill Sans"/>
                <a:cs typeface="Gill Sans"/>
              </a:rPr>
              <a:t>Kremer, </a:t>
            </a:r>
            <a:r>
              <a:rPr dirty="0" sz="1200" spc="-5">
                <a:solidFill>
                  <a:srgbClr val="FFFFFF"/>
                </a:solidFill>
                <a:latin typeface="Gill Sans"/>
                <a:cs typeface="Gill Sans"/>
              </a:rPr>
              <a:t>Michael, Sasha Gallant, Olga Rostapshova and Milan </a:t>
            </a:r>
            <a:r>
              <a:rPr dirty="0" sz="1200">
                <a:solidFill>
                  <a:srgbClr val="FFFFFF"/>
                </a:solidFill>
                <a:latin typeface="Gill Sans"/>
                <a:cs typeface="Gill Sans"/>
              </a:rPr>
              <a:t>Thomas, 2021. </a:t>
            </a:r>
            <a:r>
              <a:rPr dirty="0" u="heavy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cs typeface="Gill Sans"/>
                <a:hlinkClick r:id="rId9"/>
              </a:rPr>
              <a:t>Is </a:t>
            </a:r>
            <a:r>
              <a:rPr dirty="0" sz="120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dirty="0" u="heavy" sz="12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cs typeface="Gill Sans"/>
                <a:hlinkClick r:id="rId9"/>
              </a:rPr>
              <a:t>Development </a:t>
            </a:r>
            <a:r>
              <a:rPr dirty="0" u="heavy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cs typeface="Gill Sans"/>
                <a:hlinkClick r:id="rId9"/>
              </a:rPr>
              <a:t>Economics a </a:t>
            </a:r>
            <a:r>
              <a:rPr dirty="0" u="heavy" sz="12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cs typeface="Gill Sans"/>
                <a:hlinkClick r:id="rId9"/>
              </a:rPr>
              <a:t>Good Investment? </a:t>
            </a:r>
            <a:r>
              <a:rPr dirty="0" u="heavy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cs typeface="Gill Sans"/>
                <a:hlinkClick r:id="rId9"/>
              </a:rPr>
              <a:t>Evidence </a:t>
            </a:r>
            <a:r>
              <a:rPr dirty="0" u="heavy" sz="12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cs typeface="Gill Sans"/>
                <a:hlinkClick r:id="rId9"/>
              </a:rPr>
              <a:t>on scaling rate and social returns </a:t>
            </a:r>
            <a:r>
              <a:rPr dirty="0" u="heavy" sz="12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cs typeface="Gill Sans"/>
                <a:hlinkClick r:id="rId9"/>
              </a:rPr>
              <a:t>from </a:t>
            </a:r>
            <a:r>
              <a:rPr dirty="0" u="heavy" sz="1200" spc="-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cs typeface="Gill Sans"/>
                <a:hlinkClick r:id="rId9"/>
              </a:rPr>
              <a:t>USAID’s </a:t>
            </a:r>
            <a:r>
              <a:rPr dirty="0" u="heavy" sz="12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cs typeface="Gill Sans"/>
                <a:hlinkClick r:id="rId9"/>
              </a:rPr>
              <a:t>innovation</a:t>
            </a:r>
            <a:r>
              <a:rPr dirty="0" u="heavy" sz="1200" spc="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cs typeface="Gill Sans"/>
                <a:hlinkClick r:id="rId9"/>
              </a:rPr>
              <a:t> </a:t>
            </a:r>
            <a:r>
              <a:rPr dirty="0" u="heavy" sz="12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cs typeface="Gill Sans"/>
                <a:hlinkClick r:id="rId9"/>
              </a:rPr>
              <a:t>fund</a:t>
            </a:r>
            <a:r>
              <a:rPr dirty="0" sz="1200" spc="-10">
                <a:solidFill>
                  <a:srgbClr val="FFFFFF"/>
                </a:solidFill>
                <a:latin typeface="Gill Sans"/>
                <a:cs typeface="Gill Sans"/>
              </a:rPr>
              <a:t>.”</a:t>
            </a:r>
            <a:endParaRPr sz="1200">
              <a:latin typeface="Gill Sans"/>
              <a:cs typeface="Gill San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54700" y="438418"/>
            <a:ext cx="395859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10"/>
              <a:t>DIV </a:t>
            </a:r>
            <a:r>
              <a:rPr dirty="0" sz="3200" spc="-245"/>
              <a:t>by </a:t>
            </a:r>
            <a:r>
              <a:rPr dirty="0" sz="3200" spc="-180"/>
              <a:t>the</a:t>
            </a:r>
            <a:r>
              <a:rPr dirty="0" sz="3200" spc="75"/>
              <a:t> </a:t>
            </a:r>
            <a:r>
              <a:rPr dirty="0" sz="3200" spc="-165"/>
              <a:t>Numbers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 101 - Purdue University (SG) - 2022.02.18</dc:title>
  <dcterms:created xsi:type="dcterms:W3CDTF">2022-02-18T18:02:41Z</dcterms:created>
  <dcterms:modified xsi:type="dcterms:W3CDTF">2022-02-18T18:02:41Z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