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3" r:id="rId4"/>
    <p:sldId id="266" r:id="rId5"/>
    <p:sldId id="267" r:id="rId6"/>
    <p:sldId id="270" r:id="rId7"/>
    <p:sldId id="271" r:id="rId8"/>
    <p:sldId id="268" r:id="rId9"/>
    <p:sldId id="272" r:id="rId10"/>
    <p:sldId id="27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0" autoAdjust="0"/>
    <p:restoredTop sz="89183" autoAdjust="0"/>
  </p:normalViewPr>
  <p:slideViewPr>
    <p:cSldViewPr snapToGrid="0">
      <p:cViewPr varScale="1">
        <p:scale>
          <a:sx n="98" d="100"/>
          <a:sy n="98" d="100"/>
        </p:scale>
        <p:origin x="20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4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4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3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0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8B95B-4BA6-4EE7-905C-C93242310D4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38A9-479B-4B6B-84B1-F725AD14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claussen@sfsu.edu" TargetMode="External"/><Relationship Id="rId2" Type="http://schemas.openxmlformats.org/officeDocument/2006/relationships/hyperlink" Target="https://etap.nsf.gov/award/625/opportunity/50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mailto:deboerj@purdu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etap.org/" TargetMode="External"/><Relationship Id="rId2" Type="http://schemas.openxmlformats.org/officeDocument/2006/relationships/hyperlink" Target="https://etap.nsf.gov/award/625/opportunity/505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231" y="1122363"/>
            <a:ext cx="850769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 Engineering Education Summer Research Experience in Kenya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33588"/>
            <a:ext cx="6858000" cy="1232555"/>
          </a:xfrm>
        </p:spPr>
        <p:txBody>
          <a:bodyPr>
            <a:normAutofit/>
          </a:bodyPr>
          <a:lstStyle/>
          <a:p>
            <a:r>
              <a:rPr lang="en-US" dirty="0"/>
              <a:t>Information Session</a:t>
            </a:r>
          </a:p>
          <a:p>
            <a:r>
              <a:rPr lang="en-US" dirty="0"/>
              <a:t>October 18,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06B17-2A93-4808-B1CC-CE03C9249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" y="5290915"/>
            <a:ext cx="3857625" cy="1152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1B37B1-4A4D-4E4E-BD38-7A02B91A0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40" y="5290915"/>
            <a:ext cx="440648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7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84D2-C1D5-4D16-B341-5D4D5A73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5008-01A0-4141-A660-42376CE2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3331"/>
            <a:ext cx="7614030" cy="4528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Office Hours 1 – Thursday, October 26 </a:t>
            </a:r>
          </a:p>
          <a:p>
            <a:pPr marL="0" indent="0">
              <a:buNone/>
            </a:pPr>
            <a:r>
              <a:rPr lang="en-US" b="1" dirty="0"/>
              <a:t>7:30 PM ET / 4:30 PM PT</a:t>
            </a:r>
          </a:p>
          <a:p>
            <a:pPr lvl="1"/>
            <a:r>
              <a:rPr lang="en-US" dirty="0">
                <a:solidFill>
                  <a:srgbClr val="373737"/>
                </a:solidFill>
                <a:effectLst/>
                <a:latin typeface="Helvetica" pitchFamily="2" charset="0"/>
              </a:rPr>
              <a:t>https://</a:t>
            </a:r>
            <a:r>
              <a:rPr lang="en-US" dirty="0" err="1">
                <a:solidFill>
                  <a:srgbClr val="373737"/>
                </a:solidFill>
                <a:effectLst/>
                <a:latin typeface="Helvetica" pitchFamily="2" charset="0"/>
              </a:rPr>
              <a:t>purdue-edu.zoom.us</a:t>
            </a:r>
            <a:r>
              <a:rPr lang="en-US" dirty="0">
                <a:solidFill>
                  <a:srgbClr val="373737"/>
                </a:solidFill>
                <a:effectLst/>
                <a:latin typeface="Helvetica" pitchFamily="2" charset="0"/>
              </a:rPr>
              <a:t>/join</a:t>
            </a:r>
          </a:p>
          <a:p>
            <a:pPr lvl="1"/>
            <a:r>
              <a:rPr lang="en-US" dirty="0">
                <a:solidFill>
                  <a:srgbClr val="373737"/>
                </a:solidFill>
                <a:effectLst/>
                <a:latin typeface="Helvetica" pitchFamily="2" charset="0"/>
              </a:rPr>
              <a:t>Meeting ID: 765 496 0195</a:t>
            </a:r>
          </a:p>
          <a:p>
            <a:pPr lvl="1"/>
            <a:r>
              <a:rPr lang="en-US" dirty="0">
                <a:solidFill>
                  <a:srgbClr val="373737"/>
                </a:solidFill>
                <a:effectLst/>
                <a:latin typeface="Helvetica" pitchFamily="2" charset="0"/>
              </a:rPr>
              <a:t>Passcode: 492633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Office Hours 2 – Monday, October 30 </a:t>
            </a:r>
          </a:p>
          <a:p>
            <a:pPr marL="0" indent="0">
              <a:buNone/>
            </a:pPr>
            <a:r>
              <a:rPr lang="en-US" b="1" dirty="0"/>
              <a:t>8:00 PM ET / 5 PM PT</a:t>
            </a:r>
          </a:p>
          <a:p>
            <a:pPr lvl="1"/>
            <a:r>
              <a:rPr lang="en-US" dirty="0">
                <a:solidFill>
                  <a:srgbClr val="373737"/>
                </a:solidFill>
                <a:effectLst/>
                <a:latin typeface="Helvetica" pitchFamily="2" charset="0"/>
              </a:rPr>
              <a:t>https://</a:t>
            </a:r>
            <a:r>
              <a:rPr lang="en-US" dirty="0" err="1">
                <a:solidFill>
                  <a:srgbClr val="373737"/>
                </a:solidFill>
                <a:effectLst/>
                <a:latin typeface="Helvetica" pitchFamily="2" charset="0"/>
              </a:rPr>
              <a:t>sfsu.zoom.us</a:t>
            </a:r>
            <a:r>
              <a:rPr lang="en-US" dirty="0">
                <a:solidFill>
                  <a:srgbClr val="373737"/>
                </a:solidFill>
                <a:effectLst/>
                <a:latin typeface="Helvetica" pitchFamily="2" charset="0"/>
              </a:rPr>
              <a:t>/join</a:t>
            </a:r>
          </a:p>
          <a:p>
            <a:pPr lvl="1"/>
            <a:r>
              <a:rPr lang="en-US" dirty="0">
                <a:solidFill>
                  <a:srgbClr val="373737"/>
                </a:solidFill>
                <a:effectLst/>
                <a:latin typeface="Helvetica" pitchFamily="2" charset="0"/>
              </a:rPr>
              <a:t>Meeting ID: 779 225 1232</a:t>
            </a:r>
          </a:p>
          <a:p>
            <a:pPr lvl="1"/>
            <a:r>
              <a:rPr lang="en-US" dirty="0">
                <a:solidFill>
                  <a:srgbClr val="373737"/>
                </a:solidFill>
                <a:effectLst/>
                <a:latin typeface="Helvetica" pitchFamily="2" charset="0"/>
              </a:rPr>
              <a:t>Passcode: 066057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1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B686-0D21-4FA8-9199-E120A39F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30" y="190951"/>
            <a:ext cx="78867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E43D-CEC5-4D86-A050-4F32F7E6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1" y="1496181"/>
            <a:ext cx="8053437" cy="1533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Application: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https://etap.nsf.gov/award/625/opportunity/5052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3"/>
              </a:rPr>
              <a:t>sclaussen@sfsu.edu</a:t>
            </a:r>
            <a:r>
              <a:rPr lang="en-US" dirty="0"/>
              <a:t> / </a:t>
            </a:r>
            <a:r>
              <a:rPr lang="en-US" dirty="0">
                <a:hlinkClick r:id="rId4"/>
              </a:rPr>
              <a:t>deboerj@purdue.edu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98568-E409-D338-2274-9D4F5E3E2F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2"/>
          <a:stretch/>
        </p:blipFill>
        <p:spPr>
          <a:xfrm>
            <a:off x="1308647" y="3672024"/>
            <a:ext cx="6526706" cy="31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3CE4-DEFC-4768-ACE8-D2932141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0CE7-1617-4C95-9215-249623EDD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9" y="1825625"/>
            <a:ext cx="502796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6-week international research experience in Eldoret, Kenya </a:t>
            </a:r>
          </a:p>
          <a:p>
            <a:r>
              <a:rPr lang="en-US" b="1" dirty="0"/>
              <a:t>June 3-July 19, 2024</a:t>
            </a:r>
          </a:p>
          <a:p>
            <a:r>
              <a:rPr lang="en-US" dirty="0"/>
              <a:t>Partnership between Purdue University and San Francisco State University</a:t>
            </a:r>
          </a:p>
          <a:p>
            <a:r>
              <a:rPr lang="en-US" dirty="0"/>
              <a:t>All expenses paid (travel, housing, food, activities) and includes a weekly stipend</a:t>
            </a:r>
          </a:p>
          <a:p>
            <a:r>
              <a:rPr lang="en-US" dirty="0"/>
              <a:t>Focused on </a:t>
            </a:r>
            <a:r>
              <a:rPr lang="en-US" b="1" dirty="0"/>
              <a:t>community-engaged engineering </a:t>
            </a:r>
            <a:r>
              <a:rPr lang="en-US" dirty="0"/>
              <a:t>and the design of </a:t>
            </a:r>
            <a:r>
              <a:rPr lang="en-US" b="1" dirty="0"/>
              <a:t>localized engineering education curricula</a:t>
            </a:r>
          </a:p>
          <a:p>
            <a:r>
              <a:rPr lang="en-US" dirty="0"/>
              <a:t>Features professional development activities, hands-on projects, the opportunity to work in teams, and local mentorship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D170F-C809-FC8E-4271-972C58AA8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89" y="1352937"/>
            <a:ext cx="3553228" cy="47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54" y="232104"/>
            <a:ext cx="4929319" cy="6449193"/>
          </a:xfrm>
        </p:spPr>
      </p:pic>
    </p:spTree>
    <p:extLst>
      <p:ext uri="{BB962C8B-B14F-4D97-AF65-F5344CB8AC3E}">
        <p14:creationId xmlns:p14="http://schemas.microsoft.com/office/powerpoint/2010/main" val="399822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3CE4-DEFC-4768-ACE8-D2932141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community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0CE7-1617-4C95-9215-249623EDD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54055" cy="4351338"/>
          </a:xfrm>
        </p:spPr>
        <p:txBody>
          <a:bodyPr>
            <a:normAutofit/>
          </a:bodyPr>
          <a:lstStyle/>
          <a:p>
            <a:r>
              <a:rPr lang="en-US" dirty="0"/>
              <a:t>Tumaini Innovation Center</a:t>
            </a:r>
          </a:p>
          <a:p>
            <a:r>
              <a:rPr lang="en-US" dirty="0"/>
              <a:t>Moi University</a:t>
            </a:r>
          </a:p>
          <a:p>
            <a:r>
              <a:rPr lang="en-US" dirty="0"/>
              <a:t>AMPATH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5E2C7-2A8F-9CE0-6827-6136A859A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 b="19317"/>
          <a:stretch/>
        </p:blipFill>
        <p:spPr>
          <a:xfrm>
            <a:off x="2842337" y="3220004"/>
            <a:ext cx="5673013" cy="30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2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00B5-B629-46C5-BD40-7CE4BE2F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01CD-C6EE-491D-BA4E-757327BF4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Housing and meals provided at AMPATH’s IU House</a:t>
            </a:r>
          </a:p>
          <a:p>
            <a:r>
              <a:rPr lang="en-US" dirty="0"/>
              <a:t>Weekends available for day trips/travel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34BBB9-8E28-4813-886A-91A15DB41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3" y="3395765"/>
            <a:ext cx="4188267" cy="3141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291C2-BF16-5BFF-3DF3-F233A6EA5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52" y="3428999"/>
            <a:ext cx="4145976" cy="31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1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47E0-B425-49FD-8AFB-994E0CE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0FDE-598B-4912-A294-361F5AC2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2" y="1825625"/>
            <a:ext cx="450895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Current undergraduate or graduate student at time of application (or accepted to a graduate program at time of application)</a:t>
            </a:r>
          </a:p>
          <a:p>
            <a:pPr lvl="1"/>
            <a:r>
              <a:rPr lang="en-US" dirty="0"/>
              <a:t>Any discipline of study/major</a:t>
            </a:r>
          </a:p>
          <a:p>
            <a:r>
              <a:rPr lang="en-US" dirty="0"/>
              <a:t>U.S. citizen, U.S. national, or permanent resident of the United States</a:t>
            </a:r>
          </a:p>
          <a:p>
            <a:r>
              <a:rPr lang="en-US" dirty="0"/>
              <a:t>Have a valid passport or be able to acquire one by April 2024, valid through January 2025</a:t>
            </a:r>
          </a:p>
          <a:p>
            <a:r>
              <a:rPr lang="en-US" dirty="0"/>
              <a:t>Commit to weekly, virtual pre-trip training sessions and periodic logistics meetings January - May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086F7-A858-DF5F-8E42-E769E1D76C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8"/>
          <a:stretch/>
        </p:blipFill>
        <p:spPr>
          <a:xfrm>
            <a:off x="4702629" y="2129747"/>
            <a:ext cx="4086808" cy="34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84D2-C1D5-4D16-B341-5D4D5A73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applicants…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5008-01A0-4141-A660-42376CE2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05" y="1863332"/>
            <a:ext cx="514055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Demonstrate an interest in conducting rigorous research</a:t>
            </a:r>
          </a:p>
          <a:p>
            <a:pPr lvl="1"/>
            <a:r>
              <a:rPr lang="en-US" dirty="0"/>
              <a:t>Examples: through prior experience or a detailed description in your application about why you are interested in research</a:t>
            </a:r>
          </a:p>
          <a:p>
            <a:r>
              <a:rPr lang="en-US" b="1" dirty="0"/>
              <a:t>Have cross-cultural competency </a:t>
            </a:r>
          </a:p>
          <a:p>
            <a:pPr lvl="1"/>
            <a:r>
              <a:rPr lang="en-US" dirty="0"/>
              <a:t>Examples: through prior experience traveling or living outside of the United States, interactions with family members/friends from other cultures or countries, speaking/studying a second language, global-themed coursework, or international activities on campus</a:t>
            </a:r>
          </a:p>
          <a:p>
            <a:r>
              <a:rPr lang="en-US" b="1" dirty="0"/>
              <a:t>Are flexible, eager to learn from community partners, adaptable, motivated, and self-driven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3BB91-3D6A-9A0B-DD80-D76747E3AC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21096" r="8641"/>
          <a:stretch/>
        </p:blipFill>
        <p:spPr>
          <a:xfrm>
            <a:off x="5401559" y="4114802"/>
            <a:ext cx="3351318" cy="2294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3585B-0518-A976-5EBF-CDA048895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15366" b="16023"/>
          <a:stretch/>
        </p:blipFill>
        <p:spPr>
          <a:xfrm>
            <a:off x="5401559" y="1147667"/>
            <a:ext cx="3355662" cy="27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2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D98F-E99E-4DE2-806A-6CC73C61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Application:</a:t>
            </a:r>
            <a:br>
              <a:rPr lang="en-US" dirty="0"/>
            </a:br>
            <a:r>
              <a:rPr lang="en-US" sz="2800" dirty="0">
                <a:hlinkClick r:id="rId2"/>
              </a:rPr>
              <a:t>https://etap.nsf.gov/award/625/opportunity/5052</a:t>
            </a:r>
            <a:r>
              <a:rPr lang="en-US" sz="28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7BBD-EE24-4EF1-BFCD-C5A8754C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profile at </a:t>
            </a:r>
            <a:r>
              <a:rPr lang="en-US" dirty="0">
                <a:hlinkClick r:id="rId3"/>
              </a:rPr>
              <a:t>www.nsfetap.org</a:t>
            </a:r>
            <a:endParaRPr lang="en-US" dirty="0"/>
          </a:p>
          <a:p>
            <a:pPr lvl="1"/>
            <a:r>
              <a:rPr lang="en-US" dirty="0"/>
              <a:t>Includes lots of information about you</a:t>
            </a:r>
          </a:p>
          <a:p>
            <a:r>
              <a:rPr lang="en-US" dirty="0"/>
              <a:t>Requires three short essay questions (300-500 words) and CV/resume</a:t>
            </a:r>
          </a:p>
          <a:p>
            <a:pPr lvl="1"/>
            <a:r>
              <a:rPr lang="en-US" dirty="0"/>
              <a:t>Make sure you address the essay questions</a:t>
            </a:r>
          </a:p>
          <a:p>
            <a:pPr lvl="1"/>
            <a:r>
              <a:rPr lang="en-US" dirty="0"/>
              <a:t>Should be well-written and with few grammar mistakes</a:t>
            </a:r>
          </a:p>
          <a:p>
            <a:r>
              <a:rPr lang="en-US" b="1" dirty="0"/>
              <a:t>Due </a:t>
            </a:r>
            <a:r>
              <a:rPr lang="en-US" b="1" strike="sngStrike" dirty="0"/>
              <a:t>November</a:t>
            </a:r>
            <a:r>
              <a:rPr lang="en-US" b="1" dirty="0"/>
              <a:t> </a:t>
            </a:r>
            <a:r>
              <a:rPr lang="en-US" b="1" strike="sngStrike" dirty="0"/>
              <a:t>3</a:t>
            </a:r>
            <a:r>
              <a:rPr lang="en-US" b="1" dirty="0"/>
              <a:t> November 10</a:t>
            </a:r>
            <a:endParaRPr lang="en-US" b="1" strike="sngStrike" dirty="0"/>
          </a:p>
          <a:p>
            <a:endParaRPr lang="en-US" dirty="0"/>
          </a:p>
          <a:p>
            <a:r>
              <a:rPr lang="en-US" dirty="0"/>
              <a:t>No transcript or letters of recommendation required</a:t>
            </a:r>
          </a:p>
          <a:p>
            <a:r>
              <a:rPr lang="en-US" dirty="0"/>
              <a:t>Selection not based on GPA</a:t>
            </a:r>
          </a:p>
          <a:p>
            <a:r>
              <a:rPr lang="en-US" dirty="0"/>
              <a:t>No prerequisite courses</a:t>
            </a:r>
          </a:p>
        </p:txBody>
      </p:sp>
    </p:spTree>
    <p:extLst>
      <p:ext uri="{BB962C8B-B14F-4D97-AF65-F5344CB8AC3E}">
        <p14:creationId xmlns:p14="http://schemas.microsoft.com/office/powerpoint/2010/main" val="128729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84D2-C1D5-4D16-B341-5D4D5A73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apply!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5008-01A0-4141-A660-42376CE2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05" y="1863332"/>
            <a:ext cx="8254345" cy="4629542"/>
          </a:xfrm>
        </p:spPr>
        <p:txBody>
          <a:bodyPr>
            <a:normAutofit/>
          </a:bodyPr>
          <a:lstStyle/>
          <a:p>
            <a:r>
              <a:rPr lang="en-US" b="1" dirty="0"/>
              <a:t>Think about your interests and goals – does this program fit well for you?</a:t>
            </a:r>
          </a:p>
          <a:p>
            <a:pPr lvl="1"/>
            <a:r>
              <a:rPr lang="en-US" dirty="0"/>
              <a:t>This can help you draft your application essays</a:t>
            </a:r>
          </a:p>
          <a:p>
            <a:r>
              <a:rPr lang="en-US" b="1" dirty="0"/>
              <a:t>Think about your other time commitments and responsibilities</a:t>
            </a:r>
          </a:p>
          <a:p>
            <a:pPr lvl="1"/>
            <a:r>
              <a:rPr lang="en-US" dirty="0"/>
              <a:t>Will you be able to commit to the program dates?</a:t>
            </a:r>
          </a:p>
          <a:p>
            <a:r>
              <a:rPr lang="en-US" b="1" dirty="0"/>
              <a:t>Talk to your parents/guardians/people in your life</a:t>
            </a:r>
          </a:p>
          <a:p>
            <a:pPr lvl="1"/>
            <a:r>
              <a:rPr lang="en-US" dirty="0"/>
              <a:t>Make sure that important people in your life are on board with your plan to apply to this program</a:t>
            </a:r>
          </a:p>
          <a:p>
            <a:pPr lvl="1"/>
            <a:r>
              <a:rPr lang="en-US" dirty="0"/>
              <a:t>Don’t wait to have these conversations until after you go through the application process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1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552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 Engineering Education Summer Research Experience in Kenya</vt:lpstr>
      <vt:lpstr>Overview</vt:lpstr>
      <vt:lpstr>PowerPoint Presentation</vt:lpstr>
      <vt:lpstr>Our community partners</vt:lpstr>
      <vt:lpstr>Logistics</vt:lpstr>
      <vt:lpstr>Requirements</vt:lpstr>
      <vt:lpstr>Strong applicants…</vt:lpstr>
      <vt:lpstr>Application: https://etap.nsf.gov/award/625/opportunity/5052  </vt:lpstr>
      <vt:lpstr>Before you apply!</vt:lpstr>
      <vt:lpstr>Application Office Hours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Mines-Purdue Study Abroad Eldoret, Kenya</dc:title>
  <dc:creator>Stephanie Claussen</dc:creator>
  <cp:lastModifiedBy>Stephanie Claussen</cp:lastModifiedBy>
  <cp:revision>18</cp:revision>
  <dcterms:created xsi:type="dcterms:W3CDTF">2018-11-08T21:25:14Z</dcterms:created>
  <dcterms:modified xsi:type="dcterms:W3CDTF">2023-10-31T00:33:18Z</dcterms:modified>
</cp:coreProperties>
</file>