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7" r:id="rId9"/>
    <p:sldId id="266" r:id="rId10"/>
    <p:sldId id="268" r:id="rId11"/>
    <p:sldId id="269" r:id="rId12"/>
    <p:sldId id="260" r:id="rId13"/>
    <p:sldId id="270" r:id="rId14"/>
    <p:sldId id="261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6F4F71-7CBD-4700-9BEC-F2ED30719D4F}" type="datetimeFigureOut">
              <a:rPr lang="en-US" smtClean="0"/>
              <a:t>12/7/2011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91B73-AAB2-4BBB-917C-7E0F1F17947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cehouston.org/en/art/52/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www.nasa.gov/offices/oce/appel/ask/issues/39/39s_engineers.html" TargetMode="External"/><Relationship Id="rId4" Type="http://schemas.openxmlformats.org/officeDocument/2006/relationships/hyperlink" Target="http://www.cannedwater4kids.com/images/uploads/EWB-Guatemala1.jp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" TargetMode="External"/><Relationship Id="rId2" Type="http://schemas.openxmlformats.org/officeDocument/2006/relationships/hyperlink" Target="http://www.lifewater.org/hygiene-healt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ho.int/" TargetMode="External"/><Relationship Id="rId5" Type="http://schemas.openxmlformats.org/officeDocument/2006/relationships/hyperlink" Target="http://www.biosandfilter.org/" TargetMode="External"/><Relationship Id="rId4" Type="http://schemas.openxmlformats.org/officeDocument/2006/relationships/hyperlink" Target="http://www.epa.gov/drin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safewat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Community Outreach / Water Conservation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Engineers Without Borders – USA: Purdue Chapter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637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dirty="0" smtClean="0"/>
              <a:t>Water Conservation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89120"/>
          </a:xfrm>
        </p:spPr>
        <p:txBody>
          <a:bodyPr/>
          <a:lstStyle/>
          <a:p>
            <a:r>
              <a:rPr lang="en-US" dirty="0" smtClean="0"/>
              <a:t>Quantifying Use</a:t>
            </a:r>
          </a:p>
          <a:p>
            <a:pPr lvl="1"/>
            <a:r>
              <a:rPr lang="en-US" dirty="0" smtClean="0"/>
              <a:t>How much is necessary</a:t>
            </a:r>
          </a:p>
          <a:p>
            <a:r>
              <a:rPr lang="en-US" dirty="0" smtClean="0"/>
              <a:t>Re-Purpose</a:t>
            </a:r>
          </a:p>
          <a:p>
            <a:pPr lvl="1"/>
            <a:r>
              <a:rPr lang="en-US" dirty="0" smtClean="0"/>
              <a:t>Graywater</a:t>
            </a:r>
          </a:p>
          <a:p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Catchments</a:t>
            </a:r>
          </a:p>
          <a:p>
            <a:pPr lvl="1"/>
            <a:r>
              <a:rPr lang="en-US" dirty="0" smtClean="0"/>
              <a:t>Rain Barrels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70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most important?....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500" dirty="0" smtClean="0">
                <a:latin typeface="Arial" pitchFamily="34" charset="0"/>
                <a:cs typeface="Arial" pitchFamily="34" charset="0"/>
              </a:rPr>
              <a:t>Community!</a:t>
            </a:r>
            <a:endParaRPr lang="en-US" sz="11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0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Brainstorming…</a:t>
            </a:r>
            <a:endParaRPr lang="en-US" dirty="0"/>
          </a:p>
        </p:txBody>
      </p:sp>
      <p:pic>
        <p:nvPicPr>
          <p:cNvPr id="1026" name="Picture 2" descr="http://www.ascehouston.org/attachments/wysiwyg/1/EWB_S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76" y="2057400"/>
            <a:ext cx="41910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2376" y="6172200"/>
            <a:ext cx="7588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Photo Credits: </a:t>
            </a:r>
            <a:r>
              <a:rPr lang="en-US" sz="1200" dirty="0">
                <a:hlinkClick r:id="rId3"/>
              </a:rPr>
              <a:t>http://www.ascehouston.org/en/art/52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, </a:t>
            </a:r>
            <a:r>
              <a:rPr lang="en-US" sz="1200" dirty="0">
                <a:hlinkClick r:id="rId4"/>
              </a:rPr>
              <a:t>http://</a:t>
            </a:r>
            <a:r>
              <a:rPr lang="en-US" sz="1200" dirty="0" smtClean="0">
                <a:hlinkClick r:id="rId4"/>
              </a:rPr>
              <a:t>www.cannedwater4kids.com/images/uploads/EWB-Guatemala1.jpg</a:t>
            </a:r>
            <a:r>
              <a:rPr lang="en-US" sz="1200" dirty="0" smtClean="0"/>
              <a:t>,</a:t>
            </a:r>
            <a:r>
              <a:rPr lang="en-US" sz="1200" dirty="0">
                <a:hlinkClick r:id="rId5"/>
              </a:rPr>
              <a:t> http://www.nasa.gov/offices/oce/appel/ask/issues/39/39s_engineers.html</a:t>
            </a:r>
            <a:endParaRPr lang="en-US" sz="1200" dirty="0"/>
          </a:p>
        </p:txBody>
      </p:sp>
      <p:pic>
        <p:nvPicPr>
          <p:cNvPr id="1028" name="Picture 4" descr="http://www.cannedwater4kids.com/images/uploads/EWB-Guatemala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24000"/>
            <a:ext cx="36068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Orphan drinks water from water-treatment syste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3048000"/>
            <a:ext cx="21526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5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Brainstorming…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projects?</a:t>
            </a:r>
          </a:p>
          <a:p>
            <a:r>
              <a:rPr lang="en-US" dirty="0" smtClean="0"/>
              <a:t>Educational programs?</a:t>
            </a:r>
          </a:p>
          <a:p>
            <a:r>
              <a:rPr lang="en-US" dirty="0" smtClean="0"/>
              <a:t>Community communication?</a:t>
            </a:r>
          </a:p>
          <a:p>
            <a:r>
              <a:rPr lang="en-US" dirty="0" smtClean="0"/>
              <a:t>Improving context </a:t>
            </a:r>
            <a:r>
              <a:rPr lang="en-US" dirty="0" err="1" smtClean="0"/>
              <a:t>sensivity</a:t>
            </a:r>
            <a:r>
              <a:rPr lang="en-US" dirty="0" smtClean="0"/>
              <a:t>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8248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Writing 524 and 525 content.</a:t>
            </a:r>
          </a:p>
          <a:p>
            <a:r>
              <a:rPr lang="en-US" dirty="0" smtClean="0"/>
              <a:t>Communication Manager</a:t>
            </a:r>
          </a:p>
          <a:p>
            <a:pPr lvl="1"/>
            <a:r>
              <a:rPr lang="en-US" dirty="0" smtClean="0"/>
              <a:t>Maintain contact with EIA and other on-site groups.</a:t>
            </a:r>
          </a:p>
          <a:p>
            <a:r>
              <a:rPr lang="en-US" dirty="0" smtClean="0"/>
              <a:t>Content Researchers/Writers</a:t>
            </a:r>
          </a:p>
          <a:p>
            <a:pPr lvl="1"/>
            <a:r>
              <a:rPr lang="en-US" dirty="0" smtClean="0"/>
              <a:t>Research and write content for project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94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www.lifewater.org/hygiene-health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www.cdc.gov</a:t>
            </a:r>
            <a:r>
              <a:rPr lang="en-US" dirty="0" smtClean="0"/>
              <a:t> (so many links)</a:t>
            </a:r>
          </a:p>
          <a:p>
            <a:r>
              <a:rPr lang="en-US" dirty="0" smtClean="0">
                <a:hlinkClick r:id="rId4"/>
              </a:rPr>
              <a:t>www.epa.gov/drink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www.biosandfilter.org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www.who.int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7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“The Community Outreach/Water Conservation team strives to promote public heath and environmental awareness, relevant to the larger project, to the community through sustainable educational methods.”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4814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the public health objectives, direct or indirect, of our project?¹</a:t>
            </a:r>
          </a:p>
          <a:p>
            <a:r>
              <a:rPr lang="en-US" dirty="0" smtClean="0"/>
              <a:t>Independent of the project, what areas of public health need improvement in the community?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400" dirty="0" smtClean="0"/>
              <a:t>¹EWB Community Health Assessment Guidelines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3798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What is Public Health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225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/>
              <a:t>"…the science and art of preventing disease, prolonging life, </a:t>
            </a:r>
            <a:r>
              <a:rPr lang="en-US" dirty="0" smtClean="0"/>
              <a:t>and promoting </a:t>
            </a:r>
            <a:r>
              <a:rPr lang="en-US" dirty="0"/>
              <a:t>physical health and efficiency through organized </a:t>
            </a:r>
            <a:r>
              <a:rPr lang="en-US" dirty="0" smtClean="0"/>
              <a:t>community efforts </a:t>
            </a:r>
            <a:r>
              <a:rPr lang="en-US" dirty="0"/>
              <a:t>for the sanitation of the environment, the control of </a:t>
            </a:r>
            <a:r>
              <a:rPr lang="en-US" dirty="0" smtClean="0"/>
              <a:t>community infections</a:t>
            </a:r>
            <a:r>
              <a:rPr lang="en-US" dirty="0"/>
              <a:t>, the education of the individual in principles of </a:t>
            </a:r>
            <a:r>
              <a:rPr lang="en-US" dirty="0" smtClean="0"/>
              <a:t>personal hygiene</a:t>
            </a:r>
            <a:r>
              <a:rPr lang="en-US" dirty="0"/>
              <a:t>, the organization of medical and nursing service for the </a:t>
            </a:r>
            <a:r>
              <a:rPr lang="en-US" dirty="0" smtClean="0"/>
              <a:t>early diagnosis </a:t>
            </a:r>
            <a:r>
              <a:rPr lang="en-US" dirty="0"/>
              <a:t>and preventive treatment of disease, and the development of </a:t>
            </a:r>
            <a:r>
              <a:rPr lang="en-US" dirty="0" smtClean="0"/>
              <a:t>the social </a:t>
            </a:r>
            <a:r>
              <a:rPr lang="en-US" dirty="0"/>
              <a:t>machinery which will ensure to every individual in the community </a:t>
            </a:r>
            <a:r>
              <a:rPr lang="en-US" dirty="0" smtClean="0"/>
              <a:t>a standard </a:t>
            </a:r>
            <a:r>
              <a:rPr lang="en-US" dirty="0"/>
              <a:t>of living adequate for the maintenance of health</a:t>
            </a:r>
            <a:r>
              <a:rPr lang="en-US" dirty="0" smtClean="0"/>
              <a:t>.“²</a:t>
            </a:r>
            <a:endParaRPr lang="en-US" dirty="0"/>
          </a:p>
          <a:p>
            <a:pPr marL="0" indent="0">
              <a:buNone/>
            </a:pPr>
            <a:r>
              <a:rPr lang="en-US" sz="1000" dirty="0" smtClean="0"/>
              <a:t>²Preamble to the Constitution of the World Health Organization as cited in the EWB Public Health Guideline</a:t>
            </a:r>
          </a:p>
        </p:txBody>
      </p:sp>
    </p:spTree>
    <p:extLst>
      <p:ext uri="{BB962C8B-B14F-4D97-AF65-F5344CB8AC3E}">
        <p14:creationId xmlns:p14="http://schemas.microsoft.com/office/powerpoint/2010/main" val="175063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dirty="0" smtClean="0"/>
              <a:t>Project Flow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304800" y="1524001"/>
            <a:ext cx="7010400" cy="4724400"/>
            <a:chOff x="533400" y="1524000"/>
            <a:chExt cx="7010400" cy="4724400"/>
          </a:xfrm>
        </p:grpSpPr>
        <p:sp>
          <p:nvSpPr>
            <p:cNvPr id="4" name="Rectangle 3"/>
            <p:cNvSpPr/>
            <p:nvPr/>
          </p:nvSpPr>
          <p:spPr>
            <a:xfrm>
              <a:off x="3179618" y="1524000"/>
              <a:ext cx="18288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Team Recruiting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179618" y="2819400"/>
              <a:ext cx="18288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Project Definition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33400" y="3886200"/>
              <a:ext cx="18288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Cultural Understanding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15000" y="3886200"/>
              <a:ext cx="18288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Research</a:t>
              </a:r>
              <a:endParaRPr lang="en-US" dirty="0"/>
            </a:p>
          </p:txBody>
        </p:sp>
        <p:sp>
          <p:nvSpPr>
            <p:cNvPr id="11" name="Parallelogram 10"/>
            <p:cNvSpPr/>
            <p:nvPr/>
          </p:nvSpPr>
          <p:spPr>
            <a:xfrm>
              <a:off x="3103418" y="5257800"/>
              <a:ext cx="1981200" cy="990600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Educational Materials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stCxn id="4" idx="2"/>
              <a:endCxn id="7" idx="0"/>
            </p:cNvCxnSpPr>
            <p:nvPr/>
          </p:nvCxnSpPr>
          <p:spPr>
            <a:xfrm>
              <a:off x="4094018" y="25146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7" idx="1"/>
              <a:endCxn id="8" idx="0"/>
            </p:cNvCxnSpPr>
            <p:nvPr/>
          </p:nvCxnSpPr>
          <p:spPr>
            <a:xfrm rot="10800000" flipV="1">
              <a:off x="1447800" y="3314700"/>
              <a:ext cx="1731818" cy="5715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7" idx="3"/>
              <a:endCxn id="10" idx="0"/>
            </p:cNvCxnSpPr>
            <p:nvPr/>
          </p:nvCxnSpPr>
          <p:spPr>
            <a:xfrm>
              <a:off x="5008418" y="3314700"/>
              <a:ext cx="1620982" cy="5715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8" idx="2"/>
              <a:endCxn id="11" idx="5"/>
            </p:cNvCxnSpPr>
            <p:nvPr/>
          </p:nvCxnSpPr>
          <p:spPr>
            <a:xfrm rot="16200000" flipH="1">
              <a:off x="1899371" y="4425228"/>
              <a:ext cx="876300" cy="1779443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10" idx="2"/>
              <a:endCxn id="11" idx="2"/>
            </p:cNvCxnSpPr>
            <p:nvPr/>
          </p:nvCxnSpPr>
          <p:spPr>
            <a:xfrm rot="5400000">
              <a:off x="5356947" y="4480647"/>
              <a:ext cx="876300" cy="1668607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8" idx="3"/>
              <a:endCxn id="10" idx="1"/>
            </p:cNvCxnSpPr>
            <p:nvPr/>
          </p:nvCxnSpPr>
          <p:spPr>
            <a:xfrm>
              <a:off x="2362200" y="4381500"/>
              <a:ext cx="3352800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103418" y="4191000"/>
              <a:ext cx="21543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Communication</a:t>
              </a:r>
              <a:endParaRPr lang="en-US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7772400" y="1834635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weeks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772400" y="3130035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 smtClean="0"/>
              <a:t>weeks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772400" y="4196835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  <a:r>
              <a:rPr lang="en-US" dirty="0" smtClean="0"/>
              <a:t> weeks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772400" y="542424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  <a:r>
              <a:rPr lang="en-US" dirty="0" smtClean="0"/>
              <a:t> weeks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34200" y="1039091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Tentative Schedule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7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dirty="0" smtClean="0"/>
              <a:t>Water Filtration: Point of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r>
              <a:rPr lang="en-US" dirty="0" smtClean="0"/>
              <a:t>Boiling</a:t>
            </a:r>
          </a:p>
          <a:p>
            <a:r>
              <a:rPr lang="en-US" dirty="0" smtClean="0"/>
              <a:t>Cloth filtration</a:t>
            </a:r>
          </a:p>
          <a:p>
            <a:r>
              <a:rPr lang="en-US" dirty="0" smtClean="0"/>
              <a:t>Chlorination</a:t>
            </a:r>
          </a:p>
          <a:p>
            <a:r>
              <a:rPr lang="en-US" dirty="0" smtClean="0"/>
              <a:t>Coagulation</a:t>
            </a:r>
          </a:p>
          <a:p>
            <a:r>
              <a:rPr lang="en-US" dirty="0" smtClean="0"/>
              <a:t>Sand filtration</a:t>
            </a:r>
          </a:p>
          <a:p>
            <a:r>
              <a:rPr lang="en-US" dirty="0" smtClean="0"/>
              <a:t>UV Sunlight</a:t>
            </a:r>
          </a:p>
          <a:p>
            <a:r>
              <a:rPr lang="en-US" dirty="0" smtClean="0"/>
              <a:t>Solar Distillation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7912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EWB Webinar on Water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0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dirty="0" smtClean="0"/>
              <a:t>Water Filtration: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dirty="0" smtClean="0"/>
              <a:t>Chlorination</a:t>
            </a:r>
          </a:p>
          <a:p>
            <a:r>
              <a:rPr lang="en-US" dirty="0" smtClean="0"/>
              <a:t>Slow Sand Filtration</a:t>
            </a:r>
          </a:p>
          <a:p>
            <a:r>
              <a:rPr lang="en-US" dirty="0" smtClean="0"/>
              <a:t>UV</a:t>
            </a:r>
          </a:p>
          <a:p>
            <a:r>
              <a:rPr lang="en-US" dirty="0" smtClean="0"/>
              <a:t>Reverse Osmosis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160532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EWB Webinar on Water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02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Water Contaminants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Arsenic</a:t>
            </a:r>
          </a:p>
          <a:p>
            <a:r>
              <a:rPr lang="en-US" dirty="0" smtClean="0"/>
              <a:t>Fluoride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160532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EWB Webinar on Water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8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r>
              <a:rPr lang="en-US" dirty="0" smtClean="0"/>
              <a:t>Water and Public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dirty="0" smtClean="0"/>
              <a:t>Hand washing</a:t>
            </a:r>
          </a:p>
          <a:p>
            <a:r>
              <a:rPr lang="en-US" dirty="0" smtClean="0"/>
              <a:t>Other personal hygiene: bathing, face washing…</a:t>
            </a:r>
          </a:p>
          <a:p>
            <a:r>
              <a:rPr lang="en-US" dirty="0" smtClean="0"/>
              <a:t>Identifying Safe water (</a:t>
            </a:r>
            <a:r>
              <a:rPr lang="en-US" dirty="0" smtClean="0">
                <a:hlinkClick r:id="rId2"/>
              </a:rPr>
              <a:t>www.cdc.gov/safewater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Disease (malaria)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54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2050</TotalTime>
  <Words>384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Community Outreach / Water Conservation</vt:lpstr>
      <vt:lpstr>Mission Statement</vt:lpstr>
      <vt:lpstr>Questions</vt:lpstr>
      <vt:lpstr>What is Public Health</vt:lpstr>
      <vt:lpstr>Project Flow</vt:lpstr>
      <vt:lpstr>Water Filtration: Point of Use</vt:lpstr>
      <vt:lpstr>Water Filtration: Community</vt:lpstr>
      <vt:lpstr>Common Water Contaminants</vt:lpstr>
      <vt:lpstr>Water and Public Health</vt:lpstr>
      <vt:lpstr>Water Conservation</vt:lpstr>
      <vt:lpstr>What is most important?....</vt:lpstr>
      <vt:lpstr>Brainstorming…</vt:lpstr>
      <vt:lpstr>Brainstorming…</vt:lpstr>
      <vt:lpstr>Roles</vt:lpstr>
      <vt:lpstr>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Outreach / Water Conservation</dc:title>
  <dc:creator>Michael Frank</dc:creator>
  <cp:lastModifiedBy>Michael Frank</cp:lastModifiedBy>
  <cp:revision>20</cp:revision>
  <dcterms:created xsi:type="dcterms:W3CDTF">2011-11-26T16:35:04Z</dcterms:created>
  <dcterms:modified xsi:type="dcterms:W3CDTF">2011-12-08T00:08:51Z</dcterms:modified>
</cp:coreProperties>
</file>