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2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3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77" r:id="rId2"/>
    <p:sldId id="285" r:id="rId3"/>
    <p:sldId id="278" r:id="rId4"/>
    <p:sldId id="279" r:id="rId5"/>
    <p:sldId id="280" r:id="rId6"/>
    <p:sldId id="293" r:id="rId7"/>
    <p:sldId id="281" r:id="rId8"/>
    <p:sldId id="283" r:id="rId9"/>
    <p:sldId id="256" r:id="rId10"/>
    <p:sldId id="259" r:id="rId11"/>
    <p:sldId id="260" r:id="rId12"/>
    <p:sldId id="261" r:id="rId13"/>
    <p:sldId id="263" r:id="rId14"/>
    <p:sldId id="271" r:id="rId15"/>
    <p:sldId id="269" r:id="rId16"/>
    <p:sldId id="270" r:id="rId17"/>
    <p:sldId id="274" r:id="rId18"/>
    <p:sldId id="262" r:id="rId19"/>
    <p:sldId id="264" r:id="rId20"/>
    <p:sldId id="275" r:id="rId21"/>
    <p:sldId id="267" r:id="rId22"/>
    <p:sldId id="268" r:id="rId23"/>
    <p:sldId id="276" r:id="rId24"/>
    <p:sldId id="272" r:id="rId25"/>
    <p:sldId id="273" r:id="rId26"/>
    <p:sldId id="286" r:id="rId27"/>
    <p:sldId id="287" r:id="rId28"/>
    <p:sldId id="289" r:id="rId29"/>
    <p:sldId id="290" r:id="rId30"/>
    <p:sldId id="295" r:id="rId31"/>
    <p:sldId id="291" r:id="rId32"/>
    <p:sldId id="292" r:id="rId33"/>
    <p:sldId id="296" r:id="rId34"/>
    <p:sldId id="29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8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16401-DE05-4319-8E7D-1542B62050B7}" type="datetimeFigureOut">
              <a:rPr lang="en-US" smtClean="0"/>
              <a:t>02/24/2017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14C8F-2D7B-43D2-ADD6-038E20F77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87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7ED28-48E5-4227-B3BA-862152FF9D0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37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Caroline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7ED28-48E5-4227-B3BA-862152FF9D0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870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Here, after this,</a:t>
            </a:r>
            <a:r>
              <a:rPr lang="en-US" baseline="0" dirty="0"/>
              <a:t> talk about the phases in which the presentation is going to be gone through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14C8F-2D7B-43D2-ADD6-038E20F77C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18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Sunny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7ED28-48E5-4227-B3BA-862152FF9D0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246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8422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7ED28-48E5-4227-B3BA-862152FF9D0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599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7ED28-48E5-4227-B3BA-862152FF9D0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829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6790-643E-4659-938B-EC96E5E50AEA}" type="datetimeFigureOut">
              <a:rPr lang="en-US" smtClean="0"/>
              <a:t>02/24/2017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E84-D96E-47F2-8336-F4AA997B5A2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18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6790-643E-4659-938B-EC96E5E50AEA}" type="datetimeFigureOut">
              <a:rPr lang="en-US" smtClean="0"/>
              <a:t>02/24/2017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E84-D96E-47F2-8336-F4AA997B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1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6790-643E-4659-938B-EC96E5E50AEA}" type="datetimeFigureOut">
              <a:rPr lang="en-US" smtClean="0"/>
              <a:t>02/24/2017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E84-D96E-47F2-8336-F4AA997B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6790-643E-4659-938B-EC96E5E50AEA}" type="datetimeFigureOut">
              <a:rPr lang="en-US" smtClean="0"/>
              <a:t>02/24/2017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E84-D96E-47F2-8336-F4AA997B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2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6790-643E-4659-938B-EC96E5E50AEA}" type="datetimeFigureOut">
              <a:rPr lang="en-US" smtClean="0"/>
              <a:t>02/24/2017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E84-D96E-47F2-8336-F4AA997B5A2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38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6790-643E-4659-938B-EC96E5E50AEA}" type="datetimeFigureOut">
              <a:rPr lang="en-US" smtClean="0"/>
              <a:t>02/24/2017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E84-D96E-47F2-8336-F4AA997B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4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6790-643E-4659-938B-EC96E5E50AEA}" type="datetimeFigureOut">
              <a:rPr lang="en-US" smtClean="0"/>
              <a:t>02/24/2017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E84-D96E-47F2-8336-F4AA997B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80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6790-643E-4659-938B-EC96E5E50AEA}" type="datetimeFigureOut">
              <a:rPr lang="en-US" smtClean="0"/>
              <a:t>02/24/2017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E84-D96E-47F2-8336-F4AA997B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4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6790-643E-4659-938B-EC96E5E50AEA}" type="datetimeFigureOut">
              <a:rPr lang="en-US" smtClean="0"/>
              <a:t>02/24/2017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E84-D96E-47F2-8336-F4AA997B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0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A306790-643E-4659-938B-EC96E5E50AEA}" type="datetimeFigureOut">
              <a:rPr lang="en-US" smtClean="0"/>
              <a:t>02/24/2017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663E84-D96E-47F2-8336-F4AA997B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6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6790-643E-4659-938B-EC96E5E50AEA}" type="datetimeFigureOut">
              <a:rPr lang="en-US" smtClean="0"/>
              <a:t>02/24/2017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E84-D96E-47F2-8336-F4AA997B5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3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A306790-643E-4659-938B-EC96E5E50AEA}" type="datetimeFigureOut">
              <a:rPr lang="en-US" smtClean="0"/>
              <a:t>02/24/2017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C663E84-D96E-47F2-8336-F4AA997B5A2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22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EPICS : INDIA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985" y="126609"/>
            <a:ext cx="3027192" cy="6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18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Semester’s Progress - Irrigation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200" dirty="0"/>
              <a:t>We left off last semester with the concept of a drip irrigation system after lots of research. This here shows a typical drip irrigation system. </a:t>
            </a:r>
          </a:p>
        </p:txBody>
      </p:sp>
      <p:pic>
        <p:nvPicPr>
          <p:cNvPr id="4" name="Shape 115" descr="Screen Shot 2016-11-29 at 9.31.18 PM.png"/>
          <p:cNvPicPr preferRelativeResize="0">
            <a:picLocks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74421" y="2588740"/>
            <a:ext cx="4727028" cy="348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985" y="126609"/>
            <a:ext cx="3027192" cy="6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07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Semester’s Progress - Irrigation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We were also considering different kinds of emitters that we would be using for our system.</a:t>
            </a:r>
          </a:p>
        </p:txBody>
      </p:sp>
      <p:graphicFrame>
        <p:nvGraphicFramePr>
          <p:cNvPr id="4" name="Shape 158"/>
          <p:cNvGraphicFramePr/>
          <p:nvPr>
            <p:extLst>
              <p:ext uri="{D42A27DB-BD31-4B8C-83A1-F6EECF244321}">
                <p14:modId xmlns:p14="http://schemas.microsoft.com/office/powerpoint/2010/main" val="3113300677"/>
              </p:ext>
            </p:extLst>
          </p:nvPr>
        </p:nvGraphicFramePr>
        <p:xfrm>
          <a:off x="1644486" y="2569405"/>
          <a:ext cx="8723476" cy="403657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361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1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209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Emitter Type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 (Pros/Cons)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1712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oboto"/>
                          <a:cs typeface="Times New Roman" panose="02020603050405020304" pitchFamily="18" charset="0"/>
                          <a:sym typeface="Roboto"/>
                        </a:rPr>
                        <a:t>These operate with higher pressure and use emitters to deliver water specifically to the roots. AREA OF COVERAGE IS SMALL BUT IS MORE EFFICIENT.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7873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oboto"/>
                          <a:cs typeface="Times New Roman" panose="02020603050405020304" pitchFamily="18" charset="0"/>
                          <a:sym typeface="Roboto"/>
                        </a:rPr>
                        <a:t>These operate with low water pressure and use small diameter pipes. However, they deliver water in a fan-like spray in the same manner as traditional sprinkler heads.​</a:t>
                      </a:r>
                    </a:p>
                    <a:p>
                      <a:pPr lvl="0" rtl="0">
                        <a:lnSpc>
                          <a:spcPct val="12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Roboto"/>
                          <a:cs typeface="Times New Roman" panose="02020603050405020304" pitchFamily="18" charset="0"/>
                          <a:sym typeface="Roboto"/>
                        </a:rPr>
                        <a:t>IT COVERS MORE AREA THAN IN LINE EMITTERS, BUT IS SLIGHTLY LESS EFFICIENT.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Roboto"/>
                        <a:cs typeface="Times New Roman" panose="02020603050405020304" pitchFamily="18" charset="0"/>
                        <a:sym typeface="Robo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Shape 1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48333" y="2990559"/>
            <a:ext cx="1404592" cy="1000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9341" y="4483722"/>
            <a:ext cx="2043584" cy="1753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2985" y="126609"/>
            <a:ext cx="3027192" cy="6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66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Semester’s Progress -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We considered different types of tanks and weighed out their pros and cons. </a:t>
            </a:r>
          </a:p>
          <a:p>
            <a:pPr lvl="1"/>
            <a:r>
              <a:rPr lang="en-US" sz="2200" dirty="0"/>
              <a:t>Elevated Tanks</a:t>
            </a:r>
          </a:p>
          <a:p>
            <a:pPr lvl="1"/>
            <a:r>
              <a:rPr lang="en-US" sz="2200" dirty="0"/>
              <a:t>Overground Tanks</a:t>
            </a:r>
          </a:p>
          <a:p>
            <a:pPr lvl="1"/>
            <a:r>
              <a:rPr lang="en-US" sz="2200" dirty="0"/>
              <a:t>Underground Tanks</a:t>
            </a:r>
          </a:p>
          <a:p>
            <a:pPr lvl="1"/>
            <a:endParaRPr lang="en-US" dirty="0"/>
          </a:p>
        </p:txBody>
      </p:sp>
      <p:pic>
        <p:nvPicPr>
          <p:cNvPr id="4" name="Picture 2" descr="https://lh4.googleusercontent.com/IAoRuhksEtRxidhkPHX7QfoNIvQJ12_gewaPDCGJqM9FPKw3urqCC3crL2h8f1rowxI5K3EacyGhUlefzwMAK56l7ua0c4L2GHOIKlPY-2mdF6OYrtoioMIrF4LsBmknbgzXSAk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9" t="10396" r="3201" b="11411"/>
          <a:stretch/>
        </p:blipFill>
        <p:spPr bwMode="auto">
          <a:xfrm>
            <a:off x="1097280" y="3378307"/>
            <a:ext cx="4224704" cy="264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lh3.googleusercontent.com/1gnrYfeX-qz_Co9o7IEl9O8H_20WwFVVBmJFcIs8oanx1oH993OCA83tdgs7lV64xaGw6RivwaKC98NckubUn_HjBZTL5Pk_2OKcgz1qGddoi1R9lib_p_ZljE1Hrv_r9IJF-Mb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4" t="11062" r="8168" b="10846"/>
          <a:stretch/>
        </p:blipFill>
        <p:spPr bwMode="auto">
          <a:xfrm>
            <a:off x="6273312" y="3378307"/>
            <a:ext cx="3783292" cy="264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2985" y="126609"/>
            <a:ext cx="3027192" cy="6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55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Verified Water Requirement Calculations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3292" y="1811217"/>
            <a:ext cx="7006375" cy="4310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985" y="126609"/>
            <a:ext cx="3027192" cy="6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58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 at the Farms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sz="2200" dirty="0"/>
              <a:t>Farmers flood the fields using water from wells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/>
              <a:t> In the </a:t>
            </a:r>
            <a:r>
              <a:rPr lang="en-US" sz="2200" dirty="0" err="1"/>
              <a:t>Samai</a:t>
            </a:r>
            <a:r>
              <a:rPr lang="en-US" sz="2200" dirty="0"/>
              <a:t> area of the farm, they do not plant crops during non-monsoon seasons due to lack of water. Thus, the </a:t>
            </a:r>
            <a:r>
              <a:rPr lang="en-US" sz="2200" dirty="0" err="1"/>
              <a:t>Samai</a:t>
            </a:r>
            <a:r>
              <a:rPr lang="en-US" sz="2200" dirty="0"/>
              <a:t> plots are empty for many months.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53"/>
          <a:stretch/>
        </p:blipFill>
        <p:spPr>
          <a:xfrm>
            <a:off x="3111134" y="3056489"/>
            <a:ext cx="5512361" cy="3211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985" y="126609"/>
            <a:ext cx="3027192" cy="6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94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Sprinkler Irrigation System</a:t>
            </a:r>
          </a:p>
        </p:txBody>
      </p:sp>
      <p:pic>
        <p:nvPicPr>
          <p:cNvPr id="4" name="Picture 2" descr="Image result for sprinkler irrig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23103"/>
          <a:stretch/>
        </p:blipFill>
        <p:spPr bwMode="auto">
          <a:xfrm>
            <a:off x="845918" y="1897188"/>
            <a:ext cx="6416063" cy="360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sprinkler irrigation circular area diagram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" r="5280" b="1"/>
          <a:stretch/>
        </p:blipFill>
        <p:spPr bwMode="auto">
          <a:xfrm>
            <a:off x="7487934" y="1897188"/>
            <a:ext cx="3970025" cy="360903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2985" y="126609"/>
            <a:ext cx="3027192" cy="6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73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Sprinkler Irrigation System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Our Project Partners, VIT, are prototyping this type of system because:</a:t>
            </a:r>
          </a:p>
          <a:p>
            <a:endParaRPr lang="en-US" sz="2800" dirty="0"/>
          </a:p>
          <a:p>
            <a:pPr lvl="1"/>
            <a:r>
              <a:rPr lang="en-US" sz="2300" dirty="0"/>
              <a:t>Lesser piping on the field</a:t>
            </a:r>
          </a:p>
          <a:p>
            <a:pPr lvl="1"/>
            <a:r>
              <a:rPr lang="en-US" sz="2300" dirty="0"/>
              <a:t>Easier to sow seeds</a:t>
            </a:r>
          </a:p>
          <a:p>
            <a:pPr lvl="1"/>
            <a:r>
              <a:rPr lang="en-US" sz="2300" dirty="0"/>
              <a:t>Lower initial costs</a:t>
            </a:r>
          </a:p>
          <a:p>
            <a:pPr lvl="1"/>
            <a:r>
              <a:rPr lang="en-US" sz="2300" dirty="0"/>
              <a:t>Easier to dispense water to crops that grow in close proximity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985" y="126609"/>
            <a:ext cx="3027192" cy="6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38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Cylindrical Tank Choice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269" y="1812836"/>
            <a:ext cx="6118421" cy="4438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985" y="126609"/>
            <a:ext cx="3027192" cy="6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46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 Break Trip!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255" y="1846263"/>
            <a:ext cx="7972450" cy="448450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985" y="126609"/>
            <a:ext cx="3027192" cy="6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35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Emitter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micro-sprinkler emitter was chosen as our preferred emitter. </a:t>
            </a:r>
          </a:p>
          <a:p>
            <a:r>
              <a:rPr lang="en-US" sz="2200" dirty="0"/>
              <a:t>This is because:</a:t>
            </a:r>
          </a:p>
          <a:p>
            <a:pPr lvl="1"/>
            <a:r>
              <a:rPr lang="en-US" sz="2200" dirty="0"/>
              <a:t>Acts over a larger area (typical wetted diameter is 2 to 7 feet).</a:t>
            </a:r>
          </a:p>
          <a:p>
            <a:pPr lvl="1"/>
            <a:r>
              <a:rPr lang="en-US" sz="2200" dirty="0"/>
              <a:t>Generally, fewer application devices are needed per plant.</a:t>
            </a:r>
          </a:p>
          <a:p>
            <a:pPr lvl="1"/>
            <a:r>
              <a:rPr lang="en-US" sz="2200" dirty="0"/>
              <a:t>Less plugging problems and less filtration required than point-source emitters.</a:t>
            </a:r>
          </a:p>
          <a:p>
            <a:pPr lvl="1"/>
            <a:r>
              <a:rPr lang="en-US" sz="2200" dirty="0"/>
              <a:t>Easy maintenance.</a:t>
            </a:r>
          </a:p>
        </p:txBody>
      </p:sp>
      <p:pic>
        <p:nvPicPr>
          <p:cNvPr id="4" name="Shape 1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43961" y="3800087"/>
            <a:ext cx="2884842" cy="2475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985" y="126609"/>
            <a:ext cx="3027192" cy="6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42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Introduction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800" dirty="0"/>
              <a:t>Anwesha Sanyal </a:t>
            </a:r>
            <a:r>
              <a:rPr lang="en-US" sz="1600" dirty="0"/>
              <a:t>Co-Project Manager                      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/>
              <a:t>Prerena Prahlad </a:t>
            </a:r>
            <a:r>
              <a:rPr lang="en-US" sz="1600" dirty="0"/>
              <a:t>Co-Project Manager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/>
              <a:t>Karthick Shankar </a:t>
            </a:r>
            <a:r>
              <a:rPr lang="en-US" sz="1600" dirty="0"/>
              <a:t>Leads Systems Integrator &amp;                 		              Design Lead (Water)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/>
              <a:t>Rahul </a:t>
            </a:r>
            <a:r>
              <a:rPr lang="en-US" sz="2800" dirty="0" err="1"/>
              <a:t>Maheswaran</a:t>
            </a:r>
            <a:r>
              <a:rPr lang="en-US" sz="2800" dirty="0"/>
              <a:t> </a:t>
            </a:r>
            <a:r>
              <a:rPr lang="en-US" sz="1600" dirty="0"/>
              <a:t>Design Lead (Pump) &amp; 			   Webmaster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 err="1"/>
              <a:t>Meesam</a:t>
            </a:r>
            <a:r>
              <a:rPr lang="en-US" sz="2800" dirty="0"/>
              <a:t> </a:t>
            </a:r>
            <a:r>
              <a:rPr lang="en-US" sz="2800" dirty="0" err="1"/>
              <a:t>Zaheer</a:t>
            </a:r>
            <a:endParaRPr lang="en-US" sz="28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 err="1"/>
              <a:t>Hardi</a:t>
            </a:r>
            <a:r>
              <a:rPr lang="en-US" sz="2800" dirty="0"/>
              <a:t> </a:t>
            </a:r>
            <a:r>
              <a:rPr lang="en-US" sz="2800" dirty="0" err="1"/>
              <a:t>Sura</a:t>
            </a:r>
            <a:r>
              <a:rPr lang="en-US" sz="2800" dirty="0"/>
              <a:t> </a:t>
            </a:r>
            <a:r>
              <a:rPr lang="en-US" sz="1600" dirty="0"/>
              <a:t>Financial officer</a:t>
            </a:r>
          </a:p>
          <a:p>
            <a:pPr marL="0" indent="0">
              <a:buNone/>
            </a:pPr>
            <a:r>
              <a:rPr lang="en-US" sz="2800" dirty="0"/>
              <a:t>Ryan </a:t>
            </a:r>
            <a:r>
              <a:rPr lang="en-US" sz="2800" dirty="0" err="1"/>
              <a:t>Maclntyre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Jack Rau</a:t>
            </a:r>
          </a:p>
          <a:p>
            <a:pPr marL="0" indent="0">
              <a:buNone/>
            </a:pPr>
            <a:r>
              <a:rPr lang="en-US" sz="2800" dirty="0"/>
              <a:t>Chelsea </a:t>
            </a:r>
            <a:r>
              <a:rPr lang="en-US" sz="2800" dirty="0" err="1"/>
              <a:t>Tenbarge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96088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54" y="640081"/>
            <a:ext cx="3985804" cy="53144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3352" y="2648190"/>
            <a:ext cx="4144623" cy="1450757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Prototype Parts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985" y="126609"/>
            <a:ext cx="3027192" cy="6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01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Drip Irrigation Specifications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200" dirty="0"/>
              <a:t>Based on the average of numerous </a:t>
            </a:r>
            <a:r>
              <a:rPr lang="en-US" altLang="en-US" sz="2200" dirty="0" err="1"/>
              <a:t>sorces</a:t>
            </a:r>
            <a:r>
              <a:rPr lang="en-US" altLang="en-US" sz="2200" dirty="0"/>
              <a:t> of data, the following specifications table for the micro-sprinkler irrigation system can be made:</a:t>
            </a:r>
          </a:p>
          <a:p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2718045"/>
              </p:ext>
            </p:extLst>
          </p:nvPr>
        </p:nvGraphicFramePr>
        <p:xfrm>
          <a:off x="1794729" y="3028950"/>
          <a:ext cx="8246086" cy="2544001"/>
        </p:xfrm>
        <a:graphic>
          <a:graphicData uri="http://schemas.openxmlformats.org/drawingml/2006/table">
            <a:tbl>
              <a:tblPr firstRow="1" firstCol="1" bandRow="1"/>
              <a:tblGrid>
                <a:gridCol w="5393029">
                  <a:extLst>
                    <a:ext uri="{9D8B030D-6E8A-4147-A177-3AD203B41FA5}">
                      <a16:colId xmlns:a16="http://schemas.microsoft.com/office/drawing/2014/main" val="1294655638"/>
                    </a:ext>
                  </a:extLst>
                </a:gridCol>
                <a:gridCol w="2853057">
                  <a:extLst>
                    <a:ext uri="{9D8B030D-6E8A-4147-A177-3AD203B41FA5}">
                      <a16:colId xmlns:a16="http://schemas.microsoft.com/office/drawing/2014/main" val="2560731095"/>
                    </a:ext>
                  </a:extLst>
                </a:gridCol>
              </a:tblGrid>
              <a:tr h="3474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Criterion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Specification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463258"/>
                  </a:ext>
                </a:extLst>
              </a:tr>
              <a:tr h="3474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Flow rate for each emitter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L/</a:t>
                      </a:r>
                      <a:r>
                        <a:rPr lang="en-US" sz="2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55072"/>
                  </a:ext>
                </a:extLst>
              </a:tr>
              <a:tr h="3474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Working pressure range for each emitter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 bar or 150 kPa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16027"/>
                  </a:ext>
                </a:extLst>
              </a:tr>
              <a:tr h="3474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Wetted Diameter of each emitter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1.5 - 2 m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1633654"/>
                  </a:ext>
                </a:extLst>
              </a:tr>
              <a:tr h="3474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Nozzle size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 – 1.8 mm / 4mm dia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360398"/>
                  </a:ext>
                </a:extLst>
              </a:tr>
              <a:tr h="3474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Elevation of emitter above ground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2179310"/>
                  </a:ext>
                </a:extLst>
              </a:tr>
              <a:tr h="3474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Lateral / main pipe size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– 19 mm </a:t>
                      </a:r>
                      <a:r>
                        <a:rPr lang="en-US" sz="2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199472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985" y="126609"/>
            <a:ext cx="3027192" cy="6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35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Drip Irrigation Layout</a:t>
            </a:r>
          </a:p>
        </p:txBody>
      </p:sp>
      <p:pic>
        <p:nvPicPr>
          <p:cNvPr id="4" name="Picture 3" descr="C:\Users\hardi\AppData\Local\Microsoft\Windows\INetCacheContent.Word\layout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546" y="1889573"/>
            <a:ext cx="5943600" cy="419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985" y="126609"/>
            <a:ext cx="3027192" cy="6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77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of System on a Farm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574" y="1897354"/>
            <a:ext cx="5516245" cy="413718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985" y="126609"/>
            <a:ext cx="3027192" cy="6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92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/>
              <a:t> Hope to use this spring break trip to test solutions and come back with valuable feedback from the farmers.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/>
              <a:t>Utilize the help of the 22 ME students on the trip to come up with solutions at a hackathon in VIT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/>
              <a:t> Confirming irrigation system will allow us to finalize a storage tank and data on the farm will give us ideas about the location of the tank.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/>
              <a:t> Hope to implement a full scale prototype by this summer.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985" y="126609"/>
            <a:ext cx="3027192" cy="6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11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985" y="126609"/>
            <a:ext cx="3027192" cy="65047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11395" y="3215319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/>
              <a:t>Questions/Feedback</a:t>
            </a:r>
            <a:br>
              <a:rPr lang="en-US" sz="6600" b="1" dirty="0"/>
            </a:br>
            <a:r>
              <a:rPr lang="en-US" sz="6600" b="1" dirty="0"/>
              <a:t>Water Team</a:t>
            </a:r>
          </a:p>
        </p:txBody>
      </p:sp>
    </p:spTree>
    <p:extLst>
      <p:ext uri="{BB962C8B-B14F-4D97-AF65-F5344CB8AC3E}">
        <p14:creationId xmlns:p14="http://schemas.microsoft.com/office/powerpoint/2010/main" val="2235745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9472" y="758952"/>
            <a:ext cx="5099538" cy="356616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Pump Team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EPICS : INDIA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985" y="126609"/>
            <a:ext cx="3027192" cy="6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03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Handoff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pPr>
              <a:buFont typeface="Courier New" panose="02070309020205020404" pitchFamily="49" charset="0"/>
              <a:buChar char="o"/>
            </a:pPr>
            <a:endParaRPr lang="en-US" sz="22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Needed to reconsider options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Had to take economic factors into account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Had to take social factors into account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985" y="126609"/>
            <a:ext cx="3027192" cy="6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8" descr="Image result for irrigation system in india piping system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3999" y="1103422"/>
            <a:ext cx="6909801" cy="438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3503" y="2198913"/>
            <a:ext cx="3756240" cy="4135401"/>
          </a:xfrm>
        </p:spPr>
        <p:txBody>
          <a:bodyPr>
            <a:normAutofit/>
          </a:bodyPr>
          <a:lstStyle/>
          <a:p>
            <a:r>
              <a:rPr lang="en-US" sz="2400" b="1" dirty="0"/>
              <a:t>Taking into account all of the variables without selecting our pump: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Pipe length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Storage elevation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Pipe angles/turns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Power source availability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Flow rate/Pressure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985" y="126609"/>
            <a:ext cx="3027192" cy="6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38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other factors into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pPr>
              <a:buFont typeface="Courier New" panose="02070309020205020404" pitchFamily="49" charset="0"/>
              <a:buChar char="o"/>
            </a:pPr>
            <a:endParaRPr lang="en-US" sz="22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/>
              <a:t>Prepare for every possibility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/>
              <a:t> Elevated tank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/>
              <a:t> Groundwater (Bore well)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/>
              <a:t> Rainwater</a:t>
            </a:r>
          </a:p>
        </p:txBody>
      </p:sp>
      <p:pic>
        <p:nvPicPr>
          <p:cNvPr id="2050" name="Picture 2" descr="Image result for elevated water tank in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4328"/>
            <a:ext cx="4203865" cy="420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985" y="126609"/>
            <a:ext cx="3027192" cy="6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3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130" y="2015390"/>
            <a:ext cx="10058400" cy="1956535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/>
              <a:t>Project Overview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985" y="126609"/>
            <a:ext cx="3027192" cy="6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69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8304" y="786010"/>
            <a:ext cx="10867292" cy="1450757"/>
          </a:xfrm>
        </p:spPr>
        <p:txBody>
          <a:bodyPr>
            <a:no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Given these factors, we used the map at the time to get a better understanding of what else needs to be taken into account.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" t="1553" r="1538" b="801"/>
          <a:stretch/>
        </p:blipFill>
        <p:spPr>
          <a:xfrm rot="5400000">
            <a:off x="3522332" y="1315283"/>
            <a:ext cx="4023739" cy="54336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560" y="2047024"/>
            <a:ext cx="6288745" cy="41321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2985" y="126609"/>
            <a:ext cx="3027192" cy="6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8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17" y="476521"/>
            <a:ext cx="11282289" cy="1450757"/>
          </a:xfrm>
        </p:spPr>
        <p:txBody>
          <a:bodyPr>
            <a:no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essentially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types of electric pumps that we will be working with on this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163" y="1712090"/>
            <a:ext cx="10297551" cy="4231509"/>
          </a:xfrm>
        </p:spPr>
        <p:txBody>
          <a:bodyPr>
            <a:normAutofit/>
          </a:bodyPr>
          <a:lstStyle/>
          <a:p>
            <a:endParaRPr lang="en-US" sz="2200" i="1" dirty="0"/>
          </a:p>
          <a:p>
            <a:r>
              <a:rPr lang="en-US" sz="2200" i="1" dirty="0"/>
              <a:t>End-Suction Centrifugal Pumps</a:t>
            </a:r>
          </a:p>
          <a:p>
            <a:pPr lvl="1"/>
            <a:r>
              <a:rPr lang="en-US" sz="2100" dirty="0"/>
              <a:t>Will be used to transport the water from a storage tank (if implemented) to the field itself.</a:t>
            </a:r>
          </a:p>
          <a:p>
            <a:pPr lvl="1"/>
            <a:r>
              <a:rPr lang="en-US" sz="2100" dirty="0"/>
              <a:t>Portable and cheap however it doesn’t work as well up steep inclines</a:t>
            </a:r>
          </a:p>
          <a:p>
            <a:r>
              <a:rPr lang="en-US" sz="2200" i="1" dirty="0"/>
              <a:t>Submersible or Jet Pumps</a:t>
            </a:r>
          </a:p>
          <a:p>
            <a:pPr lvl="1"/>
            <a:r>
              <a:rPr lang="en-US" sz="2100" dirty="0"/>
              <a:t>Transports water from the borewell to the storage tank or straight to the field. The borewell depth is uncertain, assume around 60-100 feet.</a:t>
            </a:r>
          </a:p>
          <a:p>
            <a:pPr lvl="1"/>
            <a:r>
              <a:rPr lang="en-US" sz="2100" dirty="0"/>
              <a:t>Can be set to a depth of water so the well doesn’t dry up.</a:t>
            </a:r>
          </a:p>
          <a:p>
            <a:r>
              <a:rPr lang="en-US" sz="2200" i="1" dirty="0"/>
              <a:t>Booster Pumps</a:t>
            </a:r>
          </a:p>
          <a:p>
            <a:pPr lvl="1"/>
            <a:r>
              <a:rPr lang="en-US" sz="2100" dirty="0"/>
              <a:t>Increases water pressure over the system. Will be used according to the design once again.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985" y="126609"/>
            <a:ext cx="3027192" cy="6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464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030" y="286603"/>
            <a:ext cx="10678942" cy="1450757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and Pump selection go hand in hand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97280" y="1970779"/>
            <a:ext cx="10058400" cy="4023360"/>
          </a:xfrm>
        </p:spPr>
        <p:txBody>
          <a:bodyPr>
            <a:normAutofit/>
          </a:bodyPr>
          <a:lstStyle/>
          <a:p>
            <a:r>
              <a:rPr lang="en-US" sz="2200" dirty="0"/>
              <a:t>Keep in mind that our system can vary from as simple as a two pump system to as complicated as a six pump. </a:t>
            </a:r>
          </a:p>
          <a:p>
            <a:r>
              <a:rPr lang="en-US" sz="2200" dirty="0"/>
              <a:t>The key is pressure over the system. Water pressure must match the sprinkler head pressure in order for the sprinkler to work. </a:t>
            </a:r>
          </a:p>
          <a:p>
            <a:r>
              <a:rPr lang="en-US" sz="2200" dirty="0"/>
              <a:t>When it comes to pumps, we follow this equation </a:t>
            </a:r>
          </a:p>
          <a:p>
            <a:pPr marL="0" indent="0" algn="ctr">
              <a:buNone/>
            </a:pPr>
            <a:r>
              <a:rPr lang="en-US" sz="2200" dirty="0"/>
              <a:t>	</a:t>
            </a:r>
            <a:r>
              <a:rPr lang="en-US" sz="2200" b="1" dirty="0"/>
              <a:t>Feet Head = Horse Power x 2178 / Gallons Per Minute  </a:t>
            </a:r>
          </a:p>
          <a:p>
            <a:r>
              <a:rPr lang="en-US" sz="2200" dirty="0"/>
              <a:t>Three step process to selecting pumps: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b="1" dirty="0"/>
              <a:t>Estimate</a:t>
            </a:r>
            <a:r>
              <a:rPr lang="en-US" sz="2100" dirty="0"/>
              <a:t> flow (GPM) and Feet Head requirements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dirty="0"/>
              <a:t>Select pumps and </a:t>
            </a:r>
            <a:r>
              <a:rPr lang="en-US" sz="2100" b="1" dirty="0"/>
              <a:t>draft a design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b="1" dirty="0"/>
              <a:t>Optimize</a:t>
            </a:r>
            <a:r>
              <a:rPr lang="en-US" sz="2100" dirty="0"/>
              <a:t> and finetune with respect to cost and efficiency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985" y="126609"/>
            <a:ext cx="3027192" cy="6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822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Plans &amp;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Finalize on the crop to be grown in the plot.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Depending on the crop, work with Water Team to calculate the water required to irrigate the crop.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Calculate the pressure required to pump water through the irrigation system (drip tubing and micro-emitters) depending on the values obtained.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Choose a suitable pump.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9226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531" y="3215319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/>
              <a:t>Questions/Feedback</a:t>
            </a:r>
            <a:br>
              <a:rPr lang="en-US" sz="6600" b="1" dirty="0"/>
            </a:br>
            <a:r>
              <a:rPr lang="en-US" sz="6600" b="1" dirty="0"/>
              <a:t>Pump Team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985" y="126609"/>
            <a:ext cx="3027192" cy="6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74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1500736"/>
            <a:ext cx="6909801" cy="359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9485" y="466131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Partner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819507" y="2149035"/>
            <a:ext cx="3785655" cy="4340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Vellore Institute of Technology (VIT), India</a:t>
            </a:r>
          </a:p>
          <a:p>
            <a:pPr marL="0" indent="0">
              <a:buNone/>
            </a:pPr>
            <a:r>
              <a:rPr lang="en-US" sz="2200" dirty="0"/>
              <a:t>VIT’s main campus is an approximately 360 acre span of land located in Vellore. There is also a 170 acre second campus located in Chennai.</a:t>
            </a:r>
          </a:p>
          <a:p>
            <a:pPr marL="0" indent="0">
              <a:buNone/>
            </a:pPr>
            <a:r>
              <a:rPr lang="en-US" sz="2200" dirty="0"/>
              <a:t>They provide education to over 24,000 students coming from all over India and abroad.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985" y="126609"/>
            <a:ext cx="3027192" cy="6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99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1692" y="2558774"/>
            <a:ext cx="115433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-5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We are working with a team of students from VIT to design a farming system for farmers in Vellore, that has the potential to have an impact the lives of the farmers.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985" y="126609"/>
            <a:ext cx="3027192" cy="6504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83001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>
              <a:buFont typeface="Courier New" panose="02070309020205020404" pitchFamily="49" charset="0"/>
              <a:buChar char="o"/>
            </a:pPr>
            <a:endParaRPr lang="en-US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 Farmers in Vellore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 Families of the Farmers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 Surrounding community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4827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415611" y="1457006"/>
            <a:ext cx="11360800" cy="2736800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Study Abroad Trip: ME and EPICS in India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577381" y="4355610"/>
            <a:ext cx="11360800" cy="10568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March 10</a:t>
            </a:r>
            <a:r>
              <a:rPr lang="en" baseline="30000" dirty="0"/>
              <a:t>th</a:t>
            </a:r>
            <a:r>
              <a:rPr lang="en" dirty="0"/>
              <a:t>-March 18</a:t>
            </a:r>
            <a:r>
              <a:rPr lang="en" baseline="30000" dirty="0"/>
              <a:t>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985" y="126609"/>
            <a:ext cx="3027192" cy="6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35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" sz="2200" dirty="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" sz="2400" dirty="0"/>
              <a:t>24 Students (2 EPICS Members)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" sz="2400" dirty="0"/>
              <a:t> Mechanical, Materials, and First-Year Engineering Students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" sz="2400" dirty="0"/>
              <a:t> Meet and work with VIT Students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" sz="2400" dirty="0"/>
              <a:t> Visit to Javadi Hills (03/15)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" sz="2400" dirty="0"/>
              <a:t> Hackathon (03/16)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985" y="126609"/>
            <a:ext cx="3027192" cy="6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40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9472" y="758952"/>
            <a:ext cx="5099538" cy="356616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Water Team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EPICS : INDIA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985" y="126609"/>
            <a:ext cx="3027192" cy="6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4776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2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000000"/>
      </a:accent1>
      <a:accent2>
        <a:srgbClr val="BC8F0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40FC9DD3B32F4097BD8945C3063B4D" ma:contentTypeVersion="" ma:contentTypeDescription="Create a new document." ma:contentTypeScope="" ma:versionID="f5a5a278662086a271a9c7634ef730f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C08D48-6292-43B8-B975-E3814AB5EF12}"/>
</file>

<file path=customXml/itemProps2.xml><?xml version="1.0" encoding="utf-8"?>
<ds:datastoreItem xmlns:ds="http://schemas.openxmlformats.org/officeDocument/2006/customXml" ds:itemID="{AA8FEF92-8C37-439C-969D-E3E44707E7F4}"/>
</file>

<file path=customXml/itemProps3.xml><?xml version="1.0" encoding="utf-8"?>
<ds:datastoreItem xmlns:ds="http://schemas.openxmlformats.org/officeDocument/2006/customXml" ds:itemID="{41BF41B1-A259-4DDA-BCD7-0CD90551102C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151</TotalTime>
  <Words>1034</Words>
  <Application>Microsoft Office PowerPoint</Application>
  <PresentationFormat>Widescreen</PresentationFormat>
  <Paragraphs>155</Paragraphs>
  <Slides>34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Calibri</vt:lpstr>
      <vt:lpstr>Calibri Light</vt:lpstr>
      <vt:lpstr>Courier New</vt:lpstr>
      <vt:lpstr>Roboto</vt:lpstr>
      <vt:lpstr>Times New Roman</vt:lpstr>
      <vt:lpstr>Wingdings</vt:lpstr>
      <vt:lpstr>Retrospect</vt:lpstr>
      <vt:lpstr>EPICS : INDIA</vt:lpstr>
      <vt:lpstr> Team Introduction</vt:lpstr>
      <vt:lpstr>Project Overview</vt:lpstr>
      <vt:lpstr>Project Partner</vt:lpstr>
      <vt:lpstr>PowerPoint Presentation</vt:lpstr>
      <vt:lpstr> Stakeholders</vt:lpstr>
      <vt:lpstr>Study Abroad Trip: ME and EPICS in India</vt:lpstr>
      <vt:lpstr>PowerPoint Presentation</vt:lpstr>
      <vt:lpstr>Water Team</vt:lpstr>
      <vt:lpstr>Last Semester’s Progress - Irrigation</vt:lpstr>
      <vt:lpstr>Last Semester’s Progress - Irrigation</vt:lpstr>
      <vt:lpstr>Last Semester’s Progress - Storage</vt:lpstr>
      <vt:lpstr>Verified Water Requirement Calculations</vt:lpstr>
      <vt:lpstr>Situation at the Farms</vt:lpstr>
      <vt:lpstr>Sprinkler Irrigation System</vt:lpstr>
      <vt:lpstr>Sprinkler Irrigation System </vt:lpstr>
      <vt:lpstr>Cylindrical Tank Choice</vt:lpstr>
      <vt:lpstr>Spring Break Trip!</vt:lpstr>
      <vt:lpstr>Emitter Choice</vt:lpstr>
      <vt:lpstr>Prototype Parts</vt:lpstr>
      <vt:lpstr>Drip Irrigation Specifications</vt:lpstr>
      <vt:lpstr>Sample Drip Irrigation Layout</vt:lpstr>
      <vt:lpstr>Model of System on a Farm</vt:lpstr>
      <vt:lpstr>Future Plans</vt:lpstr>
      <vt:lpstr>PowerPoint Presentation</vt:lpstr>
      <vt:lpstr>Pump Team</vt:lpstr>
      <vt:lpstr>Initial Handoff</vt:lpstr>
      <vt:lpstr>Initial Plan</vt:lpstr>
      <vt:lpstr>Take other factors into account</vt:lpstr>
      <vt:lpstr>Given these factors, we used the map at the time to get a better understanding of what else needs to be taken into account. </vt:lpstr>
      <vt:lpstr>There are essentially three types of electric pumps that we will be working with on this design</vt:lpstr>
      <vt:lpstr>Design and Pump selection go hand in hand</vt:lpstr>
      <vt:lpstr>Future Plans &amp; Updates</vt:lpstr>
      <vt:lpstr>Questions/Feedback Pump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Team</dc:title>
  <dc:creator>Karthick Shankar</dc:creator>
  <cp:lastModifiedBy>Prerena Prahlad</cp:lastModifiedBy>
  <cp:revision>30</cp:revision>
  <dcterms:created xsi:type="dcterms:W3CDTF">2017-02-23T05:08:21Z</dcterms:created>
  <dcterms:modified xsi:type="dcterms:W3CDTF">2017-02-24T07:27:44Z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0x0101009A40FC9DD3B32F4097BD8945C3063B4D</vt:lpwstr>
  </property>
</Properties>
</file>