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0"/>
  </p:notesMasterIdLst>
  <p:sldIdLst>
    <p:sldId id="322" r:id="rId6"/>
    <p:sldId id="305" r:id="rId7"/>
    <p:sldId id="306" r:id="rId8"/>
    <p:sldId id="348" r:id="rId9"/>
    <p:sldId id="330" r:id="rId10"/>
    <p:sldId id="311" r:id="rId11"/>
    <p:sldId id="346" r:id="rId12"/>
    <p:sldId id="313" r:id="rId13"/>
    <p:sldId id="347" r:id="rId14"/>
    <p:sldId id="334" r:id="rId15"/>
    <p:sldId id="351" r:id="rId16"/>
    <p:sldId id="350" r:id="rId17"/>
    <p:sldId id="352" r:id="rId18"/>
    <p:sldId id="329" r:id="rId19"/>
    <p:sldId id="362" r:id="rId20"/>
    <p:sldId id="363" r:id="rId21"/>
    <p:sldId id="364" r:id="rId22"/>
    <p:sldId id="365" r:id="rId23"/>
    <p:sldId id="366" r:id="rId24"/>
    <p:sldId id="368" r:id="rId25"/>
    <p:sldId id="367" r:id="rId26"/>
    <p:sldId id="369" r:id="rId27"/>
    <p:sldId id="349" r:id="rId28"/>
    <p:sldId id="370" r:id="rId29"/>
    <p:sldId id="354" r:id="rId30"/>
    <p:sldId id="371" r:id="rId31"/>
    <p:sldId id="355" r:id="rId32"/>
    <p:sldId id="356" r:id="rId33"/>
    <p:sldId id="357" r:id="rId34"/>
    <p:sldId id="358" r:id="rId35"/>
    <p:sldId id="359" r:id="rId36"/>
    <p:sldId id="360" r:id="rId37"/>
    <p:sldId id="361"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21"/>
  </p:normalViewPr>
  <p:slideViewPr>
    <p:cSldViewPr snapToGrid="0">
      <p:cViewPr varScale="1">
        <p:scale>
          <a:sx n="69" d="100"/>
          <a:sy n="69" d="100"/>
        </p:scale>
        <p:origin x="7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DADA9-10A7-4B6C-B6B2-38176A41EEF3}" type="datetimeFigureOut">
              <a:rPr lang="en-US" smtClean="0"/>
              <a:t>10/7/2016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7ED28-48E5-4227-B3BA-862152FF9D0E}" type="slidenum">
              <a:rPr lang="en-US" smtClean="0"/>
              <a:t>‹#›</a:t>
            </a:fld>
            <a:endParaRPr lang="en-US" dirty="0"/>
          </a:p>
        </p:txBody>
      </p:sp>
    </p:spTree>
    <p:extLst>
      <p:ext uri="{BB962C8B-B14F-4D97-AF65-F5344CB8AC3E}">
        <p14:creationId xmlns:p14="http://schemas.microsoft.com/office/powerpoint/2010/main" val="62848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7ED28-48E5-4227-B3BA-862152FF9D0E}" type="slidenum">
              <a:rPr lang="en-US" smtClean="0"/>
              <a:t>1</a:t>
            </a:fld>
            <a:endParaRPr lang="en-US" dirty="0"/>
          </a:p>
        </p:txBody>
      </p:sp>
    </p:spTree>
    <p:extLst>
      <p:ext uri="{BB962C8B-B14F-4D97-AF65-F5344CB8AC3E}">
        <p14:creationId xmlns:p14="http://schemas.microsoft.com/office/powerpoint/2010/main" val="371765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10</a:t>
            </a:fld>
            <a:endParaRPr lang="en-US" dirty="0"/>
          </a:p>
        </p:txBody>
      </p:sp>
    </p:spTree>
    <p:extLst>
      <p:ext uri="{BB962C8B-B14F-4D97-AF65-F5344CB8AC3E}">
        <p14:creationId xmlns:p14="http://schemas.microsoft.com/office/powerpoint/2010/main" val="246313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11</a:t>
            </a:fld>
            <a:endParaRPr lang="en-US" dirty="0"/>
          </a:p>
        </p:txBody>
      </p:sp>
    </p:spTree>
    <p:extLst>
      <p:ext uri="{BB962C8B-B14F-4D97-AF65-F5344CB8AC3E}">
        <p14:creationId xmlns:p14="http://schemas.microsoft.com/office/powerpoint/2010/main" val="344209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12</a:t>
            </a:fld>
            <a:endParaRPr lang="en-US" dirty="0"/>
          </a:p>
        </p:txBody>
      </p:sp>
    </p:spTree>
    <p:extLst>
      <p:ext uri="{BB962C8B-B14F-4D97-AF65-F5344CB8AC3E}">
        <p14:creationId xmlns:p14="http://schemas.microsoft.com/office/powerpoint/2010/main" val="87094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13</a:t>
            </a:fld>
            <a:endParaRPr lang="en-US" dirty="0"/>
          </a:p>
        </p:txBody>
      </p:sp>
    </p:spTree>
    <p:extLst>
      <p:ext uri="{BB962C8B-B14F-4D97-AF65-F5344CB8AC3E}">
        <p14:creationId xmlns:p14="http://schemas.microsoft.com/office/powerpoint/2010/main" val="3107055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14</a:t>
            </a:fld>
            <a:endParaRPr lang="en-US" dirty="0"/>
          </a:p>
        </p:txBody>
      </p:sp>
    </p:spTree>
    <p:extLst>
      <p:ext uri="{BB962C8B-B14F-4D97-AF65-F5344CB8AC3E}">
        <p14:creationId xmlns:p14="http://schemas.microsoft.com/office/powerpoint/2010/main" val="246313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15</a:t>
            </a:fld>
            <a:endParaRPr lang="en-US" dirty="0"/>
          </a:p>
        </p:txBody>
      </p:sp>
    </p:spTree>
    <p:extLst>
      <p:ext uri="{BB962C8B-B14F-4D97-AF65-F5344CB8AC3E}">
        <p14:creationId xmlns:p14="http://schemas.microsoft.com/office/powerpoint/2010/main" val="293358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16</a:t>
            </a:fld>
            <a:endParaRPr lang="en-US" dirty="0"/>
          </a:p>
        </p:txBody>
      </p:sp>
    </p:spTree>
    <p:extLst>
      <p:ext uri="{BB962C8B-B14F-4D97-AF65-F5344CB8AC3E}">
        <p14:creationId xmlns:p14="http://schemas.microsoft.com/office/powerpoint/2010/main" val="341393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17</a:t>
            </a:fld>
            <a:endParaRPr lang="en-US" dirty="0"/>
          </a:p>
        </p:txBody>
      </p:sp>
    </p:spTree>
    <p:extLst>
      <p:ext uri="{BB962C8B-B14F-4D97-AF65-F5344CB8AC3E}">
        <p14:creationId xmlns:p14="http://schemas.microsoft.com/office/powerpoint/2010/main" val="130695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18</a:t>
            </a:fld>
            <a:endParaRPr lang="en-US" dirty="0"/>
          </a:p>
        </p:txBody>
      </p:sp>
    </p:spTree>
    <p:extLst>
      <p:ext uri="{BB962C8B-B14F-4D97-AF65-F5344CB8AC3E}">
        <p14:creationId xmlns:p14="http://schemas.microsoft.com/office/powerpoint/2010/main" val="147911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19</a:t>
            </a:fld>
            <a:endParaRPr lang="en-US" dirty="0"/>
          </a:p>
        </p:txBody>
      </p:sp>
    </p:spTree>
    <p:extLst>
      <p:ext uri="{BB962C8B-B14F-4D97-AF65-F5344CB8AC3E}">
        <p14:creationId xmlns:p14="http://schemas.microsoft.com/office/powerpoint/2010/main" val="134354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Caroline</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a:t>
            </a:fld>
            <a:endParaRPr lang="en-US" dirty="0"/>
          </a:p>
        </p:txBody>
      </p:sp>
    </p:spTree>
    <p:extLst>
      <p:ext uri="{BB962C8B-B14F-4D97-AF65-F5344CB8AC3E}">
        <p14:creationId xmlns:p14="http://schemas.microsoft.com/office/powerpoint/2010/main" val="2536602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20</a:t>
            </a:fld>
            <a:endParaRPr lang="en-US" dirty="0"/>
          </a:p>
        </p:txBody>
      </p:sp>
    </p:spTree>
    <p:extLst>
      <p:ext uri="{BB962C8B-B14F-4D97-AF65-F5344CB8AC3E}">
        <p14:creationId xmlns:p14="http://schemas.microsoft.com/office/powerpoint/2010/main" val="24667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21</a:t>
            </a:fld>
            <a:endParaRPr lang="en-US" dirty="0"/>
          </a:p>
        </p:txBody>
      </p:sp>
    </p:spTree>
    <p:extLst>
      <p:ext uri="{BB962C8B-B14F-4D97-AF65-F5344CB8AC3E}">
        <p14:creationId xmlns:p14="http://schemas.microsoft.com/office/powerpoint/2010/main" val="311807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22</a:t>
            </a:fld>
            <a:endParaRPr lang="en-US" dirty="0"/>
          </a:p>
        </p:txBody>
      </p:sp>
    </p:spTree>
    <p:extLst>
      <p:ext uri="{BB962C8B-B14F-4D97-AF65-F5344CB8AC3E}">
        <p14:creationId xmlns:p14="http://schemas.microsoft.com/office/powerpoint/2010/main" val="30364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23</a:t>
            </a:fld>
            <a:endParaRPr lang="en-US" dirty="0"/>
          </a:p>
        </p:txBody>
      </p:sp>
    </p:spTree>
    <p:extLst>
      <p:ext uri="{BB962C8B-B14F-4D97-AF65-F5344CB8AC3E}">
        <p14:creationId xmlns:p14="http://schemas.microsoft.com/office/powerpoint/2010/main" val="30124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24</a:t>
            </a:fld>
            <a:endParaRPr lang="en-US" dirty="0"/>
          </a:p>
        </p:txBody>
      </p:sp>
    </p:spTree>
    <p:extLst>
      <p:ext uri="{BB962C8B-B14F-4D97-AF65-F5344CB8AC3E}">
        <p14:creationId xmlns:p14="http://schemas.microsoft.com/office/powerpoint/2010/main" val="2909918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25</a:t>
            </a:fld>
            <a:endParaRPr lang="en-US" dirty="0"/>
          </a:p>
        </p:txBody>
      </p:sp>
    </p:spTree>
    <p:extLst>
      <p:ext uri="{BB962C8B-B14F-4D97-AF65-F5344CB8AC3E}">
        <p14:creationId xmlns:p14="http://schemas.microsoft.com/office/powerpoint/2010/main" val="273153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26</a:t>
            </a:fld>
            <a:endParaRPr lang="en-US" dirty="0"/>
          </a:p>
        </p:txBody>
      </p:sp>
    </p:spTree>
    <p:extLst>
      <p:ext uri="{BB962C8B-B14F-4D97-AF65-F5344CB8AC3E}">
        <p14:creationId xmlns:p14="http://schemas.microsoft.com/office/powerpoint/2010/main" val="385939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27</a:t>
            </a:fld>
            <a:endParaRPr lang="en-US" dirty="0"/>
          </a:p>
        </p:txBody>
      </p:sp>
    </p:spTree>
    <p:extLst>
      <p:ext uri="{BB962C8B-B14F-4D97-AF65-F5344CB8AC3E}">
        <p14:creationId xmlns:p14="http://schemas.microsoft.com/office/powerpoint/2010/main" val="185241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28</a:t>
            </a:fld>
            <a:endParaRPr lang="en-US" dirty="0"/>
          </a:p>
        </p:txBody>
      </p:sp>
    </p:spTree>
    <p:extLst>
      <p:ext uri="{BB962C8B-B14F-4D97-AF65-F5344CB8AC3E}">
        <p14:creationId xmlns:p14="http://schemas.microsoft.com/office/powerpoint/2010/main" val="225592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29</a:t>
            </a:fld>
            <a:endParaRPr lang="en-US" dirty="0"/>
          </a:p>
        </p:txBody>
      </p:sp>
    </p:spTree>
    <p:extLst>
      <p:ext uri="{BB962C8B-B14F-4D97-AF65-F5344CB8AC3E}">
        <p14:creationId xmlns:p14="http://schemas.microsoft.com/office/powerpoint/2010/main" val="387478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Caroline</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3</a:t>
            </a:fld>
            <a:endParaRPr lang="en-US" dirty="0"/>
          </a:p>
        </p:txBody>
      </p:sp>
    </p:spTree>
    <p:extLst>
      <p:ext uri="{BB962C8B-B14F-4D97-AF65-F5344CB8AC3E}">
        <p14:creationId xmlns:p14="http://schemas.microsoft.com/office/powerpoint/2010/main" val="2767310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30</a:t>
            </a:fld>
            <a:endParaRPr lang="en-US" dirty="0"/>
          </a:p>
        </p:txBody>
      </p:sp>
    </p:spTree>
    <p:extLst>
      <p:ext uri="{BB962C8B-B14F-4D97-AF65-F5344CB8AC3E}">
        <p14:creationId xmlns:p14="http://schemas.microsoft.com/office/powerpoint/2010/main" val="619513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31</a:t>
            </a:fld>
            <a:endParaRPr lang="en-US" dirty="0"/>
          </a:p>
        </p:txBody>
      </p:sp>
    </p:spTree>
    <p:extLst>
      <p:ext uri="{BB962C8B-B14F-4D97-AF65-F5344CB8AC3E}">
        <p14:creationId xmlns:p14="http://schemas.microsoft.com/office/powerpoint/2010/main" val="1068214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32</a:t>
            </a:fld>
            <a:endParaRPr lang="en-US" dirty="0"/>
          </a:p>
        </p:txBody>
      </p:sp>
    </p:spTree>
    <p:extLst>
      <p:ext uri="{BB962C8B-B14F-4D97-AF65-F5344CB8AC3E}">
        <p14:creationId xmlns:p14="http://schemas.microsoft.com/office/powerpoint/2010/main" val="3410888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33</a:t>
            </a:fld>
            <a:endParaRPr lang="en-US" dirty="0"/>
          </a:p>
        </p:txBody>
      </p:sp>
    </p:spTree>
    <p:extLst>
      <p:ext uri="{BB962C8B-B14F-4D97-AF65-F5344CB8AC3E}">
        <p14:creationId xmlns:p14="http://schemas.microsoft.com/office/powerpoint/2010/main" val="364354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34</a:t>
            </a:fld>
            <a:endParaRPr lang="en-US" dirty="0"/>
          </a:p>
        </p:txBody>
      </p:sp>
    </p:spTree>
    <p:extLst>
      <p:ext uri="{BB962C8B-B14F-4D97-AF65-F5344CB8AC3E}">
        <p14:creationId xmlns:p14="http://schemas.microsoft.com/office/powerpoint/2010/main" val="189384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Caroline</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4</a:t>
            </a:fld>
            <a:endParaRPr lang="en-US" dirty="0"/>
          </a:p>
        </p:txBody>
      </p:sp>
    </p:spTree>
    <p:extLst>
      <p:ext uri="{BB962C8B-B14F-4D97-AF65-F5344CB8AC3E}">
        <p14:creationId xmlns:p14="http://schemas.microsoft.com/office/powerpoint/2010/main" val="20324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5</a:t>
            </a:fld>
            <a:endParaRPr lang="en-US" dirty="0"/>
          </a:p>
        </p:txBody>
      </p:sp>
    </p:spTree>
    <p:extLst>
      <p:ext uri="{BB962C8B-B14F-4D97-AF65-F5344CB8AC3E}">
        <p14:creationId xmlns:p14="http://schemas.microsoft.com/office/powerpoint/2010/main" val="246313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Sunny</a:t>
            </a:r>
          </a:p>
          <a:p>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6</a:t>
            </a:fld>
            <a:endParaRPr lang="en-US" dirty="0"/>
          </a:p>
        </p:txBody>
      </p:sp>
    </p:spTree>
    <p:extLst>
      <p:ext uri="{BB962C8B-B14F-4D97-AF65-F5344CB8AC3E}">
        <p14:creationId xmlns:p14="http://schemas.microsoft.com/office/powerpoint/2010/main" val="412218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7</a:t>
            </a:fld>
            <a:endParaRPr lang="en-US" dirty="0"/>
          </a:p>
        </p:txBody>
      </p:sp>
    </p:spTree>
    <p:extLst>
      <p:ext uri="{BB962C8B-B14F-4D97-AF65-F5344CB8AC3E}">
        <p14:creationId xmlns:p14="http://schemas.microsoft.com/office/powerpoint/2010/main" val="40990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Sunny</a:t>
            </a:r>
          </a:p>
          <a:p>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8</a:t>
            </a:fld>
            <a:endParaRPr lang="en-US" dirty="0"/>
          </a:p>
        </p:txBody>
      </p:sp>
    </p:spTree>
    <p:extLst>
      <p:ext uri="{BB962C8B-B14F-4D97-AF65-F5344CB8AC3E}">
        <p14:creationId xmlns:p14="http://schemas.microsoft.com/office/powerpoint/2010/main" val="27334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Levi</a:t>
            </a:r>
            <a:endParaRPr lang="en-US" dirty="0"/>
          </a:p>
        </p:txBody>
      </p:sp>
      <p:sp>
        <p:nvSpPr>
          <p:cNvPr id="4" name="Slide Number Placeholder 3"/>
          <p:cNvSpPr>
            <a:spLocks noGrp="1"/>
          </p:cNvSpPr>
          <p:nvPr>
            <p:ph type="sldNum" sz="quarter" idx="10"/>
          </p:nvPr>
        </p:nvSpPr>
        <p:spPr/>
        <p:txBody>
          <a:bodyPr/>
          <a:lstStyle/>
          <a:p>
            <a:fld id="{C0B7ED28-48E5-4227-B3BA-862152FF9D0E}" type="slidenum">
              <a:rPr lang="en-US" smtClean="0"/>
              <a:t>9</a:t>
            </a:fld>
            <a:endParaRPr lang="en-US" dirty="0"/>
          </a:p>
        </p:txBody>
      </p:sp>
    </p:spTree>
    <p:extLst>
      <p:ext uri="{BB962C8B-B14F-4D97-AF65-F5344CB8AC3E}">
        <p14:creationId xmlns:p14="http://schemas.microsoft.com/office/powerpoint/2010/main" val="381225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0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16256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306290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6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196515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11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393908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119100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65736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2806309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A6B333A-847E-4694-8E0A-DDC901C0A623}" type="datetimeFigureOut">
              <a:rPr lang="en-US" smtClean="0"/>
              <a:pPr/>
              <a:t>10/7/2016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1FF335-5C70-46FE-A1C2-AD4EE78C02E5}"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416134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279884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90263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195000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B333A-847E-4694-8E0A-DDC901C0A623}" type="datetimeFigureOut">
              <a:rPr lang="en-US" smtClean="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pPr/>
              <a:t>‹#›</a:t>
            </a:fld>
            <a:endParaRPr lang="en-US" dirty="0"/>
          </a:p>
        </p:txBody>
      </p:sp>
    </p:spTree>
    <p:extLst>
      <p:ext uri="{BB962C8B-B14F-4D97-AF65-F5344CB8AC3E}">
        <p14:creationId xmlns:p14="http://schemas.microsoft.com/office/powerpoint/2010/main" val="305127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1FF335-5C70-46FE-A1C2-AD4EE78C02E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76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14101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325367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8382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246500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A6B333A-847E-4694-8E0A-DDC901C0A623}" type="datetimeFigureOut">
              <a:rPr lang="en-US" smtClean="0"/>
              <a:t>10/7/2016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1FF335-5C70-46FE-A1C2-AD4EE78C02E5}" type="slidenum">
              <a:rPr lang="en-US" smtClean="0"/>
              <a:t>‹#›</a:t>
            </a:fld>
            <a:endParaRPr lang="en-US" dirty="0"/>
          </a:p>
        </p:txBody>
      </p:sp>
    </p:spTree>
    <p:extLst>
      <p:ext uri="{BB962C8B-B14F-4D97-AF65-F5344CB8AC3E}">
        <p14:creationId xmlns:p14="http://schemas.microsoft.com/office/powerpoint/2010/main" val="148459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B333A-847E-4694-8E0A-DDC901C0A623}"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1FF335-5C70-46FE-A1C2-AD4EE78C02E5}" type="slidenum">
              <a:rPr lang="en-US" smtClean="0"/>
              <a:t>‹#›</a:t>
            </a:fld>
            <a:endParaRPr lang="en-US" dirty="0"/>
          </a:p>
        </p:txBody>
      </p:sp>
    </p:spTree>
    <p:extLst>
      <p:ext uri="{BB962C8B-B14F-4D97-AF65-F5344CB8AC3E}">
        <p14:creationId xmlns:p14="http://schemas.microsoft.com/office/powerpoint/2010/main" val="285041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A6B333A-847E-4694-8E0A-DDC901C0A623}" type="datetimeFigureOut">
              <a:rPr lang="en-US" smtClean="0"/>
              <a:t>10/7/2016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1FF335-5C70-46FE-A1C2-AD4EE78C02E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134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A6B333A-847E-4694-8E0A-DDC901C0A623}" type="datetimeFigureOut">
              <a:rPr lang="en-US" smtClean="0"/>
              <a:pPr/>
              <a:t>10/7/2016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1FF335-5C70-46FE-A1C2-AD4EE78C02E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540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5.tiff"/><Relationship Id="rId4" Type="http://schemas.openxmlformats.org/officeDocument/2006/relationships/image" Target="../media/image14.tif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EPICS : HFIC</a:t>
            </a:r>
            <a:endParaRPr lang="en-US" dirty="0"/>
          </a:p>
        </p:txBody>
      </p:sp>
      <p:sp>
        <p:nvSpPr>
          <p:cNvPr id="3" name="Subtitle 2"/>
          <p:cNvSpPr>
            <a:spLocks noGrp="1"/>
          </p:cNvSpPr>
          <p:nvPr>
            <p:ph type="subTitle" idx="1"/>
          </p:nvPr>
        </p:nvSpPr>
        <p:spPr/>
        <p:txBody>
          <a:bodyPr/>
          <a:lstStyle/>
          <a:p>
            <a:r>
              <a:rPr lang="en-US" dirty="0" smtClean="0"/>
              <a:t>Health for </a:t>
            </a:r>
            <a:r>
              <a:rPr lang="en-US" dirty="0" err="1" smtClean="0"/>
              <a:t>india’s</a:t>
            </a:r>
            <a:r>
              <a:rPr lang="en-US" dirty="0" smtClean="0"/>
              <a:t> children</a:t>
            </a:r>
            <a:endParaRPr lang="en-US" dirty="0"/>
          </a:p>
        </p:txBody>
      </p:sp>
    </p:spTree>
    <p:extLst>
      <p:ext uri="{BB962C8B-B14F-4D97-AF65-F5344CB8AC3E}">
        <p14:creationId xmlns:p14="http://schemas.microsoft.com/office/powerpoint/2010/main" val="406780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Font typeface="Arial"/>
              <a:buChar char="•"/>
            </a:pPr>
            <a:r>
              <a:rPr lang="en-US" dirty="0"/>
              <a:t>The farms in the </a:t>
            </a:r>
            <a:r>
              <a:rPr lang="en-US" dirty="0" err="1"/>
              <a:t>Javadi</a:t>
            </a:r>
            <a:r>
              <a:rPr lang="en-US" dirty="0"/>
              <a:t> Hills need a proper source of water and way to store it efficiently.  Currently, their water source only lasts during the rainy (monsoon) seasons</a:t>
            </a:r>
            <a:r>
              <a:rPr lang="en-US" dirty="0" smtClean="0"/>
              <a:t>.</a:t>
            </a:r>
          </a:p>
          <a:p>
            <a:pPr>
              <a:buFont typeface="Arial"/>
              <a:buChar char="•"/>
            </a:pPr>
            <a:r>
              <a:rPr lang="en-US" dirty="0" smtClean="0"/>
              <a:t>Currently the farmers are using ‘ponds’ in the ground to store the water</a:t>
            </a:r>
          </a:p>
          <a:p>
            <a:pPr lvl="1">
              <a:buFont typeface="Arial"/>
              <a:buChar char="•"/>
            </a:pPr>
            <a:r>
              <a:rPr lang="en-US" dirty="0" smtClean="0"/>
              <a:t>The water collected is not lasting through the Dry Season</a:t>
            </a:r>
            <a:endParaRPr lang="en-US" sz="2400" dirty="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Storage: Problem Statement and Current System</a:t>
            </a:r>
            <a:endParaRPr lang="en-US" sz="3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2568" y="3405224"/>
            <a:ext cx="4249432" cy="2390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2985" y="2567402"/>
            <a:ext cx="2698865" cy="3598487"/>
          </a:xfrm>
          <a:prstGeom prst="rect">
            <a:avLst/>
          </a:prstGeom>
        </p:spPr>
      </p:pic>
    </p:spTree>
    <p:extLst>
      <p:ext uri="{BB962C8B-B14F-4D97-AF65-F5344CB8AC3E}">
        <p14:creationId xmlns:p14="http://schemas.microsoft.com/office/powerpoint/2010/main" val="2910170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Font typeface="Arial"/>
              <a:buChar char="•"/>
            </a:pPr>
            <a:r>
              <a:rPr lang="en-US" dirty="0" smtClean="0"/>
              <a:t>Information Gathered from two farms:</a:t>
            </a:r>
          </a:p>
          <a:p>
            <a:pPr lvl="1"/>
            <a:r>
              <a:rPr lang="en-US" dirty="0"/>
              <a:t>Farm 1:</a:t>
            </a:r>
          </a:p>
          <a:p>
            <a:pPr fontAlgn="base"/>
            <a:r>
              <a:rPr lang="en-US" dirty="0"/>
              <a:t>One well 20-25 </a:t>
            </a:r>
            <a:r>
              <a:rPr lang="en-US" dirty="0" err="1"/>
              <a:t>ft</a:t>
            </a:r>
            <a:r>
              <a:rPr lang="en-US" dirty="0"/>
              <a:t> deep filled w/ rainwater only during rainy season</a:t>
            </a:r>
          </a:p>
          <a:p>
            <a:pPr fontAlgn="base"/>
            <a:r>
              <a:rPr lang="en-US" dirty="0"/>
              <a:t>Check dam 5 </a:t>
            </a:r>
            <a:r>
              <a:rPr lang="en-US" dirty="0" err="1"/>
              <a:t>ft</a:t>
            </a:r>
            <a:r>
              <a:rPr lang="en-US" dirty="0"/>
              <a:t> deep, 49.21ft long and 2ft wide usable only for one month during rainy </a:t>
            </a:r>
            <a:r>
              <a:rPr lang="en-US" dirty="0" smtClean="0"/>
              <a:t>season</a:t>
            </a:r>
            <a:endParaRPr lang="en-US" dirty="0" smtClean="0">
              <a:solidFill>
                <a:schemeClr val="tx1">
                  <a:lumMod val="65000"/>
                  <a:lumOff val="35000"/>
                </a:schemeClr>
              </a:solidFill>
            </a:endParaRPr>
          </a:p>
          <a:p>
            <a:pPr lvl="1"/>
            <a:r>
              <a:rPr lang="en-US" dirty="0"/>
              <a:t>Farm 2:</a:t>
            </a:r>
          </a:p>
          <a:p>
            <a:pPr fontAlgn="base"/>
            <a:r>
              <a:rPr lang="en-US" dirty="0"/>
              <a:t>Hand pumps fetch groundwater &amp; channels are used to irrigate</a:t>
            </a:r>
          </a:p>
          <a:p>
            <a:pPr fontAlgn="base"/>
            <a:r>
              <a:rPr lang="en-US" dirty="0"/>
              <a:t>7 wells, each about 30-40 </a:t>
            </a:r>
            <a:r>
              <a:rPr lang="en-US" dirty="0" err="1"/>
              <a:t>ft</a:t>
            </a:r>
            <a:r>
              <a:rPr lang="en-US" dirty="0"/>
              <a:t> deep</a:t>
            </a:r>
          </a:p>
          <a:p>
            <a:pPr fontAlgn="base"/>
            <a:r>
              <a:rPr lang="en-US" dirty="0"/>
              <a:t>Canal distribution system or manually irrigate their fields from the well</a:t>
            </a:r>
          </a:p>
          <a:p>
            <a:pPr>
              <a:buFont typeface="Arial"/>
              <a:buChar char="•"/>
            </a:pPr>
            <a:endParaRPr lang="en-US"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Storage: Current System</a:t>
            </a:r>
            <a:endParaRPr lang="en-US" sz="3000" dirty="0"/>
          </a:p>
        </p:txBody>
      </p:sp>
    </p:spTree>
    <p:extLst>
      <p:ext uri="{BB962C8B-B14F-4D97-AF65-F5344CB8AC3E}">
        <p14:creationId xmlns:p14="http://schemas.microsoft.com/office/powerpoint/2010/main" val="1138482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Storage: Research</a:t>
            </a:r>
            <a:endParaRPr lang="en-US" sz="3000" dirty="0"/>
          </a:p>
        </p:txBody>
      </p:sp>
      <p:pic>
        <p:nvPicPr>
          <p:cNvPr id="1026" name="Picture 2" descr="https://lh4.googleusercontent.com/CV0fA0WVy_DLtZYMeXKLPLacQOhs5452AsNQ4nQRXRQoL80tV17Uxe4WL6RKbhrpWiwNX5okqg85zv36u4RhqtggG80RTFdHF5NKLS-5fHoaruc4Ez1XL-wkXty9q_j4TYQyoHJCRc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4455" y="1737360"/>
            <a:ext cx="5140037" cy="3084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54492" y="1737360"/>
            <a:ext cx="6137563" cy="2031325"/>
          </a:xfrm>
          <a:prstGeom prst="rect">
            <a:avLst/>
          </a:prstGeom>
          <a:noFill/>
        </p:spPr>
        <p:txBody>
          <a:bodyPr wrap="square" rtlCol="0">
            <a:spAutoFit/>
          </a:bodyPr>
          <a:lstStyle/>
          <a:p>
            <a:r>
              <a:rPr lang="en-US" dirty="0" smtClean="0"/>
              <a:t>Water Availability</a:t>
            </a:r>
          </a:p>
          <a:p>
            <a:pPr marL="285750" indent="-285750" fontAlgn="base">
              <a:buFont typeface="Arial" panose="020B0604020202020204" pitchFamily="34" charset="0"/>
              <a:buChar char="•"/>
            </a:pPr>
            <a:r>
              <a:rPr lang="en-US" dirty="0"/>
              <a:t>For farm one, at an average there is 196mm rainfall annually concentrated over a period of 3 months</a:t>
            </a:r>
          </a:p>
          <a:p>
            <a:pPr marL="285750" indent="-285750" fontAlgn="base">
              <a:buFont typeface="Arial" panose="020B0604020202020204" pitchFamily="34" charset="0"/>
              <a:buChar char="•"/>
            </a:pPr>
            <a:r>
              <a:rPr lang="en-US" dirty="0"/>
              <a:t>The mean annual rainfall for </a:t>
            </a:r>
            <a:r>
              <a:rPr lang="en-US" dirty="0" err="1" smtClean="0"/>
              <a:t>Javadhi</a:t>
            </a:r>
            <a:r>
              <a:rPr lang="en-US" dirty="0" smtClean="0"/>
              <a:t> </a:t>
            </a:r>
            <a:r>
              <a:rPr lang="en-US" dirty="0"/>
              <a:t>hills is 1100.85 mm with 480mm in south west monsoon (June - September) and 429 mm in North east monsoon (October - December)</a:t>
            </a:r>
          </a:p>
          <a:p>
            <a:endParaRPr lang="en-US" dirty="0"/>
          </a:p>
        </p:txBody>
      </p:sp>
    </p:spTree>
    <p:extLst>
      <p:ext uri="{BB962C8B-B14F-4D97-AF65-F5344CB8AC3E}">
        <p14:creationId xmlns:p14="http://schemas.microsoft.com/office/powerpoint/2010/main" val="2359318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Storage: Future Plans</a:t>
            </a:r>
            <a:endParaRPr lang="en-US" sz="3000" dirty="0"/>
          </a:p>
        </p:txBody>
      </p:sp>
      <p:sp>
        <p:nvSpPr>
          <p:cNvPr id="3" name="Content Placeholder 2"/>
          <p:cNvSpPr>
            <a:spLocks noGrp="1"/>
          </p:cNvSpPr>
          <p:nvPr>
            <p:ph idx="1"/>
          </p:nvPr>
        </p:nvSpPr>
        <p:spPr/>
        <p:txBody>
          <a:bodyPr>
            <a:normAutofit/>
          </a:bodyPr>
          <a:lstStyle/>
          <a:p>
            <a:r>
              <a:rPr lang="en-US" dirty="0"/>
              <a:t>From the next site visit that the VIT students take we hope to gain information on </a:t>
            </a:r>
          </a:p>
          <a:p>
            <a:pPr lvl="1"/>
            <a:r>
              <a:rPr lang="en-US" dirty="0"/>
              <a:t>Dimensions of the houses on the farm</a:t>
            </a:r>
          </a:p>
          <a:p>
            <a:pPr lvl="1"/>
            <a:r>
              <a:rPr lang="en-US" dirty="0"/>
              <a:t>Water flow rate from the existing pumps</a:t>
            </a:r>
          </a:p>
          <a:p>
            <a:pPr lvl="1"/>
            <a:r>
              <a:rPr lang="en-US" dirty="0"/>
              <a:t>Groundwater levels and how they change throughout the seasons</a:t>
            </a:r>
          </a:p>
          <a:p>
            <a:pPr lvl="1"/>
            <a:r>
              <a:rPr lang="en-US" dirty="0"/>
              <a:t>Daily amount of water needed to irrigate the crops</a:t>
            </a:r>
          </a:p>
          <a:p>
            <a:r>
              <a:rPr lang="en-US" dirty="0"/>
              <a:t>Meet with experts in water storage and irrigation.</a:t>
            </a:r>
          </a:p>
          <a:p>
            <a:r>
              <a:rPr lang="en-US" dirty="0"/>
              <a:t>Calculate exact water requirements and begin to build a conceptual design</a:t>
            </a:r>
          </a:p>
          <a:p>
            <a:r>
              <a:rPr lang="en-US" dirty="0"/>
              <a:t>Research case studies from farms in similar climates to start to design and develop solutions. </a:t>
            </a:r>
          </a:p>
          <a:p>
            <a:r>
              <a:rPr lang="en-US" dirty="0"/>
              <a:t>Develop a prototype that can be tested </a:t>
            </a:r>
            <a:r>
              <a:rPr lang="en-US" dirty="0"/>
              <a:t>and </a:t>
            </a:r>
            <a:r>
              <a:rPr lang="en-US" dirty="0"/>
              <a:t>shown to the VIT team in the spring.</a:t>
            </a:r>
          </a:p>
        </p:txBody>
      </p:sp>
    </p:spTree>
    <p:extLst>
      <p:ext uri="{BB962C8B-B14F-4D97-AF65-F5344CB8AC3E}">
        <p14:creationId xmlns:p14="http://schemas.microsoft.com/office/powerpoint/2010/main" val="361242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Font typeface="Arial"/>
              <a:buChar char="•"/>
            </a:pPr>
            <a:r>
              <a:rPr lang="en-US" altLang="zh-CN" sz="2400" dirty="0" smtClean="0">
                <a:solidFill>
                  <a:schemeClr val="tx1">
                    <a:lumMod val="65000"/>
                    <a:lumOff val="35000"/>
                  </a:schemeClr>
                </a:solidFill>
              </a:rPr>
              <a:t>Currently working with storage team</a:t>
            </a:r>
          </a:p>
          <a:p>
            <a:pPr lvl="1">
              <a:buFont typeface="Arial"/>
              <a:buChar char="•"/>
            </a:pPr>
            <a:r>
              <a:rPr lang="en-US" altLang="zh-CN" sz="2200" dirty="0" smtClean="0">
                <a:solidFill>
                  <a:schemeClr val="tx1">
                    <a:lumMod val="65000"/>
                    <a:lumOff val="35000"/>
                  </a:schemeClr>
                </a:solidFill>
              </a:rPr>
              <a:t>Irrigation system cannot be devised without the water storage specifications</a:t>
            </a:r>
          </a:p>
          <a:p>
            <a:pPr>
              <a:buFont typeface="Arial"/>
              <a:buChar char="•"/>
            </a:pPr>
            <a:r>
              <a:rPr lang="en-US" altLang="zh-CN" sz="2400" dirty="0" smtClean="0">
                <a:solidFill>
                  <a:schemeClr val="tx1">
                    <a:lumMod val="65000"/>
                    <a:lumOff val="35000"/>
                  </a:schemeClr>
                </a:solidFill>
              </a:rPr>
              <a:t> Irrigation team has been working with the storage team to accumulate research</a:t>
            </a:r>
          </a:p>
          <a:p>
            <a:pPr>
              <a:buFont typeface="Arial"/>
              <a:buChar char="•"/>
            </a:pPr>
            <a:r>
              <a:rPr lang="en-US" altLang="zh-CN" sz="2400" dirty="0" smtClean="0">
                <a:solidFill>
                  <a:schemeClr val="tx1">
                    <a:lumMod val="65000"/>
                    <a:lumOff val="35000"/>
                  </a:schemeClr>
                </a:solidFill>
              </a:rPr>
              <a:t>However once we move into the conceptual design phase the teams will split up again</a:t>
            </a:r>
          </a:p>
          <a:p>
            <a:pPr lvl="1">
              <a:buFont typeface="Arial"/>
              <a:buChar char="•"/>
            </a:pPr>
            <a:r>
              <a:rPr lang="en-US" altLang="zh-CN" sz="2000" dirty="0" smtClean="0">
                <a:solidFill>
                  <a:schemeClr val="tx1">
                    <a:lumMod val="65000"/>
                    <a:lumOff val="35000"/>
                  </a:schemeClr>
                </a:solidFill>
              </a:rPr>
              <a:t>Then the irrigation team will separate and conceptually design and then prototype an effective irrigation system</a:t>
            </a: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spTree>
    <p:extLst>
      <p:ext uri="{BB962C8B-B14F-4D97-AF65-F5344CB8AC3E}">
        <p14:creationId xmlns:p14="http://schemas.microsoft.com/office/powerpoint/2010/main" val="234065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altLang="zh-CN" sz="2400" dirty="0" smtClean="0">
                <a:solidFill>
                  <a:schemeClr val="tx1">
                    <a:lumMod val="65000"/>
                    <a:lumOff val="35000"/>
                  </a:schemeClr>
                </a:solidFill>
              </a:rPr>
              <a:t>Current system and problems </a:t>
            </a:r>
          </a:p>
          <a:p>
            <a:pPr lvl="1">
              <a:buFont typeface="Arial"/>
              <a:buChar char="•"/>
            </a:pPr>
            <a:r>
              <a:rPr lang="en-US" sz="2200" dirty="0" smtClean="0">
                <a:solidFill>
                  <a:schemeClr val="tx1">
                    <a:lumMod val="65000"/>
                    <a:lumOff val="35000"/>
                  </a:schemeClr>
                </a:solidFill>
                <a:latin typeface="Times New Roman" panose="02020603050405020304" pitchFamily="18" charset="0"/>
                <a:cs typeface="Times New Roman" panose="02020603050405020304" pitchFamily="18" charset="0"/>
              </a:rPr>
              <a:t>Farm 1</a:t>
            </a:r>
          </a:p>
          <a:p>
            <a:pPr lvl="2">
              <a:buFont typeface="Arial"/>
              <a:buChar char="•"/>
            </a:pPr>
            <a:r>
              <a:rPr lang="en-US" sz="1800" dirty="0" smtClean="0">
                <a:solidFill>
                  <a:schemeClr val="tx1">
                    <a:lumMod val="65000"/>
                    <a:lumOff val="35000"/>
                  </a:schemeClr>
                </a:solidFill>
                <a:latin typeface="Times New Roman" panose="02020603050405020304" pitchFamily="18" charset="0"/>
                <a:cs typeface="Times New Roman" panose="02020603050405020304" pitchFamily="18" charset="0"/>
              </a:rPr>
              <a:t>Scarcity of water during summers which forces farmers to go and look for daily wage jobs</a:t>
            </a:r>
          </a:p>
          <a:p>
            <a:pPr lvl="2">
              <a:buFont typeface="Arial"/>
              <a:buChar char="•"/>
            </a:pPr>
            <a:r>
              <a:rPr lang="en-US" sz="1800" dirty="0" smtClean="0">
                <a:solidFill>
                  <a:schemeClr val="tx1">
                    <a:lumMod val="65000"/>
                    <a:lumOff val="35000"/>
                  </a:schemeClr>
                </a:solidFill>
                <a:latin typeface="Times New Roman" panose="02020603050405020304" pitchFamily="18" charset="0"/>
                <a:cs typeface="Times New Roman" panose="02020603050405020304" pitchFamily="18" charset="0"/>
              </a:rPr>
              <a:t>Lack of adequate technologies to use the water table</a:t>
            </a:r>
          </a:p>
          <a:p>
            <a:pPr lvl="2">
              <a:buFont typeface="Arial"/>
              <a:buChar char="•"/>
            </a:pPr>
            <a:r>
              <a:rPr lang="en-US" sz="1800" dirty="0" smtClean="0">
                <a:solidFill>
                  <a:schemeClr val="tx1">
                    <a:lumMod val="65000"/>
                    <a:lumOff val="35000"/>
                  </a:schemeClr>
                </a:solidFill>
                <a:latin typeface="Times New Roman" panose="02020603050405020304" pitchFamily="18" charset="0"/>
                <a:cs typeface="Times New Roman" panose="02020603050405020304" pitchFamily="18" charset="0"/>
              </a:rPr>
              <a:t>No proper irrigation techniques </a:t>
            </a:r>
          </a:p>
          <a:p>
            <a:pPr lvl="1">
              <a:buFont typeface="Arial"/>
              <a:buChar char="•"/>
            </a:pPr>
            <a:r>
              <a:rPr lang="en-US" sz="2200" dirty="0" smtClean="0">
                <a:solidFill>
                  <a:schemeClr val="tx1">
                    <a:lumMod val="65000"/>
                    <a:lumOff val="35000"/>
                  </a:schemeClr>
                </a:solidFill>
                <a:latin typeface="Times New Roman" panose="02020603050405020304" pitchFamily="18" charset="0"/>
                <a:cs typeface="Times New Roman" panose="02020603050405020304" pitchFamily="18" charset="0"/>
              </a:rPr>
              <a:t>Farm 2</a:t>
            </a:r>
          </a:p>
          <a:p>
            <a:pPr lvl="2">
              <a:buFont typeface="Arial"/>
              <a:buChar char="•"/>
            </a:pPr>
            <a:r>
              <a:rPr lang="en-US" sz="1800" dirty="0" smtClean="0">
                <a:solidFill>
                  <a:schemeClr val="tx1">
                    <a:lumMod val="65000"/>
                    <a:lumOff val="35000"/>
                  </a:schemeClr>
                </a:solidFill>
                <a:latin typeface="Times New Roman" panose="02020603050405020304" pitchFamily="18" charset="0"/>
                <a:cs typeface="Times New Roman" panose="02020603050405020304" pitchFamily="18" charset="0"/>
              </a:rPr>
              <a:t>Scarcity of water during non-monsoon months (summer season) –March – May</a:t>
            </a:r>
          </a:p>
          <a:p>
            <a:pPr lvl="2">
              <a:buFont typeface="Arial"/>
              <a:buChar char="•"/>
            </a:pPr>
            <a:r>
              <a:rPr lang="en-US" sz="1800" dirty="0" smtClean="0">
                <a:solidFill>
                  <a:schemeClr val="tx1">
                    <a:lumMod val="65000"/>
                    <a:lumOff val="35000"/>
                  </a:schemeClr>
                </a:solidFill>
                <a:latin typeface="Times New Roman" panose="02020603050405020304" pitchFamily="18" charset="0"/>
                <a:cs typeface="Times New Roman" panose="02020603050405020304" pitchFamily="18" charset="0"/>
              </a:rPr>
              <a:t>Lack of modernized irrigation facilities </a:t>
            </a:r>
          </a:p>
          <a:p>
            <a:pPr marL="0" indent="0">
              <a:buNone/>
            </a:pPr>
            <a:endParaRPr lang="en-GB" sz="2400" dirty="0" smtClean="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spTree>
    <p:extLst>
      <p:ext uri="{BB962C8B-B14F-4D97-AF65-F5344CB8AC3E}">
        <p14:creationId xmlns:p14="http://schemas.microsoft.com/office/powerpoint/2010/main" val="218638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altLang="zh-CN" sz="2400" dirty="0" smtClean="0">
                <a:solidFill>
                  <a:schemeClr val="tx1">
                    <a:lumMod val="65000"/>
                    <a:lumOff val="35000"/>
                  </a:schemeClr>
                </a:solidFill>
              </a:rPr>
              <a:t>Crop Analysis</a:t>
            </a:r>
          </a:p>
          <a:p>
            <a:pPr lvl="1">
              <a:buFont typeface="Arial"/>
              <a:buChar char="•"/>
            </a:pPr>
            <a:r>
              <a:rPr lang="en-US" altLang="zh-CN" sz="2200" dirty="0" smtClean="0">
                <a:solidFill>
                  <a:schemeClr val="tx1">
                    <a:lumMod val="65000"/>
                    <a:lumOff val="35000"/>
                  </a:schemeClr>
                </a:solidFill>
              </a:rPr>
              <a:t>The three main crops grown in these farms are:</a:t>
            </a:r>
          </a:p>
          <a:p>
            <a:pPr lvl="2">
              <a:buFont typeface="Arial"/>
              <a:buChar char="•"/>
            </a:pPr>
            <a:r>
              <a:rPr lang="en" sz="1800" dirty="0">
                <a:latin typeface="Times New Roman" panose="02020603050405020304" pitchFamily="18" charset="0"/>
                <a:cs typeface="Times New Roman" panose="02020603050405020304" pitchFamily="18" charset="0"/>
              </a:rPr>
              <a:t>Saamai (Foxtail Millet)</a:t>
            </a:r>
          </a:p>
          <a:p>
            <a:pPr lvl="2">
              <a:buFont typeface="Arial"/>
              <a:buChar char="•"/>
            </a:pPr>
            <a:r>
              <a:rPr lang="en" sz="1800" dirty="0">
                <a:latin typeface="Times New Roman" panose="02020603050405020304" pitchFamily="18" charset="0"/>
                <a:cs typeface="Times New Roman" panose="02020603050405020304" pitchFamily="18" charset="0"/>
              </a:rPr>
              <a:t>Thinai (Little Millet</a:t>
            </a:r>
            <a:r>
              <a:rPr lang="en" sz="1800" dirty="0" smtClean="0">
                <a:latin typeface="Times New Roman" panose="02020603050405020304" pitchFamily="18" charset="0"/>
                <a:cs typeface="Times New Roman" panose="02020603050405020304" pitchFamily="18" charset="0"/>
              </a:rPr>
              <a:t>)</a:t>
            </a:r>
          </a:p>
          <a:p>
            <a:pPr lvl="2">
              <a:buFont typeface="Arial"/>
              <a:buChar char="•"/>
            </a:pPr>
            <a:r>
              <a:rPr lang="en" sz="1800" dirty="0">
                <a:latin typeface="Times New Roman" panose="02020603050405020304" pitchFamily="18" charset="0"/>
                <a:cs typeface="Times New Roman" panose="02020603050405020304" pitchFamily="18" charset="0"/>
              </a:rPr>
              <a:t>Raagi (Finger Millet)</a:t>
            </a:r>
          </a:p>
          <a:p>
            <a:pPr lvl="1">
              <a:buFont typeface="Arial"/>
              <a:buChar char="•"/>
            </a:pPr>
            <a:r>
              <a:rPr lang="en" sz="2200" dirty="0" smtClean="0">
                <a:latin typeface="Times New Roman" panose="02020603050405020304" pitchFamily="18" charset="0"/>
                <a:cs typeface="Times New Roman" panose="02020603050405020304" pitchFamily="18" charset="0"/>
              </a:rPr>
              <a:t>The other crop grown is Paddy (Rice)</a:t>
            </a:r>
          </a:p>
          <a:p>
            <a:pPr lvl="1">
              <a:buFont typeface="Arial"/>
              <a:buChar char="•"/>
            </a:pPr>
            <a:r>
              <a:rPr lang="en" sz="2200" dirty="0" smtClean="0">
                <a:latin typeface="Times New Roman" panose="02020603050405020304" pitchFamily="18" charset="0"/>
                <a:cs typeface="Times New Roman" panose="02020603050405020304" pitchFamily="18" charset="0"/>
              </a:rPr>
              <a:t>The millets are grown on 90% of the land area while rice take only 10%</a:t>
            </a:r>
            <a:endParaRPr lang="en" sz="2200" dirty="0">
              <a:latin typeface="Times New Roman" panose="02020603050405020304" pitchFamily="18" charset="0"/>
              <a:cs typeface="Times New Roman" panose="02020603050405020304" pitchFamily="18" charset="0"/>
            </a:endParaRP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spTree>
    <p:extLst>
      <p:ext uri="{BB962C8B-B14F-4D97-AF65-F5344CB8AC3E}">
        <p14:creationId xmlns:p14="http://schemas.microsoft.com/office/powerpoint/2010/main" val="3702009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altLang="zh-CN" sz="2400" dirty="0" smtClean="0">
                <a:solidFill>
                  <a:schemeClr val="tx1">
                    <a:lumMod val="65000"/>
                    <a:lumOff val="35000"/>
                  </a:schemeClr>
                </a:solidFill>
              </a:rPr>
              <a:t>Soil Analysis </a:t>
            </a:r>
          </a:p>
          <a:p>
            <a:pPr>
              <a:buFont typeface="Arial"/>
              <a:buChar char="•"/>
            </a:pPr>
            <a:endParaRPr lang="en" sz="2200" dirty="0">
              <a:latin typeface="Times New Roman" panose="02020603050405020304" pitchFamily="18" charset="0"/>
              <a:cs typeface="Times New Roman" panose="02020603050405020304" pitchFamily="18" charset="0"/>
            </a:endParaRP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sp>
        <p:nvSpPr>
          <p:cNvPr id="5" name="Content Placeholder 2"/>
          <p:cNvSpPr txBox="1">
            <a:spLocks/>
          </p:cNvSpPr>
          <p:nvPr/>
        </p:nvSpPr>
        <p:spPr>
          <a:xfrm>
            <a:off x="838200" y="1825625"/>
            <a:ext cx="10515600" cy="22476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200000"/>
              </a:lnSpc>
              <a:spcBef>
                <a:spcPts val="0"/>
              </a:spcBef>
              <a:buFont typeface="Calibri" panose="020F0502020204030204" pitchFamily="34" charset="0"/>
              <a:buNone/>
            </a:pPr>
            <a:r>
              <a:rPr lang="en" sz="2300" dirty="0" smtClean="0">
                <a:latin typeface="Times New Roman" panose="02020603050405020304" pitchFamily="18" charset="0"/>
                <a:cs typeface="Times New Roman" panose="02020603050405020304" pitchFamily="18" charset="0"/>
              </a:rPr>
              <a:t>				         Both farms have red loamy soil.</a:t>
            </a:r>
          </a:p>
          <a:p>
            <a:pPr algn="ctr">
              <a:lnSpc>
                <a:spcPct val="200000"/>
              </a:lnSpc>
              <a:spcBef>
                <a:spcPts val="0"/>
              </a:spcBef>
              <a:buFont typeface="Calibri" panose="020F0502020204030204" pitchFamily="34" charset="0"/>
              <a:buNone/>
            </a:pPr>
            <a:r>
              <a:rPr lang="en" sz="2300" dirty="0" smtClean="0">
                <a:latin typeface="Times New Roman" panose="02020603050405020304" pitchFamily="18" charset="0"/>
                <a:cs typeface="Times New Roman" panose="02020603050405020304" pitchFamily="18" charset="0"/>
              </a:rPr>
              <a:t> </a:t>
            </a:r>
            <a:r>
              <a:rPr lang="en" sz="2300" b="1" dirty="0" smtClean="0">
                <a:solidFill>
                  <a:srgbClr val="FF0000"/>
                </a:solidFill>
                <a:latin typeface="Times New Roman" panose="02020603050405020304" pitchFamily="18" charset="0"/>
                <a:cs typeface="Times New Roman" panose="02020603050405020304" pitchFamily="18" charset="0"/>
              </a:rPr>
              <a:t>50% of the land area is red loam, 13% clay soil, 12% sandy soil.</a:t>
            </a:r>
          </a:p>
          <a:p>
            <a:endParaRPr lang="en-US" dirty="0"/>
          </a:p>
        </p:txBody>
      </p:sp>
      <p:pic>
        <p:nvPicPr>
          <p:cNvPr id="7" name="Shape 74" descr="Water-Holding-Capacity.png"/>
          <p:cNvPicPr preferRelativeResize="0"/>
          <p:nvPr/>
        </p:nvPicPr>
        <p:blipFill>
          <a:blip r:embed="rId4">
            <a:alphaModFix/>
          </a:blip>
          <a:stretch>
            <a:fillRect/>
          </a:stretch>
        </p:blipFill>
        <p:spPr>
          <a:xfrm>
            <a:off x="713508" y="3338945"/>
            <a:ext cx="4772891" cy="2724948"/>
          </a:xfrm>
          <a:prstGeom prst="rect">
            <a:avLst/>
          </a:prstGeom>
          <a:noFill/>
          <a:ln>
            <a:noFill/>
          </a:ln>
        </p:spPr>
      </p:pic>
      <p:pic>
        <p:nvPicPr>
          <p:cNvPr id="8" name="Shape 75" descr="Red-Loam-Soil.png"/>
          <p:cNvPicPr preferRelativeResize="0"/>
          <p:nvPr/>
        </p:nvPicPr>
        <p:blipFill>
          <a:blip r:embed="rId5">
            <a:alphaModFix/>
          </a:blip>
          <a:stretch>
            <a:fillRect/>
          </a:stretch>
        </p:blipFill>
        <p:spPr>
          <a:xfrm>
            <a:off x="5967693" y="3446629"/>
            <a:ext cx="5645187" cy="2617264"/>
          </a:xfrm>
          <a:prstGeom prst="rect">
            <a:avLst/>
          </a:prstGeom>
          <a:noFill/>
          <a:ln>
            <a:noFill/>
          </a:ln>
        </p:spPr>
      </p:pic>
    </p:spTree>
    <p:extLst>
      <p:ext uri="{BB962C8B-B14F-4D97-AF65-F5344CB8AC3E}">
        <p14:creationId xmlns:p14="http://schemas.microsoft.com/office/powerpoint/2010/main" val="1506630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altLang="zh-CN" sz="2400" dirty="0" smtClean="0">
                <a:solidFill>
                  <a:schemeClr val="tx1">
                    <a:lumMod val="65000"/>
                    <a:lumOff val="35000"/>
                  </a:schemeClr>
                </a:solidFill>
              </a:rPr>
              <a:t>Rain Analysis </a:t>
            </a: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pic>
        <p:nvPicPr>
          <p:cNvPr id="7" name="Content Placeholder 3" descr="Monthly-Rain.png"/>
          <p:cNvPicPr>
            <a:picLocks noChangeAspect="1"/>
          </p:cNvPicPr>
          <p:nvPr/>
        </p:nvPicPr>
        <p:blipFill>
          <a:blip r:embed="rId4"/>
          <a:stretch>
            <a:fillRect/>
          </a:stretch>
        </p:blipFill>
        <p:spPr>
          <a:xfrm>
            <a:off x="1097280" y="665018"/>
            <a:ext cx="9940425" cy="5998326"/>
          </a:xfrm>
          <a:prstGeom prst="rect">
            <a:avLst/>
          </a:prstGeom>
        </p:spPr>
      </p:pic>
    </p:spTree>
    <p:extLst>
      <p:ext uri="{BB962C8B-B14F-4D97-AF65-F5344CB8AC3E}">
        <p14:creationId xmlns:p14="http://schemas.microsoft.com/office/powerpoint/2010/main" val="2070293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sz="2400" dirty="0" smtClean="0">
                <a:solidFill>
                  <a:schemeClr val="tx1">
                    <a:lumMod val="65000"/>
                    <a:lumOff val="35000"/>
                  </a:schemeClr>
                </a:solidFill>
              </a:rPr>
              <a:t>Researched Information </a:t>
            </a:r>
          </a:p>
          <a:p>
            <a:pPr>
              <a:buFont typeface="Arial"/>
              <a:buChar char="•"/>
            </a:pPr>
            <a:endParaRPr lang="en" sz="2200" dirty="0">
              <a:latin typeface="Times New Roman" panose="02020603050405020304" pitchFamily="18" charset="0"/>
              <a:cs typeface="Times New Roman" panose="02020603050405020304" pitchFamily="18" charset="0"/>
            </a:endParaRP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sp>
        <p:nvSpPr>
          <p:cNvPr id="5" name="Content Placeholder 2"/>
          <p:cNvSpPr txBox="1">
            <a:spLocks/>
          </p:cNvSpPr>
          <p:nvPr/>
        </p:nvSpPr>
        <p:spPr>
          <a:xfrm>
            <a:off x="868680" y="1931926"/>
            <a:ext cx="10515600" cy="3850976"/>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200000"/>
              </a:lnSpc>
              <a:spcBef>
                <a:spcPts val="0"/>
              </a:spcBef>
              <a:buFont typeface="Calibri" panose="020F0502020204030204" pitchFamily="34" charset="0"/>
              <a:buNone/>
            </a:pPr>
            <a:r>
              <a:rPr lang="en-US" sz="2300" dirty="0" smtClean="0">
                <a:latin typeface="Times New Roman" panose="02020603050405020304" pitchFamily="18" charset="0"/>
                <a:cs typeface="Times New Roman" panose="02020603050405020304" pitchFamily="18" charset="0"/>
              </a:rPr>
              <a:t>ICU = </a:t>
            </a:r>
            <a:r>
              <a:rPr lang="en-US" sz="2300" dirty="0" err="1" smtClean="0">
                <a:latin typeface="Times New Roman" panose="02020603050405020304" pitchFamily="18" charset="0"/>
                <a:cs typeface="Times New Roman" panose="02020603050405020304" pitchFamily="18" charset="0"/>
              </a:rPr>
              <a:t>ET</a:t>
            </a:r>
            <a:r>
              <a:rPr lang="en-US" sz="2300" baseline="-25000" dirty="0" err="1" smtClean="0">
                <a:latin typeface="Times New Roman" panose="02020603050405020304" pitchFamily="18" charset="0"/>
                <a:cs typeface="Times New Roman" panose="02020603050405020304" pitchFamily="18" charset="0"/>
              </a:rPr>
              <a:t>c</a:t>
            </a:r>
            <a:r>
              <a:rPr lang="en-US" sz="2300" dirty="0" smtClean="0">
                <a:latin typeface="Times New Roman" panose="02020603050405020304" pitchFamily="18" charset="0"/>
                <a:cs typeface="Times New Roman" panose="02020603050405020304" pitchFamily="18" charset="0"/>
              </a:rPr>
              <a:t> - P - DS</a:t>
            </a:r>
          </a:p>
          <a:p>
            <a:pPr algn="ctr">
              <a:lnSpc>
                <a:spcPct val="200000"/>
              </a:lnSpc>
              <a:spcBef>
                <a:spcPts val="0"/>
              </a:spcBef>
              <a:spcAft>
                <a:spcPts val="0"/>
              </a:spcAft>
              <a:buClr>
                <a:schemeClr val="dk1"/>
              </a:buClr>
              <a:buSzPct val="64705"/>
              <a:buFont typeface="Arial"/>
              <a:buNone/>
            </a:pPr>
            <a:r>
              <a:rPr lang="en-US" sz="2300" dirty="0" smtClean="0">
                <a:latin typeface="Times New Roman" panose="02020603050405020304" pitchFamily="18" charset="0"/>
                <a:cs typeface="Times New Roman" panose="02020603050405020304" pitchFamily="18" charset="0"/>
              </a:rPr>
              <a:t>where </a:t>
            </a:r>
            <a:r>
              <a:rPr lang="en-US" sz="2300" b="1" dirty="0" smtClean="0">
                <a:latin typeface="Times New Roman" panose="02020603050405020304" pitchFamily="18" charset="0"/>
                <a:cs typeface="Times New Roman" panose="02020603050405020304" pitchFamily="18" charset="0"/>
              </a:rPr>
              <a:t>ICU</a:t>
            </a:r>
            <a:r>
              <a:rPr lang="en-US" sz="2300" dirty="0" smtClean="0">
                <a:latin typeface="Times New Roman" panose="02020603050405020304" pitchFamily="18" charset="0"/>
                <a:cs typeface="Times New Roman" panose="02020603050405020304" pitchFamily="18" charset="0"/>
              </a:rPr>
              <a:t> = Irrigation Consumptive Water use needed to satisfy Crop Water Demand (mm)</a:t>
            </a:r>
          </a:p>
          <a:p>
            <a:pPr algn="ctr">
              <a:lnSpc>
                <a:spcPct val="200000"/>
              </a:lnSpc>
              <a:spcBef>
                <a:spcPts val="0"/>
              </a:spcBef>
              <a:spcAft>
                <a:spcPts val="0"/>
              </a:spcAft>
              <a:buClr>
                <a:schemeClr val="dk1"/>
              </a:buClr>
              <a:buSzPct val="68750"/>
              <a:buFont typeface="Arial"/>
              <a:buNone/>
            </a:pPr>
            <a:r>
              <a:rPr lang="en-US" sz="2300"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ET</a:t>
            </a:r>
            <a:r>
              <a:rPr lang="en-US" sz="2300" b="1" baseline="-25000" dirty="0" err="1" smtClean="0">
                <a:latin typeface="Times New Roman" panose="02020603050405020304" pitchFamily="18" charset="0"/>
                <a:cs typeface="Times New Roman" panose="02020603050405020304" pitchFamily="18" charset="0"/>
              </a:rPr>
              <a:t>c</a:t>
            </a:r>
            <a:r>
              <a:rPr lang="en-US" sz="2300" b="1"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Potential Crop Evapotranspiration (mm)</a:t>
            </a:r>
          </a:p>
          <a:p>
            <a:pPr indent="387350" algn="ctr">
              <a:lnSpc>
                <a:spcPct val="200000"/>
              </a:lnSpc>
              <a:spcBef>
                <a:spcPts val="0"/>
              </a:spcBef>
              <a:spcAft>
                <a:spcPts val="0"/>
              </a:spcAft>
              <a:buClr>
                <a:schemeClr val="dk1"/>
              </a:buClr>
              <a:buSzPct val="68750"/>
              <a:buFont typeface="Arial"/>
              <a:buNone/>
            </a:pPr>
            <a:r>
              <a:rPr lang="en-US" sz="2300" dirty="0" smtClean="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P </a:t>
            </a:r>
            <a:r>
              <a:rPr lang="en-US" sz="2300" dirty="0" smtClean="0">
                <a:latin typeface="Times New Roman" panose="02020603050405020304" pitchFamily="18" charset="0"/>
                <a:cs typeface="Times New Roman" panose="02020603050405020304" pitchFamily="18" charset="0"/>
              </a:rPr>
              <a:t>= Effective Precipitation (mm)</a:t>
            </a:r>
          </a:p>
          <a:p>
            <a:pPr marL="457200" indent="-69850" algn="ctr">
              <a:lnSpc>
                <a:spcPct val="200000"/>
              </a:lnSpc>
              <a:spcBef>
                <a:spcPts val="0"/>
              </a:spcBef>
              <a:spcAft>
                <a:spcPts val="0"/>
              </a:spcAft>
              <a:buClr>
                <a:schemeClr val="dk1"/>
              </a:buClr>
              <a:buSzPct val="68750"/>
              <a:buFont typeface="Arial"/>
              <a:buNone/>
            </a:pPr>
            <a:r>
              <a:rPr lang="en-US" sz="2300" dirty="0" smtClean="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DS</a:t>
            </a:r>
            <a:r>
              <a:rPr lang="en-US" sz="2300" dirty="0" smtClean="0">
                <a:latin typeface="Times New Roman" panose="02020603050405020304" pitchFamily="18" charset="0"/>
                <a:cs typeface="Times New Roman" panose="02020603050405020304" pitchFamily="18" charset="0"/>
              </a:rPr>
              <a:t>  = Change in Soil Moisture (mm)</a:t>
            </a:r>
          </a:p>
          <a:p>
            <a:endParaRPr lang="en-US" dirty="0"/>
          </a:p>
        </p:txBody>
      </p:sp>
    </p:spTree>
    <p:extLst>
      <p:ext uri="{BB962C8B-B14F-4D97-AF65-F5344CB8AC3E}">
        <p14:creationId xmlns:p14="http://schemas.microsoft.com/office/powerpoint/2010/main" val="90571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HFIC</a:t>
            </a:r>
            <a:br>
              <a:rPr lang="en-US" dirty="0" smtClean="0"/>
            </a:br>
            <a:r>
              <a:rPr lang="en-US" sz="3000" dirty="0" smtClean="0"/>
              <a:t>Team Introductions</a:t>
            </a:r>
            <a:endParaRPr lang="en-US" sz="3000" dirty="0"/>
          </a:p>
        </p:txBody>
      </p:sp>
      <p:sp>
        <p:nvSpPr>
          <p:cNvPr id="5" name="Content Placeholder 4"/>
          <p:cNvSpPr>
            <a:spLocks noGrp="1"/>
          </p:cNvSpPr>
          <p:nvPr>
            <p:ph idx="1"/>
          </p:nvPr>
        </p:nvSpPr>
        <p:spPr/>
        <p:txBody>
          <a:bodyPr numCol="2">
            <a:normAutofit fontScale="85000" lnSpcReduction="20000"/>
          </a:bodyPr>
          <a:lstStyle/>
          <a:p>
            <a:pPr marL="0" indent="0">
              <a:lnSpc>
                <a:spcPct val="110000"/>
              </a:lnSpc>
              <a:buNone/>
            </a:pPr>
            <a:r>
              <a:rPr lang="en-US" sz="2800" dirty="0" smtClean="0"/>
              <a:t>Jacqueline Adams </a:t>
            </a:r>
            <a:r>
              <a:rPr lang="en-US" sz="1600" dirty="0" smtClean="0"/>
              <a:t>Co-Project Manager</a:t>
            </a:r>
            <a:endParaRPr lang="en-US" sz="1600" dirty="0"/>
          </a:p>
          <a:p>
            <a:pPr marL="0" indent="0">
              <a:lnSpc>
                <a:spcPct val="110000"/>
              </a:lnSpc>
              <a:buNone/>
            </a:pPr>
            <a:r>
              <a:rPr lang="en-US" sz="2800" dirty="0" smtClean="0"/>
              <a:t>Nia Hightower </a:t>
            </a:r>
            <a:r>
              <a:rPr lang="en-US" sz="1600" dirty="0" smtClean="0"/>
              <a:t>Co-Project Manager</a:t>
            </a:r>
            <a:endParaRPr lang="en-US" sz="1600" dirty="0"/>
          </a:p>
          <a:p>
            <a:pPr marL="0" indent="0">
              <a:lnSpc>
                <a:spcPct val="110000"/>
              </a:lnSpc>
              <a:buNone/>
            </a:pPr>
            <a:r>
              <a:rPr lang="en-US" sz="2800" dirty="0" smtClean="0"/>
              <a:t>Adam </a:t>
            </a:r>
            <a:r>
              <a:rPr lang="en-US" sz="2800" dirty="0" err="1" smtClean="0"/>
              <a:t>Cuculich</a:t>
            </a:r>
            <a:r>
              <a:rPr lang="en-US" sz="2800" dirty="0" smtClean="0"/>
              <a:t> </a:t>
            </a:r>
            <a:r>
              <a:rPr lang="en-US" sz="1600" dirty="0" smtClean="0"/>
              <a:t>Design Lead </a:t>
            </a:r>
          </a:p>
          <a:p>
            <a:pPr marL="0" indent="0">
              <a:lnSpc>
                <a:spcPct val="110000"/>
              </a:lnSpc>
              <a:buNone/>
            </a:pPr>
            <a:r>
              <a:rPr lang="en-US" sz="2800" dirty="0" smtClean="0"/>
              <a:t>Talia Fix McNamara </a:t>
            </a:r>
          </a:p>
          <a:p>
            <a:pPr marL="0" indent="0">
              <a:lnSpc>
                <a:spcPct val="110000"/>
              </a:lnSpc>
              <a:buNone/>
            </a:pPr>
            <a:r>
              <a:rPr lang="en-US" sz="2800" dirty="0" err="1" smtClean="0"/>
              <a:t>Anunai</a:t>
            </a:r>
            <a:r>
              <a:rPr lang="en-US" sz="2800" dirty="0" smtClean="0"/>
              <a:t> Ishan</a:t>
            </a:r>
          </a:p>
          <a:p>
            <a:pPr marL="0" indent="0">
              <a:lnSpc>
                <a:spcPct val="110000"/>
              </a:lnSpc>
              <a:buNone/>
            </a:pPr>
            <a:r>
              <a:rPr lang="en-US" sz="2800" dirty="0" err="1" smtClean="0"/>
              <a:t>Prerena</a:t>
            </a:r>
            <a:r>
              <a:rPr lang="en-US" sz="2800" dirty="0" smtClean="0"/>
              <a:t> </a:t>
            </a:r>
            <a:r>
              <a:rPr lang="en-US" sz="2800" dirty="0" err="1" smtClean="0"/>
              <a:t>Prahlad</a:t>
            </a:r>
            <a:r>
              <a:rPr lang="en-US" sz="2800" dirty="0" smtClean="0"/>
              <a:t> </a:t>
            </a:r>
          </a:p>
          <a:p>
            <a:pPr marL="0" indent="0">
              <a:lnSpc>
                <a:spcPct val="110000"/>
              </a:lnSpc>
              <a:buNone/>
            </a:pPr>
            <a:r>
              <a:rPr lang="en-US" sz="2800" dirty="0" smtClean="0"/>
              <a:t>Justin Figueroa </a:t>
            </a:r>
            <a:r>
              <a:rPr lang="en-US" sz="1600" dirty="0" smtClean="0"/>
              <a:t>Financial officer/Design Lead</a:t>
            </a:r>
          </a:p>
          <a:p>
            <a:pPr marL="0" indent="0">
              <a:lnSpc>
                <a:spcPct val="110000"/>
              </a:lnSpc>
              <a:buNone/>
            </a:pPr>
            <a:r>
              <a:rPr lang="en-US" sz="2800" dirty="0" smtClean="0"/>
              <a:t>Anwesha </a:t>
            </a:r>
            <a:r>
              <a:rPr lang="en-US" sz="2800" dirty="0" err="1" smtClean="0"/>
              <a:t>Sanyal</a:t>
            </a:r>
            <a:r>
              <a:rPr lang="en-US" sz="2800" dirty="0" smtClean="0"/>
              <a:t> </a:t>
            </a:r>
            <a:r>
              <a:rPr lang="en-US" sz="1600" dirty="0"/>
              <a:t>P</a:t>
            </a:r>
            <a:r>
              <a:rPr lang="en-US" sz="1600" dirty="0" smtClean="0"/>
              <a:t>roject Archivist </a:t>
            </a:r>
          </a:p>
          <a:p>
            <a:pPr marL="0" indent="0">
              <a:buNone/>
            </a:pPr>
            <a:r>
              <a:rPr lang="en-US" sz="2800" dirty="0" smtClean="0"/>
              <a:t>Rahul </a:t>
            </a:r>
            <a:r>
              <a:rPr lang="en-US" sz="2800" dirty="0" err="1" smtClean="0"/>
              <a:t>Mahewaram</a:t>
            </a:r>
            <a:endParaRPr lang="en-US" sz="2800" dirty="0" smtClean="0"/>
          </a:p>
          <a:p>
            <a:pPr marL="0" indent="0">
              <a:buNone/>
            </a:pPr>
            <a:r>
              <a:rPr lang="en-US" sz="2800" dirty="0" smtClean="0"/>
              <a:t>Aditya Mishra</a:t>
            </a:r>
          </a:p>
          <a:p>
            <a:pPr marL="0" indent="0">
              <a:buNone/>
            </a:pPr>
            <a:r>
              <a:rPr lang="en-US" sz="2800" dirty="0" err="1" smtClean="0"/>
              <a:t>Zixin</a:t>
            </a:r>
            <a:r>
              <a:rPr lang="en-US" sz="2800" dirty="0" smtClean="0"/>
              <a:t> </a:t>
            </a:r>
            <a:r>
              <a:rPr lang="en-US" sz="2800" dirty="0" err="1" smtClean="0"/>
              <a:t>Ruan</a:t>
            </a:r>
            <a:r>
              <a:rPr lang="en-US" sz="2800" dirty="0" smtClean="0"/>
              <a:t> </a:t>
            </a:r>
          </a:p>
          <a:p>
            <a:pPr marL="0" indent="0">
              <a:buNone/>
            </a:pPr>
            <a:r>
              <a:rPr lang="en-US" sz="2800" dirty="0" err="1" smtClean="0"/>
              <a:t>Karthick</a:t>
            </a:r>
            <a:r>
              <a:rPr lang="en-US" sz="2800" dirty="0" smtClean="0"/>
              <a:t> Shankar</a:t>
            </a:r>
          </a:p>
          <a:p>
            <a:pPr marL="0" indent="0">
              <a:buNone/>
            </a:pPr>
            <a:r>
              <a:rPr lang="en-US" sz="2800" dirty="0" smtClean="0"/>
              <a:t>Henry Tingle </a:t>
            </a:r>
          </a:p>
          <a:p>
            <a:pPr marL="0" indent="0">
              <a:buNone/>
            </a:pPr>
            <a:r>
              <a:rPr lang="en-US" sz="2800" dirty="0" err="1" smtClean="0"/>
              <a:t>Abhijith</a:t>
            </a:r>
            <a:r>
              <a:rPr lang="en-US" sz="2800" dirty="0" smtClean="0"/>
              <a:t> </a:t>
            </a:r>
            <a:r>
              <a:rPr lang="en-US" sz="2800" dirty="0" err="1" smtClean="0"/>
              <a:t>Vamadev</a:t>
            </a:r>
            <a:endParaRPr lang="en-US" sz="2800" dirty="0" smtClean="0"/>
          </a:p>
          <a:p>
            <a:pPr marL="0" indent="0">
              <a:buNone/>
            </a:pPr>
            <a:r>
              <a:rPr lang="en-US" sz="2800" dirty="0" err="1" smtClean="0"/>
              <a:t>Kaithlyn</a:t>
            </a:r>
            <a:r>
              <a:rPr lang="en-US" sz="2800" dirty="0" smtClean="0"/>
              <a:t> Waldman </a:t>
            </a:r>
            <a:r>
              <a:rPr lang="en-US" sz="1600" dirty="0" smtClean="0"/>
              <a:t>Design Lead </a:t>
            </a:r>
          </a:p>
          <a:p>
            <a:pPr marL="0" indent="0">
              <a:buNone/>
            </a:pPr>
            <a:r>
              <a:rPr lang="en-US" sz="2800" dirty="0" err="1" smtClean="0"/>
              <a:t>Meesam</a:t>
            </a:r>
            <a:r>
              <a:rPr lang="en-US" sz="2800" dirty="0" smtClean="0"/>
              <a:t> </a:t>
            </a:r>
            <a:r>
              <a:rPr lang="en-US" sz="2800" dirty="0" err="1" smtClean="0"/>
              <a:t>Zaheer</a:t>
            </a:r>
            <a:endParaRPr lang="en-US" sz="2800" dirty="0" smtClean="0"/>
          </a:p>
          <a:p>
            <a:pPr marL="0" indent="0">
              <a:buNone/>
            </a:pPr>
            <a:r>
              <a:rPr lang="en-US" sz="2800" dirty="0" err="1" smtClean="0"/>
              <a:t>Xiantian</a:t>
            </a:r>
            <a:r>
              <a:rPr lang="en-US" sz="2800" dirty="0" smtClean="0"/>
              <a:t> Sun </a:t>
            </a:r>
            <a:r>
              <a:rPr lang="en-US" sz="1600" dirty="0" smtClean="0"/>
              <a:t>Webmaster</a:t>
            </a:r>
          </a:p>
          <a:p>
            <a:pPr marL="0" indent="0">
              <a:buNone/>
            </a:pPr>
            <a:endParaRPr lang="en-US" sz="1600" dirty="0" smtClean="0"/>
          </a:p>
        </p:txBody>
      </p:sp>
      <p:pic>
        <p:nvPicPr>
          <p:cNvPr id="6" name="Picture 5"/>
          <p:cNvPicPr>
            <a:picLocks noChangeAspect="1"/>
          </p:cNvPicPr>
          <p:nvPr/>
        </p:nvPicPr>
        <p:blipFill>
          <a:blip r:embed="rId3"/>
          <a:stretch>
            <a:fillRect/>
          </a:stretch>
        </p:blipFill>
        <p:spPr>
          <a:xfrm>
            <a:off x="8932985" y="126609"/>
            <a:ext cx="3027192" cy="650471"/>
          </a:xfrm>
          <a:prstGeom prst="rect">
            <a:avLst/>
          </a:prstGeom>
        </p:spPr>
      </p:pic>
    </p:spTree>
    <p:extLst>
      <p:ext uri="{BB962C8B-B14F-4D97-AF65-F5344CB8AC3E}">
        <p14:creationId xmlns:p14="http://schemas.microsoft.com/office/powerpoint/2010/main" val="202388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sz="2400" dirty="0" smtClean="0">
                <a:solidFill>
                  <a:schemeClr val="tx1">
                    <a:lumMod val="65000"/>
                    <a:lumOff val="35000"/>
                  </a:schemeClr>
                </a:solidFill>
              </a:rPr>
              <a:t>Water Requirements- Summer Season</a:t>
            </a:r>
          </a:p>
          <a:p>
            <a:pPr marL="0" indent="0">
              <a:buNone/>
            </a:pPr>
            <a:endParaRPr lang="en-US" sz="2400" dirty="0" smtClean="0">
              <a:solidFill>
                <a:schemeClr val="tx1">
                  <a:lumMod val="65000"/>
                  <a:lumOff val="35000"/>
                </a:schemeClr>
              </a:solidFill>
            </a:endParaRPr>
          </a:p>
          <a:p>
            <a:pPr>
              <a:buFont typeface="Arial"/>
              <a:buChar char="•"/>
            </a:pPr>
            <a:endParaRPr lang="en" sz="2200" dirty="0">
              <a:latin typeface="Times New Roman" panose="02020603050405020304" pitchFamily="18" charset="0"/>
              <a:cs typeface="Times New Roman" panose="02020603050405020304" pitchFamily="18" charset="0"/>
            </a:endParaRP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pic>
        <p:nvPicPr>
          <p:cNvPr id="7" name="Shape 88" descr="CWR---Summer.png"/>
          <p:cNvPicPr preferRelativeResize="0"/>
          <p:nvPr/>
        </p:nvPicPr>
        <p:blipFill>
          <a:blip r:embed="rId4"/>
          <a:stretch>
            <a:fillRect/>
          </a:stretch>
        </p:blipFill>
        <p:spPr>
          <a:xfrm>
            <a:off x="116609" y="2369850"/>
            <a:ext cx="7143173" cy="3767714"/>
          </a:xfrm>
          <a:prstGeom prst="rect">
            <a:avLst/>
          </a:prstGeom>
          <a:noFill/>
          <a:ln>
            <a:noFill/>
          </a:ln>
        </p:spPr>
      </p:pic>
      <p:sp>
        <p:nvSpPr>
          <p:cNvPr id="8" name="Content Placeholder 2"/>
          <p:cNvSpPr txBox="1">
            <a:spLocks/>
          </p:cNvSpPr>
          <p:nvPr/>
        </p:nvSpPr>
        <p:spPr>
          <a:xfrm>
            <a:off x="7259782" y="1468581"/>
            <a:ext cx="4876569" cy="5250873"/>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200000"/>
              </a:lnSpc>
              <a:spcBef>
                <a:spcPts val="0"/>
              </a:spcBef>
              <a:buFont typeface="Calibri" panose="020F0502020204030204" pitchFamily="34" charset="0"/>
              <a:buNone/>
            </a:pPr>
            <a:r>
              <a:rPr lang="en" sz="2300" smtClean="0">
                <a:latin typeface="Times New Roman" panose="02020603050405020304" pitchFamily="18" charset="0"/>
                <a:cs typeface="Times New Roman" panose="02020603050405020304" pitchFamily="18" charset="0"/>
              </a:rPr>
              <a:t>Average ICU (Irrigation Requirement) = 2.425 mm/day</a:t>
            </a:r>
          </a:p>
          <a:p>
            <a:pPr>
              <a:lnSpc>
                <a:spcPct val="200000"/>
              </a:lnSpc>
              <a:spcBef>
                <a:spcPts val="0"/>
              </a:spcBef>
              <a:buFont typeface="Calibri" panose="020F0502020204030204" pitchFamily="34" charset="0"/>
              <a:buNone/>
            </a:pPr>
            <a:r>
              <a:rPr lang="en" sz="2300" smtClean="0">
                <a:latin typeface="Times New Roman" panose="02020603050405020304" pitchFamily="18" charset="0"/>
                <a:cs typeface="Times New Roman" panose="02020603050405020304" pitchFamily="18" charset="0"/>
              </a:rPr>
              <a:t>1 Acre = 4046.9 m</a:t>
            </a:r>
            <a:r>
              <a:rPr lang="en" sz="2300" baseline="30000" smtClean="0">
                <a:latin typeface="Times New Roman" panose="02020603050405020304" pitchFamily="18" charset="0"/>
                <a:cs typeface="Times New Roman" panose="02020603050405020304" pitchFamily="18" charset="0"/>
              </a:rPr>
              <a:t>2</a:t>
            </a:r>
          </a:p>
          <a:p>
            <a:pPr>
              <a:lnSpc>
                <a:spcPct val="200000"/>
              </a:lnSpc>
              <a:spcBef>
                <a:spcPts val="0"/>
              </a:spcBef>
              <a:buFont typeface="Calibri" panose="020F0502020204030204" pitchFamily="34" charset="0"/>
              <a:buNone/>
            </a:pPr>
            <a:r>
              <a:rPr lang="en" sz="2300" smtClean="0">
                <a:latin typeface="Times New Roman" panose="02020603050405020304" pitchFamily="18" charset="0"/>
                <a:cs typeface="Times New Roman" panose="02020603050405020304" pitchFamily="18" charset="0"/>
              </a:rPr>
              <a:t>Volume of water per acre per day = (2.425x10</a:t>
            </a:r>
            <a:r>
              <a:rPr lang="en" sz="2300" baseline="30000" smtClean="0">
                <a:latin typeface="Times New Roman" panose="02020603050405020304" pitchFamily="18" charset="0"/>
                <a:cs typeface="Times New Roman" panose="02020603050405020304" pitchFamily="18" charset="0"/>
              </a:rPr>
              <a:t>-3</a:t>
            </a:r>
            <a:r>
              <a:rPr lang="en" sz="2300" smtClean="0">
                <a:latin typeface="Times New Roman" panose="02020603050405020304" pitchFamily="18" charset="0"/>
                <a:cs typeface="Times New Roman" panose="02020603050405020304" pitchFamily="18" charset="0"/>
              </a:rPr>
              <a:t>)(4046.9)  = 9.81 m</a:t>
            </a:r>
            <a:r>
              <a:rPr lang="en" sz="2300" baseline="30000" smtClean="0">
                <a:latin typeface="Times New Roman" panose="02020603050405020304" pitchFamily="18" charset="0"/>
                <a:cs typeface="Times New Roman" panose="02020603050405020304" pitchFamily="18" charset="0"/>
              </a:rPr>
              <a:t>3</a:t>
            </a:r>
            <a:r>
              <a:rPr lang="en" sz="2300" smtClean="0">
                <a:latin typeface="Times New Roman" panose="02020603050405020304" pitchFamily="18" charset="0"/>
                <a:cs typeface="Times New Roman" panose="02020603050405020304" pitchFamily="18" charset="0"/>
              </a:rPr>
              <a:t>/acre/day</a:t>
            </a:r>
          </a:p>
          <a:p>
            <a:pPr algn="ctr">
              <a:lnSpc>
                <a:spcPct val="200000"/>
              </a:lnSpc>
              <a:spcBef>
                <a:spcPts val="0"/>
              </a:spcBef>
              <a:buFont typeface="Calibri" panose="020F0502020204030204" pitchFamily="34" charset="0"/>
              <a:buNone/>
            </a:pPr>
            <a:r>
              <a:rPr lang="en"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of water required = 9810 L/acre/day = 2591.53 gallons/acre/day</a:t>
            </a:r>
          </a:p>
          <a:p>
            <a:endParaRPr lang="en-US" dirty="0"/>
          </a:p>
        </p:txBody>
      </p:sp>
    </p:spTree>
    <p:extLst>
      <p:ext uri="{BB962C8B-B14F-4D97-AF65-F5344CB8AC3E}">
        <p14:creationId xmlns:p14="http://schemas.microsoft.com/office/powerpoint/2010/main" val="868835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sz="2400" dirty="0" smtClean="0">
                <a:solidFill>
                  <a:schemeClr val="tx1">
                    <a:lumMod val="65000"/>
                    <a:lumOff val="35000"/>
                  </a:schemeClr>
                </a:solidFill>
              </a:rPr>
              <a:t>Water Requirements- South West Monsoon Season</a:t>
            </a:r>
          </a:p>
          <a:p>
            <a:pPr marL="0" indent="0">
              <a:buNone/>
            </a:pPr>
            <a:endParaRPr lang="en-US" sz="2400" dirty="0" smtClean="0">
              <a:solidFill>
                <a:schemeClr val="tx1">
                  <a:lumMod val="65000"/>
                  <a:lumOff val="35000"/>
                </a:schemeClr>
              </a:solidFill>
            </a:endParaRPr>
          </a:p>
          <a:p>
            <a:pPr>
              <a:buFont typeface="Arial"/>
              <a:buChar char="•"/>
            </a:pPr>
            <a:endParaRPr lang="en" sz="2200" dirty="0">
              <a:latin typeface="Times New Roman" panose="02020603050405020304" pitchFamily="18" charset="0"/>
              <a:cs typeface="Times New Roman" panose="02020603050405020304" pitchFamily="18" charset="0"/>
            </a:endParaRP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pic>
        <p:nvPicPr>
          <p:cNvPr id="9" name="Shape 101" descr="CWR.png"/>
          <p:cNvPicPr preferRelativeResize="0"/>
          <p:nvPr/>
        </p:nvPicPr>
        <p:blipFill>
          <a:blip r:embed="rId4"/>
          <a:stretch>
            <a:fillRect/>
          </a:stretch>
        </p:blipFill>
        <p:spPr>
          <a:xfrm>
            <a:off x="260375" y="2376187"/>
            <a:ext cx="5866105" cy="3601281"/>
          </a:xfrm>
          <a:prstGeom prst="rect">
            <a:avLst/>
          </a:prstGeom>
          <a:noFill/>
          <a:ln>
            <a:noFill/>
          </a:ln>
        </p:spPr>
      </p:pic>
      <p:sp>
        <p:nvSpPr>
          <p:cNvPr id="10" name="Content Placeholder 2"/>
          <p:cNvSpPr txBox="1">
            <a:spLocks/>
          </p:cNvSpPr>
          <p:nvPr/>
        </p:nvSpPr>
        <p:spPr>
          <a:xfrm>
            <a:off x="6344910" y="2189017"/>
            <a:ext cx="5176149" cy="437803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200000"/>
              </a:lnSpc>
              <a:spcBef>
                <a:spcPts val="0"/>
              </a:spcBef>
              <a:buFont typeface="Calibri" panose="020F0502020204030204" pitchFamily="34" charset="0"/>
              <a:buNone/>
            </a:pPr>
            <a:r>
              <a:rPr lang="en" sz="2300" dirty="0" smtClean="0">
                <a:latin typeface="Times New Roman" panose="02020603050405020304" pitchFamily="18" charset="0"/>
                <a:cs typeface="Times New Roman" panose="02020603050405020304" pitchFamily="18" charset="0"/>
              </a:rPr>
              <a:t>Average ICU (Irrigation Requirement) = 0.64 mm/day</a:t>
            </a:r>
          </a:p>
          <a:p>
            <a:pPr>
              <a:lnSpc>
                <a:spcPct val="200000"/>
              </a:lnSpc>
              <a:spcBef>
                <a:spcPts val="0"/>
              </a:spcBef>
              <a:buFont typeface="Calibri" panose="020F0502020204030204" pitchFamily="34" charset="0"/>
              <a:buNone/>
            </a:pPr>
            <a:r>
              <a:rPr lang="en" sz="2300" dirty="0" smtClean="0">
                <a:latin typeface="Times New Roman" panose="02020603050405020304" pitchFamily="18" charset="0"/>
                <a:cs typeface="Times New Roman" panose="02020603050405020304" pitchFamily="18" charset="0"/>
              </a:rPr>
              <a:t>1 Acre = 4046.9 m</a:t>
            </a:r>
            <a:r>
              <a:rPr lang="en" sz="2300" baseline="30000" dirty="0" smtClean="0">
                <a:latin typeface="Times New Roman" panose="02020603050405020304" pitchFamily="18" charset="0"/>
                <a:cs typeface="Times New Roman" panose="02020603050405020304" pitchFamily="18" charset="0"/>
              </a:rPr>
              <a:t>2</a:t>
            </a:r>
          </a:p>
          <a:p>
            <a:pPr>
              <a:lnSpc>
                <a:spcPct val="200000"/>
              </a:lnSpc>
              <a:spcBef>
                <a:spcPts val="0"/>
              </a:spcBef>
              <a:buFont typeface="Calibri" panose="020F0502020204030204" pitchFamily="34" charset="0"/>
              <a:buNone/>
            </a:pPr>
            <a:r>
              <a:rPr lang="en" sz="2300" dirty="0" smtClean="0">
                <a:latin typeface="Times New Roman" panose="02020603050405020304" pitchFamily="18" charset="0"/>
                <a:cs typeface="Times New Roman" panose="02020603050405020304" pitchFamily="18" charset="0"/>
              </a:rPr>
              <a:t>Volume of water per acre per day = (0.64x10</a:t>
            </a:r>
            <a:r>
              <a:rPr lang="en" sz="2300" baseline="30000" dirty="0" smtClean="0">
                <a:latin typeface="Times New Roman" panose="02020603050405020304" pitchFamily="18" charset="0"/>
                <a:cs typeface="Times New Roman" panose="02020603050405020304" pitchFamily="18" charset="0"/>
              </a:rPr>
              <a:t>-3</a:t>
            </a:r>
            <a:r>
              <a:rPr lang="en" sz="2300" dirty="0" smtClean="0">
                <a:latin typeface="Times New Roman" panose="02020603050405020304" pitchFamily="18" charset="0"/>
                <a:cs typeface="Times New Roman" panose="02020603050405020304" pitchFamily="18" charset="0"/>
              </a:rPr>
              <a:t>)(4046.9) = 2.59 m</a:t>
            </a:r>
            <a:r>
              <a:rPr lang="en" sz="2300" baseline="30000" dirty="0" smtClean="0">
                <a:latin typeface="Times New Roman" panose="02020603050405020304" pitchFamily="18" charset="0"/>
                <a:cs typeface="Times New Roman" panose="02020603050405020304" pitchFamily="18" charset="0"/>
              </a:rPr>
              <a:t>3</a:t>
            </a:r>
            <a:r>
              <a:rPr lang="en" sz="2300" dirty="0" smtClean="0">
                <a:latin typeface="Times New Roman" panose="02020603050405020304" pitchFamily="18" charset="0"/>
                <a:cs typeface="Times New Roman" panose="02020603050405020304" pitchFamily="18" charset="0"/>
              </a:rPr>
              <a:t>/acre/day</a:t>
            </a:r>
          </a:p>
          <a:p>
            <a:pPr algn="ctr">
              <a:lnSpc>
                <a:spcPct val="200000"/>
              </a:lnSpc>
              <a:spcBef>
                <a:spcPts val="0"/>
              </a:spcBef>
              <a:buFont typeface="Calibri" panose="020F0502020204030204" pitchFamily="34" charset="0"/>
              <a:buNone/>
            </a:pPr>
            <a:r>
              <a:rPr lang="en"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of water required = 2590 L/acre/day = 684.21 gallons/acre/day</a:t>
            </a:r>
          </a:p>
          <a:p>
            <a:endParaRPr lang="en-US" dirty="0"/>
          </a:p>
        </p:txBody>
      </p:sp>
    </p:spTree>
    <p:extLst>
      <p:ext uri="{BB962C8B-B14F-4D97-AF65-F5344CB8AC3E}">
        <p14:creationId xmlns:p14="http://schemas.microsoft.com/office/powerpoint/2010/main" val="1157176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Arial"/>
              <a:buChar char="•"/>
            </a:pPr>
            <a:r>
              <a:rPr lang="en-US" sz="2400" dirty="0" smtClean="0">
                <a:solidFill>
                  <a:schemeClr val="tx1">
                    <a:lumMod val="65000"/>
                    <a:lumOff val="35000"/>
                  </a:schemeClr>
                </a:solidFill>
              </a:rPr>
              <a:t>Water Requirements- North East Monsoon Season</a:t>
            </a:r>
          </a:p>
          <a:p>
            <a:pPr marL="0" indent="0">
              <a:buNone/>
            </a:pPr>
            <a:endParaRPr lang="en-US" sz="2400" dirty="0" smtClean="0">
              <a:solidFill>
                <a:schemeClr val="tx1">
                  <a:lumMod val="65000"/>
                  <a:lumOff val="35000"/>
                </a:schemeClr>
              </a:solidFill>
            </a:endParaRPr>
          </a:p>
          <a:p>
            <a:pPr>
              <a:buFont typeface="Arial"/>
              <a:buChar char="•"/>
            </a:pPr>
            <a:endParaRPr lang="en" sz="2200" dirty="0">
              <a:latin typeface="Times New Roman" panose="02020603050405020304" pitchFamily="18" charset="0"/>
              <a:cs typeface="Times New Roman" panose="02020603050405020304" pitchFamily="18" charset="0"/>
            </a:endParaRPr>
          </a:p>
          <a:p>
            <a:pPr marL="0" indent="0">
              <a:buNone/>
            </a:pPr>
            <a:endParaRPr lang="en-US" dirty="0"/>
          </a:p>
          <a:p>
            <a:pPr lvl="1">
              <a:buFont typeface="Arial"/>
              <a:buChar char="•"/>
            </a:pPr>
            <a:endParaRPr lang="en-US" altLang="zh-CN" sz="2200" dirty="0" smtClean="0">
              <a:solidFill>
                <a:schemeClr val="tx1">
                  <a:lumMod val="65000"/>
                  <a:lumOff val="35000"/>
                </a:schemeClr>
              </a:solidFill>
            </a:endParaRP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pic>
        <p:nvPicPr>
          <p:cNvPr id="7" name="Shape 115" descr="CWR---Winter.png"/>
          <p:cNvPicPr preferRelativeResize="0"/>
          <p:nvPr/>
        </p:nvPicPr>
        <p:blipFill>
          <a:blip r:embed="rId4"/>
          <a:stretch>
            <a:fillRect/>
          </a:stretch>
        </p:blipFill>
        <p:spPr>
          <a:xfrm>
            <a:off x="129865" y="2343003"/>
            <a:ext cx="5883007" cy="3863833"/>
          </a:xfrm>
          <a:prstGeom prst="rect">
            <a:avLst/>
          </a:prstGeom>
          <a:noFill/>
          <a:ln>
            <a:noFill/>
          </a:ln>
        </p:spPr>
      </p:pic>
      <p:sp>
        <p:nvSpPr>
          <p:cNvPr id="8" name="Content Placeholder 2"/>
          <p:cNvSpPr txBox="1">
            <a:spLocks/>
          </p:cNvSpPr>
          <p:nvPr/>
        </p:nvSpPr>
        <p:spPr>
          <a:xfrm>
            <a:off x="6012872" y="2099250"/>
            <a:ext cx="5592792" cy="4351338"/>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200000"/>
              </a:lnSpc>
              <a:spcBef>
                <a:spcPts val="0"/>
              </a:spcBef>
              <a:buFont typeface="Calibri" panose="020F0502020204030204" pitchFamily="34" charset="0"/>
              <a:buNone/>
            </a:pPr>
            <a:r>
              <a:rPr lang="en" sz="2300" smtClean="0">
                <a:latin typeface="Times New Roman" panose="02020603050405020304" pitchFamily="18" charset="0"/>
                <a:cs typeface="Times New Roman" panose="02020603050405020304" pitchFamily="18" charset="0"/>
              </a:rPr>
              <a:t>Average ICU (Irrigation Requirement) = 0.61 mm/day</a:t>
            </a:r>
          </a:p>
          <a:p>
            <a:pPr>
              <a:lnSpc>
                <a:spcPct val="200000"/>
              </a:lnSpc>
              <a:spcBef>
                <a:spcPts val="0"/>
              </a:spcBef>
              <a:buFont typeface="Calibri" panose="020F0502020204030204" pitchFamily="34" charset="0"/>
              <a:buNone/>
            </a:pPr>
            <a:r>
              <a:rPr lang="en" sz="2300" smtClean="0">
                <a:latin typeface="Times New Roman" panose="02020603050405020304" pitchFamily="18" charset="0"/>
                <a:cs typeface="Times New Roman" panose="02020603050405020304" pitchFamily="18" charset="0"/>
              </a:rPr>
              <a:t>1 Acre = 4046.9 m</a:t>
            </a:r>
            <a:r>
              <a:rPr lang="en" sz="2300" baseline="30000" smtClean="0">
                <a:latin typeface="Times New Roman" panose="02020603050405020304" pitchFamily="18" charset="0"/>
                <a:cs typeface="Times New Roman" panose="02020603050405020304" pitchFamily="18" charset="0"/>
              </a:rPr>
              <a:t>2</a:t>
            </a:r>
          </a:p>
          <a:p>
            <a:pPr>
              <a:lnSpc>
                <a:spcPct val="200000"/>
              </a:lnSpc>
              <a:spcBef>
                <a:spcPts val="0"/>
              </a:spcBef>
              <a:buFont typeface="Calibri" panose="020F0502020204030204" pitchFamily="34" charset="0"/>
              <a:buNone/>
            </a:pPr>
            <a:r>
              <a:rPr lang="en" sz="2300" smtClean="0">
                <a:latin typeface="Times New Roman" panose="02020603050405020304" pitchFamily="18" charset="0"/>
                <a:cs typeface="Times New Roman" panose="02020603050405020304" pitchFamily="18" charset="0"/>
              </a:rPr>
              <a:t>Volume of water per acre per day = (0.61x10</a:t>
            </a:r>
            <a:r>
              <a:rPr lang="en" sz="2300" baseline="30000" smtClean="0">
                <a:latin typeface="Times New Roman" panose="02020603050405020304" pitchFamily="18" charset="0"/>
                <a:cs typeface="Times New Roman" panose="02020603050405020304" pitchFamily="18" charset="0"/>
              </a:rPr>
              <a:t>-3</a:t>
            </a:r>
            <a:r>
              <a:rPr lang="en" sz="2300" smtClean="0">
                <a:latin typeface="Times New Roman" panose="02020603050405020304" pitchFamily="18" charset="0"/>
                <a:cs typeface="Times New Roman" panose="02020603050405020304" pitchFamily="18" charset="0"/>
              </a:rPr>
              <a:t> )( 4046.9) = 2.47 m</a:t>
            </a:r>
            <a:r>
              <a:rPr lang="en" sz="2300" baseline="30000" smtClean="0">
                <a:latin typeface="Times New Roman" panose="02020603050405020304" pitchFamily="18" charset="0"/>
                <a:cs typeface="Times New Roman" panose="02020603050405020304" pitchFamily="18" charset="0"/>
              </a:rPr>
              <a:t>3</a:t>
            </a:r>
            <a:r>
              <a:rPr lang="en" sz="2300" smtClean="0">
                <a:latin typeface="Times New Roman" panose="02020603050405020304" pitchFamily="18" charset="0"/>
                <a:cs typeface="Times New Roman" panose="02020603050405020304" pitchFamily="18" charset="0"/>
              </a:rPr>
              <a:t>/acre/day</a:t>
            </a:r>
          </a:p>
          <a:p>
            <a:pPr>
              <a:lnSpc>
                <a:spcPct val="200000"/>
              </a:lnSpc>
              <a:spcBef>
                <a:spcPts val="0"/>
              </a:spcBef>
              <a:buFont typeface="Calibri" panose="020F0502020204030204" pitchFamily="34" charset="0"/>
              <a:buNone/>
            </a:pPr>
            <a:r>
              <a:rPr lang="en"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of water required = 2470 L/acre/day = 652.51 gallons/acre/day</a:t>
            </a:r>
          </a:p>
          <a:p>
            <a:endParaRPr lang="en-US" dirty="0"/>
          </a:p>
        </p:txBody>
      </p:sp>
    </p:spTree>
    <p:extLst>
      <p:ext uri="{BB962C8B-B14F-4D97-AF65-F5344CB8AC3E}">
        <p14:creationId xmlns:p14="http://schemas.microsoft.com/office/powerpoint/2010/main" val="768627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sz="2400" dirty="0"/>
              <a:t>Future Plans</a:t>
            </a:r>
          </a:p>
          <a:p>
            <a:r>
              <a:rPr lang="en-US" dirty="0"/>
              <a:t>Collect rainfall data for 2016 and account for changes.</a:t>
            </a:r>
          </a:p>
          <a:p>
            <a:r>
              <a:rPr lang="en-US" dirty="0"/>
              <a:t>Research on effective irrigation systems prevalent </a:t>
            </a:r>
            <a:r>
              <a:rPr lang="en-US" dirty="0"/>
              <a:t>around the world.</a:t>
            </a:r>
            <a:endParaRPr lang="en-US" dirty="0"/>
          </a:p>
          <a:p>
            <a:r>
              <a:rPr lang="en-US" dirty="0"/>
              <a:t>Conduct practical analysis with real soil samples. </a:t>
            </a:r>
          </a:p>
          <a:p>
            <a:r>
              <a:rPr lang="en-US" dirty="0"/>
              <a:t>Acquire data on how much water is currently being used by the farmers.</a:t>
            </a:r>
          </a:p>
          <a:p>
            <a:pPr lvl="1"/>
            <a:endParaRPr lang="en-US" sz="2200" dirty="0"/>
          </a:p>
          <a:p>
            <a:pPr marL="0" indent="0">
              <a:buNone/>
            </a:pPr>
            <a:r>
              <a:rPr lang="en-US" sz="2400" dirty="0"/>
              <a:t>	</a:t>
            </a:r>
          </a:p>
          <a:p>
            <a:pPr marL="0" indent="0">
              <a:buNone/>
            </a:pPr>
            <a:endParaRPr lang="en-US" sz="2400" dirty="0"/>
          </a:p>
          <a:p>
            <a:pPr marL="0" indent="0">
              <a:buNone/>
            </a:pPr>
            <a:r>
              <a:rPr lang="en-US" sz="2400" dirty="0"/>
              <a:t>	</a:t>
            </a: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Irrigation </a:t>
            </a:r>
            <a:endParaRPr lang="en-US" sz="3000" dirty="0"/>
          </a:p>
        </p:txBody>
      </p:sp>
    </p:spTree>
    <p:extLst>
      <p:ext uri="{BB962C8B-B14F-4D97-AF65-F5344CB8AC3E}">
        <p14:creationId xmlns:p14="http://schemas.microsoft.com/office/powerpoint/2010/main" val="1350869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97280" y="1845734"/>
            <a:ext cx="10058400" cy="4499082"/>
          </a:xfrm>
        </p:spPr>
        <p:txBody>
          <a:bodyPr>
            <a:normAutofit fontScale="92500" lnSpcReduction="10000"/>
          </a:bodyPr>
          <a:lstStyle/>
          <a:p>
            <a:r>
              <a:rPr lang="en-US" sz="2400" dirty="0" smtClean="0"/>
              <a:t>Specification Phase</a:t>
            </a:r>
          </a:p>
          <a:p>
            <a:r>
              <a:rPr lang="en-US" sz="2400" dirty="0" smtClean="0"/>
              <a:t>Pumps currently in use</a:t>
            </a:r>
          </a:p>
          <a:p>
            <a:pPr lvl="1"/>
            <a:r>
              <a:rPr lang="en-US" sz="2200" dirty="0" smtClean="0"/>
              <a:t>Farmers using a pump to draw water from stream into field</a:t>
            </a:r>
          </a:p>
          <a:p>
            <a:pPr lvl="1"/>
            <a:r>
              <a:rPr lang="en-US" sz="2200" dirty="0" smtClean="0"/>
              <a:t>Engine used was of 5HP</a:t>
            </a:r>
          </a:p>
          <a:p>
            <a:pPr lvl="2"/>
            <a:r>
              <a:rPr lang="en-US" sz="1800" dirty="0" err="1" smtClean="0"/>
              <a:t>Kirloskar</a:t>
            </a:r>
            <a:r>
              <a:rPr lang="en-US" sz="1800" dirty="0" smtClean="0"/>
              <a:t> diesel engine</a:t>
            </a:r>
          </a:p>
          <a:p>
            <a:pPr lvl="1"/>
            <a:r>
              <a:rPr lang="en-US" sz="2200" dirty="0" smtClean="0"/>
              <a:t>Motor was efficient at providing water to 1 acre of field in two hours of continuous use</a:t>
            </a:r>
          </a:p>
          <a:p>
            <a:endParaRPr lang="en-US" sz="2400" dirty="0" smtClean="0"/>
          </a:p>
          <a:p>
            <a:pPr lvl="1"/>
            <a:endParaRPr lang="en-US" sz="2200" dirty="0" smtClean="0"/>
          </a:p>
          <a:p>
            <a:pPr lvl="1"/>
            <a:endParaRPr lang="en-US" sz="2200" dirty="0" smtClean="0"/>
          </a:p>
          <a:p>
            <a:pPr marL="0" indent="0">
              <a:buNone/>
            </a:pPr>
            <a:r>
              <a:rPr lang="en-US" sz="2400" dirty="0"/>
              <a:t>	</a:t>
            </a:r>
            <a:endParaRPr lang="en-US" sz="2400" dirty="0" smtClean="0"/>
          </a:p>
          <a:p>
            <a:pPr marL="0" indent="0">
              <a:buNone/>
            </a:pPr>
            <a:endParaRPr lang="en-US" sz="2400" dirty="0" smtClean="0"/>
          </a:p>
          <a:p>
            <a:pPr marL="0" indent="0">
              <a:buNone/>
            </a:pPr>
            <a:r>
              <a:rPr lang="en-US" sz="2400" dirty="0"/>
              <a:t>	</a:t>
            </a:r>
            <a:endParaRPr lang="en-US" sz="24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Water-Pumps</a:t>
            </a:r>
            <a:endParaRPr lang="en-US" sz="3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8806" b="15407"/>
          <a:stretch/>
        </p:blipFill>
        <p:spPr>
          <a:xfrm>
            <a:off x="7171700" y="3934691"/>
            <a:ext cx="4788477" cy="2923309"/>
          </a:xfrm>
          <a:prstGeom prst="rect">
            <a:avLst/>
          </a:prstGeom>
        </p:spPr>
      </p:pic>
    </p:spTree>
    <p:extLst>
      <p:ext uri="{BB962C8B-B14F-4D97-AF65-F5344CB8AC3E}">
        <p14:creationId xmlns:p14="http://schemas.microsoft.com/office/powerpoint/2010/main" val="1564047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97280" y="1845733"/>
            <a:ext cx="10277302" cy="3280449"/>
          </a:xfrm>
        </p:spPr>
        <p:txBody>
          <a:bodyPr>
            <a:normAutofit/>
          </a:bodyPr>
          <a:lstStyle/>
          <a:p>
            <a:r>
              <a:rPr lang="en-US" sz="2400" dirty="0" smtClean="0"/>
              <a:t>Pump Classifications</a:t>
            </a:r>
          </a:p>
          <a:p>
            <a:pPr lvl="1"/>
            <a:r>
              <a:rPr lang="en-US" sz="2400" dirty="0"/>
              <a:t>Centrifugal </a:t>
            </a:r>
            <a:r>
              <a:rPr lang="en-US" sz="2400" dirty="0" smtClean="0"/>
              <a:t>Pump</a:t>
            </a:r>
            <a:endParaRPr lang="en-US" sz="2200" dirty="0" smtClean="0"/>
          </a:p>
          <a:p>
            <a:pPr lvl="2"/>
            <a:r>
              <a:rPr lang="en-US" sz="1800" dirty="0"/>
              <a:t>Produce flow by increasing the velocity of fluid through the machine via a rotating vane impeller</a:t>
            </a:r>
          </a:p>
          <a:p>
            <a:pPr lvl="2"/>
            <a:r>
              <a:rPr lang="en-US" sz="1800" dirty="0"/>
              <a:t>Flow is reduced when the viscosity of the liquid is increased</a:t>
            </a:r>
            <a:r>
              <a:rPr lang="en-US" sz="1800" dirty="0" smtClean="0"/>
              <a:t>.</a:t>
            </a:r>
          </a:p>
          <a:p>
            <a:pPr lvl="1"/>
            <a:r>
              <a:rPr lang="en-US" sz="2400" dirty="0"/>
              <a:t>Positive Displacement Pump</a:t>
            </a:r>
          </a:p>
          <a:p>
            <a:pPr lvl="2"/>
            <a:r>
              <a:rPr lang="en-US" sz="1800" dirty="0"/>
              <a:t>Operates via filling a cavity with liquid and then displacing that given volume of liquid</a:t>
            </a:r>
          </a:p>
          <a:p>
            <a:pPr lvl="3"/>
            <a:r>
              <a:rPr lang="en-US" sz="1800" dirty="0"/>
              <a:t>Delivers a constant volume of liquid each cycle completely independent of discharge pressure</a:t>
            </a:r>
          </a:p>
          <a:p>
            <a:pPr lvl="2"/>
            <a:r>
              <a:rPr lang="en-US" sz="1800" dirty="0"/>
              <a:t>Flow is Increased </a:t>
            </a:r>
            <a:r>
              <a:rPr lang="en-US" sz="1800" dirty="0" smtClean="0"/>
              <a:t>when </a:t>
            </a:r>
            <a:r>
              <a:rPr lang="en-US" sz="1800" dirty="0"/>
              <a:t>viscosity is increased. </a:t>
            </a:r>
            <a:endParaRPr lang="en-US" sz="18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Pumps Specifications </a:t>
            </a:r>
            <a:endParaRPr lang="en-US" sz="3000" dirty="0"/>
          </a:p>
        </p:txBody>
      </p:sp>
      <p:pic>
        <p:nvPicPr>
          <p:cNvPr id="5" name="Content Placeholder 3"/>
          <p:cNvPicPr>
            <a:picLocks noChangeAspect="1"/>
          </p:cNvPicPr>
          <p:nvPr/>
        </p:nvPicPr>
        <p:blipFill>
          <a:blip r:embed="rId4"/>
          <a:stretch>
            <a:fillRect/>
          </a:stretch>
        </p:blipFill>
        <p:spPr>
          <a:xfrm>
            <a:off x="8679231" y="3179195"/>
            <a:ext cx="3339135" cy="2947939"/>
          </a:xfrm>
          <a:prstGeom prst="rect">
            <a:avLst/>
          </a:prstGeom>
        </p:spPr>
      </p:pic>
    </p:spTree>
    <p:extLst>
      <p:ext uri="{BB962C8B-B14F-4D97-AF65-F5344CB8AC3E}">
        <p14:creationId xmlns:p14="http://schemas.microsoft.com/office/powerpoint/2010/main" val="1708954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97280" y="1845734"/>
            <a:ext cx="10277302" cy="4208702"/>
          </a:xfrm>
        </p:spPr>
        <p:txBody>
          <a:bodyPr>
            <a:normAutofit/>
          </a:bodyPr>
          <a:lstStyle/>
          <a:p>
            <a:r>
              <a:rPr lang="en-US" sz="2600" dirty="0" smtClean="0"/>
              <a:t>Energy Balance</a:t>
            </a:r>
          </a:p>
          <a:p>
            <a:endParaRPr lang="en-US" sz="26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Water: Pumps Specifications </a:t>
            </a:r>
            <a:endParaRPr lang="en-US" sz="3000" dirty="0"/>
          </a:p>
        </p:txBody>
      </p:sp>
      <p:pic>
        <p:nvPicPr>
          <p:cNvPr id="5" name="Content Placeholder 3"/>
          <p:cNvPicPr>
            <a:picLocks noChangeAspect="1"/>
          </p:cNvPicPr>
          <p:nvPr/>
        </p:nvPicPr>
        <p:blipFill>
          <a:blip r:embed="rId4"/>
          <a:stretch>
            <a:fillRect/>
          </a:stretch>
        </p:blipFill>
        <p:spPr>
          <a:xfrm>
            <a:off x="8662606" y="2707178"/>
            <a:ext cx="3339135" cy="2947939"/>
          </a:xfrm>
          <a:prstGeom prst="rect">
            <a:avLst/>
          </a:prstGeom>
        </p:spPr>
      </p:pic>
      <p:sp>
        <p:nvSpPr>
          <p:cNvPr id="7" name="Content Placeholder 4"/>
          <p:cNvSpPr txBox="1">
            <a:spLocks/>
          </p:cNvSpPr>
          <p:nvPr/>
        </p:nvSpPr>
        <p:spPr>
          <a:xfrm>
            <a:off x="1173481" y="2338192"/>
            <a:ext cx="9905998" cy="202111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After analyzing the control volume (the pump at hand), the kinetic energy and potential energy in the pump equation cancel out leaving:</a:t>
            </a:r>
          </a:p>
          <a:p>
            <a:r>
              <a:rPr lang="en-US" dirty="0" smtClean="0"/>
              <a:t>W</a:t>
            </a:r>
            <a:r>
              <a:rPr lang="en-US" baseline="-25000" dirty="0" smtClean="0"/>
              <a:t>(dot)CV</a:t>
            </a:r>
            <a:r>
              <a:rPr lang="en-US" dirty="0" smtClean="0"/>
              <a:t> is the required power</a:t>
            </a:r>
          </a:p>
          <a:p>
            <a:r>
              <a:rPr lang="en-US" dirty="0" smtClean="0"/>
              <a:t>M</a:t>
            </a:r>
            <a:r>
              <a:rPr lang="en-US" baseline="-25000" dirty="0" smtClean="0"/>
              <a:t>(dot) </a:t>
            </a:r>
            <a:r>
              <a:rPr lang="en-US" dirty="0" smtClean="0"/>
              <a:t>is the mass flow rate</a:t>
            </a:r>
          </a:p>
          <a:p>
            <a:r>
              <a:rPr lang="en-US" dirty="0" smtClean="0"/>
              <a:t>h</a:t>
            </a:r>
            <a:r>
              <a:rPr lang="en-US" baseline="-25000" dirty="0" smtClean="0"/>
              <a:t>1</a:t>
            </a:r>
            <a:r>
              <a:rPr lang="en-US" dirty="0" smtClean="0"/>
              <a:t> and h</a:t>
            </a:r>
            <a:r>
              <a:rPr lang="en-US" baseline="-25000" dirty="0" smtClean="0"/>
              <a:t>2</a:t>
            </a:r>
            <a:r>
              <a:rPr lang="en-US" dirty="0" smtClean="0"/>
              <a:t> are the enthalpy values at the inlet and outlet, respectively</a:t>
            </a:r>
            <a:endParaRPr lang="en-US" dirty="0"/>
          </a:p>
        </p:txBody>
      </p:sp>
      <p:pic>
        <p:nvPicPr>
          <p:cNvPr id="8" name="Picture 7"/>
          <p:cNvPicPr>
            <a:picLocks noChangeAspect="1"/>
          </p:cNvPicPr>
          <p:nvPr/>
        </p:nvPicPr>
        <p:blipFill>
          <a:blip r:embed="rId5"/>
          <a:stretch>
            <a:fillRect/>
          </a:stretch>
        </p:blipFill>
        <p:spPr>
          <a:xfrm>
            <a:off x="2274628" y="4611728"/>
            <a:ext cx="5325037" cy="1219200"/>
          </a:xfrm>
          <a:prstGeom prst="rect">
            <a:avLst/>
          </a:prstGeom>
        </p:spPr>
      </p:pic>
    </p:spTree>
    <p:extLst>
      <p:ext uri="{BB962C8B-B14F-4D97-AF65-F5344CB8AC3E}">
        <p14:creationId xmlns:p14="http://schemas.microsoft.com/office/powerpoint/2010/main" val="3357783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pPr marL="0" indent="0">
              <a:buNone/>
            </a:pPr>
            <a:r>
              <a:rPr lang="en-US" sz="2400" dirty="0" smtClean="0"/>
              <a:t>Pump Pressure Head</a:t>
            </a:r>
          </a:p>
          <a:p>
            <a:r>
              <a:rPr lang="en-US" sz="2400" dirty="0"/>
              <a:t>Head a term used to describe the maximum height in meters or feet that a pump can deliver a fluid. </a:t>
            </a:r>
          </a:p>
          <a:p>
            <a:r>
              <a:rPr lang="en-US" sz="2400" dirty="0"/>
              <a:t>This term comes from pressure:</a:t>
            </a:r>
          </a:p>
          <a:p>
            <a:pPr marL="0" indent="0" algn="ctr">
              <a:buNone/>
            </a:pPr>
            <a:r>
              <a:rPr lang="en-US" sz="2400" b="1" dirty="0"/>
              <a:t>Pressure</a:t>
            </a:r>
            <a:r>
              <a:rPr lang="en-US" sz="2400" dirty="0"/>
              <a:t> = 𝝆*</a:t>
            </a:r>
            <a:r>
              <a:rPr lang="en-US" sz="2400" b="1" dirty="0"/>
              <a:t>g*h</a:t>
            </a:r>
          </a:p>
          <a:p>
            <a:pPr marL="0" indent="0" algn="ctr">
              <a:buNone/>
            </a:pPr>
            <a:endParaRPr lang="en-US" sz="2400" b="1" dirty="0"/>
          </a:p>
          <a:p>
            <a:r>
              <a:rPr lang="en-US" sz="2400" dirty="0"/>
              <a:t>𝝆 = density of fluid</a:t>
            </a:r>
          </a:p>
          <a:p>
            <a:r>
              <a:rPr lang="en-US" sz="2400" b="1" dirty="0"/>
              <a:t>g </a:t>
            </a:r>
            <a:r>
              <a:rPr lang="en-US" sz="2400" dirty="0"/>
              <a:t>= acceleration due to gravity </a:t>
            </a:r>
          </a:p>
          <a:p>
            <a:r>
              <a:rPr lang="en-US" sz="2400" b="1" dirty="0"/>
              <a:t>h </a:t>
            </a:r>
            <a:r>
              <a:rPr lang="en-US" sz="2400" dirty="0"/>
              <a:t>= height or *head*</a:t>
            </a:r>
            <a:endParaRPr lang="en-US" sz="2400" b="1" dirty="0"/>
          </a:p>
          <a:p>
            <a:r>
              <a:rPr lang="en-US" sz="2400" dirty="0"/>
              <a:t>		</a:t>
            </a:r>
            <a:endParaRPr lang="en-US" sz="24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Current Status-Water: Pumps</a:t>
            </a:r>
            <a:endParaRPr lang="en-US" sz="3000" dirty="0"/>
          </a:p>
        </p:txBody>
      </p:sp>
    </p:spTree>
    <p:extLst>
      <p:ext uri="{BB962C8B-B14F-4D97-AF65-F5344CB8AC3E}">
        <p14:creationId xmlns:p14="http://schemas.microsoft.com/office/powerpoint/2010/main" val="928149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97280" y="1737360"/>
            <a:ext cx="10058400" cy="5220084"/>
          </a:xfrm>
        </p:spPr>
        <p:txBody>
          <a:bodyPr>
            <a:normAutofit/>
          </a:bodyPr>
          <a:lstStyle/>
          <a:p>
            <a:r>
              <a:rPr lang="en-US" sz="2400" dirty="0" smtClean="0"/>
              <a:t>There </a:t>
            </a:r>
            <a:r>
              <a:rPr lang="en-US" sz="2400" dirty="0"/>
              <a:t>are generally two different kinds of pumps used. Fossil fuel pumps, and electric pumps. </a:t>
            </a:r>
            <a:endParaRPr lang="en-US" sz="2400" dirty="0" smtClean="0"/>
          </a:p>
          <a:p>
            <a:pPr marL="0" indent="0">
              <a:buNone/>
            </a:pPr>
            <a:r>
              <a:rPr lang="en-US" sz="2400" dirty="0"/>
              <a:t>			</a:t>
            </a:r>
            <a:endParaRPr lang="en-US" sz="24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Current Status-Water: Pumps</a:t>
            </a:r>
            <a:endParaRPr lang="en-US" sz="3000" dirty="0"/>
          </a:p>
        </p:txBody>
      </p:sp>
      <p:sp>
        <p:nvSpPr>
          <p:cNvPr id="2" name="TextBox 1"/>
          <p:cNvSpPr txBox="1"/>
          <p:nvPr/>
        </p:nvSpPr>
        <p:spPr>
          <a:xfrm>
            <a:off x="387928" y="2585345"/>
            <a:ext cx="6386945" cy="3970318"/>
          </a:xfrm>
          <a:prstGeom prst="rect">
            <a:avLst/>
          </a:prstGeom>
          <a:noFill/>
        </p:spPr>
        <p:txBody>
          <a:bodyPr wrap="square" rtlCol="0">
            <a:spAutoFit/>
          </a:bodyPr>
          <a:lstStyle/>
          <a:p>
            <a:r>
              <a:rPr lang="en-US" b="1" dirty="0" smtClean="0"/>
              <a:t>Pro Electric</a:t>
            </a:r>
          </a:p>
          <a:p>
            <a:pPr marL="285750" indent="-285750">
              <a:buFont typeface="Arial" panose="020B0604020202020204" pitchFamily="34" charset="0"/>
              <a:buChar char="•"/>
            </a:pPr>
            <a:r>
              <a:rPr lang="en-US" dirty="0"/>
              <a:t>Do not require anything but gas and oil.</a:t>
            </a:r>
          </a:p>
          <a:p>
            <a:pPr marL="285750" indent="-285750">
              <a:buFont typeface="Arial" panose="020B0604020202020204" pitchFamily="34" charset="0"/>
              <a:buChar char="•"/>
            </a:pPr>
            <a:r>
              <a:rPr lang="en-US" dirty="0"/>
              <a:t>Are usually very strong and can create large amounts of pressure and water flow</a:t>
            </a:r>
          </a:p>
          <a:p>
            <a:pPr marL="285750" indent="-285750">
              <a:buFont typeface="Arial" panose="020B0604020202020204" pitchFamily="34" charset="0"/>
              <a:buChar char="•"/>
            </a:pPr>
            <a:r>
              <a:rPr lang="en-US" dirty="0"/>
              <a:t>Do not require power set ups.</a:t>
            </a:r>
          </a:p>
          <a:p>
            <a:pPr marL="285750" indent="-285750">
              <a:buFont typeface="Arial" panose="020B0604020202020204" pitchFamily="34" charset="0"/>
              <a:buChar char="•"/>
            </a:pPr>
            <a:endParaRPr lang="en-US" dirty="0" smtClean="0"/>
          </a:p>
          <a:p>
            <a:r>
              <a:rPr lang="en-US" b="1" dirty="0" smtClean="0"/>
              <a:t>Con Electric </a:t>
            </a:r>
          </a:p>
          <a:p>
            <a:pPr marL="285750" indent="-285750">
              <a:buFont typeface="Arial" panose="020B0604020202020204" pitchFamily="34" charset="0"/>
              <a:buChar char="•"/>
            </a:pPr>
            <a:r>
              <a:rPr lang="en-US" dirty="0"/>
              <a:t>Very expensive.</a:t>
            </a:r>
          </a:p>
          <a:p>
            <a:pPr marL="285750" indent="-285750">
              <a:buFont typeface="Arial" panose="020B0604020202020204" pitchFamily="34" charset="0"/>
              <a:buChar char="•"/>
            </a:pPr>
            <a:r>
              <a:rPr lang="en-US" dirty="0"/>
              <a:t>Has lots of moving parts increasing failure rate, repair times and costs.</a:t>
            </a:r>
          </a:p>
          <a:p>
            <a:pPr marL="285750" indent="-285750">
              <a:buFont typeface="Arial" panose="020B0604020202020204" pitchFamily="34" charset="0"/>
              <a:buChar char="•"/>
            </a:pPr>
            <a:r>
              <a:rPr lang="en-US" dirty="0"/>
              <a:t>Use expensive fuels.</a:t>
            </a:r>
          </a:p>
          <a:p>
            <a:pPr marL="285750" indent="-285750">
              <a:buFont typeface="Arial" panose="020B0604020202020204" pitchFamily="34" charset="0"/>
              <a:buChar char="•"/>
            </a:pPr>
            <a:r>
              <a:rPr lang="en-US" dirty="0"/>
              <a:t>Are larger and heavier than electric pumps.</a:t>
            </a:r>
          </a:p>
          <a:p>
            <a:endParaRPr lang="en-US" dirty="0" smtClean="0"/>
          </a:p>
          <a:p>
            <a:endParaRPr lang="en-US" dirty="0"/>
          </a:p>
        </p:txBody>
      </p:sp>
      <p:sp>
        <p:nvSpPr>
          <p:cNvPr id="5" name="TextBox 4"/>
          <p:cNvSpPr txBox="1"/>
          <p:nvPr/>
        </p:nvSpPr>
        <p:spPr>
          <a:xfrm>
            <a:off x="6317673" y="2585345"/>
            <a:ext cx="5547359" cy="3970318"/>
          </a:xfrm>
          <a:prstGeom prst="rect">
            <a:avLst/>
          </a:prstGeom>
          <a:noFill/>
        </p:spPr>
        <p:txBody>
          <a:bodyPr wrap="square" rtlCol="0">
            <a:spAutoFit/>
          </a:bodyPr>
          <a:lstStyle/>
          <a:p>
            <a:r>
              <a:rPr lang="en-US" b="1" dirty="0" smtClean="0"/>
              <a:t>Pro Gas</a:t>
            </a:r>
          </a:p>
          <a:p>
            <a:pPr marL="285750" indent="-285750">
              <a:buFont typeface="Arial" panose="020B0604020202020204" pitchFamily="34" charset="0"/>
              <a:buChar char="•"/>
            </a:pPr>
            <a:r>
              <a:rPr lang="en-US" dirty="0"/>
              <a:t>They are smaller than gas or diesel pumps.</a:t>
            </a:r>
          </a:p>
          <a:p>
            <a:pPr marL="285750" indent="-285750">
              <a:buFont typeface="Arial" panose="020B0604020202020204" pitchFamily="34" charset="0"/>
              <a:buChar char="•"/>
            </a:pPr>
            <a:r>
              <a:rPr lang="en-US" dirty="0"/>
              <a:t>They are cheaper than gas systems.</a:t>
            </a:r>
          </a:p>
          <a:p>
            <a:pPr marL="285750" indent="-285750">
              <a:buFont typeface="Arial" panose="020B0604020202020204" pitchFamily="34" charset="0"/>
              <a:buChar char="•"/>
            </a:pPr>
            <a:r>
              <a:rPr lang="en-US" dirty="0"/>
              <a:t>They require less maintenance and are easier to repair.</a:t>
            </a:r>
          </a:p>
          <a:p>
            <a:pPr marL="285750" indent="-285750">
              <a:buFont typeface="Arial" panose="020B0604020202020204" pitchFamily="34" charset="0"/>
              <a:buChar char="•"/>
            </a:pPr>
            <a:r>
              <a:rPr lang="en-US" dirty="0"/>
              <a:t>They can be powered off many different electrical systems.</a:t>
            </a:r>
          </a:p>
          <a:p>
            <a:pPr marL="285750" indent="-285750">
              <a:buFont typeface="Arial" panose="020B0604020202020204" pitchFamily="34" charset="0"/>
              <a:buChar char="•"/>
            </a:pPr>
            <a:r>
              <a:rPr lang="en-US" dirty="0"/>
              <a:t>Are much quieter than their gas counterparts</a:t>
            </a:r>
            <a:r>
              <a:rPr lang="en-US" dirty="0" smtClean="0"/>
              <a:t>.</a:t>
            </a:r>
          </a:p>
          <a:p>
            <a:r>
              <a:rPr lang="en-US" b="1" dirty="0" smtClean="0"/>
              <a:t>Con Gas</a:t>
            </a:r>
          </a:p>
          <a:p>
            <a:pPr marL="285750" indent="-285750">
              <a:buFont typeface="Arial" panose="020B0604020202020204" pitchFamily="34" charset="0"/>
              <a:buChar char="•"/>
            </a:pPr>
            <a:r>
              <a:rPr lang="en-US" dirty="0"/>
              <a:t>They require lots of electricity.</a:t>
            </a:r>
          </a:p>
          <a:p>
            <a:pPr marL="285750" indent="-285750">
              <a:buFont typeface="Arial" panose="020B0604020202020204" pitchFamily="34" charset="0"/>
              <a:buChar char="•"/>
            </a:pPr>
            <a:r>
              <a:rPr lang="en-US" dirty="0"/>
              <a:t>They have an expensive start up cost (power system included).</a:t>
            </a:r>
          </a:p>
          <a:p>
            <a:pPr marL="285750" indent="-285750">
              <a:buFont typeface="Arial" panose="020B0604020202020204" pitchFamily="34" charset="0"/>
              <a:buChar char="•"/>
            </a:pPr>
            <a:r>
              <a:rPr lang="en-US" dirty="0"/>
              <a:t>They can be difficult to run off grid reliably.</a:t>
            </a:r>
          </a:p>
          <a:p>
            <a:endParaRPr lang="en-US" b="1" dirty="0"/>
          </a:p>
        </p:txBody>
      </p:sp>
    </p:spTree>
    <p:extLst>
      <p:ext uri="{BB962C8B-B14F-4D97-AF65-F5344CB8AC3E}">
        <p14:creationId xmlns:p14="http://schemas.microsoft.com/office/powerpoint/2010/main" val="284475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en-US" sz="2400" dirty="0" smtClean="0"/>
              <a:t>Future Plans</a:t>
            </a:r>
          </a:p>
          <a:p>
            <a:r>
              <a:rPr lang="en-US" sz="2400" dirty="0"/>
              <a:t>Create a full database of pumps, calculations, and applications useful to the other teams when they decide on a solution for water storage and use.</a:t>
            </a:r>
          </a:p>
          <a:p>
            <a:r>
              <a:rPr lang="en-US" sz="2400" dirty="0"/>
              <a:t>Research different types of pumps as well as their application with different solutions</a:t>
            </a:r>
          </a:p>
          <a:p>
            <a:r>
              <a:rPr lang="en-US" sz="2400" dirty="0"/>
              <a:t>Research power solutions such as solar / batteries / and subsidized electricity</a:t>
            </a:r>
          </a:p>
          <a:p>
            <a:r>
              <a:rPr lang="en-US" sz="2400" dirty="0"/>
              <a:t>Find similar solutions in other countries and learn from them in order to develop a better solution</a:t>
            </a:r>
          </a:p>
          <a:p>
            <a:pPr marL="0" indent="0">
              <a:buNone/>
            </a:pPr>
            <a:r>
              <a:rPr lang="en-US" sz="2400" dirty="0"/>
              <a:t>		</a:t>
            </a:r>
            <a:endParaRPr lang="en-US" sz="24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br>
              <a:rPr lang="en-US" dirty="0" smtClean="0"/>
            </a:br>
            <a:r>
              <a:rPr lang="en-US" sz="3000" dirty="0" smtClean="0"/>
              <a:t>Water: Pumps</a:t>
            </a:r>
            <a:endParaRPr lang="en-US" sz="3000" dirty="0"/>
          </a:p>
        </p:txBody>
      </p:sp>
    </p:spTree>
    <p:extLst>
      <p:ext uri="{BB962C8B-B14F-4D97-AF65-F5344CB8AC3E}">
        <p14:creationId xmlns:p14="http://schemas.microsoft.com/office/powerpoint/2010/main" val="220207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HFIC</a:t>
            </a:r>
            <a:r>
              <a:rPr lang="en-US" dirty="0">
                <a:solidFill>
                  <a:prstClr val="black"/>
                </a:solidFill>
              </a:rPr>
              <a:t/>
            </a:r>
            <a:br>
              <a:rPr lang="en-US" dirty="0">
                <a:solidFill>
                  <a:prstClr val="black"/>
                </a:solidFill>
              </a:rPr>
            </a:br>
            <a:r>
              <a:rPr lang="en-US" sz="3000" dirty="0" smtClean="0"/>
              <a:t>Partner</a:t>
            </a:r>
            <a:r>
              <a:rPr lang="en-US" sz="3000" dirty="0"/>
              <a:t>: VIT</a:t>
            </a:r>
          </a:p>
        </p:txBody>
      </p:sp>
      <p:sp>
        <p:nvSpPr>
          <p:cNvPr id="3" name="Content Placeholder 2"/>
          <p:cNvSpPr>
            <a:spLocks noGrp="1"/>
          </p:cNvSpPr>
          <p:nvPr>
            <p:ph idx="1"/>
          </p:nvPr>
        </p:nvSpPr>
        <p:spPr/>
        <p:txBody>
          <a:bodyPr/>
          <a:lstStyle/>
          <a:p>
            <a:r>
              <a:rPr lang="en-US" sz="2400" dirty="0" smtClean="0"/>
              <a:t>The Vellore Institute of Technology was founded in 1984</a:t>
            </a:r>
          </a:p>
          <a:p>
            <a:r>
              <a:rPr lang="en-US" sz="2400" dirty="0" smtClean="0"/>
              <a:t>Accredited with an ‘A’ grade from the The National Assessment and Accreditation Council (NAAC) </a:t>
            </a:r>
          </a:p>
          <a:p>
            <a:r>
              <a:rPr lang="en-US" sz="2400" dirty="0" smtClean="0"/>
              <a:t>VIT’s main campus is an approximately 360 acre span of land located in Vellore. There is also a 170 acre second campus located in Chennai.</a:t>
            </a:r>
          </a:p>
          <a:p>
            <a:r>
              <a:rPr lang="en-US" sz="2400" dirty="0" smtClean="0"/>
              <a:t> They provide education to over 24,000 students coming from all over India and abroad.</a:t>
            </a:r>
            <a:r>
              <a:rPr lang="en-US" dirty="0" smtClean="0"/>
              <a:t> </a:t>
            </a:r>
          </a:p>
          <a:p>
            <a:pPr lvl="1">
              <a:buSzPct val="80000"/>
              <a:buFont typeface="Calibri" panose="020F0502020204030204" pitchFamily="34" charset="0"/>
              <a:buChar char="○"/>
            </a:pPr>
            <a:r>
              <a:rPr lang="en-US" sz="2000" dirty="0" smtClean="0"/>
              <a:t>Offering 19 undergraduate, 34 postgraduate, 2 integrated and 4 research programs. </a:t>
            </a:r>
          </a:p>
        </p:txBody>
      </p:sp>
      <p:pic>
        <p:nvPicPr>
          <p:cNvPr id="5" name="Picture 4"/>
          <p:cNvPicPr>
            <a:picLocks noChangeAspect="1"/>
          </p:cNvPicPr>
          <p:nvPr/>
        </p:nvPicPr>
        <p:blipFill>
          <a:blip r:embed="rId3"/>
          <a:stretch>
            <a:fillRect/>
          </a:stretch>
        </p:blipFill>
        <p:spPr>
          <a:xfrm>
            <a:off x="8932985" y="126609"/>
            <a:ext cx="3027192" cy="650471"/>
          </a:xfrm>
          <a:prstGeom prst="rect">
            <a:avLst/>
          </a:prstGeom>
        </p:spPr>
      </p:pic>
    </p:spTree>
    <p:extLst>
      <p:ext uri="{BB962C8B-B14F-4D97-AF65-F5344CB8AC3E}">
        <p14:creationId xmlns:p14="http://schemas.microsoft.com/office/powerpoint/2010/main" val="1257398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marL="0" indent="0">
              <a:buNone/>
            </a:pPr>
            <a:r>
              <a:rPr lang="en-US" sz="2400" dirty="0"/>
              <a:t>Specification Phase</a:t>
            </a:r>
          </a:p>
          <a:p>
            <a:pPr marL="0" indent="0">
              <a:buNone/>
            </a:pPr>
            <a:r>
              <a:rPr lang="en-US" sz="2400" dirty="0"/>
              <a:t>Crops- Farm Specifications</a:t>
            </a:r>
          </a:p>
          <a:p>
            <a:pPr fontAlgn="base"/>
            <a:r>
              <a:rPr lang="en-US" dirty="0">
                <a:latin typeface="Arial"/>
                <a:cs typeface="Arial"/>
              </a:rPr>
              <a:t>Land size per farmer: 2-5 acres</a:t>
            </a:r>
          </a:p>
          <a:p>
            <a:pPr fontAlgn="base"/>
            <a:r>
              <a:rPr lang="en-US" dirty="0">
                <a:latin typeface="Arial"/>
                <a:cs typeface="Arial"/>
              </a:rPr>
              <a:t>Main crop: </a:t>
            </a:r>
            <a:r>
              <a:rPr lang="en-US" dirty="0" err="1">
                <a:latin typeface="Arial"/>
                <a:cs typeface="Arial"/>
              </a:rPr>
              <a:t>samai</a:t>
            </a:r>
          </a:p>
          <a:p>
            <a:pPr fontAlgn="base"/>
            <a:r>
              <a:rPr lang="en-US" dirty="0" err="1">
                <a:latin typeface="Arial"/>
                <a:cs typeface="Arial"/>
              </a:rPr>
              <a:t>Other crops: corn, tomato, beans </a:t>
            </a:r>
            <a:r>
              <a:rPr lang="en-US" dirty="0">
                <a:latin typeface="Arial"/>
                <a:cs typeface="Arial"/>
              </a:rPr>
              <a:t>, chili and some fruits.</a:t>
            </a:r>
          </a:p>
          <a:p>
            <a:pPr fontAlgn="base"/>
            <a:r>
              <a:rPr lang="en-US" dirty="0">
                <a:latin typeface="Arial"/>
                <a:cs typeface="Arial"/>
              </a:rPr>
              <a:t>Plough: tractors and oxen</a:t>
            </a:r>
          </a:p>
          <a:p>
            <a:pPr fontAlgn="base"/>
            <a:r>
              <a:rPr lang="en-US" dirty="0">
                <a:latin typeface="Arial"/>
                <a:cs typeface="Arial"/>
              </a:rPr>
              <a:t>Cultivation: Some farmers cultivate throughout the year. Some farmers cultivate from July to October.</a:t>
            </a:r>
          </a:p>
          <a:p>
            <a:pPr fontAlgn="base"/>
            <a:r>
              <a:rPr lang="en-US" dirty="0">
                <a:solidFill>
                  <a:srgbClr val="434343"/>
                </a:solidFill>
                <a:latin typeface="Arial"/>
                <a:cs typeface="Arial"/>
              </a:rPr>
              <a:t>600-700 kg of samai is cultivated per acre if sufficient rain is available, 350-450 kg otherwise</a:t>
            </a:r>
            <a:endParaRPr lang="en-US" dirty="0">
              <a:latin typeface="Arial"/>
              <a:cs typeface="Arial"/>
            </a:endParaRPr>
          </a:p>
          <a:p>
            <a:pPr fontAlgn="base"/>
            <a:r>
              <a:rPr lang="en-US" dirty="0">
                <a:latin typeface="Arial"/>
                <a:cs typeface="Arial"/>
              </a:rPr>
              <a:t>Fertilizer: Small farmers do not use much fertilizer for the crops. Some farmers use organic fertilizer only</a:t>
            </a:r>
          </a:p>
          <a:p>
            <a:pPr marL="0" indent="0">
              <a:buNone/>
            </a:pPr>
            <a:endParaRPr lang="en-US" sz="2400" dirty="0"/>
          </a:p>
          <a:p>
            <a:pPr marL="0" indent="0">
              <a:buNone/>
            </a:pPr>
            <a:r>
              <a:rPr lang="en-US" sz="2400" dirty="0"/>
              <a:t>	</a:t>
            </a: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Current Status-Harvesting</a:t>
            </a:r>
            <a:endParaRPr lang="en-US" sz="3000"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475022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marL="0" indent="0">
              <a:buNone/>
            </a:pPr>
            <a:r>
              <a:rPr lang="en-US" sz="2400" dirty="0"/>
              <a:t>User Needs</a:t>
            </a:r>
          </a:p>
          <a:p>
            <a:r>
              <a:rPr lang="en-US" dirty="0"/>
              <a:t>Problem: </a:t>
            </a:r>
            <a:endParaRPr lang="en-US" sz="2400" dirty="0"/>
          </a:p>
          <a:p>
            <a:pPr marL="457200" indent="-457200">
              <a:buFont typeface="+mj-lt"/>
              <a:buAutoNum type="arabicPeriod"/>
            </a:pPr>
            <a:r>
              <a:rPr lang="en-US" dirty="0"/>
              <a:t>Farms in India need further mechanization in order to optimize time spent harvesting.</a:t>
            </a:r>
          </a:p>
          <a:p>
            <a:r>
              <a:rPr lang="en-US" dirty="0"/>
              <a:t>Needs to meet this problem:</a:t>
            </a:r>
            <a:endParaRPr lang="en-US" sz="2400" dirty="0"/>
          </a:p>
          <a:p>
            <a:pPr marL="457200" indent="-457200" fontAlgn="base">
              <a:buFont typeface="+mj-lt"/>
              <a:buAutoNum type="arabicPeriod"/>
            </a:pPr>
            <a:r>
              <a:rPr lang="en-US" dirty="0"/>
              <a:t>Mechanisms in order to minimize manual labor</a:t>
            </a:r>
          </a:p>
          <a:p>
            <a:pPr marL="457200" indent="-457200" fontAlgn="base">
              <a:buFont typeface="+mj-lt"/>
              <a:buAutoNum type="arabicPeriod"/>
            </a:pPr>
            <a:r>
              <a:rPr lang="en-US" dirty="0"/>
              <a:t>Smaller Tractors because the farms are smaller</a:t>
            </a:r>
          </a:p>
          <a:p>
            <a:pPr marL="457200" indent="-457200" fontAlgn="base">
              <a:buFont typeface="+mj-lt"/>
              <a:buAutoNum type="arabicPeriod"/>
            </a:pPr>
            <a:r>
              <a:rPr lang="en-US" dirty="0"/>
              <a:t>Multiple tractors so less sharing</a:t>
            </a:r>
          </a:p>
          <a:p>
            <a:pPr marL="0" indent="0">
              <a:buNone/>
            </a:pPr>
            <a:endParaRPr lang="en-US" sz="2400" dirty="0"/>
          </a:p>
          <a:p>
            <a:pPr marL="0" indent="0">
              <a:buNone/>
            </a:pPr>
            <a:r>
              <a:rPr lang="en-US" sz="2400" dirty="0"/>
              <a:t>	</a:t>
            </a:r>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Harvesting </a:t>
            </a:r>
            <a:endParaRPr lang="en-US" sz="3000"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019428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dirty="0"/>
              <a:t>Methods from Other Countries:</a:t>
            </a:r>
          </a:p>
          <a:p>
            <a:pPr fontAlgn="base"/>
            <a:r>
              <a:rPr lang="en-US" dirty="0"/>
              <a:t>Colorado grows over half the millet in the US</a:t>
            </a:r>
          </a:p>
          <a:p>
            <a:pPr lvl="1" fontAlgn="base"/>
            <a:r>
              <a:rPr lang="en-US" dirty="0"/>
              <a:t>Drill Seeding/Broadcast Seeding</a:t>
            </a:r>
          </a:p>
          <a:p>
            <a:pPr lvl="1" fontAlgn="base"/>
            <a:r>
              <a:rPr lang="en-US" dirty="0" err="1"/>
              <a:t>Swather</a:t>
            </a:r>
            <a:endParaRPr lang="en-US" dirty="0"/>
          </a:p>
          <a:p>
            <a:r>
              <a:rPr lang="en-US" dirty="0"/>
              <a:t/>
            </a:r>
            <a:br>
              <a:rPr lang="en-US" dirty="0"/>
            </a:br>
            <a:r>
              <a:rPr lang="en-US" dirty="0"/>
              <a:t>Low Cost Tractor/Trash Tractor:</a:t>
            </a:r>
          </a:p>
          <a:p>
            <a:pPr fontAlgn="base"/>
            <a:r>
              <a:rPr lang="en-US" dirty="0"/>
              <a:t>Building a small tractor out of local and cheap material</a:t>
            </a:r>
          </a:p>
          <a:p>
            <a:pPr lvl="1" fontAlgn="base"/>
            <a:r>
              <a:rPr lang="en-US" dirty="0"/>
              <a:t>$750+ </a:t>
            </a:r>
          </a:p>
          <a:p>
            <a:pPr lvl="2" fontAlgn="base"/>
            <a:r>
              <a:rPr lang="en-US" dirty="0"/>
              <a:t>As compared to anywhere from $2,000-$12,000 for buying a tractor</a:t>
            </a:r>
          </a:p>
          <a:p>
            <a:r>
              <a:rPr lang="en-US" dirty="0"/>
              <a:t>Threshing:</a:t>
            </a:r>
          </a:p>
          <a:p>
            <a:pPr fontAlgn="base"/>
            <a:r>
              <a:rPr lang="en-US" dirty="0"/>
              <a:t>Building a multi-purpose threshing out of local and cheap material</a:t>
            </a:r>
          </a:p>
          <a:p>
            <a:pPr lvl="1" fontAlgn="base"/>
            <a:r>
              <a:rPr lang="en-US" dirty="0"/>
              <a:t>$750+ </a:t>
            </a:r>
          </a:p>
          <a:p>
            <a:pPr lvl="1" fontAlgn="base"/>
            <a:r>
              <a:rPr lang="en-US" dirty="0"/>
              <a:t>Crops, </a:t>
            </a:r>
            <a:r>
              <a:rPr lang="en-US" dirty="0" err="1"/>
              <a:t>samai</a:t>
            </a:r>
            <a:endParaRPr lang="en-US" dirty="0"/>
          </a:p>
          <a:p>
            <a:pPr marL="0" indent="0">
              <a:buNone/>
            </a:pPr>
            <a:endParaRPr lang="en-US" sz="2400" dirty="0" smtClean="0"/>
          </a:p>
          <a:p>
            <a:pPr marL="0" indent="0">
              <a:buNone/>
            </a:pPr>
            <a:endParaRPr lang="en-US" sz="24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Harvesting- Research</a:t>
            </a:r>
            <a:endParaRPr lang="en-US" sz="3000"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615117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smtClean="0"/>
              <a:t>Completion of Specification Document</a:t>
            </a:r>
          </a:p>
          <a:p>
            <a:r>
              <a:rPr lang="en-US" dirty="0" smtClean="0"/>
              <a:t>Conceptual Design</a:t>
            </a:r>
          </a:p>
          <a:p>
            <a:r>
              <a:rPr lang="en-US" dirty="0" smtClean="0"/>
              <a:t>Collaboration with John Deere and other professionals</a:t>
            </a:r>
          </a:p>
          <a:p>
            <a:r>
              <a:rPr lang="en-US" dirty="0" smtClean="0"/>
              <a:t>Develop prototype to take to India over spring break </a:t>
            </a:r>
            <a:endParaRPr lang="en-US" dirty="0"/>
          </a:p>
          <a:p>
            <a:pPr marL="0" indent="0">
              <a:buNone/>
            </a:pPr>
            <a:endParaRPr lang="en-US" sz="2400" dirty="0" smtClean="0"/>
          </a:p>
          <a:p>
            <a:pPr marL="0" indent="0">
              <a:buNone/>
            </a:pPr>
            <a:endParaRPr lang="en-US" sz="2400" dirty="0" smtClean="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Harvesting- Future Plans</a:t>
            </a:r>
            <a:endParaRPr lang="en-US" sz="3000" dirty="0"/>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38555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701" y="2715905"/>
            <a:ext cx="10058400" cy="1450757"/>
          </a:xfrm>
        </p:spPr>
        <p:txBody>
          <a:bodyPr>
            <a:normAutofit/>
          </a:bodyPr>
          <a:lstStyle/>
          <a:p>
            <a:pPr algn="ctr"/>
            <a:r>
              <a:rPr lang="en-US" sz="6600" b="1" dirty="0" smtClean="0"/>
              <a:t>Questions/Feedback</a:t>
            </a:r>
            <a:endParaRPr lang="en-US" sz="6600" b="1" dirty="0"/>
          </a:p>
        </p:txBody>
      </p:sp>
      <p:pic>
        <p:nvPicPr>
          <p:cNvPr id="3" name="Picture 2"/>
          <p:cNvPicPr>
            <a:picLocks noChangeAspect="1"/>
          </p:cNvPicPr>
          <p:nvPr/>
        </p:nvPicPr>
        <p:blipFill>
          <a:blip r:embed="rId3"/>
          <a:stretch>
            <a:fillRect/>
          </a:stretch>
        </p:blipFill>
        <p:spPr>
          <a:xfrm>
            <a:off x="8932985" y="126609"/>
            <a:ext cx="3027192" cy="650471"/>
          </a:xfrm>
          <a:prstGeom prst="rect">
            <a:avLst/>
          </a:prstGeom>
        </p:spPr>
      </p:pic>
    </p:spTree>
    <p:extLst>
      <p:ext uri="{BB962C8B-B14F-4D97-AF65-F5344CB8AC3E}">
        <p14:creationId xmlns:p14="http://schemas.microsoft.com/office/powerpoint/2010/main" val="292510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HFIC</a:t>
            </a:r>
            <a:r>
              <a:rPr lang="en-US" dirty="0">
                <a:solidFill>
                  <a:prstClr val="black"/>
                </a:solidFill>
              </a:rPr>
              <a:t/>
            </a:r>
            <a:br>
              <a:rPr lang="en-US" dirty="0">
                <a:solidFill>
                  <a:prstClr val="black"/>
                </a:solidFill>
              </a:rPr>
            </a:br>
            <a:r>
              <a:rPr lang="en-US" sz="3000" dirty="0" smtClean="0"/>
              <a:t>Communication with Partner</a:t>
            </a:r>
            <a:endParaRPr lang="en-US" sz="3000" dirty="0"/>
          </a:p>
        </p:txBody>
      </p:sp>
      <p:sp>
        <p:nvSpPr>
          <p:cNvPr id="3" name="Content Placeholder 2"/>
          <p:cNvSpPr>
            <a:spLocks noGrp="1"/>
          </p:cNvSpPr>
          <p:nvPr>
            <p:ph idx="1"/>
          </p:nvPr>
        </p:nvSpPr>
        <p:spPr/>
        <p:txBody>
          <a:bodyPr/>
          <a:lstStyle/>
          <a:p>
            <a:r>
              <a:rPr lang="en-US" sz="2400" dirty="0" smtClean="0"/>
              <a:t>Weekly Skype meetings every Friday during lab to stay connected with VIT EPICS team.</a:t>
            </a:r>
            <a:endParaRPr lang="en-US" dirty="0"/>
          </a:p>
          <a:p>
            <a:r>
              <a:rPr lang="en-US" sz="2400" dirty="0" smtClean="0"/>
              <a:t>Communication with VIT is a priority for this project and we as students have a group message with the students from VIT set up for quick communication. </a:t>
            </a:r>
          </a:p>
          <a:p>
            <a:r>
              <a:rPr lang="en-US" sz="2400" dirty="0" smtClean="0"/>
              <a:t>The students go on site visits to the farms and then they communicate our questions and then return to us answers, data, and pictures.</a:t>
            </a:r>
          </a:p>
          <a:p>
            <a:pPr lvl="1"/>
            <a:r>
              <a:rPr lang="en-US" sz="2200" dirty="0" smtClean="0"/>
              <a:t>More direct line of communications with the user</a:t>
            </a:r>
          </a:p>
        </p:txBody>
      </p:sp>
      <p:pic>
        <p:nvPicPr>
          <p:cNvPr id="5" name="Picture 4"/>
          <p:cNvPicPr>
            <a:picLocks noChangeAspect="1"/>
          </p:cNvPicPr>
          <p:nvPr/>
        </p:nvPicPr>
        <p:blipFill>
          <a:blip r:embed="rId3"/>
          <a:stretch>
            <a:fillRect/>
          </a:stretch>
        </p:blipFill>
        <p:spPr>
          <a:xfrm>
            <a:off x="8932985" y="126609"/>
            <a:ext cx="3027192" cy="650471"/>
          </a:xfrm>
          <a:prstGeom prst="rect">
            <a:avLst/>
          </a:prstGeom>
        </p:spPr>
      </p:pic>
    </p:spTree>
    <p:extLst>
      <p:ext uri="{BB962C8B-B14F-4D97-AF65-F5344CB8AC3E}">
        <p14:creationId xmlns:p14="http://schemas.microsoft.com/office/powerpoint/2010/main" val="2590835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sz="2400" dirty="0"/>
              <a:t>Our team’s objective is to collaborate with VIT students </a:t>
            </a:r>
            <a:r>
              <a:rPr lang="en-US" sz="2400" dirty="0" smtClean="0"/>
              <a:t>and the farmers in Vellore to create solutions to inadequate water storage, irrigation, and harvesting. The goal is to improve and optimize the water storage, irrigation, and then eventually the harvesting to make the farms more productive and efficient, therefore benefiting the community as a whole. </a:t>
            </a:r>
            <a:endParaRPr lang="en-US" sz="2400" dirty="0"/>
          </a:p>
          <a:p>
            <a:endParaRPr lang="zh-CN" altLang="en-US" sz="2400" dirty="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Purpose</a:t>
            </a:r>
            <a:endParaRPr lang="en-US" sz="3000" dirty="0"/>
          </a:p>
        </p:txBody>
      </p:sp>
    </p:spTree>
    <p:extLst>
      <p:ext uri="{BB962C8B-B14F-4D97-AF65-F5344CB8AC3E}">
        <p14:creationId xmlns:p14="http://schemas.microsoft.com/office/powerpoint/2010/main" val="200110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HFIC</a:t>
            </a:r>
            <a:br>
              <a:rPr lang="en-US" dirty="0" smtClean="0">
                <a:solidFill>
                  <a:prstClr val="black"/>
                </a:solidFill>
              </a:rPr>
            </a:br>
            <a:r>
              <a:rPr lang="en-US" sz="3000" dirty="0" smtClean="0"/>
              <a:t>Stakeholders</a:t>
            </a:r>
            <a:endParaRPr lang="en-US" sz="3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 Farmers in Vellore</a:t>
            </a:r>
          </a:p>
          <a:p>
            <a:pPr>
              <a:buFont typeface="Arial" panose="020B0604020202020204" pitchFamily="34" charset="0"/>
              <a:buChar char="•"/>
            </a:pPr>
            <a:r>
              <a:rPr lang="en-US" sz="2400" dirty="0"/>
              <a:t> </a:t>
            </a:r>
            <a:r>
              <a:rPr lang="en-US" sz="2400" dirty="0" smtClean="0"/>
              <a:t>Families of the Farmers</a:t>
            </a:r>
          </a:p>
          <a:p>
            <a:pPr>
              <a:buFont typeface="Arial" panose="020B0604020202020204" pitchFamily="34" charset="0"/>
              <a:buChar char="•"/>
            </a:pPr>
            <a:r>
              <a:rPr lang="en-US" sz="2400" dirty="0"/>
              <a:t> </a:t>
            </a:r>
            <a:r>
              <a:rPr lang="en-US" sz="2400" dirty="0" smtClean="0"/>
              <a:t>Surrounding community</a:t>
            </a:r>
          </a:p>
          <a:p>
            <a:endParaRPr lang="en-US" sz="2400" dirty="0"/>
          </a:p>
        </p:txBody>
      </p:sp>
      <p:pic>
        <p:nvPicPr>
          <p:cNvPr id="4" name="Picture 3"/>
          <p:cNvPicPr>
            <a:picLocks noChangeAspect="1"/>
          </p:cNvPicPr>
          <p:nvPr/>
        </p:nvPicPr>
        <p:blipFill>
          <a:blip r:embed="rId3"/>
          <a:stretch>
            <a:fillRect/>
          </a:stretch>
        </p:blipFill>
        <p:spPr>
          <a:xfrm>
            <a:off x="8932985" y="126609"/>
            <a:ext cx="3027192" cy="650471"/>
          </a:xfrm>
          <a:prstGeom prst="rect">
            <a:avLst/>
          </a:prstGeom>
        </p:spPr>
      </p:pic>
    </p:spTree>
    <p:extLst>
      <p:ext uri="{BB962C8B-B14F-4D97-AF65-F5344CB8AC3E}">
        <p14:creationId xmlns:p14="http://schemas.microsoft.com/office/powerpoint/2010/main" val="3427555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sz="2400" dirty="0" smtClean="0"/>
              <a:t>Water Project</a:t>
            </a:r>
          </a:p>
          <a:p>
            <a:pPr lvl="1"/>
            <a:r>
              <a:rPr lang="en-US" sz="2200" dirty="0" smtClean="0"/>
              <a:t>Teams</a:t>
            </a:r>
          </a:p>
          <a:p>
            <a:pPr lvl="2"/>
            <a:r>
              <a:rPr lang="en-US" sz="1800" dirty="0" smtClean="0"/>
              <a:t>Storage </a:t>
            </a:r>
          </a:p>
          <a:p>
            <a:pPr lvl="3"/>
            <a:r>
              <a:rPr lang="en-US" sz="1800" dirty="0"/>
              <a:t>Storing the rainwater so that the crops can be watered </a:t>
            </a:r>
            <a:r>
              <a:rPr lang="en-US" sz="1800" dirty="0" smtClean="0"/>
              <a:t>year-round</a:t>
            </a:r>
          </a:p>
          <a:p>
            <a:pPr lvl="2"/>
            <a:r>
              <a:rPr lang="en-US" sz="1800" dirty="0" smtClean="0"/>
              <a:t>Irrigation</a:t>
            </a:r>
          </a:p>
          <a:p>
            <a:pPr lvl="3"/>
            <a:r>
              <a:rPr lang="en-US" sz="1800" dirty="0" smtClean="0"/>
              <a:t>Developing a system to properly irrigate the crops </a:t>
            </a:r>
          </a:p>
          <a:p>
            <a:pPr lvl="3"/>
            <a:r>
              <a:rPr lang="en-US" sz="1800" dirty="0" smtClean="0"/>
              <a:t>Anwesha- Design Lead</a:t>
            </a:r>
          </a:p>
          <a:p>
            <a:pPr lvl="2"/>
            <a:r>
              <a:rPr lang="en-US" sz="1800" dirty="0" smtClean="0"/>
              <a:t>Pumps</a:t>
            </a:r>
          </a:p>
          <a:p>
            <a:pPr lvl="3"/>
            <a:r>
              <a:rPr lang="en-US" sz="1800" dirty="0" smtClean="0"/>
              <a:t>Developing a pump for the irrigation systems to properly irrigate the whole of the farm</a:t>
            </a:r>
          </a:p>
          <a:p>
            <a:pPr lvl="3"/>
            <a:r>
              <a:rPr lang="en-US" sz="1800" dirty="0" smtClean="0"/>
              <a:t>Adams and Justin-Co-Design Leads</a:t>
            </a:r>
          </a:p>
          <a:p>
            <a:r>
              <a:rPr lang="en-US" sz="2400" dirty="0" smtClean="0"/>
              <a:t>Harvesting Project</a:t>
            </a:r>
          </a:p>
          <a:p>
            <a:pPr lvl="1"/>
            <a:r>
              <a:rPr lang="en-US" sz="2200" dirty="0" smtClean="0"/>
              <a:t>One Team</a:t>
            </a:r>
          </a:p>
          <a:p>
            <a:pPr lvl="2"/>
            <a:r>
              <a:rPr lang="en-US" sz="1800" dirty="0" smtClean="0"/>
              <a:t>Developing a tool for more efficiently harvesting the crops</a:t>
            </a:r>
          </a:p>
          <a:p>
            <a:pPr lvl="2"/>
            <a:r>
              <a:rPr lang="en-US" sz="1800" dirty="0" smtClean="0"/>
              <a:t>Kaitlyn- Design Lead</a:t>
            </a:r>
            <a:endParaRPr lang="en-US" sz="1800" dirty="0"/>
          </a:p>
          <a:p>
            <a:endParaRPr lang="zh-CN" altLang="en-US" sz="2400" dirty="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Projects and Teams</a:t>
            </a:r>
            <a:endParaRPr lang="en-US" sz="3000" dirty="0"/>
          </a:p>
        </p:txBody>
      </p:sp>
    </p:spTree>
    <p:extLst>
      <p:ext uri="{BB962C8B-B14F-4D97-AF65-F5344CB8AC3E}">
        <p14:creationId xmlns:p14="http://schemas.microsoft.com/office/powerpoint/2010/main" val="1623425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HFIC</a:t>
            </a:r>
            <a:r>
              <a:rPr lang="en-US" dirty="0"/>
              <a:t/>
            </a:r>
            <a:br>
              <a:rPr lang="en-US" dirty="0"/>
            </a:br>
            <a:r>
              <a:rPr lang="en-US" sz="3000" dirty="0" smtClean="0"/>
              <a:t>Semester </a:t>
            </a:r>
            <a:r>
              <a:rPr lang="en-US" sz="3000" dirty="0"/>
              <a:t>Goals</a:t>
            </a:r>
          </a:p>
        </p:txBody>
      </p:sp>
      <p:sp>
        <p:nvSpPr>
          <p:cNvPr id="3" name="Content Placeholder 2"/>
          <p:cNvSpPr>
            <a:spLocks noGrp="1"/>
          </p:cNvSpPr>
          <p:nvPr>
            <p:ph idx="1"/>
          </p:nvPr>
        </p:nvSpPr>
        <p:spPr>
          <a:xfrm>
            <a:off x="1097280" y="1845734"/>
            <a:ext cx="4543499" cy="4023360"/>
          </a:xfrm>
        </p:spPr>
        <p:txBody>
          <a:bodyPr>
            <a:normAutofit/>
          </a:bodyPr>
          <a:lstStyle/>
          <a:p>
            <a:pPr>
              <a:buFont typeface="Arial"/>
              <a:buChar char="•"/>
            </a:pPr>
            <a:r>
              <a:rPr lang="en-US" sz="2400" dirty="0"/>
              <a:t> Development of conceptual design for </a:t>
            </a:r>
            <a:r>
              <a:rPr lang="en-US" sz="2400" dirty="0" smtClean="0"/>
              <a:t>storage, irrigation, pump and harvesting systems</a:t>
            </a:r>
            <a:endParaRPr lang="en-US" sz="2400" dirty="0"/>
          </a:p>
          <a:p>
            <a:pPr>
              <a:buFont typeface="Arial"/>
              <a:buChar char="•"/>
            </a:pPr>
            <a:r>
              <a:rPr lang="en-US" sz="2400" dirty="0"/>
              <a:t>Development of </a:t>
            </a:r>
            <a:r>
              <a:rPr lang="en-US" sz="2400" dirty="0" smtClean="0"/>
              <a:t>prototype of storage and irrigation systems with pump</a:t>
            </a:r>
          </a:p>
          <a:p>
            <a:pPr>
              <a:buFont typeface="Arial"/>
              <a:buChar char="•"/>
            </a:pPr>
            <a:r>
              <a:rPr lang="en-US" sz="2400" dirty="0" smtClean="0"/>
              <a:t>Develop deliverables for the trip to VIT in the Spring</a:t>
            </a:r>
          </a:p>
          <a:p>
            <a:pPr marL="0" indent="0">
              <a:buNone/>
            </a:pPr>
            <a:endParaRPr lang="en-US" sz="2400" dirty="0"/>
          </a:p>
        </p:txBody>
      </p:sp>
      <p:pic>
        <p:nvPicPr>
          <p:cNvPr id="5" name="Picture 4"/>
          <p:cNvPicPr>
            <a:picLocks noChangeAspect="1"/>
          </p:cNvPicPr>
          <p:nvPr/>
        </p:nvPicPr>
        <p:blipFill>
          <a:blip r:embed="rId3"/>
          <a:stretch>
            <a:fillRect/>
          </a:stretch>
        </p:blipFill>
        <p:spPr>
          <a:xfrm>
            <a:off x="8932985" y="126609"/>
            <a:ext cx="3027192" cy="650471"/>
          </a:xfrm>
          <a:prstGeom prst="rect">
            <a:avLst/>
          </a:prstGeom>
        </p:spPr>
      </p:pic>
      <p:pic>
        <p:nvPicPr>
          <p:cNvPr id="4" name="Picture 3"/>
          <p:cNvPicPr>
            <a:picLocks noChangeAspect="1"/>
          </p:cNvPicPr>
          <p:nvPr/>
        </p:nvPicPr>
        <p:blipFill>
          <a:blip r:embed="rId4"/>
          <a:stretch>
            <a:fillRect/>
          </a:stretch>
        </p:blipFill>
        <p:spPr>
          <a:xfrm>
            <a:off x="5913212" y="2075484"/>
            <a:ext cx="5242468" cy="3157548"/>
          </a:xfrm>
          <a:prstGeom prst="rect">
            <a:avLst/>
          </a:prstGeom>
        </p:spPr>
      </p:pic>
    </p:spTree>
    <p:extLst>
      <p:ext uri="{BB962C8B-B14F-4D97-AF65-F5344CB8AC3E}">
        <p14:creationId xmlns:p14="http://schemas.microsoft.com/office/powerpoint/2010/main" val="893572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sz="2400" dirty="0" smtClean="0"/>
              <a:t>Specification Phase</a:t>
            </a:r>
          </a:p>
          <a:p>
            <a:pPr lvl="1"/>
            <a:r>
              <a:rPr lang="en-US" sz="2000" dirty="0" smtClean="0"/>
              <a:t>Storage</a:t>
            </a:r>
          </a:p>
          <a:p>
            <a:pPr lvl="1"/>
            <a:r>
              <a:rPr lang="en-US" sz="2000" dirty="0" smtClean="0"/>
              <a:t> Irrigation </a:t>
            </a:r>
          </a:p>
          <a:p>
            <a:pPr lvl="1"/>
            <a:r>
              <a:rPr lang="en-US" sz="2000" dirty="0" smtClean="0"/>
              <a:t>Pumps</a:t>
            </a:r>
          </a:p>
          <a:p>
            <a:r>
              <a:rPr lang="en-US" sz="2200" dirty="0" smtClean="0"/>
              <a:t>Both of the water teams are working to transition out of the specification phase and into the conceptual design phase. </a:t>
            </a:r>
            <a:endParaRPr lang="en-US" sz="2200" dirty="0"/>
          </a:p>
          <a:p>
            <a:endParaRPr lang="zh-CN" altLang="en-US" sz="2400" dirty="0"/>
          </a:p>
        </p:txBody>
      </p:sp>
      <p:pic>
        <p:nvPicPr>
          <p:cNvPr id="4" name="Picture 2"/>
          <p:cNvPicPr>
            <a:picLocks noChangeAspect="1"/>
          </p:cNvPicPr>
          <p:nvPr/>
        </p:nvPicPr>
        <p:blipFill>
          <a:blip r:embed="rId3"/>
          <a:stretch>
            <a:fillRect/>
          </a:stretch>
        </p:blipFill>
        <p:spPr>
          <a:xfrm>
            <a:off x="8932985" y="126609"/>
            <a:ext cx="3027192" cy="650471"/>
          </a:xfrm>
          <a:prstGeom prst="rect">
            <a:avLst/>
          </a:prstGeom>
        </p:spPr>
      </p:pic>
      <p:sp>
        <p:nvSpPr>
          <p:cNvPr id="6" name="Title 1"/>
          <p:cNvSpPr>
            <a:spLocks noGrp="1"/>
          </p:cNvSpPr>
          <p:nvPr>
            <p:ph type="title"/>
          </p:nvPr>
        </p:nvSpPr>
        <p:spPr>
          <a:xfrm>
            <a:off x="1097280" y="286603"/>
            <a:ext cx="10058400" cy="1450757"/>
          </a:xfrm>
        </p:spPr>
        <p:txBody>
          <a:bodyPr/>
          <a:lstStyle/>
          <a:p>
            <a:r>
              <a:rPr lang="en-US" dirty="0" smtClean="0"/>
              <a:t>HFIC</a:t>
            </a:r>
            <a:r>
              <a:rPr lang="en-US" dirty="0"/>
              <a:t/>
            </a:r>
            <a:br>
              <a:rPr lang="en-US" dirty="0"/>
            </a:br>
            <a:r>
              <a:rPr lang="en-US" sz="3000" dirty="0" smtClean="0"/>
              <a:t>Current Status-Water</a:t>
            </a:r>
            <a:endParaRPr lang="en-US" sz="3000" dirty="0"/>
          </a:p>
        </p:txBody>
      </p:sp>
    </p:spTree>
    <p:extLst>
      <p:ext uri="{BB962C8B-B14F-4D97-AF65-F5344CB8AC3E}">
        <p14:creationId xmlns:p14="http://schemas.microsoft.com/office/powerpoint/2010/main" val="399406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000000"/>
      </a:accent1>
      <a:accent2>
        <a:srgbClr val="BC8F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2">
      <a:dk1>
        <a:srgbClr val="000000"/>
      </a:dk1>
      <a:lt1>
        <a:sysClr val="window" lastClr="FFFFFF"/>
      </a:lt1>
      <a:dk2>
        <a:srgbClr val="637052"/>
      </a:dk2>
      <a:lt2>
        <a:srgbClr val="CCDDEA"/>
      </a:lt2>
      <a:accent1>
        <a:srgbClr val="000000"/>
      </a:accent1>
      <a:accent2>
        <a:srgbClr val="BC8F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0FC9DD3B32F4097BD8945C3063B4D" ma:contentTypeVersion="" ma:contentTypeDescription="Create a new document." ma:contentTypeScope="" ma:versionID="f5a5a278662086a271a9c7634ef730f5">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EC971-02F0-4A16-8E45-3887294AA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0A52D76-DA14-4FD7-BD64-E10F498871B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D178817-0710-4001-993D-D87C51FEA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6147</TotalTime>
  <Words>1695</Words>
  <Application>Microsoft Office PowerPoint</Application>
  <PresentationFormat>Widescreen</PresentationFormat>
  <Paragraphs>338</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Retrospect</vt:lpstr>
      <vt:lpstr>1_Retrospect</vt:lpstr>
      <vt:lpstr>EPICS : HFIC</vt:lpstr>
      <vt:lpstr>HFIC Team Introductions</vt:lpstr>
      <vt:lpstr>HFIC Partner: VIT</vt:lpstr>
      <vt:lpstr>HFIC Communication with Partner</vt:lpstr>
      <vt:lpstr>HFIC Purpose</vt:lpstr>
      <vt:lpstr>HFIC Stakeholders</vt:lpstr>
      <vt:lpstr>HFIC Projects and Teams</vt:lpstr>
      <vt:lpstr>HFIC Semester Goals</vt:lpstr>
      <vt:lpstr>HFIC Current Status-Water</vt:lpstr>
      <vt:lpstr>HFIC Water Storage: Problem Statement and Current System</vt:lpstr>
      <vt:lpstr>HFIC Water Storage: Current System</vt:lpstr>
      <vt:lpstr>HFIC Water Storage: Research</vt:lpstr>
      <vt:lpstr>HFIC Water Storage: Future Plans</vt:lpstr>
      <vt:lpstr>HFIC Water- Irrigation </vt:lpstr>
      <vt:lpstr>HFIC Water- Irrigation </vt:lpstr>
      <vt:lpstr>HFIC Water- Irrigation </vt:lpstr>
      <vt:lpstr>HFIC Water- Irrigation </vt:lpstr>
      <vt:lpstr>HFIC Water- Irrigation </vt:lpstr>
      <vt:lpstr>HFIC Water- Irrigation </vt:lpstr>
      <vt:lpstr>HFIC Water- Irrigation </vt:lpstr>
      <vt:lpstr>HFIC Water- Irrigation </vt:lpstr>
      <vt:lpstr>HFIC Water- Irrigation </vt:lpstr>
      <vt:lpstr>HFIC Water- Irrigation </vt:lpstr>
      <vt:lpstr>HFIC Water-Pumps</vt:lpstr>
      <vt:lpstr>HFIC Water: Pumps Specifications </vt:lpstr>
      <vt:lpstr>HFIC Water: Pumps Specifications </vt:lpstr>
      <vt:lpstr>HFIC Current Status-Water: Pumps</vt:lpstr>
      <vt:lpstr>HFIC Current Status-Water: Pumps</vt:lpstr>
      <vt:lpstr>HFIC Water: Pumps</vt:lpstr>
      <vt:lpstr>HFIC Current Status-Harvesting</vt:lpstr>
      <vt:lpstr>HFIC Harvesting </vt:lpstr>
      <vt:lpstr>HFIC Harvesting- Research</vt:lpstr>
      <vt:lpstr>HFIC Harvesting- Future Plans</vt:lpstr>
      <vt:lpstr>Questions/Feedback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HFIC: Health for India’s Children</dc:title>
  <dc:creator>Morgan Kaptur</dc:creator>
  <cp:lastModifiedBy>Jacqueline Adams</cp:lastModifiedBy>
  <cp:revision>237</cp:revision>
  <dcterms:created xsi:type="dcterms:W3CDTF">2015-02-26T04:09:06Z</dcterms:created>
  <dcterms:modified xsi:type="dcterms:W3CDTF">2016-10-07T12:07:32Z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0x0101009A40FC9DD3B32F4097BD8945C3063B4D</vt:lpwstr>
  </property>
</Properties>
</file>