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D991-10F0-75BC-96C1-58352A2EDA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E4EFA8-99D6-949B-B493-E728C748B4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F1834-0576-3575-88A4-6F8ADD0BA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798C-09B6-4FF8-82FD-50E324B6D245}" type="datetimeFigureOut">
              <a:rPr lang="zh-CN" altLang="en-US" smtClean="0"/>
              <a:t>2023/8/10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ACC61-3A01-EF38-DBDB-806EC674C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67E1C-8EC2-5F25-38B1-683C15064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54EA8-5127-4BF5-9CCE-1010B2FD4B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854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97E9C-7C76-DFCE-5C21-E8BD56095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4FFB6-24AF-EC2C-87E1-975BDFD56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007C8-AE18-467B-9162-FCEB0542A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798C-09B6-4FF8-82FD-50E324B6D245}" type="datetimeFigureOut">
              <a:rPr lang="zh-CN" altLang="en-US" smtClean="0"/>
              <a:t>2023/8/10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D01B1-EF50-D0DC-DA6E-8CA8A3B2C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C54A1-B96F-DF7E-D68D-E7CFADCED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54EA8-5127-4BF5-9CCE-1010B2FD4B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1419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A59B87-E415-4691-EA32-8D3506802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179199-146B-5E13-4EE8-ACF4FA738E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17FC1-AF79-46DF-7E13-A8599E8C7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798C-09B6-4FF8-82FD-50E324B6D245}" type="datetimeFigureOut">
              <a:rPr lang="zh-CN" altLang="en-US" smtClean="0"/>
              <a:t>2023/8/10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C1DEE-DDF1-D474-A4F8-C51B5434A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A7CDD-1022-9583-DE24-8676E11FA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54EA8-5127-4BF5-9CCE-1010B2FD4B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9151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EA8C2-1AAF-FBD0-28DE-1CD2E6D77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F1686-7213-9E74-2843-261E473F2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8417B-74D0-1D9B-75D8-2D784EDCD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798C-09B6-4FF8-82FD-50E324B6D245}" type="datetimeFigureOut">
              <a:rPr lang="zh-CN" altLang="en-US" smtClean="0"/>
              <a:t>2023/8/10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E5265-1BF4-C06F-AC63-0B8E92B56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E9906-727D-0C86-0C05-3FF0B0495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54EA8-5127-4BF5-9CCE-1010B2FD4B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7113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4DA55-233A-6A66-EE1B-6CBF62D7E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F1FCB-80F6-2300-1229-106CC4580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26023-8355-7EE0-52A1-EF5CD34A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798C-09B6-4FF8-82FD-50E324B6D245}" type="datetimeFigureOut">
              <a:rPr lang="zh-CN" altLang="en-US" smtClean="0"/>
              <a:t>2023/8/10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056D1-042E-8D98-D111-0645AD47C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59A0B-B38F-B553-C161-C38781893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54EA8-5127-4BF5-9CCE-1010B2FD4B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7811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A0B00-4AF2-E4B3-CA60-331D1A054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64F4E-363D-EDCC-DF2F-E24E57FF53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0E9203-E161-6431-7006-0571EF2B6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EDD6F-08CD-2735-EBF7-87E04BDB1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798C-09B6-4FF8-82FD-50E324B6D245}" type="datetimeFigureOut">
              <a:rPr lang="zh-CN" altLang="en-US" smtClean="0"/>
              <a:t>2023/8/10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92F5A7-CA0D-0291-3223-A47386CFE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3413F9-0B24-4D6C-ED44-E275961B2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54EA8-5127-4BF5-9CCE-1010B2FD4B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1282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962C1-E34C-354C-FDA1-3CA2FBCB5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95DFD8-A88F-81D1-B7FB-6D6C125B8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FA942B-9972-1153-5776-34B75DAD5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94D51C-8CD9-6B0C-A784-D4C6F4E9C6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357632-B500-BEA1-14BA-46479DCC3A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2DE9DD-613A-99B1-092B-5AE3F2B66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798C-09B6-4FF8-82FD-50E324B6D245}" type="datetimeFigureOut">
              <a:rPr lang="zh-CN" altLang="en-US" smtClean="0"/>
              <a:t>2023/8/10</a:t>
            </a:fld>
            <a:endParaRPr lang="zh-CN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6F15C2-4307-ADA0-B69E-0EF7DE654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3DCC3D-5C7A-41D6-93B8-F51ABD3DB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54EA8-5127-4BF5-9CCE-1010B2FD4B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409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F8B9B-87BC-6EF0-B003-2F8D38CAE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64F127-56EE-7306-BA48-123A533D7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798C-09B6-4FF8-82FD-50E324B6D245}" type="datetimeFigureOut">
              <a:rPr lang="zh-CN" altLang="en-US" smtClean="0"/>
              <a:t>2023/8/10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9DBFF4-53A3-77BB-0577-CD47B78A1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9729E3-C3F4-9CFD-C06D-104207AA9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54EA8-5127-4BF5-9CCE-1010B2FD4B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646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D6C0BA-C4C2-C7E5-6E9E-73507F6DF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798C-09B6-4FF8-82FD-50E324B6D245}" type="datetimeFigureOut">
              <a:rPr lang="zh-CN" altLang="en-US" smtClean="0"/>
              <a:t>2023/8/10</a:t>
            </a:fld>
            <a:endParaRPr lang="zh-CN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E12880-CAA4-F0D0-B8AF-53A995C8B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343A6D-DB6D-6832-C968-B3ABF44EC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54EA8-5127-4BF5-9CCE-1010B2FD4B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23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8626-61E6-322A-CB75-F49E38DA0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27146-576C-8902-075F-A37344D5E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ECF7AA-9F00-3619-7BB0-3B49D8D415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1682F2-B2E0-2063-E56E-E74803109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798C-09B6-4FF8-82FD-50E324B6D245}" type="datetimeFigureOut">
              <a:rPr lang="zh-CN" altLang="en-US" smtClean="0"/>
              <a:t>2023/8/10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896EF-9352-4628-641C-F1A43878D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54B64F-9376-2337-DD70-7EAA6359F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54EA8-5127-4BF5-9CCE-1010B2FD4B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100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E7A0D-F42C-1BF3-BDB1-9FF6A2DC9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F73A68-F3FE-4A60-3592-CE7C91D3B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EE27BB-DE86-6647-043D-40B5A8ECF6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68109D-4315-3397-315D-17DD2043E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0798C-09B6-4FF8-82FD-50E324B6D245}" type="datetimeFigureOut">
              <a:rPr lang="zh-CN" altLang="en-US" smtClean="0"/>
              <a:t>2023/8/10</a:t>
            </a:fld>
            <a:endParaRPr lang="zh-CN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577694-4BD7-A723-964C-1C635AD76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59DEBA-C1F3-37C8-4C46-990B7FB3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54EA8-5127-4BF5-9CCE-1010B2FD4B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2295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6D543E-EF77-0EB4-B2AF-2B001D254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92AF7C-2BC5-CEA4-62E7-33808CA4DF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7B967-A6CD-5C39-E86F-E8F818EA0F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0798C-09B6-4FF8-82FD-50E324B6D245}" type="datetimeFigureOut">
              <a:rPr lang="zh-CN" altLang="en-US" smtClean="0"/>
              <a:t>2023/8/10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6BDD9-8499-97E2-DEC1-B9AB00660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9304E-7A5E-BD15-FB4F-5C01C81A3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54EA8-5127-4BF5-9CCE-1010B2FD4B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4638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304FC-C508-5325-950D-15F74D058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2957"/>
            <a:ext cx="9144000" cy="3356043"/>
          </a:xfrm>
        </p:spPr>
        <p:txBody>
          <a:bodyPr>
            <a:normAutofit fontScale="90000"/>
          </a:bodyPr>
          <a:lstStyle/>
          <a:p>
            <a:r>
              <a:rPr lang="en-US" altLang="zh-CN" b="1" dirty="0">
                <a:latin typeface="Aharoni" panose="02010803020104030203" pitchFamily="2" charset="-79"/>
                <a:cs typeface="Aharoni" panose="02010803020104030203" pitchFamily="2" charset="-79"/>
              </a:rPr>
              <a:t>Workshop: </a:t>
            </a:r>
            <a:br>
              <a:rPr lang="en-US" altLang="zh-CN" b="1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altLang="zh-CN" b="1" dirty="0">
                <a:latin typeface="Aharoni" panose="02010803020104030203" pitchFamily="2" charset="-79"/>
                <a:cs typeface="Aharoni" panose="02010803020104030203" pitchFamily="2" charset="-79"/>
              </a:rPr>
              <a:t>hands-on experience of molecular biology workflow with </a:t>
            </a:r>
            <a:r>
              <a:rPr lang="en-US" altLang="zh-CN" b="1" dirty="0" err="1">
                <a:latin typeface="Aharoni" panose="02010803020104030203" pitchFamily="2" charset="-79"/>
                <a:cs typeface="Aharoni" panose="02010803020104030203" pitchFamily="2" charset="-79"/>
              </a:rPr>
              <a:t>Benchling</a:t>
            </a:r>
            <a:endParaRPr lang="zh-CN" altLang="en-US" b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C6D402-8196-CCD3-C0B2-72CDF634EA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033" y="5315266"/>
            <a:ext cx="3124631" cy="7774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A30190-A2EA-8949-23D4-0231506F18D4}"/>
              </a:ext>
            </a:extLst>
          </p:cNvPr>
          <p:cNvSpPr txBox="1"/>
          <p:nvPr/>
        </p:nvSpPr>
        <p:spPr>
          <a:xfrm>
            <a:off x="4313583" y="5396948"/>
            <a:ext cx="65399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Signup for a (free) </a:t>
            </a:r>
            <a:r>
              <a:rPr lang="en-US" altLang="zh-CN" dirty="0" err="1">
                <a:latin typeface="Calibri" panose="020F0502020204030204" pitchFamily="34" charset="0"/>
                <a:cs typeface="Calibri" panose="020F0502020204030204" pitchFamily="34" charset="0"/>
              </a:rPr>
              <a:t>Benchling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 account here: https://benchling.com/signup?pubref=pubref_icAJ4Ep5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5FB346-04FF-26D7-5106-4E213B0D621E}"/>
              </a:ext>
            </a:extLst>
          </p:cNvPr>
          <p:cNvSpPr txBox="1"/>
          <p:nvPr/>
        </p:nvSpPr>
        <p:spPr>
          <a:xfrm>
            <a:off x="3339145" y="3546462"/>
            <a:ext cx="55137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Aug, 2023</a:t>
            </a:r>
          </a:p>
          <a:p>
            <a:pPr algn="ctr"/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Xiaohui Li</a:t>
            </a:r>
          </a:p>
          <a:p>
            <a:pPr algn="ctr"/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PhD Candidate, Staiger / Zhang Lab</a:t>
            </a:r>
          </a:p>
          <a:p>
            <a:pPr algn="ctr"/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Purdue University</a:t>
            </a:r>
          </a:p>
        </p:txBody>
      </p:sp>
    </p:spTree>
    <p:extLst>
      <p:ext uri="{BB962C8B-B14F-4D97-AF65-F5344CB8AC3E}">
        <p14:creationId xmlns:p14="http://schemas.microsoft.com/office/powerpoint/2010/main" val="311008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CA844E-778D-9AF0-C94D-C17ABB1FB0B4}"/>
              </a:ext>
            </a:extLst>
          </p:cNvPr>
          <p:cNvSpPr txBox="1"/>
          <p:nvPr/>
        </p:nvSpPr>
        <p:spPr>
          <a:xfrm>
            <a:off x="1011677" y="765314"/>
            <a:ext cx="95914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Disclaimer: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This is a user-to-user experience sharing workshop. This workshop is not a commercial workshop and is not sponsored by </a:t>
            </a:r>
            <a:r>
              <a:rPr lang="en-US" altLang="zh-CN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Benchling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by any means. The workshop speaker is not affiliated with </a:t>
            </a:r>
            <a:r>
              <a:rPr lang="en-US" altLang="zh-CN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Benchling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by any means.</a:t>
            </a:r>
          </a:p>
          <a:p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Aim: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Getting onboard with the molecular biology workflow using </a:t>
            </a:r>
            <a:r>
              <a:rPr lang="en-US" altLang="zh-CN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Benchling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CN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432335-089A-1759-A7F6-D9A35155D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033" y="5315266"/>
            <a:ext cx="3124631" cy="77742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ABEC12F-4BB8-3654-7A99-6F6ACE1C196E}"/>
              </a:ext>
            </a:extLst>
          </p:cNvPr>
          <p:cNvSpPr txBox="1"/>
          <p:nvPr/>
        </p:nvSpPr>
        <p:spPr>
          <a:xfrm>
            <a:off x="4313583" y="5396948"/>
            <a:ext cx="65399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Signup for a (free) </a:t>
            </a:r>
            <a:r>
              <a:rPr lang="en-US" altLang="zh-CN" dirty="0" err="1">
                <a:latin typeface="Calibri" panose="020F0502020204030204" pitchFamily="34" charset="0"/>
                <a:cs typeface="Calibri" panose="020F0502020204030204" pitchFamily="34" charset="0"/>
              </a:rPr>
              <a:t>Benchling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 account here: https://benchling.com/signup?pubref=pubref_icAJ4Ep5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660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CA844E-778D-9AF0-C94D-C17ABB1FB0B4}"/>
              </a:ext>
            </a:extLst>
          </p:cNvPr>
          <p:cNvSpPr txBox="1"/>
          <p:nvPr/>
        </p:nvSpPr>
        <p:spPr>
          <a:xfrm>
            <a:off x="1011677" y="765314"/>
            <a:ext cx="107393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Strengths of </a:t>
            </a:r>
            <a:r>
              <a:rPr lang="en-US" altLang="zh-CN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Benchling</a:t>
            </a:r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FREE for your daily molecular cloning needs.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Works in a web browser across platforms. No installation required.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Cloud-based service ensures data is automatically backed up online.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Log in from anywhere, and your data will be synchronized.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Features an easy search function.</a:t>
            </a:r>
          </a:p>
          <a:p>
            <a:endParaRPr lang="en-US" altLang="zh-CN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800" b="1" dirty="0">
                <a:latin typeface="Calibri" panose="020F0502020204030204" pitchFamily="34" charset="0"/>
                <a:cs typeface="Calibri" panose="020F0502020204030204" pitchFamily="34" charset="0"/>
              </a:rPr>
              <a:t>Drawbacks: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Being a cloud-based service, it requires an online connection for use.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432335-089A-1759-A7F6-D9A35155D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033" y="5315266"/>
            <a:ext cx="3124631" cy="77742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9CB7216-46D2-A5D8-E8BF-00A47D510406}"/>
              </a:ext>
            </a:extLst>
          </p:cNvPr>
          <p:cNvSpPr txBox="1"/>
          <p:nvPr/>
        </p:nvSpPr>
        <p:spPr>
          <a:xfrm>
            <a:off x="4313583" y="5396948"/>
            <a:ext cx="65399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Signup for a (free) </a:t>
            </a:r>
            <a:r>
              <a:rPr lang="en-US" altLang="zh-CN" dirty="0" err="1">
                <a:latin typeface="Calibri" panose="020F0502020204030204" pitchFamily="34" charset="0"/>
                <a:cs typeface="Calibri" panose="020F0502020204030204" pitchFamily="34" charset="0"/>
              </a:rPr>
              <a:t>Benchling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 account here: https://benchling.com/signup?pubref=pubref_icAJ4Ep5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310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1A8AABA-5662-5DBA-6E4A-922A63FBAF64}"/>
              </a:ext>
            </a:extLst>
          </p:cNvPr>
          <p:cNvSpPr txBox="1"/>
          <p:nvPr/>
        </p:nvSpPr>
        <p:spPr>
          <a:xfrm>
            <a:off x="1001950" y="457202"/>
            <a:ext cx="925100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Today’s tasks</a:t>
            </a:r>
          </a:p>
          <a:p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altLang="zh-CN" sz="2400" b="1" i="0" dirty="0">
                <a:effectLst/>
                <a:latin typeface="Söhne"/>
              </a:rPr>
              <a:t>DNA Sequences Creation and Modification</a:t>
            </a:r>
            <a:endParaRPr lang="en-US" altLang="zh-C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1.1 Generate DNA sequences from copied/pasted sources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1.2 Import directly from a database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1.3 Import from </a:t>
            </a:r>
            <a:r>
              <a:rPr lang="en-US" altLang="zh-CN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genbank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 (.</a:t>
            </a:r>
            <a:r>
              <a:rPr lang="en-US" altLang="zh-CN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gb</a:t>
            </a:r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) files</a:t>
            </a:r>
          </a:p>
          <a:p>
            <a:pPr marL="0" lvl="1"/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1.4 Introduce point mutations into the DNA sequence</a:t>
            </a:r>
          </a:p>
          <a:p>
            <a:pPr marL="0" lvl="1"/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1.5 Annotate DNA sequence</a:t>
            </a:r>
          </a:p>
          <a:p>
            <a:pPr marL="0" lvl="1"/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altLang="zh-CN" sz="2400" b="1" i="0" dirty="0">
                <a:effectLst/>
                <a:latin typeface="Söhne"/>
              </a:rPr>
              <a:t>Primer Management</a:t>
            </a:r>
            <a:endParaRPr lang="en-US" altLang="zh-C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/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2.1 Import primers from an excel sheet</a:t>
            </a:r>
          </a:p>
          <a:p>
            <a:pPr marL="0" lvl="1"/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2.2 Design new primers</a:t>
            </a:r>
          </a:p>
          <a:p>
            <a:pPr marL="0" lvl="1"/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2.3 Attach primers to the DNA sequence</a:t>
            </a:r>
          </a:p>
          <a:p>
            <a:pPr marL="0" lvl="1"/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2.4 Determine amplicon size</a:t>
            </a:r>
          </a:p>
          <a:p>
            <a:pPr marL="0" lvl="1"/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altLang="zh-CN" sz="2400" b="1" i="0" dirty="0">
                <a:effectLst/>
                <a:latin typeface="Söhne"/>
              </a:rPr>
              <a:t>Sanger Sequencing Analysis</a:t>
            </a:r>
            <a:endParaRPr lang="en-US" altLang="zh-C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/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3.1 Conduct a quick sequence alignment </a:t>
            </a:r>
          </a:p>
          <a:p>
            <a:pPr marL="0" lvl="1"/>
            <a:r>
              <a:rPr lang="en-US" altLang="zh-CN" sz="2400" b="1" dirty="0">
                <a:latin typeface="Calibri" panose="020F0502020204030204" pitchFamily="34" charset="0"/>
                <a:cs typeface="Calibri" panose="020F0502020204030204" pitchFamily="34" charset="0"/>
              </a:rPr>
              <a:t>4. Enzyme digestion design</a:t>
            </a:r>
          </a:p>
          <a:p>
            <a:pPr marL="0" lvl="1"/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4.1. Compile the restriction enzyme list for your lab</a:t>
            </a:r>
          </a:p>
          <a:p>
            <a:pPr marL="0" lvl="1"/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4.2. Identify enzyme digestion sites and determine fragment lengths.</a:t>
            </a:r>
          </a:p>
        </p:txBody>
      </p:sp>
    </p:spTree>
    <p:extLst>
      <p:ext uri="{BB962C8B-B14F-4D97-AF65-F5344CB8AC3E}">
        <p14:creationId xmlns:p14="http://schemas.microsoft.com/office/powerpoint/2010/main" val="1244499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319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Söhne</vt:lpstr>
      <vt:lpstr>等线</vt:lpstr>
      <vt:lpstr>等线 Light</vt:lpstr>
      <vt:lpstr>Aharoni</vt:lpstr>
      <vt:lpstr>Arial</vt:lpstr>
      <vt:lpstr>Calibri</vt:lpstr>
      <vt:lpstr>Office Theme</vt:lpstr>
      <vt:lpstr>Workshop:  hands-on experience of molecular biology workflow with Benchling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Workshop:  hands-on experience of molecular biology workflow with Benchling</dc:title>
  <dc:creator>Xiaohui Li</dc:creator>
  <cp:lastModifiedBy>Xiaohui Li</cp:lastModifiedBy>
  <cp:revision>30</cp:revision>
  <dcterms:created xsi:type="dcterms:W3CDTF">2023-08-10T17:56:55Z</dcterms:created>
  <dcterms:modified xsi:type="dcterms:W3CDTF">2023-08-10T18:43:45Z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2023-08-10T18:01:55Z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3b104842-01e5-453b-9fd5-034fc131e637</vt:lpwstr>
  </property>
  <property fmtid="{D5CDD505-2E9C-101B-9397-08002B2CF9AE}" pid="8" name="MSIP_Label_4044bd30-2ed7-4c9d-9d12-46200872a97b_ContentBits">
    <vt:lpwstr>0</vt:lpwstr>
  </property>
</Properties>
</file>