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>
      <p:cViewPr varScale="1">
        <p:scale>
          <a:sx n="125" d="100"/>
          <a:sy n="125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4FDE95-BBCD-0042-8334-D0208A709CE5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9AE44988-3371-7C49-865E-69AB36F78DBE}">
      <dgm:prSet phldrT="[Text]"/>
      <dgm:spPr/>
      <dgm:t>
        <a:bodyPr/>
        <a:lstStyle/>
        <a:p>
          <a:pPr rtl="0"/>
          <a:r>
            <a:rPr lang="en-US" dirty="0"/>
            <a:t>3D-2D maximum intensity projection</a:t>
          </a:r>
        </a:p>
      </dgm:t>
    </dgm:pt>
    <dgm:pt modelId="{04E57930-D441-4B4D-BD65-9CB2307CBAAC}" type="parTrans" cxnId="{8ED30560-7B52-5F47-A4E9-65F2D96EA1CB}">
      <dgm:prSet/>
      <dgm:spPr/>
      <dgm:t>
        <a:bodyPr/>
        <a:lstStyle/>
        <a:p>
          <a:endParaRPr lang="en-US"/>
        </a:p>
      </dgm:t>
    </dgm:pt>
    <dgm:pt modelId="{3F359E6F-0B19-6549-8644-CAAA8C19C643}" type="sibTrans" cxnId="{8ED30560-7B52-5F47-A4E9-65F2D96EA1CB}">
      <dgm:prSet/>
      <dgm:spPr/>
      <dgm:t>
        <a:bodyPr/>
        <a:lstStyle/>
        <a:p>
          <a:endParaRPr lang="en-US"/>
        </a:p>
      </dgm:t>
    </dgm:pt>
    <dgm:pt modelId="{9B27682C-1236-3E4A-B5CC-43945D7C59E3}">
      <dgm:prSet phldrT="[Text]"/>
      <dgm:spPr/>
      <dgm:t>
        <a:bodyPr/>
        <a:lstStyle/>
        <a:p>
          <a:pPr rtl="0"/>
          <a:r>
            <a:rPr lang="en-US" dirty="0"/>
            <a:t>Cell segmentation with </a:t>
          </a:r>
          <a:r>
            <a:rPr lang="en-US" dirty="0" err="1"/>
            <a:t>CellPose</a:t>
          </a:r>
          <a:endParaRPr lang="en-US" dirty="0"/>
        </a:p>
      </dgm:t>
    </dgm:pt>
    <dgm:pt modelId="{EC3AA387-52F1-2A43-88E9-E16F4D72DD4E}" type="parTrans" cxnId="{AAD6F5A2-C2E9-174B-8913-47472DDB88DC}">
      <dgm:prSet/>
      <dgm:spPr/>
      <dgm:t>
        <a:bodyPr/>
        <a:lstStyle/>
        <a:p>
          <a:endParaRPr lang="en-US"/>
        </a:p>
      </dgm:t>
    </dgm:pt>
    <dgm:pt modelId="{46F1D6A8-3EAB-5A4B-8F13-63B6152D0C1D}" type="sibTrans" cxnId="{AAD6F5A2-C2E9-174B-8913-47472DDB88DC}">
      <dgm:prSet/>
      <dgm:spPr/>
      <dgm:t>
        <a:bodyPr/>
        <a:lstStyle/>
        <a:p>
          <a:endParaRPr lang="en-US"/>
        </a:p>
      </dgm:t>
    </dgm:pt>
    <dgm:pt modelId="{171579AB-3FDE-C649-BE2C-C6E87707BB40}">
      <dgm:prSet phldrT="[Text]"/>
      <dgm:spPr/>
      <dgm:t>
        <a:bodyPr/>
        <a:lstStyle/>
        <a:p>
          <a:pPr rtl="0"/>
          <a:r>
            <a:rPr lang="en-US" dirty="0"/>
            <a:t>Cell movement tracing</a:t>
          </a:r>
        </a:p>
      </dgm:t>
    </dgm:pt>
    <dgm:pt modelId="{F42AB8E9-315B-754A-8FF9-EAC8210C119A}" type="parTrans" cxnId="{D9957EC1-5E06-0C42-847B-A8B195414442}">
      <dgm:prSet/>
      <dgm:spPr/>
      <dgm:t>
        <a:bodyPr/>
        <a:lstStyle/>
        <a:p>
          <a:endParaRPr lang="en-US"/>
        </a:p>
      </dgm:t>
    </dgm:pt>
    <dgm:pt modelId="{28F7846E-1457-CF4D-836E-1F29364331F1}" type="sibTrans" cxnId="{D9957EC1-5E06-0C42-847B-A8B195414442}">
      <dgm:prSet/>
      <dgm:spPr/>
      <dgm:t>
        <a:bodyPr/>
        <a:lstStyle/>
        <a:p>
          <a:endParaRPr lang="en-US"/>
        </a:p>
      </dgm:t>
    </dgm:pt>
    <dgm:pt modelId="{5A4B96B5-3811-B84E-992F-6F178FB2EB6D}">
      <dgm:prSet phldrT="[Text]"/>
      <dgm:spPr/>
      <dgm:t>
        <a:bodyPr/>
        <a:lstStyle/>
        <a:p>
          <a:pPr rtl="0"/>
          <a:r>
            <a:rPr lang="en-US" dirty="0"/>
            <a:t>Reconstruct Cell traces in 3D</a:t>
          </a:r>
        </a:p>
      </dgm:t>
    </dgm:pt>
    <dgm:pt modelId="{3B014059-A6A3-8443-8932-F4B54AE267AB}" type="parTrans" cxnId="{0661EB4D-291B-B545-BF38-CCFE96FB4A34}">
      <dgm:prSet/>
      <dgm:spPr/>
      <dgm:t>
        <a:bodyPr/>
        <a:lstStyle/>
        <a:p>
          <a:endParaRPr lang="en-US"/>
        </a:p>
      </dgm:t>
    </dgm:pt>
    <dgm:pt modelId="{CF03F632-F526-9E48-80D8-386862977F5F}" type="sibTrans" cxnId="{0661EB4D-291B-B545-BF38-CCFE96FB4A34}">
      <dgm:prSet/>
      <dgm:spPr/>
      <dgm:t>
        <a:bodyPr/>
        <a:lstStyle/>
        <a:p>
          <a:endParaRPr lang="en-US"/>
        </a:p>
      </dgm:t>
    </dgm:pt>
    <dgm:pt modelId="{CFDF5C51-0785-C64A-AD68-AF8DD6BAC251}">
      <dgm:prSet phldrT="[Text]"/>
      <dgm:spPr/>
      <dgm:t>
        <a:bodyPr/>
        <a:lstStyle/>
        <a:p>
          <a:pPr rtl="0"/>
          <a:r>
            <a:rPr lang="en-US" dirty="0"/>
            <a:t>Analysis of cell shape changes and quantification of Ca2+ signaling</a:t>
          </a:r>
        </a:p>
      </dgm:t>
    </dgm:pt>
    <dgm:pt modelId="{6558523B-AABE-D24F-89AC-F6053633B40C}" type="parTrans" cxnId="{DED8A75C-7750-1F48-B891-616D18DB7B51}">
      <dgm:prSet/>
      <dgm:spPr/>
      <dgm:t>
        <a:bodyPr/>
        <a:lstStyle/>
        <a:p>
          <a:endParaRPr lang="en-US"/>
        </a:p>
      </dgm:t>
    </dgm:pt>
    <dgm:pt modelId="{C26A3C1E-905E-1F45-8333-59BFB6380F8A}" type="sibTrans" cxnId="{DED8A75C-7750-1F48-B891-616D18DB7B51}">
      <dgm:prSet/>
      <dgm:spPr/>
      <dgm:t>
        <a:bodyPr/>
        <a:lstStyle/>
        <a:p>
          <a:endParaRPr lang="en-US"/>
        </a:p>
      </dgm:t>
    </dgm:pt>
    <dgm:pt modelId="{5494D990-BB94-3F4E-ACAB-64010B8DB922}" type="pres">
      <dgm:prSet presAssocID="{BE4FDE95-BBCD-0042-8334-D0208A709CE5}" presName="Name0" presStyleCnt="0">
        <dgm:presLayoutVars>
          <dgm:dir/>
          <dgm:animLvl val="lvl"/>
          <dgm:resizeHandles val="exact"/>
        </dgm:presLayoutVars>
      </dgm:prSet>
      <dgm:spPr/>
    </dgm:pt>
    <dgm:pt modelId="{E29D5EA4-4C17-0E4D-8DEA-9F6306B2EF10}" type="pres">
      <dgm:prSet presAssocID="{9AE44988-3371-7C49-865E-69AB36F78DBE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CE6A1F41-F862-9845-AFCD-D659CDB678F2}" type="pres">
      <dgm:prSet presAssocID="{3F359E6F-0B19-6549-8644-CAAA8C19C643}" presName="parTxOnlySpace" presStyleCnt="0"/>
      <dgm:spPr/>
    </dgm:pt>
    <dgm:pt modelId="{B63C8734-1D22-374B-AAD0-353C5478469F}" type="pres">
      <dgm:prSet presAssocID="{9B27682C-1236-3E4A-B5CC-43945D7C59E3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D65362C4-53E6-E24C-ADFD-31DD34B9F74F}" type="pres">
      <dgm:prSet presAssocID="{46F1D6A8-3EAB-5A4B-8F13-63B6152D0C1D}" presName="parTxOnlySpace" presStyleCnt="0"/>
      <dgm:spPr/>
    </dgm:pt>
    <dgm:pt modelId="{36C431F5-73C5-2942-A635-263DA3937568}" type="pres">
      <dgm:prSet presAssocID="{171579AB-3FDE-C649-BE2C-C6E87707BB40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58D0C83F-8510-6C4D-8012-3154E77518DE}" type="pres">
      <dgm:prSet presAssocID="{28F7846E-1457-CF4D-836E-1F29364331F1}" presName="parTxOnlySpace" presStyleCnt="0"/>
      <dgm:spPr/>
    </dgm:pt>
    <dgm:pt modelId="{9F4FA6D1-F960-6F4F-BDD0-7E9B1FAC1F63}" type="pres">
      <dgm:prSet presAssocID="{5A4B96B5-3811-B84E-992F-6F178FB2EB6D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3D638253-FFAF-3E42-B9D1-EE5021D54A46}" type="pres">
      <dgm:prSet presAssocID="{CF03F632-F526-9E48-80D8-386862977F5F}" presName="parTxOnlySpace" presStyleCnt="0"/>
      <dgm:spPr/>
    </dgm:pt>
    <dgm:pt modelId="{E09A6D84-3D4C-F24A-A73C-1F562C6C4019}" type="pres">
      <dgm:prSet presAssocID="{CFDF5C51-0785-C64A-AD68-AF8DD6BAC25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A13F8713-D33F-B44D-B0EB-29867DD3D0B0}" type="presOf" srcId="{171579AB-3FDE-C649-BE2C-C6E87707BB40}" destId="{36C431F5-73C5-2942-A635-263DA3937568}" srcOrd="0" destOrd="0" presId="urn:microsoft.com/office/officeart/2005/8/layout/chevron1"/>
    <dgm:cxn modelId="{0661EB4D-291B-B545-BF38-CCFE96FB4A34}" srcId="{BE4FDE95-BBCD-0042-8334-D0208A709CE5}" destId="{5A4B96B5-3811-B84E-992F-6F178FB2EB6D}" srcOrd="3" destOrd="0" parTransId="{3B014059-A6A3-8443-8932-F4B54AE267AB}" sibTransId="{CF03F632-F526-9E48-80D8-386862977F5F}"/>
    <dgm:cxn modelId="{DED8A75C-7750-1F48-B891-616D18DB7B51}" srcId="{BE4FDE95-BBCD-0042-8334-D0208A709CE5}" destId="{CFDF5C51-0785-C64A-AD68-AF8DD6BAC251}" srcOrd="4" destOrd="0" parTransId="{6558523B-AABE-D24F-89AC-F6053633B40C}" sibTransId="{C26A3C1E-905E-1F45-8333-59BFB6380F8A}"/>
    <dgm:cxn modelId="{8ED30560-7B52-5F47-A4E9-65F2D96EA1CB}" srcId="{BE4FDE95-BBCD-0042-8334-D0208A709CE5}" destId="{9AE44988-3371-7C49-865E-69AB36F78DBE}" srcOrd="0" destOrd="0" parTransId="{04E57930-D441-4B4D-BD65-9CB2307CBAAC}" sibTransId="{3F359E6F-0B19-6549-8644-CAAA8C19C643}"/>
    <dgm:cxn modelId="{35E9C472-1090-954D-8419-2BC108500424}" type="presOf" srcId="{BE4FDE95-BBCD-0042-8334-D0208A709CE5}" destId="{5494D990-BB94-3F4E-ACAB-64010B8DB922}" srcOrd="0" destOrd="0" presId="urn:microsoft.com/office/officeart/2005/8/layout/chevron1"/>
    <dgm:cxn modelId="{BF14328B-5151-AE48-AC49-4BBC07422CA9}" type="presOf" srcId="{5A4B96B5-3811-B84E-992F-6F178FB2EB6D}" destId="{9F4FA6D1-F960-6F4F-BDD0-7E9B1FAC1F63}" srcOrd="0" destOrd="0" presId="urn:microsoft.com/office/officeart/2005/8/layout/chevron1"/>
    <dgm:cxn modelId="{AAD6F5A2-C2E9-174B-8913-47472DDB88DC}" srcId="{BE4FDE95-BBCD-0042-8334-D0208A709CE5}" destId="{9B27682C-1236-3E4A-B5CC-43945D7C59E3}" srcOrd="1" destOrd="0" parTransId="{EC3AA387-52F1-2A43-88E9-E16F4D72DD4E}" sibTransId="{46F1D6A8-3EAB-5A4B-8F13-63B6152D0C1D}"/>
    <dgm:cxn modelId="{2E577BB7-7300-6141-9A31-B8C68EF82BE0}" type="presOf" srcId="{9AE44988-3371-7C49-865E-69AB36F78DBE}" destId="{E29D5EA4-4C17-0E4D-8DEA-9F6306B2EF10}" srcOrd="0" destOrd="0" presId="urn:microsoft.com/office/officeart/2005/8/layout/chevron1"/>
    <dgm:cxn modelId="{D9957EC1-5E06-0C42-847B-A8B195414442}" srcId="{BE4FDE95-BBCD-0042-8334-D0208A709CE5}" destId="{171579AB-3FDE-C649-BE2C-C6E87707BB40}" srcOrd="2" destOrd="0" parTransId="{F42AB8E9-315B-754A-8FF9-EAC8210C119A}" sibTransId="{28F7846E-1457-CF4D-836E-1F29364331F1}"/>
    <dgm:cxn modelId="{1B4EA7C9-E7C2-2F40-9672-49A9CBF2420F}" type="presOf" srcId="{CFDF5C51-0785-C64A-AD68-AF8DD6BAC251}" destId="{E09A6D84-3D4C-F24A-A73C-1F562C6C4019}" srcOrd="0" destOrd="0" presId="urn:microsoft.com/office/officeart/2005/8/layout/chevron1"/>
    <dgm:cxn modelId="{C8AEEAF9-F881-2C4F-8A09-34DB30CDD0CD}" type="presOf" srcId="{9B27682C-1236-3E4A-B5CC-43945D7C59E3}" destId="{B63C8734-1D22-374B-AAD0-353C5478469F}" srcOrd="0" destOrd="0" presId="urn:microsoft.com/office/officeart/2005/8/layout/chevron1"/>
    <dgm:cxn modelId="{1A8A3A85-EDD3-E449-A50E-9F163704497C}" type="presParOf" srcId="{5494D990-BB94-3F4E-ACAB-64010B8DB922}" destId="{E29D5EA4-4C17-0E4D-8DEA-9F6306B2EF10}" srcOrd="0" destOrd="0" presId="urn:microsoft.com/office/officeart/2005/8/layout/chevron1"/>
    <dgm:cxn modelId="{A56A94AE-2CC4-6D4C-AC3A-8D9D4DF47B94}" type="presParOf" srcId="{5494D990-BB94-3F4E-ACAB-64010B8DB922}" destId="{CE6A1F41-F862-9845-AFCD-D659CDB678F2}" srcOrd="1" destOrd="0" presId="urn:microsoft.com/office/officeart/2005/8/layout/chevron1"/>
    <dgm:cxn modelId="{62014D8D-9ABD-7443-8AC8-E493A3181BEB}" type="presParOf" srcId="{5494D990-BB94-3F4E-ACAB-64010B8DB922}" destId="{B63C8734-1D22-374B-AAD0-353C5478469F}" srcOrd="2" destOrd="0" presId="urn:microsoft.com/office/officeart/2005/8/layout/chevron1"/>
    <dgm:cxn modelId="{5A172BD8-22B5-F34E-B561-9F705A85DD16}" type="presParOf" srcId="{5494D990-BB94-3F4E-ACAB-64010B8DB922}" destId="{D65362C4-53E6-E24C-ADFD-31DD34B9F74F}" srcOrd="3" destOrd="0" presId="urn:microsoft.com/office/officeart/2005/8/layout/chevron1"/>
    <dgm:cxn modelId="{EC00B3E5-CAFD-5A4F-8C44-7C25A5263CF1}" type="presParOf" srcId="{5494D990-BB94-3F4E-ACAB-64010B8DB922}" destId="{36C431F5-73C5-2942-A635-263DA3937568}" srcOrd="4" destOrd="0" presId="urn:microsoft.com/office/officeart/2005/8/layout/chevron1"/>
    <dgm:cxn modelId="{F41D9989-E0E3-8143-A45B-189BB9ADC236}" type="presParOf" srcId="{5494D990-BB94-3F4E-ACAB-64010B8DB922}" destId="{58D0C83F-8510-6C4D-8012-3154E77518DE}" srcOrd="5" destOrd="0" presId="urn:microsoft.com/office/officeart/2005/8/layout/chevron1"/>
    <dgm:cxn modelId="{313E87F4-5958-FF40-8FB0-93A85C6D2B92}" type="presParOf" srcId="{5494D990-BB94-3F4E-ACAB-64010B8DB922}" destId="{9F4FA6D1-F960-6F4F-BDD0-7E9B1FAC1F63}" srcOrd="6" destOrd="0" presId="urn:microsoft.com/office/officeart/2005/8/layout/chevron1"/>
    <dgm:cxn modelId="{A5A63BEB-E9F4-BB43-9BF6-5D8E9B000B00}" type="presParOf" srcId="{5494D990-BB94-3F4E-ACAB-64010B8DB922}" destId="{3D638253-FFAF-3E42-B9D1-EE5021D54A46}" srcOrd="7" destOrd="0" presId="urn:microsoft.com/office/officeart/2005/8/layout/chevron1"/>
    <dgm:cxn modelId="{0944C440-40B6-C242-AC5D-810891C526AE}" type="presParOf" srcId="{5494D990-BB94-3F4E-ACAB-64010B8DB922}" destId="{E09A6D84-3D4C-F24A-A73C-1F562C6C401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D5EA4-4C17-0E4D-8DEA-9F6306B2EF10}">
      <dsp:nvSpPr>
        <dsp:cNvPr id="0" name=""/>
        <dsp:cNvSpPr/>
      </dsp:nvSpPr>
      <dsp:spPr>
        <a:xfrm>
          <a:off x="2702" y="233933"/>
          <a:ext cx="2405246" cy="96209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3D-2D maximum intensity projection</a:t>
          </a:r>
        </a:p>
      </dsp:txBody>
      <dsp:txXfrm>
        <a:off x="483751" y="233933"/>
        <a:ext cx="1443148" cy="962098"/>
      </dsp:txXfrm>
    </dsp:sp>
    <dsp:sp modelId="{B63C8734-1D22-374B-AAD0-353C5478469F}">
      <dsp:nvSpPr>
        <dsp:cNvPr id="0" name=""/>
        <dsp:cNvSpPr/>
      </dsp:nvSpPr>
      <dsp:spPr>
        <a:xfrm>
          <a:off x="2167423" y="233933"/>
          <a:ext cx="2405246" cy="96209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Cell segmentation with </a:t>
          </a:r>
          <a:r>
            <a:rPr lang="en-US" sz="1400" kern="1200" dirty="0" err="1"/>
            <a:t>CellPose</a:t>
          </a:r>
          <a:endParaRPr lang="en-US" sz="1400" kern="1200" dirty="0"/>
        </a:p>
      </dsp:txBody>
      <dsp:txXfrm>
        <a:off x="2648472" y="233933"/>
        <a:ext cx="1443148" cy="962098"/>
      </dsp:txXfrm>
    </dsp:sp>
    <dsp:sp modelId="{36C431F5-73C5-2942-A635-263DA3937568}">
      <dsp:nvSpPr>
        <dsp:cNvPr id="0" name=""/>
        <dsp:cNvSpPr/>
      </dsp:nvSpPr>
      <dsp:spPr>
        <a:xfrm>
          <a:off x="4332145" y="233933"/>
          <a:ext cx="2405246" cy="96209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Cell movement tracing</a:t>
          </a:r>
        </a:p>
      </dsp:txBody>
      <dsp:txXfrm>
        <a:off x="4813194" y="233933"/>
        <a:ext cx="1443148" cy="962098"/>
      </dsp:txXfrm>
    </dsp:sp>
    <dsp:sp modelId="{9F4FA6D1-F960-6F4F-BDD0-7E9B1FAC1F63}">
      <dsp:nvSpPr>
        <dsp:cNvPr id="0" name=""/>
        <dsp:cNvSpPr/>
      </dsp:nvSpPr>
      <dsp:spPr>
        <a:xfrm>
          <a:off x="6496866" y="233933"/>
          <a:ext cx="2405246" cy="96209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Reconstruct Cell traces in 3D</a:t>
          </a:r>
        </a:p>
      </dsp:txBody>
      <dsp:txXfrm>
        <a:off x="6977915" y="233933"/>
        <a:ext cx="1443148" cy="962098"/>
      </dsp:txXfrm>
    </dsp:sp>
    <dsp:sp modelId="{E09A6D84-3D4C-F24A-A73C-1F562C6C4019}">
      <dsp:nvSpPr>
        <dsp:cNvPr id="0" name=""/>
        <dsp:cNvSpPr/>
      </dsp:nvSpPr>
      <dsp:spPr>
        <a:xfrm>
          <a:off x="8661588" y="233933"/>
          <a:ext cx="2405246" cy="96209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Analysis of cell shape changes and quantification of Ca2+ signaling</a:t>
          </a:r>
        </a:p>
      </dsp:txBody>
      <dsp:txXfrm>
        <a:off x="9142637" y="233933"/>
        <a:ext cx="1443148" cy="9620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BBCD1-BC14-A0C8-66A8-78DC49C02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D344DE-B9CB-9EE5-4876-EB6BD477EB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4B10A-3636-D520-0585-7D482FCEF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0EF7D-A7B8-E547-8FB2-57B44D2D2D04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078C9-454C-165D-CBDE-9DD191213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FDCEE-D25D-909A-780A-08095EB50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7F4F4-2EFE-B443-814C-89C3F1892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96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0EA27-F9FA-3701-A20F-5390C20D1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48519-4D67-9388-4DAB-6187DD439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95996-FCDC-CA55-1402-470BD835B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0EF7D-A7B8-E547-8FB2-57B44D2D2D04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84F8A-84DD-D4E3-264C-52C0D9448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F5E64-88CD-C467-E045-41A189644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7F4F4-2EFE-B443-814C-89C3F1892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87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444116-FEE6-D5BB-8381-000467B8E3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EAE7FF-8905-5D67-7EBF-55E827B88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452C9-4E75-CFEA-80EF-095FB02B8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0EF7D-A7B8-E547-8FB2-57B44D2D2D04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1FEC5-523E-80BF-31ED-34F70C646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F8462-0C07-48AC-8152-C4578930E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7F4F4-2EFE-B443-814C-89C3F1892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09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BRIO -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225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16742-8CED-F9C2-AC59-04387D3B0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16C3C-515C-8E12-318B-EDF416D9A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73F4D-0BD3-DE11-C683-B0A151863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0EF7D-A7B8-E547-8FB2-57B44D2D2D04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A683D-75DD-721F-7E03-668D256D5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23847-E9CE-46D8-89ED-3E46F857E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7F4F4-2EFE-B443-814C-89C3F1892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00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56769-BA78-D9D7-A673-C343CDC9D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EB7E2-3907-6839-1C68-6564A620B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7EECF-242B-376F-ECB7-0B726D996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0EF7D-A7B8-E547-8FB2-57B44D2D2D04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1F7DB-034A-595B-1F78-71D9BACD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428E2-0268-45F2-CCBC-3A1CBE0B7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7F4F4-2EFE-B443-814C-89C3F1892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96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3D8E4-9F89-A77D-E499-66757728F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8ABDA-6F99-1BD9-25CC-85E84D5D9C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0DE425-395C-DB0B-5BE3-954667FEA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6A0B9-1B05-BC9C-5A71-462DEE0D6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0EF7D-A7B8-E547-8FB2-57B44D2D2D04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747F7-62C6-39A3-E806-7AC5FFDDB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8B4F7E-7800-10CF-8604-93233D479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7F4F4-2EFE-B443-814C-89C3F1892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20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600D-F5FF-E4FF-0802-1B0FEB279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C7974-A474-EC95-FDB1-E7C11290F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0DFEE7-BE97-48B1-4492-4D3FDEF39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0B7F5A-F709-02ED-CE65-515B0C591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205367-CB1A-02F0-F190-F392088E49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1EADDE-99BC-08F7-5853-547E5CB78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0EF7D-A7B8-E547-8FB2-57B44D2D2D04}" type="datetimeFigureOut">
              <a:rPr lang="en-US" smtClean="0"/>
              <a:t>7/2/24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E0144C-2616-DB12-69D9-64551F289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1F7C42-4149-BE0E-176C-BDBA9BCB0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7F4F4-2EFE-B443-814C-89C3F1892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75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367CD-65B9-4BF3-6F0A-E1D6B3381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14D0FB-020D-BB71-D92B-EC6C42210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0EF7D-A7B8-E547-8FB2-57B44D2D2D04}" type="datetimeFigureOut">
              <a:rPr lang="en-US" smtClean="0"/>
              <a:t>7/2/24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7F0C39-538D-D57A-8789-5AD3D0D0B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E1A47F-DCC6-7B79-E412-3F6692AC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7F4F4-2EFE-B443-814C-89C3F1892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0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AC4875-9375-1680-BF13-8D0C1DAEA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0EF7D-A7B8-E547-8FB2-57B44D2D2D04}" type="datetimeFigureOut">
              <a:rPr lang="en-US" smtClean="0"/>
              <a:t>7/2/24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DF16F8-C129-17B9-F2FC-ACCE44B4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D76BA-4F19-8626-DCC5-230CA626B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7F4F4-2EFE-B443-814C-89C3F1892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36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472D8-0EAF-3121-C858-4C88B4E4D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669B9-06CB-1FE9-7DF4-51BE4038A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D49468-3625-624C-853F-E63B12168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3C03C-A36D-A9F8-6517-254C6E5E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0EF7D-A7B8-E547-8FB2-57B44D2D2D04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F7414-626A-BB38-D0EC-CABB5F38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B52C1-0EFA-9811-495A-9FEDDA3B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7F4F4-2EFE-B443-814C-89C3F1892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51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6BEF1-3960-D9A6-06F8-94AFF52E5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B47D30-5DAB-E0BC-2311-E60981D9D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9D17B-E87F-8717-9E24-548E118A4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4B1CF-50DC-990C-A1FF-61C1695E7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0EF7D-A7B8-E547-8FB2-57B44D2D2D04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0AFA8E-92CA-AB83-0B07-170DFBBD7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323A69-3B69-5E24-DB42-38C026588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7F4F4-2EFE-B443-814C-89C3F1892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25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AB864F-4735-0387-8A49-4694576A8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AAB4B-1A40-5DF6-7CC4-2EA604D89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8CD69-52BE-80AE-2499-79BC73C11B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0EF7D-A7B8-E547-8FB2-57B44D2D2D04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DCF28-8249-2030-6338-A6A073402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32BCD-061D-DBC2-0847-A12991C37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7F4F4-2EFE-B443-814C-89C3F1892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5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12" Type="http://schemas.openxmlformats.org/officeDocument/2006/relationships/image" Target="../media/image6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openxmlformats.org/officeDocument/2006/relationships/image" Target="../media/image5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A7B83-3CE0-C04C-83D5-372C93F67D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0391" y="177248"/>
            <a:ext cx="10292404" cy="1295399"/>
          </a:xfrm>
          <a:prstGeom prst="rect">
            <a:avLst/>
          </a:prstGeom>
        </p:spPr>
        <p:txBody>
          <a:bodyPr/>
          <a:lstStyle/>
          <a:p>
            <a:r>
              <a:rPr lang="en-US" sz="4000" dirty="0"/>
              <a:t>Segmenting EVL cell and tracking individual cell movement in Zebrafish Epiboly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53CE38D-35A5-4D2E-C01D-41EAE4561BCA}"/>
              </a:ext>
            </a:extLst>
          </p:cNvPr>
          <p:cNvGraphicFramePr/>
          <p:nvPr/>
        </p:nvGraphicFramePr>
        <p:xfrm>
          <a:off x="769024" y="1657313"/>
          <a:ext cx="11069537" cy="1429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C8D8E88-6375-A42B-8411-6B7C09E767D1}"/>
              </a:ext>
            </a:extLst>
          </p:cNvPr>
          <p:cNvSpPr txBox="1"/>
          <p:nvPr/>
        </p:nvSpPr>
        <p:spPr>
          <a:xfrm>
            <a:off x="1488331" y="1287981"/>
            <a:ext cx="829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Lionel </a:t>
            </a:r>
            <a:r>
              <a:rPr lang="en-US" dirty="0" err="1"/>
              <a:t>Loo,Linlin</a:t>
            </a:r>
            <a:r>
              <a:rPr lang="en-US" dirty="0"/>
              <a:t> Li, </a:t>
            </a:r>
            <a:r>
              <a:rPr lang="en-US" dirty="0" err="1"/>
              <a:t>Bakary</a:t>
            </a:r>
            <a:r>
              <a:rPr lang="en-US" dirty="0"/>
              <a:t> </a:t>
            </a:r>
            <a:r>
              <a:rPr lang="en-US" dirty="0" err="1"/>
              <a:t>Samasa</a:t>
            </a:r>
            <a:r>
              <a:rPr lang="en-US" dirty="0"/>
              <a:t>, David </a:t>
            </a:r>
            <a:r>
              <a:rPr lang="en-US" dirty="0" err="1"/>
              <a:t>Umulis</a:t>
            </a:r>
            <a:r>
              <a:rPr lang="en-US" dirty="0"/>
              <a:t>, Mary Mullins,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4D1FD2-393F-20E4-6843-A02C22D07D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488" y="3087279"/>
            <a:ext cx="1615024" cy="1481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37C9E3-2299-4BCF-C1F4-D8458AD9B2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993911" y="4772274"/>
            <a:ext cx="1646830" cy="16296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55DF77-B665-2CD4-EC4C-2A6062ED06BF}"/>
              </a:ext>
            </a:extLst>
          </p:cNvPr>
          <p:cNvSpPr txBox="1"/>
          <p:nvPr/>
        </p:nvSpPr>
        <p:spPr>
          <a:xfrm>
            <a:off x="525832" y="3458508"/>
            <a:ext cx="690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3D</a:t>
            </a:r>
          </a:p>
          <a:p>
            <a:r>
              <a:rPr lang="en-US" sz="1400" dirty="0"/>
              <a:t>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A079C8-8BA0-544F-585A-5835F53526A8}"/>
              </a:ext>
            </a:extLst>
          </p:cNvPr>
          <p:cNvSpPr txBox="1"/>
          <p:nvPr/>
        </p:nvSpPr>
        <p:spPr>
          <a:xfrm>
            <a:off x="447472" y="5173709"/>
            <a:ext cx="768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2D</a:t>
            </a:r>
          </a:p>
          <a:p>
            <a:r>
              <a:rPr lang="en-US" sz="1400" dirty="0"/>
              <a:t>images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52B1A88D-BC41-54C6-9342-FBFCDC468643}"/>
              </a:ext>
            </a:extLst>
          </p:cNvPr>
          <p:cNvSpPr/>
          <p:nvPr/>
        </p:nvSpPr>
        <p:spPr>
          <a:xfrm>
            <a:off x="1661682" y="4607681"/>
            <a:ext cx="311286" cy="19529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2C6477-99F8-B6BA-7E3A-40000353B68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4781" y="3333731"/>
            <a:ext cx="3157534" cy="2784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C64BB6-73FF-0941-B2F2-10CD8F70A0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1473" y="4356819"/>
            <a:ext cx="2481324" cy="15134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A3F11B-5A15-AF2D-2BD0-2EBF02EFD3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71301" y="2927212"/>
            <a:ext cx="2321668" cy="11608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70F40C-2789-DBA3-D4BA-D31BD83A4973}"/>
              </a:ext>
            </a:extLst>
          </p:cNvPr>
          <p:cNvSpPr txBox="1"/>
          <p:nvPr/>
        </p:nvSpPr>
        <p:spPr>
          <a:xfrm>
            <a:off x="7684345" y="3371433"/>
            <a:ext cx="1391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Put 3D reconstruction results here</a:t>
            </a:r>
          </a:p>
        </p:txBody>
      </p: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A17E5BA9-B0EC-3324-CB44-E607983B198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5295" t="12692" r="49704" b="18135"/>
          <a:stretch/>
        </p:blipFill>
        <p:spPr>
          <a:xfrm>
            <a:off x="3108820" y="2904527"/>
            <a:ext cx="1724890" cy="1988486"/>
          </a:xfrm>
          <a:prstGeom prst="rect">
            <a:avLst/>
          </a:prstGeom>
        </p:spPr>
      </p:pic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D786E359-B112-5E90-0D1C-8E468C9EB73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0145" t="12081" r="24854" b="18746"/>
          <a:stretch/>
        </p:blipFill>
        <p:spPr>
          <a:xfrm>
            <a:off x="3108820" y="4763697"/>
            <a:ext cx="1724890" cy="19884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62EE606-5D18-E939-5954-7C67A5607ED0}"/>
              </a:ext>
            </a:extLst>
          </p:cNvPr>
          <p:cNvSpPr txBox="1"/>
          <p:nvPr/>
        </p:nvSpPr>
        <p:spPr>
          <a:xfrm>
            <a:off x="4833710" y="6017347"/>
            <a:ext cx="52149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Webb, S. E., &amp; Miller, A. L. (2006). Ca2+ signaling and early embryonic patterning during the blastula and gastrula periods of zebrafish and Xenopus development. </a:t>
            </a:r>
            <a:r>
              <a:rPr lang="en-US" sz="8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Biochimica</a:t>
            </a:r>
            <a:r>
              <a:rPr lang="en-US" sz="8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lang="en-US" sz="8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Biophysica</a:t>
            </a:r>
            <a:r>
              <a:rPr lang="en-US" sz="8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Acta (BBA)-Molecular Cell Research</a:t>
            </a:r>
            <a:r>
              <a:rPr lang="en-US" sz="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8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1763</a:t>
            </a:r>
            <a:r>
              <a:rPr lang="en-US" sz="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(11), 1192-1208.</a:t>
            </a:r>
            <a:endParaRPr lang="en-US" sz="800" dirty="0"/>
          </a:p>
        </p:txBody>
      </p:sp>
      <p:sp>
        <p:nvSpPr>
          <p:cNvPr id="22" name="Google Shape;90;p19">
            <a:extLst>
              <a:ext uri="{FF2B5EF4-FFF2-40B4-BE49-F238E27FC236}">
                <a16:creationId xmlns:a16="http://schemas.microsoft.com/office/drawing/2014/main" id="{29865577-51D1-9B5C-9875-A5DE98486551}"/>
              </a:ext>
            </a:extLst>
          </p:cNvPr>
          <p:cNvSpPr txBox="1"/>
          <p:nvPr/>
        </p:nvSpPr>
        <p:spPr>
          <a:xfrm>
            <a:off x="10263833" y="5789939"/>
            <a:ext cx="2717443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dirty="0"/>
              <a:t>Developmental Biology 327 (2009) 143–15</a:t>
            </a:r>
            <a:endParaRPr sz="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14A992-5692-886B-6594-9416EF30A0A8}"/>
              </a:ext>
            </a:extLst>
          </p:cNvPr>
          <p:cNvSpPr txBox="1"/>
          <p:nvPr/>
        </p:nvSpPr>
        <p:spPr>
          <a:xfrm>
            <a:off x="11172313" y="4088046"/>
            <a:ext cx="9004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Webb (2006)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95196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</Words>
  <Application>Microsoft Macintosh PowerPoint</Application>
  <PresentationFormat>Widescreen</PresentationFormat>
  <Paragraphs>15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Segmenting EVL cell and tracking individual cell movement in Zebrafish Epiboly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Segmenting EVL cell and tracking individual cell movement in Zebrafish Epiboly</dc:title>
  <dc:creator>Linlin Li</dc:creator>
  <cp:lastModifiedBy>Linlin Li</cp:lastModifiedBy>
  <cp:revision>1</cp:revision>
  <dcterms:created xsi:type="dcterms:W3CDTF">2024-07-02T20:47:25Z</dcterms:created>
  <dcterms:modified xsi:type="dcterms:W3CDTF">2024-07-02T20:47:59Z</dcterms:modified>
</cp:coreProperties>
</file>