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1"/>
  </p:notesMasterIdLst>
  <p:sldIdLst>
    <p:sldId id="377" r:id="rId3"/>
    <p:sldId id="278" r:id="rId4"/>
    <p:sldId id="1786" r:id="rId5"/>
    <p:sldId id="490" r:id="rId6"/>
    <p:sldId id="382" r:id="rId7"/>
    <p:sldId id="388" r:id="rId8"/>
    <p:sldId id="449" r:id="rId9"/>
    <p:sldId id="451" r:id="rId10"/>
    <p:sldId id="475" r:id="rId11"/>
    <p:sldId id="272" r:id="rId12"/>
    <p:sldId id="273" r:id="rId13"/>
    <p:sldId id="326" r:id="rId14"/>
    <p:sldId id="333" r:id="rId15"/>
    <p:sldId id="328" r:id="rId16"/>
    <p:sldId id="277" r:id="rId17"/>
    <p:sldId id="379" r:id="rId18"/>
    <p:sldId id="1787" r:id="rId19"/>
    <p:sldId id="289" r:id="rId20"/>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6" autoAdjust="0"/>
    <p:restoredTop sz="94660"/>
  </p:normalViewPr>
  <p:slideViewPr>
    <p:cSldViewPr snapToGrid="0">
      <p:cViewPr varScale="1">
        <p:scale>
          <a:sx n="73" d="100"/>
          <a:sy n="73" d="100"/>
        </p:scale>
        <p:origin x="29"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DA7874-F324-479D-AC54-345DD90A3A17}" type="datetimeFigureOut">
              <a:rPr lang="zh-TW" altLang="en-US" smtClean="0"/>
              <a:t>2024/10/31</a:t>
            </a:fld>
            <a:endParaRPr lang="zh-TW"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401C35-FEC7-437A-AFC7-169A2D6EA575}" type="slidenum">
              <a:rPr lang="zh-TW" altLang="en-US" smtClean="0"/>
              <a:t>‹#›</a:t>
            </a:fld>
            <a:endParaRPr lang="zh-TW" altLang="en-US"/>
          </a:p>
        </p:txBody>
      </p:sp>
    </p:spTree>
    <p:extLst>
      <p:ext uri="{BB962C8B-B14F-4D97-AF65-F5344CB8AC3E}">
        <p14:creationId xmlns:p14="http://schemas.microsoft.com/office/powerpoint/2010/main" val="2168725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200" dirty="0">
                <a:latin typeface="Arial" panose="020B0604020202020204" pitchFamily="34" charset="0"/>
                <a:cs typeface="Arial" panose="020B0604020202020204" pitchFamily="34" charset="0"/>
              </a:rPr>
              <a:t>Welcome and thank you everyone for joining us today. Let’s get started. </a:t>
            </a:r>
          </a:p>
          <a:p>
            <a:endParaRPr lang="zh-TW" alt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53448-E52E-47EE-BE03-440DADEEE1B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543161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zh-TW" sz="1000" b="1" dirty="0">
                <a:solidFill>
                  <a:srgbClr val="D9D9D6"/>
                </a:solidFill>
                <a:latin typeface="Arial" panose="020B0604020202020204" pitchFamily="34" charset="0"/>
                <a:cs typeface="Arial" panose="020B0604020202020204" pitchFamily="34" charset="0"/>
              </a:rPr>
              <a:t>In the commercial market, where ASUS</a:t>
            </a:r>
            <a:r>
              <a:rPr lang="en-US" altLang="zh-TW" sz="1000" b="1" baseline="0" dirty="0">
                <a:solidFill>
                  <a:srgbClr val="D9D9D6"/>
                </a:solidFill>
                <a:latin typeface="Arial" panose="020B0604020202020204" pitchFamily="34" charset="0"/>
                <a:cs typeface="Arial" panose="020B0604020202020204" pitchFamily="34" charset="0"/>
              </a:rPr>
              <a:t> is seeing strong growth</a:t>
            </a:r>
            <a:r>
              <a:rPr lang="en-US" altLang="zh-TW" sz="1000" dirty="0">
                <a:solidFill>
                  <a:srgbClr val="D9D9D6"/>
                </a:solidFill>
                <a:latin typeface="Arial" panose="020B0604020202020204" pitchFamily="34" charset="0"/>
                <a:cs typeface="Arial" panose="020B0604020202020204" pitchFamily="34" charset="0"/>
              </a:rPr>
              <a:t> thanks to our decades</a:t>
            </a:r>
            <a:r>
              <a:rPr lang="en-US" altLang="zh-TW" sz="1000" baseline="0" dirty="0">
                <a:solidFill>
                  <a:srgbClr val="D9D9D6"/>
                </a:solidFill>
                <a:latin typeface="Arial" panose="020B0604020202020204" pitchFamily="34" charset="0"/>
                <a:cs typeface="Arial" panose="020B0604020202020204" pitchFamily="34" charset="0"/>
              </a:rPr>
              <a:t> </a:t>
            </a:r>
            <a:r>
              <a:rPr lang="en-US" altLang="zh-TW" sz="1000" dirty="0">
                <a:solidFill>
                  <a:srgbClr val="D9D9D6"/>
                </a:solidFill>
                <a:latin typeface="Arial" panose="020B0604020202020204" pitchFamily="34" charset="0"/>
                <a:cs typeface="Arial" panose="020B0604020202020204" pitchFamily="34" charset="0"/>
              </a:rPr>
              <a:t>of evolution based on user insights, as well as our agile</a:t>
            </a:r>
            <a:r>
              <a:rPr lang="en-US" altLang="zh-TW" sz="1000" baseline="0" dirty="0">
                <a:solidFill>
                  <a:srgbClr val="D9D9D6"/>
                </a:solidFill>
                <a:latin typeface="Arial" panose="020B0604020202020204" pitchFamily="34" charset="0"/>
                <a:cs typeface="Arial" panose="020B0604020202020204" pitchFamily="34" charset="0"/>
              </a:rPr>
              <a:t> and</a:t>
            </a:r>
            <a:r>
              <a:rPr lang="en-US" altLang="zh-TW" sz="1000" dirty="0">
                <a:solidFill>
                  <a:srgbClr val="D9D9D6"/>
                </a:solidFill>
                <a:latin typeface="Arial" panose="020B0604020202020204" pitchFamily="34" charset="0"/>
                <a:cs typeface="Arial" panose="020B0604020202020204" pitchFamily="34" charset="0"/>
              </a:rPr>
              <a:t> flexible approach to the needs of each organization</a:t>
            </a:r>
            <a:endParaRPr lang="en-US" altLang="zh-TW" sz="1000">
              <a:solidFill>
                <a:srgbClr val="D9D9D6"/>
              </a:solidFill>
              <a:latin typeface="Arial" panose="020B0604020202020204" pitchFamily="34" charset="0"/>
              <a:ea typeface="新細明體"/>
              <a:cs typeface="Arial" panose="020B0604020202020204" pitchFamily="34" charset="0"/>
            </a:endParaRPr>
          </a:p>
          <a:p>
            <a:pPr marL="171450" indent="-171450">
              <a:buFont typeface="Arial" panose="020B0604020202020204" pitchFamily="34" charset="0"/>
              <a:buChar char="•"/>
            </a:pPr>
            <a:r>
              <a:rPr lang="en-US" altLang="zh-TW" sz="1000" b="1" dirty="0">
                <a:latin typeface="Arial" panose="020B0604020202020204" pitchFamily="34" charset="0"/>
                <a:cs typeface="Arial" panose="020B0604020202020204" pitchFamily="34" charset="0"/>
              </a:rPr>
              <a:t>We help businesses</a:t>
            </a:r>
            <a:r>
              <a:rPr lang="en-US" altLang="zh-TW" sz="1000" b="1" baseline="0" dirty="0">
                <a:latin typeface="Arial" panose="020B0604020202020204" pitchFamily="34" charset="0"/>
                <a:cs typeface="Arial" panose="020B0604020202020204" pitchFamily="34" charset="0"/>
              </a:rPr>
              <a:t> </a:t>
            </a:r>
            <a:r>
              <a:rPr lang="en-US" altLang="zh-TW" sz="1000" dirty="0">
                <a:latin typeface="Arial" panose="020B0604020202020204" pitchFamily="34" charset="0"/>
                <a:cs typeface="Arial" panose="020B0604020202020204" pitchFamily="34" charset="0"/>
              </a:rPr>
              <a:t>to succeed and grow</a:t>
            </a:r>
            <a:r>
              <a:rPr lang="en-US" altLang="zh-TW" sz="1000" baseline="0" dirty="0">
                <a:latin typeface="Arial" panose="020B0604020202020204" pitchFamily="34" charset="0"/>
                <a:cs typeface="Arial" panose="020B0604020202020204" pitchFamily="34" charset="0"/>
              </a:rPr>
              <a:t> </a:t>
            </a:r>
            <a:r>
              <a:rPr lang="en-US" altLang="zh-TW" sz="1000" b="1" baseline="0" dirty="0">
                <a:latin typeface="Arial" panose="020B0604020202020204" pitchFamily="34" charset="0"/>
                <a:cs typeface="Arial" panose="020B0604020202020204" pitchFamily="34" charset="0"/>
              </a:rPr>
              <a:t>by</a:t>
            </a:r>
            <a:r>
              <a:rPr lang="en-US" altLang="zh-TW" sz="1000"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delivering experiences that span AIoT and smart manufacturing solutions,</a:t>
            </a:r>
            <a:r>
              <a:rPr lang="en-US" altLang="zh-TW" sz="1000" b="1" baseline="0"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business laptops, and PC innovations that facilitate remote work.</a:t>
            </a:r>
          </a:p>
          <a:p>
            <a:endParaRPr lang="zh-TW" altLang="en-US" sz="1000" dirty="0">
              <a:latin typeface="Arial" panose="020B0604020202020204" pitchFamily="34" charset="0"/>
              <a:cs typeface="Arial" panose="020B0604020202020204" pitchFamily="34" charset="0"/>
            </a:endParaRP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EEBAFAE-6ED3-4864-9231-07B6BC011C9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8012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And,</a:t>
            </a:r>
            <a:r>
              <a:rPr lang="en-US" altLang="zh-TW" sz="1000" baseline="0" dirty="0">
                <a:latin typeface="Arial" panose="020B0604020202020204" pitchFamily="34" charset="0"/>
                <a:cs typeface="Arial" panose="020B0604020202020204" pitchFamily="34" charset="0"/>
              </a:rPr>
              <a:t> we have </a:t>
            </a:r>
            <a:r>
              <a:rPr lang="en-US" altLang="zh-TW" sz="1000" b="1" dirty="0">
                <a:latin typeface="Arial" panose="020B0604020202020204" pitchFamily="34" charset="0"/>
                <a:cs typeface="Arial" panose="020B0604020202020204" pitchFamily="34" charset="0"/>
              </a:rPr>
              <a:t>a range of solutions designed to facilitate learning and teaching from anywhere, and to streamline IT management</a:t>
            </a:r>
            <a:r>
              <a:rPr lang="en-US" altLang="zh-TW" sz="1000" dirty="0">
                <a:latin typeface="Arial" panose="020B0604020202020204" pitchFamily="34" charset="0"/>
                <a:cs typeface="Arial" panose="020B0604020202020204" pitchFamily="34" charset="0"/>
              </a:rPr>
              <a:t>, ASUS is making an impact on all aspects of education — for students, parents, teachers, and school administrators.</a:t>
            </a:r>
          </a:p>
          <a:p>
            <a:endParaRPr lang="en-US" altLang="zh-TW" sz="1000" b="0" dirty="0">
              <a:latin typeface="Arial" panose="020B0604020202020204" pitchFamily="34" charset="0"/>
              <a:cs typeface="Arial" panose="020B0604020202020204" pitchFamily="34"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6C9BC4-FEE3-4FB4-A673-1ED22DEF068C}"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325914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altLang="zh-TW" sz="1000" b="1" dirty="0">
                <a:latin typeface="Arial" panose="020B0604020202020204" pitchFamily="34" charset="0"/>
                <a:cs typeface="Arial" panose="020B0604020202020204" pitchFamily="34" charset="0"/>
              </a:rPr>
              <a:t>And,</a:t>
            </a:r>
            <a:r>
              <a:rPr lang="en-US" altLang="zh-TW" sz="1000" b="1" baseline="0" dirty="0">
                <a:latin typeface="Arial" panose="020B0604020202020204" pitchFamily="34" charset="0"/>
                <a:cs typeface="Arial" panose="020B0604020202020204" pitchFamily="34" charset="0"/>
              </a:rPr>
              <a:t> we are e</a:t>
            </a:r>
            <a:r>
              <a:rPr lang="en-US" altLang="zh-TW" sz="1000" b="1" dirty="0">
                <a:latin typeface="Arial" panose="020B0604020202020204" pitchFamily="34" charset="0"/>
                <a:cs typeface="Arial" panose="020B0604020202020204" pitchFamily="34" charset="0"/>
              </a:rPr>
              <a:t>mpowering creators with products like our </a:t>
            </a:r>
            <a:r>
              <a:rPr lang="en-US" altLang="zh-TW" sz="1000" b="1" dirty="0" err="1">
                <a:latin typeface="Arial" panose="020B0604020202020204" pitchFamily="34" charset="0"/>
                <a:cs typeface="Arial" panose="020B0604020202020204" pitchFamily="34" charset="0"/>
              </a:rPr>
              <a:t>ProArt</a:t>
            </a:r>
            <a:r>
              <a:rPr lang="en-US" altLang="zh-TW" sz="1000" b="1" dirty="0">
                <a:latin typeface="Arial" panose="020B0604020202020204" pitchFamily="34" charset="0"/>
                <a:cs typeface="Arial" panose="020B0604020202020204" pitchFamily="34" charset="0"/>
              </a:rPr>
              <a:t> lineup.</a:t>
            </a:r>
          </a:p>
          <a:p>
            <a:pPr marL="171450" indent="-171450" eaLnBrk="1" hangingPunct="1">
              <a:spcBef>
                <a:spcPct val="0"/>
              </a:spcBef>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ASUS enhances the work of all kinds of creators and artists with robust visuals and specialized features that streamline creative workflows.</a:t>
            </a:r>
          </a:p>
          <a:p>
            <a:endParaRPr lang="en-US" altLang="zh-TW" sz="1000" b="0" dirty="0">
              <a:latin typeface="Arial" panose="020B0604020202020204" pitchFamily="34" charset="0"/>
              <a:cs typeface="Arial" panose="020B0604020202020204" pitchFamily="34" charset="0"/>
            </a:endParaRP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1EE27F9-EBE7-41AC-BA7E-A59E8B8ED321}"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721170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TW" sz="1000" b="1" dirty="0">
                <a:latin typeface="Arial" panose="020B0604020202020204" pitchFamily="34" charset="0"/>
                <a:cs typeface="Arial" panose="020B0604020202020204" pitchFamily="34" charset="0"/>
              </a:rPr>
              <a:t>We are helping gamers take</a:t>
            </a:r>
            <a:r>
              <a:rPr lang="en-US" altLang="zh-TW" sz="1000" b="1" baseline="0" dirty="0">
                <a:latin typeface="Arial" panose="020B0604020202020204" pitchFamily="34" charset="0"/>
                <a:cs typeface="Arial" panose="020B0604020202020204" pitchFamily="34" charset="0"/>
              </a:rPr>
              <a:t> their gaming to the next level with incredible ASUS products and products from our sub-brand, Republic of Gamers (ROG)</a:t>
            </a:r>
            <a:endParaRPr lang="en-US" altLang="zh-TW" sz="10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From giving DIY PC gamers a winning edge with top-notch components and peripherals, to pushing the envelope to offer mobile and console gamers the very best, </a:t>
            </a:r>
            <a:r>
              <a:rPr lang="en-US" altLang="zh-TW" sz="1000" b="1" dirty="0">
                <a:latin typeface="Arial" panose="020B0604020202020204" pitchFamily="34" charset="0"/>
                <a:cs typeface="Arial" panose="020B0604020202020204" pitchFamily="34" charset="0"/>
              </a:rPr>
              <a:t>we provide a comprehensive ecosystem that fosters a gaming community and gives all types of gamers the path to victory — the world’s best hardware and software.</a:t>
            </a:r>
          </a:p>
          <a:p>
            <a:endParaRPr lang="zh-TW" altLang="en-US" sz="1000" dirty="0">
              <a:latin typeface="Arial" panose="020B0604020202020204" pitchFamily="34" charset="0"/>
              <a:cs typeface="Arial" panose="020B0604020202020204" pitchFamily="34" charset="0"/>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D8E7D0E-D94D-4AB9-AEF1-0F4453DB172E}"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012522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sz="1000" b="1" dirty="0">
                <a:latin typeface="Arial" panose="020B0604020202020204" pitchFamily="34" charset="0"/>
                <a:ea typeface="新細明體" panose="02020500000000000000" pitchFamily="18" charset="-120"/>
                <a:cs typeface="Arial" panose="020B0604020202020204" pitchFamily="34" charset="0"/>
              </a:rPr>
              <a:t>But gaming is no longer simply about games, competition, winning, and losing. </a:t>
            </a:r>
          </a:p>
          <a:p>
            <a:pPr marL="171450" indent="-171450">
              <a:buFont typeface="Arial" panose="020B0604020202020204" pitchFamily="34" charset="0"/>
              <a:buChar char="•"/>
            </a:pPr>
            <a:r>
              <a:rPr lang="en-US" altLang="en-US" sz="1000" b="1" dirty="0">
                <a:latin typeface="Arial" panose="020B0604020202020204" pitchFamily="34" charset="0"/>
                <a:ea typeface="新細明體" panose="02020500000000000000" pitchFamily="18" charset="-120"/>
                <a:cs typeface="Arial" panose="020B0604020202020204" pitchFamily="34" charset="0"/>
              </a:rPr>
              <a:t>It’s evolved into a worldwide lifestyle</a:t>
            </a:r>
            <a:r>
              <a:rPr lang="en-US" altLang="en-US" sz="1000" dirty="0">
                <a:latin typeface="Arial" panose="020B0604020202020204" pitchFamily="34" charset="0"/>
                <a:ea typeface="新細明體" panose="02020500000000000000" pitchFamily="18" charset="-120"/>
                <a:cs typeface="Arial" panose="020B0604020202020204" pitchFamily="34" charset="0"/>
              </a:rPr>
              <a:t>, </a:t>
            </a:r>
            <a:r>
              <a:rPr lang="en-US" altLang="en-US" sz="1000" b="1" dirty="0">
                <a:latin typeface="Arial" panose="020B0604020202020204" pitchFamily="34" charset="0"/>
                <a:ea typeface="新細明體" panose="02020500000000000000" pitchFamily="18" charset="-120"/>
                <a:cs typeface="Arial" panose="020B0604020202020204" pitchFamily="34" charset="0"/>
              </a:rPr>
              <a:t>an evolution that ASUS has embraced and advanced through collaborations</a:t>
            </a:r>
            <a:r>
              <a:rPr lang="en-US" altLang="en-US" sz="1000" dirty="0">
                <a:latin typeface="Arial" panose="020B0604020202020204" pitchFamily="34" charset="0"/>
                <a:ea typeface="新細明體" panose="02020500000000000000" pitchFamily="18" charset="-120"/>
                <a:cs typeface="Arial" panose="020B0604020202020204" pitchFamily="34" charset="0"/>
              </a:rPr>
              <a:t> like those between ROG and superstar artist, DJ, and music producer Alan Walker; </a:t>
            </a:r>
          </a:p>
          <a:p>
            <a:pPr marL="171450" indent="-171450">
              <a:buFont typeface="Arial" panose="020B0604020202020204" pitchFamily="34" charset="0"/>
              <a:buChar char="•"/>
            </a:pPr>
            <a:r>
              <a:rPr lang="en-US" altLang="en-US" sz="1000" dirty="0">
                <a:latin typeface="Arial" panose="020B0604020202020204" pitchFamily="34" charset="0"/>
                <a:ea typeface="新細明體" panose="02020500000000000000" pitchFamily="18" charset="-120"/>
                <a:cs typeface="Arial" panose="020B0604020202020204" pitchFamily="34" charset="0"/>
              </a:rPr>
              <a:t>We have also done a major collaboration with IKEA, combining a deep understanding of the gaming lifestyle with the major furniture brand’s home furnishing knowledge and expertise to deliver synergies that give gamers the gaming spaces they have always imagined. </a:t>
            </a:r>
          </a:p>
          <a:p>
            <a:r>
              <a:rPr lang="en-US" altLang="en-US" sz="1000" dirty="0">
                <a:latin typeface="Arial" panose="020B0604020202020204" pitchFamily="34" charset="0"/>
                <a:ea typeface="新細明體" panose="02020500000000000000" pitchFamily="18" charset="-120"/>
                <a:cs typeface="Arial" panose="020B0604020202020204" pitchFamily="34" charset="0"/>
              </a:rPr>
              <a:t> </a:t>
            </a:r>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AEBD94-623A-46ED-A5C2-E09C18C2643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338429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rtl="0" fontAlgn="base">
              <a:buFont typeface="Arial" panose="020B0604020202020204" pitchFamily="34" charset="0"/>
              <a:buChar char="•"/>
            </a:pPr>
            <a:r>
              <a:rPr lang="en-US" altLang="zh-TW" sz="1200" b="1" i="0" u="none" strike="noStrike" kern="1200" dirty="0">
                <a:solidFill>
                  <a:schemeClr val="tx1"/>
                </a:solidFill>
                <a:effectLst/>
                <a:latin typeface="+mn-lt"/>
                <a:ea typeface="+mn-ea"/>
                <a:cs typeface="+mn-cs"/>
              </a:rPr>
              <a:t>ASUS Smart Retail offers tailor-made solutions that empower businesses by leveraging customer insights and enhancing shopping experiences</a:t>
            </a:r>
            <a:r>
              <a:rPr lang="en-US" altLang="zh-TW" sz="1200" b="0" i="0" u="none" strike="noStrike" kern="1200" dirty="0">
                <a:solidFill>
                  <a:schemeClr val="tx1"/>
                </a:solidFill>
                <a:effectLst/>
                <a:latin typeface="+mn-lt"/>
                <a:ea typeface="+mn-ea"/>
                <a:cs typeface="+mn-cs"/>
              </a:rPr>
              <a:t>, delivering value for both retailers and their customers. </a:t>
            </a:r>
            <a:r>
              <a:rPr lang="en-US" altLang="zh-TW"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ASUS </a:t>
            </a:r>
            <a:r>
              <a:rPr lang="en-US" altLang="zh-TW" sz="1200" b="0" i="0" u="none" strike="noStrike" kern="1200" dirty="0" err="1">
                <a:solidFill>
                  <a:schemeClr val="tx1"/>
                </a:solidFill>
                <a:effectLst/>
                <a:latin typeface="+mn-lt"/>
                <a:ea typeface="+mn-ea"/>
                <a:cs typeface="+mn-cs"/>
              </a:rPr>
              <a:t>IoT</a:t>
            </a:r>
            <a:r>
              <a:rPr lang="en-US" altLang="zh-TW" sz="1200" b="0" i="0" u="none" strike="noStrike" kern="1200" dirty="0">
                <a:solidFill>
                  <a:schemeClr val="tx1"/>
                </a:solidFill>
                <a:effectLst/>
                <a:latin typeface="+mn-lt"/>
                <a:ea typeface="+mn-ea"/>
                <a:cs typeface="+mn-cs"/>
              </a:rPr>
              <a:t> smart retail solutions are </a:t>
            </a:r>
            <a:r>
              <a:rPr lang="en-US" altLang="zh-TW" sz="1200" b="1" i="0" u="none" strike="noStrike" kern="1200" dirty="0">
                <a:solidFill>
                  <a:schemeClr val="tx1"/>
                </a:solidFill>
                <a:effectLst/>
                <a:latin typeface="+mn-lt"/>
                <a:ea typeface="+mn-ea"/>
                <a:cs typeface="+mn-cs"/>
              </a:rPr>
              <a:t>designed for retailers that need powerful systems </a:t>
            </a:r>
            <a:r>
              <a:rPr lang="en-US" altLang="zh-TW" sz="1200" b="0" i="0" u="none" strike="noStrike" kern="1200" dirty="0">
                <a:solidFill>
                  <a:schemeClr val="tx1"/>
                </a:solidFill>
                <a:effectLst/>
                <a:latin typeface="+mn-lt"/>
                <a:ea typeface="+mn-ea"/>
                <a:cs typeface="+mn-cs"/>
              </a:rPr>
              <a:t>built</a:t>
            </a:r>
            <a:r>
              <a:rPr lang="en-US" altLang="zh-TW" sz="1200" b="1" i="0" u="none" strike="noStrike" kern="1200" dirty="0">
                <a:solidFill>
                  <a:schemeClr val="tx1"/>
                </a:solidFill>
                <a:effectLst/>
                <a:latin typeface="+mn-lt"/>
                <a:ea typeface="+mn-ea"/>
                <a:cs typeface="+mn-cs"/>
              </a:rPr>
              <a:t> </a:t>
            </a:r>
            <a:r>
              <a:rPr lang="en-US" altLang="zh-TW" sz="1200" b="0" i="0" u="none" strike="noStrike" kern="1200" dirty="0">
                <a:solidFill>
                  <a:schemeClr val="tx1"/>
                </a:solidFill>
                <a:effectLst/>
                <a:latin typeface="+mn-lt"/>
                <a:ea typeface="+mn-ea"/>
                <a:cs typeface="+mn-cs"/>
              </a:rPr>
              <a:t>to withstand commercial environments </a:t>
            </a:r>
            <a:r>
              <a:rPr lang="en-US" altLang="zh-TW" sz="1200" b="1" i="0" u="none" strike="noStrike" kern="1200" dirty="0">
                <a:solidFill>
                  <a:schemeClr val="tx1"/>
                </a:solidFill>
                <a:effectLst/>
                <a:latin typeface="+mn-lt"/>
                <a:ea typeface="+mn-ea"/>
                <a:cs typeface="+mn-cs"/>
              </a:rPr>
              <a:t>and support for extensive AI capabilities. </a:t>
            </a:r>
            <a:r>
              <a:rPr lang="en-US" altLang="zh-TW"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We provide a comprehensive product range and competitive tailored solutions for any retail environment, helping store owners to make the most of their budget and upgrade the operational efficiency of their business. </a:t>
            </a:r>
            <a:r>
              <a:rPr lang="en-US" altLang="zh-TW"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altLang="zh-TW" sz="1200" b="1" i="0" u="none" strike="noStrike" kern="1200" dirty="0">
                <a:solidFill>
                  <a:schemeClr val="tx1"/>
                </a:solidFill>
                <a:effectLst/>
                <a:latin typeface="+mn-lt"/>
                <a:ea typeface="+mn-ea"/>
                <a:cs typeface="+mn-cs"/>
              </a:rPr>
              <a:t>Applications include digital signage, self-service kiosks, POS terminals, vending machines, and more.</a:t>
            </a:r>
            <a:r>
              <a:rPr lang="en-US" altLang="zh-TW" sz="1200" b="0" i="0" u="none" strike="noStrike" kern="1200" dirty="0">
                <a:solidFill>
                  <a:schemeClr val="tx1"/>
                </a:solidFill>
                <a:effectLst/>
                <a:latin typeface="+mn-lt"/>
                <a:ea typeface="+mn-ea"/>
                <a:cs typeface="+mn-cs"/>
              </a:rPr>
              <a:t> </a:t>
            </a:r>
            <a:r>
              <a:rPr lang="en-US" altLang="zh-TW"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 Other ASUS Smart Retail solutions include: </a:t>
            </a:r>
            <a:r>
              <a:rPr lang="en-US" altLang="zh-TW"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ASUS </a:t>
            </a:r>
            <a:r>
              <a:rPr lang="en-US" altLang="zh-TW" sz="1200" b="0" i="0" u="none" strike="noStrike" kern="1200" dirty="0" err="1">
                <a:solidFill>
                  <a:schemeClr val="tx1"/>
                </a:solidFill>
                <a:effectLst/>
                <a:latin typeface="+mn-lt"/>
                <a:ea typeface="+mn-ea"/>
                <a:cs typeface="+mn-cs"/>
              </a:rPr>
              <a:t>IoT</a:t>
            </a:r>
            <a:r>
              <a:rPr lang="en-US" altLang="zh-TW" sz="1200" b="0" i="0" u="none" strike="noStrike" kern="1200" dirty="0">
                <a:solidFill>
                  <a:schemeClr val="tx1"/>
                </a:solidFill>
                <a:effectLst/>
                <a:latin typeface="+mn-lt"/>
                <a:ea typeface="+mn-ea"/>
                <a:cs typeface="+mn-cs"/>
              </a:rPr>
              <a:t> Face Recognition Edge AI Dev Kit, a one-stop solution for identifying faces and other key personal markers.</a:t>
            </a:r>
            <a:r>
              <a:rPr lang="en-US" altLang="zh-TW"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ASUS </a:t>
            </a:r>
            <a:r>
              <a:rPr lang="en-US" altLang="zh-TW" sz="1200" b="0" i="0" u="none" strike="noStrike" kern="1200" dirty="0" err="1">
                <a:solidFill>
                  <a:schemeClr val="tx1"/>
                </a:solidFill>
                <a:effectLst/>
                <a:latin typeface="+mn-lt"/>
                <a:ea typeface="+mn-ea"/>
                <a:cs typeface="+mn-cs"/>
              </a:rPr>
              <a:t>IoT</a:t>
            </a:r>
            <a:r>
              <a:rPr lang="en-US" altLang="zh-TW" sz="1200" b="0" i="0" u="none" strike="noStrike" kern="1200" dirty="0">
                <a:solidFill>
                  <a:schemeClr val="tx1"/>
                </a:solidFill>
                <a:effectLst/>
                <a:latin typeface="+mn-lt"/>
                <a:ea typeface="+mn-ea"/>
                <a:cs typeface="+mn-cs"/>
              </a:rPr>
              <a:t> ALPR Dev Kit, a comprehensive automatic license-plate recognition (ALPR) solution that includes both the necessary hardware and software to enable systems integrators (SIs) to create edge applications.</a:t>
            </a:r>
            <a:r>
              <a:rPr lang="en-US" altLang="zh-TW"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ASUS premium hardware, together with powerful software and a network of talented integrator partners, provides the best, most complete solutions for digital signage needs.  </a:t>
            </a:r>
            <a:endParaRPr lang="en-US" altLang="en-US" b="1" dirty="0">
              <a:latin typeface="Arial"/>
              <a:ea typeface="新細明體"/>
              <a:cs typeface="Arial"/>
            </a:endParaRPr>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AEBD94-623A-46ED-A5C2-E09C18C2643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27325826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altLang="zh-TW" sz="1000" b="1" kern="1200" dirty="0">
                <a:solidFill>
                  <a:schemeClr val="tx1"/>
                </a:solidFill>
                <a:effectLst/>
                <a:latin typeface="Arial" panose="020B0604020202020204" pitchFamily="34" charset="0"/>
                <a:ea typeface="新細明體"/>
                <a:cs typeface="Arial" panose="020B0604020202020204" pitchFamily="34" charset="0"/>
              </a:rPr>
              <a:t>ASUS Smart Manufacturing solutions</a:t>
            </a:r>
            <a:r>
              <a:rPr lang="en-US" altLang="zh-TW" sz="1000" kern="1200" dirty="0">
                <a:solidFill>
                  <a:schemeClr val="tx1"/>
                </a:solidFill>
                <a:effectLst/>
                <a:latin typeface="Arial" panose="020B0604020202020204" pitchFamily="34" charset="0"/>
                <a:ea typeface="新細明體"/>
                <a:cs typeface="Arial" panose="020B0604020202020204" pitchFamily="34" charset="0"/>
              </a:rPr>
              <a:t> transform factory equipment into highly intelligent business assets that </a:t>
            </a:r>
            <a:r>
              <a:rPr lang="en-US" altLang="zh-TW" sz="1000" b="1" kern="1200" dirty="0">
                <a:solidFill>
                  <a:schemeClr val="tx1"/>
                </a:solidFill>
                <a:effectLst/>
                <a:latin typeface="Arial" panose="020B0604020202020204" pitchFamily="34" charset="0"/>
                <a:ea typeface="新細明體"/>
                <a:cs typeface="Arial" panose="020B0604020202020204" pitchFamily="34" charset="0"/>
              </a:rPr>
              <a:t>reduce costs, increase safety, improve quality assurance and </a:t>
            </a:r>
            <a:r>
              <a:rPr lang="en-US" altLang="zh-TW" sz="1000" kern="1200" dirty="0">
                <a:solidFill>
                  <a:schemeClr val="tx1"/>
                </a:solidFill>
                <a:effectLst/>
                <a:latin typeface="Arial" panose="020B0604020202020204" pitchFamily="34" charset="0"/>
                <a:ea typeface="新細明體"/>
                <a:cs typeface="Arial" panose="020B0604020202020204" pitchFamily="34" charset="0"/>
              </a:rPr>
              <a:t>provide greater overall </a:t>
            </a:r>
            <a:r>
              <a:rPr lang="en-US" altLang="zh-TW" sz="1000" b="1" kern="1200" dirty="0">
                <a:solidFill>
                  <a:schemeClr val="tx1"/>
                </a:solidFill>
                <a:effectLst/>
                <a:latin typeface="Arial" panose="020B0604020202020204" pitchFamily="34" charset="0"/>
                <a:ea typeface="新細明體"/>
                <a:cs typeface="Arial" panose="020B0604020202020204" pitchFamily="34" charset="0"/>
              </a:rPr>
              <a:t>equipment effectiveness </a:t>
            </a:r>
            <a:r>
              <a:rPr lang="en-US" altLang="zh-TW" sz="1000" kern="1200" dirty="0">
                <a:solidFill>
                  <a:schemeClr val="tx1"/>
                </a:solidFill>
                <a:effectLst/>
                <a:latin typeface="Arial" panose="020B0604020202020204" pitchFamily="34" charset="0"/>
                <a:ea typeface="新細明體"/>
                <a:cs typeface="Arial" panose="020B0604020202020204" pitchFamily="34" charset="0"/>
              </a:rPr>
              <a:t>for manufacturers.</a:t>
            </a:r>
          </a:p>
          <a:p>
            <a:pPr marL="171450" lvl="0" indent="-171450">
              <a:buFont typeface="Arial" panose="020B0604020202020204" pitchFamily="34" charset="0"/>
              <a:buChar char="•"/>
            </a:pPr>
            <a:r>
              <a:rPr lang="en-US" altLang="zh-TW" sz="1000" kern="1200" dirty="0">
                <a:solidFill>
                  <a:schemeClr val="tx1"/>
                </a:solidFill>
                <a:effectLst/>
                <a:latin typeface="Arial" panose="020B0604020202020204" pitchFamily="34" charset="0"/>
                <a:ea typeface="新細明體"/>
                <a:cs typeface="Arial" panose="020B0604020202020204" pitchFamily="34" charset="0"/>
              </a:rPr>
              <a:t>This includes both </a:t>
            </a:r>
            <a:r>
              <a:rPr lang="en-US" altLang="zh-TW" sz="1000" kern="1200" baseline="0" dirty="0">
                <a:solidFill>
                  <a:schemeClr val="tx1"/>
                </a:solidFill>
                <a:effectLst/>
                <a:latin typeface="Arial" panose="020B0604020202020204" pitchFamily="34" charset="0"/>
                <a:ea typeface="新細明體"/>
                <a:cs typeface="Arial" panose="020B0604020202020204" pitchFamily="34" charset="0"/>
              </a:rPr>
              <a:t>hardware and </a:t>
            </a:r>
            <a:r>
              <a:rPr lang="en-US" altLang="zh-TW" sz="1000" kern="1200" dirty="0">
                <a:solidFill>
                  <a:schemeClr val="tx1"/>
                </a:solidFill>
                <a:effectLst/>
                <a:latin typeface="Arial" panose="020B0604020202020204" pitchFamily="34" charset="0"/>
                <a:ea typeface="新細明體"/>
                <a:cs typeface="Arial" panose="020B0604020202020204" pitchFamily="34" charset="0"/>
              </a:rPr>
              <a:t>software</a:t>
            </a:r>
            <a:r>
              <a:rPr lang="en-US" altLang="zh-TW" sz="1000" kern="1200" baseline="0" dirty="0">
                <a:solidFill>
                  <a:schemeClr val="tx1"/>
                </a:solidFill>
                <a:effectLst/>
                <a:latin typeface="Arial" panose="020B0604020202020204" pitchFamily="34" charset="0"/>
                <a:ea typeface="新細明體"/>
                <a:cs typeface="Arial" panose="020B0604020202020204" pitchFamily="34" charset="0"/>
              </a:rPr>
              <a:t> solutions. </a:t>
            </a:r>
          </a:p>
          <a:p>
            <a:pPr marL="171450" lvl="0" indent="-171450">
              <a:buFont typeface="Arial" panose="020B0604020202020204" pitchFamily="34" charset="0"/>
              <a:buChar char="•"/>
            </a:pPr>
            <a:r>
              <a:rPr lang="en-US" altLang="zh-TW" sz="1000" kern="1200" baseline="0" dirty="0">
                <a:solidFill>
                  <a:schemeClr val="tx1"/>
                </a:solidFill>
                <a:effectLst/>
                <a:latin typeface="Arial" panose="020B0604020202020204" pitchFamily="34" charset="0"/>
                <a:ea typeface="新細明體"/>
                <a:cs typeface="Arial" panose="020B0604020202020204" pitchFamily="34" charset="0"/>
              </a:rPr>
              <a:t>Hardware solutions include </a:t>
            </a:r>
            <a:r>
              <a:rPr lang="en-US" altLang="zh-TW" sz="1200" kern="1200" dirty="0">
                <a:solidFill>
                  <a:schemeClr val="tx1"/>
                </a:solidFill>
                <a:effectLst/>
                <a:latin typeface="+mn-lt"/>
                <a:ea typeface="+mn-ea"/>
                <a:cs typeface="+mn-cs"/>
              </a:rPr>
              <a:t>entry-level to high-end industrial motherboards and edge computers capable</a:t>
            </a:r>
            <a:r>
              <a:rPr lang="en-US" altLang="zh-TW" sz="1200" kern="1200" baseline="0" dirty="0">
                <a:solidFill>
                  <a:schemeClr val="tx1"/>
                </a:solidFill>
                <a:effectLst/>
                <a:latin typeface="+mn-lt"/>
                <a:ea typeface="+mn-ea"/>
                <a:cs typeface="+mn-cs"/>
              </a:rPr>
              <a:t> of</a:t>
            </a:r>
            <a:r>
              <a:rPr lang="en-US" altLang="zh-TW" sz="1200" kern="1200" dirty="0">
                <a:solidFill>
                  <a:schemeClr val="tx1"/>
                </a:solidFill>
                <a:effectLst/>
                <a:latin typeface="+mn-lt"/>
                <a:ea typeface="+mn-ea"/>
                <a:cs typeface="+mn-cs"/>
              </a:rPr>
              <a:t> withstanding harsh environments.</a:t>
            </a:r>
            <a:endParaRPr lang="en-US" altLang="zh-TW" sz="1000" kern="1200" dirty="0">
              <a:solidFill>
                <a:schemeClr val="tx1"/>
              </a:solidFill>
              <a:effectLst/>
              <a:latin typeface="Arial" panose="020B0604020202020204" pitchFamily="34" charset="0"/>
              <a:ea typeface="新細明體"/>
              <a:cs typeface="Arial" panose="020B0604020202020204" pitchFamily="34" charset="0"/>
            </a:endParaRPr>
          </a:p>
          <a:p>
            <a:pPr marL="171450" indent="-171450">
              <a:buFont typeface="Arial" panose="020B0604020202020204" pitchFamily="34" charset="0"/>
              <a:buChar char="•"/>
            </a:pPr>
            <a:r>
              <a:rPr lang="en-US" altLang="zh-TW" sz="1000" dirty="0">
                <a:latin typeface="Arial"/>
                <a:ea typeface="新細明體"/>
                <a:cs typeface="Arial"/>
              </a:rPr>
              <a:t>Software solutions</a:t>
            </a:r>
            <a:r>
              <a:rPr lang="en-US" altLang="zh-TW" sz="1000" baseline="0" dirty="0">
                <a:latin typeface="Arial"/>
                <a:ea typeface="新細明體"/>
                <a:cs typeface="Arial"/>
              </a:rPr>
              <a:t> include</a:t>
            </a:r>
            <a:r>
              <a:rPr lang="en-US" altLang="zh-TW" sz="1000" dirty="0">
                <a:latin typeface="Arial"/>
                <a:ea typeface="新細明體"/>
                <a:cs typeface="Arial"/>
              </a:rPr>
              <a:t> the ASUS </a:t>
            </a:r>
            <a:r>
              <a:rPr lang="en-US" altLang="zh-TW" sz="1000" dirty="0" err="1">
                <a:latin typeface="Arial"/>
                <a:ea typeface="新細明體"/>
                <a:cs typeface="Arial"/>
              </a:rPr>
              <a:t>AISVision</a:t>
            </a:r>
            <a:r>
              <a:rPr lang="en-US" altLang="zh-TW" sz="1000" dirty="0">
                <a:latin typeface="Arial"/>
                <a:ea typeface="新細明體"/>
                <a:cs typeface="Arial"/>
              </a:rPr>
              <a:t> AI toolkit that helps customers build AI models for automated optical inspection (AOI). </a:t>
            </a:r>
          </a:p>
          <a:p>
            <a:pPr marL="171450" indent="-171450">
              <a:buFont typeface="Arial" panose="020B0604020202020204" pitchFamily="34" charset="0"/>
              <a:buChar char="•"/>
            </a:pPr>
            <a:r>
              <a:rPr lang="en-US" altLang="zh-TW" sz="1000" dirty="0">
                <a:latin typeface="Arial"/>
                <a:ea typeface="新細明體"/>
                <a:cs typeface="Arial"/>
              </a:rPr>
              <a:t>For quality inspection and defect detection, the ASUS </a:t>
            </a:r>
            <a:r>
              <a:rPr lang="en-US" altLang="zh-TW" sz="1000">
                <a:latin typeface="Arial"/>
                <a:ea typeface="新細明體"/>
                <a:cs typeface="Arial"/>
              </a:rPr>
              <a:t>AISVision </a:t>
            </a:r>
            <a:r>
              <a:rPr lang="en-US" altLang="zh-TW" sz="1000" dirty="0">
                <a:latin typeface="Arial"/>
                <a:ea typeface="新細明體"/>
                <a:cs typeface="Arial"/>
              </a:rPr>
              <a:t>application provides more consistent and faster results than human inspectors and can store data for auditing and tracing purposes. It can be used in the production phase and, with an intuitive user interface, a production engineer or line manager can create an AI model in under a minute without requiring any AI expertise. </a:t>
            </a:r>
          </a:p>
          <a:p>
            <a:pPr marL="171450" indent="-171450">
              <a:buFont typeface="Arial" panose="020B0604020202020204" pitchFamily="34" charset="0"/>
              <a:buChar char="•"/>
            </a:pPr>
            <a:r>
              <a:rPr lang="en-US" altLang="zh-TW" sz="1000" dirty="0">
                <a:latin typeface="Arial"/>
                <a:ea typeface="新細明體"/>
                <a:cs typeface="Arial"/>
              </a:rPr>
              <a:t>This is just one example of the power of the AI toolkit, which reduces development time of AI models by up to 80% and since it can run on </a:t>
            </a:r>
            <a:r>
              <a:rPr lang="en-US" altLang="zh-TW" sz="1000" dirty="0">
                <a:latin typeface="Arial"/>
                <a:cs typeface="Arial"/>
              </a:rPr>
              <a:t>an ordinary Intel CPU without any AI accelerator, dramatically improve efficiency, accuracy, investment, and cost-savings.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DE7EE-921C-487F-BB89-395EDB5D0F6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17765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rtl="0" fontAlgn="base">
              <a:buFont typeface="Arial" panose="020B0604020202020204" pitchFamily="34" charset="0"/>
              <a:buChar char="•"/>
            </a:pPr>
            <a:r>
              <a:rPr lang="en-US" altLang="zh-TW" sz="1200" b="1" i="0" u="none" strike="noStrike" kern="1200" dirty="0">
                <a:solidFill>
                  <a:schemeClr val="tx1"/>
                </a:solidFill>
                <a:effectLst/>
                <a:latin typeface="+mn-lt"/>
                <a:ea typeface="+mn-ea"/>
                <a:cs typeface="+mn-cs"/>
              </a:rPr>
              <a:t>ASUS Smart Healthcare is empowering individuals to take better care of themselves and empowering medical professionals and institutions to provide better, smarter care the world over.</a:t>
            </a:r>
            <a:r>
              <a:rPr lang="en-US" altLang="zh-TW"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These solutions address preventative care, digital diagnosis, and telecare services, as well as a cloud platform that protects health information, boosts productivity of health professionals, improves health data insights, and more. </a:t>
            </a:r>
            <a:r>
              <a:rPr lang="en-US" altLang="zh-TW" sz="1200" b="0" i="0" kern="1200" dirty="0">
                <a:solidFill>
                  <a:schemeClr val="tx1"/>
                </a:solidFill>
                <a:effectLst/>
                <a:latin typeface="+mn-lt"/>
                <a:ea typeface="+mn-ea"/>
                <a:cs typeface="+mn-cs"/>
              </a:rPr>
              <a:t>​</a:t>
            </a:r>
          </a:p>
          <a:p>
            <a:pPr marL="171450"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For example:</a:t>
            </a:r>
            <a:r>
              <a:rPr lang="en-US" altLang="zh-TW"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ASUS </a:t>
            </a:r>
            <a:r>
              <a:rPr lang="en-US" altLang="zh-TW" sz="1200" b="0" i="0" u="none" strike="noStrike" kern="1200" dirty="0" err="1">
                <a:solidFill>
                  <a:schemeClr val="tx1"/>
                </a:solidFill>
                <a:effectLst/>
                <a:latin typeface="+mn-lt"/>
                <a:ea typeface="+mn-ea"/>
                <a:cs typeface="+mn-cs"/>
              </a:rPr>
              <a:t>VivoWatch</a:t>
            </a:r>
            <a:r>
              <a:rPr lang="en-US" altLang="zh-TW" sz="1200" b="0" i="0" u="none" strike="noStrike" kern="1200" dirty="0">
                <a:solidFill>
                  <a:schemeClr val="tx1"/>
                </a:solidFill>
                <a:effectLst/>
                <a:latin typeface="+mn-lt"/>
                <a:ea typeface="+mn-ea"/>
                <a:cs typeface="+mn-cs"/>
              </a:rPr>
              <a:t> helps with health tracking and preventative care.</a:t>
            </a:r>
            <a:r>
              <a:rPr lang="en-US" altLang="zh-TW"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altLang="zh-TW" sz="1200" b="0" i="0" u="none" strike="noStrike" kern="1200" dirty="0" err="1">
                <a:solidFill>
                  <a:schemeClr val="tx1"/>
                </a:solidFill>
                <a:effectLst/>
                <a:latin typeface="+mn-lt"/>
                <a:ea typeface="+mn-ea"/>
                <a:cs typeface="+mn-cs"/>
              </a:rPr>
              <a:t>EndoAim</a:t>
            </a:r>
            <a:r>
              <a:rPr lang="en-US" altLang="zh-TW" sz="1200" b="0" i="0" u="none" strike="noStrike" kern="1200" dirty="0">
                <a:solidFill>
                  <a:schemeClr val="tx1"/>
                </a:solidFill>
                <a:effectLst/>
                <a:latin typeface="+mn-lt"/>
                <a:ea typeface="+mn-ea"/>
                <a:cs typeface="+mn-cs"/>
              </a:rPr>
              <a:t>, an AI-powered software for colonoscopy, enables digital diagnosis and enhances the inspection quality and efficiency of healthcare professionals.</a:t>
            </a:r>
            <a:r>
              <a:rPr lang="en-US" altLang="zh-TW"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Our telecare solution gives patients quick access to care and easy health maintenance, allowing healthcare professionals to provide telemedicine services.  </a:t>
            </a:r>
            <a:r>
              <a:rPr lang="en-US" altLang="zh-TW" sz="1200" b="0" i="0" kern="1200" dirty="0">
                <a:solidFill>
                  <a:schemeClr val="tx1"/>
                </a:solidFill>
                <a:effectLst/>
                <a:latin typeface="+mn-lt"/>
                <a:ea typeface="+mn-ea"/>
                <a:cs typeface="+mn-cs"/>
              </a:rPr>
              <a:t>​</a:t>
            </a:r>
          </a:p>
          <a:p>
            <a:pPr marL="628650" lvl="1" indent="-171450" rtl="0" fontAlgn="base">
              <a:buFont typeface="Arial" panose="020B0604020202020204" pitchFamily="34" charset="0"/>
              <a:buChar char="•"/>
            </a:pPr>
            <a:r>
              <a:rPr lang="en-US" altLang="zh-TW" sz="1200" b="0" i="0" u="none" strike="noStrike" kern="1200" dirty="0">
                <a:solidFill>
                  <a:schemeClr val="tx1"/>
                </a:solidFill>
                <a:effectLst/>
                <a:latin typeface="+mn-lt"/>
                <a:ea typeface="+mn-ea"/>
                <a:cs typeface="+mn-cs"/>
              </a:rPr>
              <a:t>ASUS </a:t>
            </a:r>
            <a:r>
              <a:rPr lang="en-US" altLang="zh-TW" sz="1200" b="0" i="0" u="none" strike="noStrike" kern="1200" dirty="0" err="1">
                <a:solidFill>
                  <a:schemeClr val="tx1"/>
                </a:solidFill>
                <a:effectLst/>
                <a:latin typeface="+mn-lt"/>
                <a:ea typeface="+mn-ea"/>
                <a:cs typeface="+mn-cs"/>
              </a:rPr>
              <a:t>xHIS</a:t>
            </a:r>
            <a:r>
              <a:rPr lang="en-US" altLang="zh-TW" sz="1200" b="0" i="0" u="none" strike="noStrike" kern="1200" dirty="0">
                <a:solidFill>
                  <a:schemeClr val="tx1"/>
                </a:solidFill>
                <a:effectLst/>
                <a:latin typeface="+mn-lt"/>
                <a:ea typeface="+mn-ea"/>
                <a:cs typeface="+mn-cs"/>
              </a:rPr>
              <a:t> platform, a cloud-based SaaS healthcare information system, helps ease the burden of healthcare providers. </a:t>
            </a:r>
            <a:endParaRPr lang="en-US" altLang="zh-TW" dirty="0">
              <a:latin typeface="Arial"/>
              <a:cs typeface="Arial"/>
            </a:endParaRPr>
          </a:p>
          <a:p>
            <a:endParaRPr lang="en-US" altLang="zh-TW" sz="1200" b="0" dirty="0">
              <a:latin typeface="Arial" panose="020B0604020202020204" pitchFamily="34" charset="0"/>
              <a:cs typeface="Arial" panose="020B0604020202020204" pitchFamily="34" charset="0"/>
            </a:endParaRPr>
          </a:p>
        </p:txBody>
      </p:sp>
      <p:sp>
        <p:nvSpPr>
          <p:cNvPr id="3277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7AEBD94-623A-46ED-A5C2-E09C18C26439}"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403854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TW" altLang="en-US" dirty="0">
              <a:latin typeface="TT Norms Pro" panose="02000503030000020003" pitchFamily="2"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53448-E52E-47EE-BE03-440DADEEE1B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232128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6868">
              <a:lnSpc>
                <a:spcPct val="100000"/>
              </a:lnSpc>
              <a:spcBef>
                <a:spcPts val="0"/>
              </a:spcBef>
              <a:spcAft>
                <a:spcPts val="0"/>
              </a:spcAft>
              <a:buClrTx/>
              <a:buSzTx/>
              <a:buFontTx/>
              <a:buNone/>
              <a:tabLst/>
              <a:defRPr/>
            </a:pPr>
            <a:r>
              <a:rPr lang="zh-TW" altLang="en-US" sz="1000" dirty="0">
                <a:ea typeface="新細明體"/>
              </a:rPr>
              <a:t>在全世界華碩的員工已超過</a:t>
            </a:r>
            <a:r>
              <a:rPr lang="en-US" altLang="zh-TW" sz="1000" dirty="0">
                <a:ea typeface="新細明體"/>
              </a:rPr>
              <a:t>16,000</a:t>
            </a:r>
            <a:r>
              <a:rPr lang="zh-TW" altLang="en-US" sz="1000" dirty="0">
                <a:ea typeface="新細明體"/>
              </a:rPr>
              <a:t>位，其中包含了超過</a:t>
            </a:r>
            <a:r>
              <a:rPr lang="en-US" altLang="zh-TW" sz="1000" dirty="0">
                <a:ea typeface="新細明體"/>
              </a:rPr>
              <a:t>5,000</a:t>
            </a:r>
            <a:r>
              <a:rPr lang="zh-TW" altLang="en-US" sz="1000" dirty="0">
                <a:ea typeface="新細明體"/>
              </a:rPr>
              <a:t>位以上的專業工程師團隊</a:t>
            </a:r>
            <a:r>
              <a:rPr lang="en-US" altLang="zh-TW" sz="1000" dirty="0">
                <a:ea typeface="新細明體"/>
              </a:rPr>
              <a:t>,</a:t>
            </a:r>
            <a:r>
              <a:rPr lang="zh-TW" altLang="en-US" sz="1000" dirty="0">
                <a:ea typeface="新細明體"/>
              </a:rPr>
              <a:t>我們目前在全球不同的國家有超過</a:t>
            </a:r>
            <a:r>
              <a:rPr lang="en-US" altLang="zh-TW" sz="1000" dirty="0">
                <a:ea typeface="新細明體"/>
              </a:rPr>
              <a:t>160</a:t>
            </a:r>
            <a:r>
              <a:rPr lang="zh-TW" altLang="en-US" sz="1000" dirty="0">
                <a:ea typeface="新細明體"/>
              </a:rPr>
              <a:t>個辦公據點</a:t>
            </a:r>
            <a:endParaRPr lang="en-US" altLang="zh-TW" sz="1000" dirty="0">
              <a:ea typeface="新細明體"/>
            </a:endParaRPr>
          </a:p>
          <a:p>
            <a:pPr marL="0" marR="0" lvl="0" indent="0" algn="l" defTabSz="956868">
              <a:lnSpc>
                <a:spcPct val="100000"/>
              </a:lnSpc>
              <a:spcBef>
                <a:spcPts val="0"/>
              </a:spcBef>
              <a:spcAft>
                <a:spcPts val="0"/>
              </a:spcAft>
              <a:buClrTx/>
              <a:buSzTx/>
              <a:buFontTx/>
              <a:buNone/>
              <a:tabLst/>
              <a:defRPr/>
            </a:pPr>
            <a:r>
              <a:rPr lang="zh-TW" altLang="en-US" sz="1000" dirty="0">
                <a:latin typeface="Arial" panose="020B0604020202020204" pitchFamily="34" charset="0"/>
                <a:ea typeface="新細明體"/>
                <a:cs typeface="Arial" panose="020B0604020202020204" pitchFamily="34" charset="0"/>
              </a:rPr>
              <a:t>品牌再近三個月的平均營收，已經超越</a:t>
            </a:r>
            <a:r>
              <a:rPr lang="en-US" altLang="zh-TW" sz="1000" dirty="0">
                <a:latin typeface="Arial" panose="020B0604020202020204" pitchFamily="34" charset="0"/>
                <a:ea typeface="新細明體"/>
                <a:cs typeface="Arial" panose="020B0604020202020204" pitchFamily="34" charset="0"/>
              </a:rPr>
              <a:t>2022</a:t>
            </a:r>
            <a:r>
              <a:rPr lang="zh-TW" altLang="en-US" sz="1000" dirty="0">
                <a:latin typeface="Arial" panose="020B0604020202020204" pitchFamily="34" charset="0"/>
                <a:ea typeface="新細明體"/>
                <a:cs typeface="Arial" panose="020B0604020202020204" pitchFamily="34" charset="0"/>
              </a:rPr>
              <a:t>年疫情的全盛時期</a:t>
            </a:r>
            <a:endParaRPr lang="zh-TW" alt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DE7EE-921C-487F-BB89-395EDB5D0F6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608607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或許許多同學都曾使用過我們的筆電或電腦，但你可能不知道，華碩其實是從主機板起家的。自成立以來，華碩已走過</a:t>
            </a:r>
            <a:r>
              <a:rPr lang="en-US" altLang="zh-TW" dirty="0"/>
              <a:t>35</a:t>
            </a:r>
            <a:r>
              <a:rPr lang="zh-TW" altLang="en-US" dirty="0"/>
              <a:t>年，始終秉持科技創新與貼近使用者需求的企業使命。華碩不斷開發和設計多元化的產品，例如智慧機器人</a:t>
            </a:r>
            <a:r>
              <a:rPr lang="en-US" altLang="zh-TW" dirty="0" err="1"/>
              <a:t>Zenbo</a:t>
            </a:r>
            <a:r>
              <a:rPr lang="zh-TW" altLang="en-US" dirty="0"/>
              <a:t>、智慧醫療和物聯網（</a:t>
            </a:r>
            <a:r>
              <a:rPr lang="en-US" altLang="zh-TW" dirty="0"/>
              <a:t>IoT</a:t>
            </a:r>
            <a:r>
              <a:rPr lang="zh-TW" altLang="en-US" dirty="0"/>
              <a:t>）產品等。</a:t>
            </a:r>
            <a:endParaRPr lang="en-US" altLang="zh-TW" dirty="0"/>
          </a:p>
          <a:p>
            <a:endParaRPr lang="en-US" altLang="zh-TW" dirty="0"/>
          </a:p>
          <a:p>
            <a:r>
              <a:rPr lang="zh-TW" altLang="en-US" dirty="0"/>
              <a:t>在</a:t>
            </a:r>
            <a:r>
              <a:rPr lang="en-US" altLang="zh-TW" dirty="0"/>
              <a:t>ABC</a:t>
            </a:r>
            <a:r>
              <a:rPr lang="zh-TW" altLang="en-US" dirty="0"/>
              <a:t>領域，也就是所謂的</a:t>
            </a:r>
            <a:r>
              <a:rPr lang="en-US" altLang="zh-TW" dirty="0"/>
              <a:t>AI</a:t>
            </a:r>
            <a:r>
              <a:rPr lang="zh-TW" altLang="en-US" dirty="0"/>
              <a:t>人工智慧、大數據和雲端技術方面，華碩也已耕耘多年，追求不斷進步，以滿足消費者的需求。</a:t>
            </a:r>
            <a:endParaRPr lang="zh-TW" altLang="en-US" dirty="0">
              <a:solidFill>
                <a:schemeClr val="bg1">
                  <a:lumMod val="95000"/>
                </a:schemeClr>
              </a:solidFill>
            </a:endParaRPr>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53448-E52E-47EE-BE03-440DADEEE1B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933132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rtl="0" fontAlgn="base">
              <a:buFont typeface="Arial" panose="020B0604020202020204" pitchFamily="34" charset="0"/>
              <a:buNone/>
            </a:pPr>
            <a:r>
              <a:rPr lang="zh-TW" altLang="en-US" sz="1200" dirty="0">
                <a:solidFill>
                  <a:schemeClr val="bg1"/>
                </a:solidFill>
                <a:latin typeface="TT Norms Pro" panose="02000503030000020003" pitchFamily="2" charset="0"/>
              </a:rPr>
              <a:t>華碩雖然是主機板起家，目前佔全球</a:t>
            </a:r>
            <a:r>
              <a:rPr lang="en-US" altLang="zh-TW" sz="1200" dirty="0">
                <a:solidFill>
                  <a:schemeClr val="bg1"/>
                </a:solidFill>
                <a:latin typeface="TT Norms Pro" panose="02000503030000020003" pitchFamily="2" charset="0"/>
              </a:rPr>
              <a:t>market share1/3</a:t>
            </a:r>
            <a:r>
              <a:rPr lang="zh-TW" altLang="en-US" sz="1200" dirty="0">
                <a:solidFill>
                  <a:schemeClr val="bg1"/>
                </a:solidFill>
                <a:latin typeface="TT Norms Pro" panose="02000503030000020003" pitchFamily="2" charset="0"/>
              </a:rPr>
              <a:t>，但其他產品例如電競筆電或</a:t>
            </a:r>
            <a:r>
              <a:rPr lang="en-US" altLang="zh-TW" sz="1200" dirty="0">
                <a:solidFill>
                  <a:schemeClr val="bg1"/>
                </a:solidFill>
                <a:latin typeface="TT Norms Pro" panose="02000503030000020003" pitchFamily="2" charset="0"/>
              </a:rPr>
              <a:t>Router</a:t>
            </a:r>
            <a:r>
              <a:rPr lang="zh-TW" altLang="en-US" sz="1200" dirty="0">
                <a:solidFill>
                  <a:schemeClr val="bg1"/>
                </a:solidFill>
                <a:latin typeface="TT Norms Pro" panose="02000503030000020003" pitchFamily="2" charset="0"/>
              </a:rPr>
              <a:t>都有不錯的市佔率</a:t>
            </a:r>
            <a:r>
              <a:rPr lang="en-US" altLang="zh-TW" sz="1200" dirty="0">
                <a:solidFill>
                  <a:schemeClr val="bg1"/>
                </a:solidFill>
                <a:latin typeface="TT Norms Pro" panose="02000503030000020003" pitchFamily="2" charset="0"/>
              </a:rPr>
              <a:t> </a:t>
            </a:r>
            <a:endParaRPr lang="en-US" altLang="zh-TW" sz="1200" dirty="0">
              <a:solidFill>
                <a:schemeClr val="bg1"/>
              </a:solidFill>
              <a:latin typeface="TT Norms Pro" panose="02000503030000020003" pitchFamily="2" charset="0"/>
              <a:ea typeface="新細明體"/>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DE7EE-921C-487F-BB89-395EDB5D0F6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32429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ltLang="zh-TW" dirty="0">
                <a:latin typeface="Arial" panose="020B0604020202020204" pitchFamily="34" charset="0"/>
                <a:cs typeface="Arial" panose="020B0604020202020204" pitchFamily="34" charset="0"/>
              </a:rPr>
              <a:t>As you can see from our numerous</a:t>
            </a:r>
            <a:r>
              <a:rPr lang="en-US" altLang="zh-TW" baseline="0" dirty="0">
                <a:latin typeface="Arial" panose="020B0604020202020204" pitchFamily="34" charset="0"/>
                <a:cs typeface="Arial" panose="020B0604020202020204" pitchFamily="34" charset="0"/>
              </a:rPr>
              <a:t> awards, </a:t>
            </a:r>
            <a:r>
              <a:rPr lang="en-US" altLang="zh-TW" b="1" baseline="0" dirty="0">
                <a:latin typeface="Arial" panose="020B0604020202020204" pitchFamily="34" charset="0"/>
                <a:cs typeface="Arial" panose="020B0604020202020204" pitchFamily="34" charset="0"/>
              </a:rPr>
              <a:t>our unique approach to delivering incredible experiences to our users has been validated over and over again</a:t>
            </a:r>
            <a:r>
              <a:rPr lang="en-US" altLang="zh-TW" baseline="0"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altLang="zh-TW" b="1" baseline="0" dirty="0">
                <a:latin typeface="Arial" panose="020B0604020202020204" pitchFamily="34" charset="0"/>
                <a:cs typeface="Arial" panose="020B0604020202020204" pitchFamily="34" charset="0"/>
              </a:rPr>
              <a:t>And, we are not just ambitious in the products we make. We are just as ambitious when it comes to climate action and corporate social responsibility</a:t>
            </a:r>
          </a:p>
          <a:p>
            <a:pPr marL="171450" indent="-171450">
              <a:buFont typeface="Arial" panose="020B0604020202020204" pitchFamily="34" charset="0"/>
              <a:buChar char="•"/>
            </a:pPr>
            <a:endParaRPr lang="en-US" altLang="zh-TW" b="1"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ltLang="zh-TW" baseline="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tLang="zh-TW" b="0" i="1" baseline="0" dirty="0">
                <a:solidFill>
                  <a:srgbClr val="FF0000"/>
                </a:solidFill>
                <a:latin typeface="Arial" panose="020B0604020202020204" pitchFamily="34" charset="0"/>
                <a:cs typeface="Arial" panose="020B0604020202020204" pitchFamily="34" charset="0"/>
              </a:rPr>
              <a:t>Note: presenter should pick the awards most relevant to them rather than reading out all of them.</a:t>
            </a:r>
            <a:endParaRPr lang="en-US" altLang="zh-TW" b="0" i="1" dirty="0">
              <a:solidFill>
                <a:srgbClr val="FF0000"/>
              </a:solidFill>
              <a:latin typeface="Arial" panose="020B0604020202020204" pitchFamily="34" charset="0"/>
              <a:cs typeface="Arial" panose="020B0604020202020204" pitchFamily="34" charset="0"/>
            </a:endParaRPr>
          </a:p>
          <a:p>
            <a:endParaRPr lang="en-US" altLang="zh-TW" sz="12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DE7EE-921C-487F-BB89-395EDB5D0F6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3520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9151" marR="140163" indent="-171450">
              <a:lnSpc>
                <a:spcPct val="108000"/>
              </a:lnSpc>
              <a:spcBef>
                <a:spcPts val="58"/>
              </a:spcBef>
              <a:buFont typeface="Arial" panose="020B0604020202020204" pitchFamily="34" charset="0"/>
              <a:buChar char="•"/>
            </a:pPr>
            <a:r>
              <a:rPr lang="en-US" altLang="zh-TW" sz="1000" b="1" spc="-39" dirty="0">
                <a:latin typeface="Arial" panose="020B0604020202020204" pitchFamily="34" charset="0"/>
                <a:cs typeface="Arial" panose="020B0604020202020204" pitchFamily="34" charset="0"/>
              </a:rPr>
              <a:t>But, at ASUS, </a:t>
            </a:r>
            <a:r>
              <a:rPr lang="en-US" altLang="zh-TW" sz="1000" b="1" spc="6" dirty="0">
                <a:latin typeface="Arial" panose="020B0604020202020204" pitchFamily="34" charset="0"/>
                <a:cs typeface="Arial" panose="020B0604020202020204" pitchFamily="34" charset="0"/>
              </a:rPr>
              <a:t>creating</a:t>
            </a:r>
            <a:r>
              <a:rPr lang="en-US" altLang="zh-TW" sz="1000" b="1" spc="24"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the</a:t>
            </a:r>
            <a:r>
              <a:rPr lang="en-US" altLang="zh-TW" sz="1000" b="1" spc="27"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incredible</a:t>
            </a:r>
            <a:r>
              <a:rPr lang="en-US" altLang="zh-TW" sz="1000" b="1" spc="24"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goes</a:t>
            </a:r>
            <a:r>
              <a:rPr lang="en-US" altLang="zh-TW" sz="1000" b="1" spc="27"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far</a:t>
            </a:r>
            <a:r>
              <a:rPr lang="en-US" altLang="zh-TW" sz="1000" b="1" spc="27"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beyond</a:t>
            </a:r>
            <a:r>
              <a:rPr lang="en-US" altLang="zh-TW" sz="1000" b="1" spc="24"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technology</a:t>
            </a:r>
            <a:r>
              <a:rPr lang="en-US" altLang="zh-TW" sz="1000" spc="6" dirty="0">
                <a:latin typeface="Arial" panose="020B0604020202020204" pitchFamily="34" charset="0"/>
                <a:cs typeface="Arial" panose="020B0604020202020204" pitchFamily="34" charset="0"/>
              </a:rPr>
              <a:t>. </a:t>
            </a:r>
          </a:p>
          <a:p>
            <a:pPr marL="179151" marR="140163" indent="-171450">
              <a:lnSpc>
                <a:spcPct val="108000"/>
              </a:lnSpc>
              <a:spcBef>
                <a:spcPts val="58"/>
              </a:spcBef>
              <a:buFont typeface="Arial" panose="020B0604020202020204" pitchFamily="34" charset="0"/>
              <a:buChar char="•"/>
            </a:pPr>
            <a:r>
              <a:rPr lang="en-US" altLang="zh-TW" sz="1000" spc="-261" dirty="0">
                <a:latin typeface="Arial" panose="020B0604020202020204" pitchFamily="34" charset="0"/>
                <a:cs typeface="Arial" panose="020B0604020202020204" pitchFamily="34" charset="0"/>
              </a:rPr>
              <a:t> </a:t>
            </a:r>
            <a:r>
              <a:rPr lang="en-US" altLang="zh-TW" sz="1000" spc="-15" dirty="0">
                <a:latin typeface="Arial" panose="020B0604020202020204" pitchFamily="34" charset="0"/>
                <a:cs typeface="Arial" panose="020B0604020202020204" pitchFamily="34" charset="0"/>
              </a:rPr>
              <a:t>We</a:t>
            </a:r>
            <a:r>
              <a:rPr lang="en-US" altLang="zh-TW" sz="1000" spc="21" dirty="0">
                <a:latin typeface="Arial" panose="020B0604020202020204" pitchFamily="34" charset="0"/>
                <a:cs typeface="Arial" panose="020B0604020202020204" pitchFamily="34" charset="0"/>
              </a:rPr>
              <a:t> </a:t>
            </a:r>
            <a:r>
              <a:rPr lang="en-US" altLang="zh-TW" sz="1000" spc="9" dirty="0">
                <a:latin typeface="Arial" panose="020B0604020202020204" pitchFamily="34" charset="0"/>
                <a:cs typeface="Arial" panose="020B0604020202020204" pitchFamily="34" charset="0"/>
              </a:rPr>
              <a:t>strive</a:t>
            </a:r>
            <a:r>
              <a:rPr lang="en-US" altLang="zh-TW" sz="1000" spc="24" dirty="0">
                <a:latin typeface="Arial" panose="020B0604020202020204" pitchFamily="34" charset="0"/>
                <a:cs typeface="Arial" panose="020B0604020202020204" pitchFamily="34" charset="0"/>
              </a:rPr>
              <a:t> </a:t>
            </a:r>
            <a:r>
              <a:rPr lang="en-US" altLang="zh-TW" sz="1000" dirty="0">
                <a:latin typeface="Arial" panose="020B0604020202020204" pitchFamily="34" charset="0"/>
                <a:cs typeface="Arial" panose="020B0604020202020204" pitchFamily="34" charset="0"/>
              </a:rPr>
              <a:t>to</a:t>
            </a:r>
            <a:r>
              <a:rPr lang="en-US" altLang="zh-TW" sz="1000" spc="24" dirty="0">
                <a:latin typeface="Arial" panose="020B0604020202020204" pitchFamily="34" charset="0"/>
                <a:cs typeface="Arial" panose="020B0604020202020204" pitchFamily="34" charset="0"/>
              </a:rPr>
              <a:t> </a:t>
            </a:r>
            <a:r>
              <a:rPr lang="en-US" altLang="zh-TW" sz="1000" spc="6" dirty="0">
                <a:latin typeface="Arial" panose="020B0604020202020204" pitchFamily="34" charset="0"/>
                <a:cs typeface="Arial" panose="020B0604020202020204" pitchFamily="34" charset="0"/>
              </a:rPr>
              <a:t>be</a:t>
            </a:r>
            <a:r>
              <a:rPr lang="en-US" altLang="zh-TW" sz="1000" spc="24" dirty="0">
                <a:latin typeface="Arial" panose="020B0604020202020204" pitchFamily="34" charset="0"/>
                <a:cs typeface="Arial" panose="020B0604020202020204" pitchFamily="34" charset="0"/>
              </a:rPr>
              <a:t> </a:t>
            </a:r>
            <a:r>
              <a:rPr lang="en-US" altLang="zh-TW" sz="1000" dirty="0">
                <a:latin typeface="Arial" panose="020B0604020202020204" pitchFamily="34" charset="0"/>
                <a:cs typeface="Arial" panose="020B0604020202020204" pitchFamily="34" charset="0"/>
              </a:rPr>
              <a:t>a</a:t>
            </a:r>
            <a:r>
              <a:rPr lang="en-US" altLang="zh-TW" sz="1000" spc="24" dirty="0">
                <a:latin typeface="Arial" panose="020B0604020202020204" pitchFamily="34" charset="0"/>
                <a:cs typeface="Arial" panose="020B0604020202020204" pitchFamily="34" charset="0"/>
              </a:rPr>
              <a:t> </a:t>
            </a:r>
            <a:r>
              <a:rPr lang="en-US" altLang="zh-TW" sz="1000" spc="9" dirty="0">
                <a:latin typeface="Arial" panose="020B0604020202020204" pitchFamily="34" charset="0"/>
                <a:cs typeface="Arial" panose="020B0604020202020204" pitchFamily="34" charset="0"/>
              </a:rPr>
              <a:t>world-leading</a:t>
            </a:r>
            <a:r>
              <a:rPr lang="en-US" altLang="zh-TW" sz="1000" spc="24" dirty="0">
                <a:latin typeface="Arial" panose="020B0604020202020204" pitchFamily="34" charset="0"/>
                <a:cs typeface="Arial" panose="020B0604020202020204" pitchFamily="34" charset="0"/>
              </a:rPr>
              <a:t> green </a:t>
            </a:r>
            <a:r>
              <a:rPr lang="en-US" altLang="zh-TW" sz="1000" spc="9" dirty="0">
                <a:latin typeface="Arial" panose="020B0604020202020204" pitchFamily="34" charset="0"/>
                <a:cs typeface="Arial" panose="020B0604020202020204" pitchFamily="34" charset="0"/>
              </a:rPr>
              <a:t>high-tech</a:t>
            </a:r>
            <a:r>
              <a:rPr lang="en-US" altLang="zh-TW" sz="1000" spc="24" dirty="0">
                <a:latin typeface="Arial" panose="020B0604020202020204" pitchFamily="34" charset="0"/>
                <a:cs typeface="Arial" panose="020B0604020202020204" pitchFamily="34" charset="0"/>
              </a:rPr>
              <a:t> </a:t>
            </a:r>
            <a:r>
              <a:rPr lang="en-US" altLang="zh-TW" sz="1000" spc="6" dirty="0">
                <a:latin typeface="Arial" panose="020B0604020202020204" pitchFamily="34" charset="0"/>
                <a:cs typeface="Arial" panose="020B0604020202020204" pitchFamily="34" charset="0"/>
              </a:rPr>
              <a:t>company</a:t>
            </a:r>
            <a:r>
              <a:rPr lang="en-US" altLang="zh-TW" sz="1000" spc="24" dirty="0">
                <a:latin typeface="Arial" panose="020B0604020202020204" pitchFamily="34" charset="0"/>
                <a:cs typeface="Arial" panose="020B0604020202020204" pitchFamily="34" charset="0"/>
              </a:rPr>
              <a:t> </a:t>
            </a:r>
            <a:r>
              <a:rPr lang="en-US" altLang="zh-TW" sz="1000" spc="12" dirty="0">
                <a:latin typeface="Arial" panose="020B0604020202020204" pitchFamily="34" charset="0"/>
                <a:cs typeface="Arial" panose="020B0604020202020204" pitchFamily="34" charset="0"/>
              </a:rPr>
              <a:t>that is </a:t>
            </a:r>
            <a:r>
              <a:rPr lang="en-US" altLang="zh-TW" sz="1000" spc="9" dirty="0">
                <a:latin typeface="Arial" panose="020B0604020202020204" pitchFamily="34" charset="0"/>
                <a:cs typeface="Arial" panose="020B0604020202020204" pitchFamily="34" charset="0"/>
              </a:rPr>
              <a:t>building</a:t>
            </a:r>
            <a:r>
              <a:rPr lang="en-US" altLang="zh-TW" sz="1000" spc="21" dirty="0">
                <a:latin typeface="Arial" panose="020B0604020202020204" pitchFamily="34" charset="0"/>
                <a:cs typeface="Arial" panose="020B0604020202020204" pitchFamily="34" charset="0"/>
              </a:rPr>
              <a:t> </a:t>
            </a:r>
            <a:r>
              <a:rPr lang="en-US" altLang="zh-TW" sz="1000" dirty="0">
                <a:latin typeface="Arial" panose="020B0604020202020204" pitchFamily="34" charset="0"/>
                <a:cs typeface="Arial" panose="020B0604020202020204" pitchFamily="34" charset="0"/>
              </a:rPr>
              <a:t>a</a:t>
            </a:r>
            <a:r>
              <a:rPr lang="en-US" altLang="zh-TW" sz="1000" spc="24" dirty="0">
                <a:latin typeface="Arial" panose="020B0604020202020204" pitchFamily="34" charset="0"/>
                <a:cs typeface="Arial" panose="020B0604020202020204" pitchFamily="34" charset="0"/>
              </a:rPr>
              <a:t> </a:t>
            </a:r>
            <a:r>
              <a:rPr lang="en-US" altLang="zh-TW" sz="1000" spc="9" dirty="0">
                <a:latin typeface="Arial" panose="020B0604020202020204" pitchFamily="34" charset="0"/>
                <a:cs typeface="Arial" panose="020B0604020202020204" pitchFamily="34" charset="0"/>
              </a:rPr>
              <a:t>better, more sustainable</a:t>
            </a:r>
            <a:r>
              <a:rPr lang="en-US" altLang="zh-TW" sz="1000" spc="24" dirty="0">
                <a:latin typeface="Arial" panose="020B0604020202020204" pitchFamily="34" charset="0"/>
                <a:cs typeface="Arial" panose="020B0604020202020204" pitchFamily="34" charset="0"/>
              </a:rPr>
              <a:t> </a:t>
            </a:r>
            <a:r>
              <a:rPr lang="en-US" altLang="zh-TW" sz="1000" spc="6" dirty="0">
                <a:latin typeface="Arial" panose="020B0604020202020204" pitchFamily="34" charset="0"/>
                <a:cs typeface="Arial" panose="020B0604020202020204" pitchFamily="34" charset="0"/>
              </a:rPr>
              <a:t>world for everyone.</a:t>
            </a:r>
            <a:endParaRPr lang="en-US" altLang="zh-TW" sz="1000" dirty="0">
              <a:latin typeface="Arial" panose="020B0604020202020204" pitchFamily="34" charset="0"/>
              <a:cs typeface="Arial" panose="020B0604020202020204" pitchFamily="34" charset="0"/>
            </a:endParaRPr>
          </a:p>
          <a:p>
            <a:pPr marL="179151" indent="-171450">
              <a:spcBef>
                <a:spcPts val="1122"/>
              </a:spcBef>
              <a:buFont typeface="Arial" panose="020B0604020202020204" pitchFamily="34" charset="0"/>
              <a:buChar char="•"/>
            </a:pPr>
            <a:r>
              <a:rPr lang="en-US" altLang="zh-TW" sz="1000" b="1" spc="-3" dirty="0">
                <a:latin typeface="Arial" panose="020B0604020202020204" pitchFamily="34" charset="0"/>
                <a:cs typeface="Arial" panose="020B0604020202020204" pitchFamily="34" charset="0"/>
              </a:rPr>
              <a:t>That’s</a:t>
            </a:r>
            <a:r>
              <a:rPr lang="en-US" altLang="zh-TW" sz="1000" b="1" spc="21"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why</a:t>
            </a:r>
            <a:r>
              <a:rPr lang="en-US" altLang="zh-TW" sz="1000" b="1" spc="24"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we</a:t>
            </a:r>
            <a:r>
              <a:rPr lang="en-US" altLang="zh-TW" sz="1000" b="1" spc="24"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integrate</a:t>
            </a:r>
            <a:r>
              <a:rPr lang="en-US" altLang="zh-TW" sz="1000" b="1" spc="21"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Corporate</a:t>
            </a:r>
            <a:r>
              <a:rPr lang="en-US" altLang="zh-TW" sz="1000" b="1" spc="24"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Social</a:t>
            </a:r>
            <a:r>
              <a:rPr lang="en-US" altLang="zh-TW" sz="1000" b="1" spc="24" dirty="0">
                <a:latin typeface="Arial" panose="020B0604020202020204" pitchFamily="34" charset="0"/>
                <a:cs typeface="Arial" panose="020B0604020202020204" pitchFamily="34" charset="0"/>
              </a:rPr>
              <a:t> </a:t>
            </a:r>
            <a:r>
              <a:rPr lang="en-US" altLang="zh-TW" sz="1000" b="1" spc="12" dirty="0">
                <a:latin typeface="Arial" panose="020B0604020202020204" pitchFamily="34" charset="0"/>
                <a:cs typeface="Arial" panose="020B0604020202020204" pitchFamily="34" charset="0"/>
              </a:rPr>
              <a:t>Responsibility</a:t>
            </a:r>
            <a:r>
              <a:rPr lang="en-US" altLang="zh-TW" sz="1000" b="1" spc="0" baseline="0" dirty="0">
                <a:latin typeface="Arial" panose="020B0604020202020204" pitchFamily="34" charset="0"/>
                <a:cs typeface="Arial" panose="020B0604020202020204" pitchFamily="34" charset="0"/>
              </a:rPr>
              <a:t> </a:t>
            </a:r>
            <a:r>
              <a:rPr lang="en-US" altLang="zh-TW" sz="1000" b="1" spc="3" dirty="0">
                <a:latin typeface="Arial" panose="020B0604020202020204" pitchFamily="34" charset="0"/>
                <a:cs typeface="Arial" panose="020B0604020202020204" pitchFamily="34" charset="0"/>
              </a:rPr>
              <a:t>into</a:t>
            </a:r>
            <a:r>
              <a:rPr lang="en-US" altLang="zh-TW" sz="1000" b="1" spc="24" dirty="0">
                <a:latin typeface="Arial" panose="020B0604020202020204" pitchFamily="34" charset="0"/>
                <a:cs typeface="Arial" panose="020B0604020202020204" pitchFamily="34" charset="0"/>
              </a:rPr>
              <a:t> </a:t>
            </a:r>
            <a:r>
              <a:rPr lang="en-US" altLang="zh-TW" sz="1000" b="1" spc="12" dirty="0">
                <a:latin typeface="Arial" panose="020B0604020202020204" pitchFamily="34" charset="0"/>
                <a:cs typeface="Arial" panose="020B0604020202020204" pitchFamily="34" charset="0"/>
              </a:rPr>
              <a:t>every</a:t>
            </a:r>
            <a:r>
              <a:rPr lang="en-US" altLang="zh-TW" sz="1000" b="1" spc="27"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business</a:t>
            </a:r>
            <a:r>
              <a:rPr lang="en-US" altLang="zh-TW" sz="1000" b="1" spc="27"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decision</a:t>
            </a:r>
            <a:r>
              <a:rPr lang="en-US" altLang="zh-TW" sz="1000" b="1" spc="27"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we</a:t>
            </a:r>
            <a:r>
              <a:rPr lang="en-US" altLang="zh-TW" sz="1000" b="1" spc="27"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make</a:t>
            </a:r>
            <a:r>
              <a:rPr lang="en-US" altLang="zh-TW" sz="1000" b="1" spc="27"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a:t>
            </a:r>
            <a:r>
              <a:rPr lang="en-US" altLang="zh-TW" sz="1000" spc="27"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and</a:t>
            </a:r>
            <a:r>
              <a:rPr lang="en-US" altLang="zh-TW" sz="1000" b="1" spc="27" dirty="0">
                <a:latin typeface="Arial" panose="020B0604020202020204" pitchFamily="34" charset="0"/>
                <a:cs typeface="Arial" panose="020B0604020202020204" pitchFamily="34" charset="0"/>
              </a:rPr>
              <a:t> </a:t>
            </a:r>
            <a:r>
              <a:rPr lang="en-US" altLang="zh-TW" sz="1000" b="1" spc="6" dirty="0">
                <a:latin typeface="Arial" panose="020B0604020202020204" pitchFamily="34" charset="0"/>
                <a:cs typeface="Arial" panose="020B0604020202020204" pitchFamily="34" charset="0"/>
              </a:rPr>
              <a:t>set</a:t>
            </a:r>
            <a:r>
              <a:rPr lang="en-US" altLang="zh-TW" sz="1000" b="1" spc="24"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measurable, </a:t>
            </a:r>
            <a:r>
              <a:rPr lang="en-US" altLang="zh-TW" sz="1000" b="1" spc="-261"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meaningful</a:t>
            </a:r>
            <a:r>
              <a:rPr lang="en-US" altLang="zh-TW" sz="1000" b="1" spc="27" dirty="0">
                <a:latin typeface="Arial" panose="020B0604020202020204" pitchFamily="34" charset="0"/>
                <a:cs typeface="Arial" panose="020B0604020202020204" pitchFamily="34" charset="0"/>
              </a:rPr>
              <a:t> </a:t>
            </a:r>
            <a:r>
              <a:rPr lang="en-US" altLang="zh-TW" sz="1000" b="1" spc="9" dirty="0">
                <a:latin typeface="Arial" panose="020B0604020202020204" pitchFamily="34" charset="0"/>
                <a:cs typeface="Arial" panose="020B0604020202020204" pitchFamily="34" charset="0"/>
              </a:rPr>
              <a:t>goals</a:t>
            </a:r>
            <a:r>
              <a:rPr lang="en-US" altLang="zh-TW" sz="1000" b="1" spc="27" dirty="0">
                <a:latin typeface="Arial" panose="020B0604020202020204" pitchFamily="34" charset="0"/>
                <a:cs typeface="Arial" panose="020B0604020202020204" pitchFamily="34" charset="0"/>
              </a:rPr>
              <a:t> </a:t>
            </a:r>
            <a:r>
              <a:rPr lang="en-US" altLang="zh-TW" sz="1000" b="0" spc="6" dirty="0">
                <a:latin typeface="Arial" panose="020B0604020202020204" pitchFamily="34" charset="0"/>
                <a:cs typeface="Arial" panose="020B0604020202020204" pitchFamily="34" charset="0"/>
              </a:rPr>
              <a:t>in</a:t>
            </a:r>
            <a:r>
              <a:rPr lang="en-US" altLang="zh-TW" sz="1000" b="0" spc="27" dirty="0">
                <a:latin typeface="Arial" panose="020B0604020202020204" pitchFamily="34" charset="0"/>
                <a:cs typeface="Arial" panose="020B0604020202020204" pitchFamily="34" charset="0"/>
              </a:rPr>
              <a:t> </a:t>
            </a:r>
            <a:r>
              <a:rPr lang="en-US" altLang="zh-TW" sz="1000" b="0" spc="6" dirty="0">
                <a:latin typeface="Arial" panose="020B0604020202020204" pitchFamily="34" charset="0"/>
                <a:cs typeface="Arial" panose="020B0604020202020204" pitchFamily="34" charset="0"/>
              </a:rPr>
              <a:t>the</a:t>
            </a:r>
            <a:r>
              <a:rPr lang="en-US" altLang="zh-TW" sz="1000" b="0" spc="27" dirty="0">
                <a:latin typeface="Arial" panose="020B0604020202020204" pitchFamily="34" charset="0"/>
                <a:cs typeface="Arial" panose="020B0604020202020204" pitchFamily="34" charset="0"/>
              </a:rPr>
              <a:t> </a:t>
            </a:r>
            <a:r>
              <a:rPr lang="en-US" altLang="zh-TW" sz="1000" b="0" spc="9" dirty="0">
                <a:latin typeface="Arial" panose="020B0604020202020204" pitchFamily="34" charset="0"/>
                <a:cs typeface="Arial" panose="020B0604020202020204" pitchFamily="34" charset="0"/>
              </a:rPr>
              <a:t>pursuit</a:t>
            </a:r>
            <a:r>
              <a:rPr lang="en-US" altLang="zh-TW" sz="1000" b="0" spc="27" dirty="0">
                <a:latin typeface="Arial" panose="020B0604020202020204" pitchFamily="34" charset="0"/>
                <a:cs typeface="Arial" panose="020B0604020202020204" pitchFamily="34" charset="0"/>
              </a:rPr>
              <a:t> </a:t>
            </a:r>
            <a:r>
              <a:rPr lang="en-US" altLang="zh-TW" sz="1000" b="0" spc="6" dirty="0">
                <a:latin typeface="Arial" panose="020B0604020202020204" pitchFamily="34" charset="0"/>
                <a:cs typeface="Arial" panose="020B0604020202020204" pitchFamily="34" charset="0"/>
              </a:rPr>
              <a:t>of</a:t>
            </a:r>
            <a:r>
              <a:rPr lang="en-US" altLang="zh-TW" sz="1000" b="0" spc="27" dirty="0">
                <a:latin typeface="Arial" panose="020B0604020202020204" pitchFamily="34" charset="0"/>
                <a:cs typeface="Arial" panose="020B0604020202020204" pitchFamily="34" charset="0"/>
              </a:rPr>
              <a:t> </a:t>
            </a:r>
            <a:r>
              <a:rPr lang="en-US" altLang="zh-TW" sz="1000" b="0" spc="6" dirty="0">
                <a:latin typeface="Arial" panose="020B0604020202020204" pitchFamily="34" charset="0"/>
                <a:cs typeface="Arial" panose="020B0604020202020204" pitchFamily="34" charset="0"/>
              </a:rPr>
              <a:t>an</a:t>
            </a:r>
            <a:r>
              <a:rPr lang="en-US" altLang="zh-TW" sz="1000" b="0" spc="27" dirty="0">
                <a:latin typeface="Arial" panose="020B0604020202020204" pitchFamily="34" charset="0"/>
                <a:cs typeface="Arial" panose="020B0604020202020204" pitchFamily="34" charset="0"/>
              </a:rPr>
              <a:t> </a:t>
            </a:r>
            <a:r>
              <a:rPr lang="en-US" altLang="zh-TW" sz="1000" b="0" spc="9" dirty="0">
                <a:latin typeface="Arial" panose="020B0604020202020204" pitchFamily="34" charset="0"/>
                <a:cs typeface="Arial" panose="020B0604020202020204" pitchFamily="34" charset="0"/>
              </a:rPr>
              <a:t>incredible</a:t>
            </a:r>
            <a:r>
              <a:rPr lang="en-US" altLang="zh-TW" sz="1000" b="0" spc="27" dirty="0">
                <a:latin typeface="Arial" panose="020B0604020202020204" pitchFamily="34" charset="0"/>
                <a:cs typeface="Arial" panose="020B0604020202020204" pitchFamily="34" charset="0"/>
              </a:rPr>
              <a:t> </a:t>
            </a:r>
            <a:r>
              <a:rPr lang="en-US" altLang="zh-TW" sz="1000" b="0" dirty="0">
                <a:latin typeface="Arial" panose="020B0604020202020204" pitchFamily="34" charset="0"/>
                <a:cs typeface="Arial" panose="020B0604020202020204" pitchFamily="34" charset="0"/>
              </a:rPr>
              <a:t>tomorrow</a:t>
            </a:r>
            <a:r>
              <a:rPr lang="en-US" altLang="zh-TW" sz="1000" dirty="0">
                <a:latin typeface="Arial" panose="020B0604020202020204" pitchFamily="34" charset="0"/>
                <a:cs typeface="Arial" panose="020B0604020202020204" pitchFamily="34" charset="0"/>
              </a:rPr>
              <a:t>.</a:t>
            </a:r>
          </a:p>
          <a:p>
            <a:pPr marL="179151" indent="-171450">
              <a:spcBef>
                <a:spcPts val="1122"/>
              </a:spcBef>
              <a:buFont typeface="Arial" panose="020B0604020202020204" pitchFamily="34" charset="0"/>
              <a:buChar char="•"/>
            </a:pPr>
            <a:r>
              <a:rPr lang="en-US" altLang="zh-TW" sz="1200" kern="1200" dirty="0">
                <a:solidFill>
                  <a:schemeClr val="tx1"/>
                </a:solidFill>
                <a:effectLst/>
                <a:latin typeface="+mn-lt"/>
                <a:ea typeface="+mn-ea"/>
                <a:cs typeface="+mn-cs"/>
              </a:rPr>
              <a:t>For</a:t>
            </a:r>
            <a:r>
              <a:rPr lang="en-US" altLang="zh-TW" sz="1200" kern="1200" baseline="0" dirty="0">
                <a:solidFill>
                  <a:schemeClr val="tx1"/>
                </a:solidFill>
                <a:effectLst/>
                <a:latin typeface="+mn-lt"/>
                <a:ea typeface="+mn-ea"/>
                <a:cs typeface="+mn-cs"/>
              </a:rPr>
              <a:t> example, a</a:t>
            </a:r>
            <a:r>
              <a:rPr lang="en-US" altLang="zh-TW" sz="1200" kern="1200" dirty="0">
                <a:solidFill>
                  <a:schemeClr val="tx1"/>
                </a:solidFill>
                <a:effectLst/>
                <a:latin typeface="+mn-lt"/>
                <a:ea typeface="+mn-ea"/>
                <a:cs typeface="+mn-cs"/>
              </a:rPr>
              <a:t>t</a:t>
            </a:r>
            <a:r>
              <a:rPr lang="en-US" altLang="zh-TW" sz="1200" kern="1200" baseline="0" dirty="0">
                <a:solidFill>
                  <a:schemeClr val="tx1"/>
                </a:solidFill>
                <a:effectLst/>
                <a:latin typeface="+mn-lt"/>
                <a:ea typeface="+mn-ea"/>
                <a:cs typeface="+mn-cs"/>
              </a:rPr>
              <a:t> our headquarters, </a:t>
            </a:r>
            <a:r>
              <a:rPr lang="en-US" altLang="zh-TW" sz="1200" b="1" kern="1200" baseline="0" dirty="0">
                <a:solidFill>
                  <a:schemeClr val="tx1"/>
                </a:solidFill>
                <a:effectLst/>
                <a:latin typeface="+mn-lt"/>
                <a:ea typeface="+mn-ea"/>
                <a:cs typeface="+mn-cs"/>
              </a:rPr>
              <a:t>our new</a:t>
            </a:r>
            <a:r>
              <a:rPr lang="en-US" altLang="zh-TW" sz="1200" b="1" kern="1200" dirty="0">
                <a:solidFill>
                  <a:schemeClr val="tx1"/>
                </a:solidFill>
                <a:effectLst/>
                <a:latin typeface="+mn-lt"/>
                <a:ea typeface="+mn-ea"/>
                <a:cs typeface="+mn-cs"/>
              </a:rPr>
              <a:t> Li-Gong building was designed with sustainability in mind and is LEED V4 Platinum certified</a:t>
            </a:r>
            <a:r>
              <a:rPr lang="en-US" altLang="zh-TW" sz="1200" b="1" kern="1200" baseline="0" dirty="0">
                <a:solidFill>
                  <a:schemeClr val="tx1"/>
                </a:solidFill>
                <a:effectLst/>
                <a:latin typeface="+mn-lt"/>
                <a:ea typeface="+mn-ea"/>
                <a:cs typeface="+mn-cs"/>
              </a:rPr>
              <a:t> </a:t>
            </a:r>
            <a:r>
              <a:rPr lang="en-US" altLang="zh-TW" sz="1200" b="1" kern="1200" dirty="0">
                <a:solidFill>
                  <a:schemeClr val="tx1"/>
                </a:solidFill>
                <a:effectLst/>
                <a:latin typeface="+mn-lt"/>
                <a:ea typeface="+mn-ea"/>
                <a:cs typeface="+mn-cs"/>
              </a:rPr>
              <a:t>— </a:t>
            </a:r>
            <a:r>
              <a:rPr lang="en-US" altLang="zh-TW" sz="1200" kern="1200" dirty="0">
                <a:solidFill>
                  <a:schemeClr val="tx1"/>
                </a:solidFill>
                <a:effectLst/>
                <a:latin typeface="+mn-lt"/>
                <a:ea typeface="+mn-ea"/>
                <a:cs typeface="+mn-cs"/>
              </a:rPr>
              <a:t>the highest level for energy efficiency and environmental sustainability.</a:t>
            </a:r>
          </a:p>
          <a:p>
            <a:pPr marL="179151" indent="-171450">
              <a:spcBef>
                <a:spcPts val="1122"/>
              </a:spcBef>
              <a:buFont typeface="Arial" panose="020B0604020202020204" pitchFamily="34" charset="0"/>
              <a:buChar char="•"/>
            </a:pPr>
            <a:r>
              <a:rPr lang="en-US" altLang="zh-TW" sz="1200" b="1" kern="1200" dirty="0">
                <a:solidFill>
                  <a:schemeClr val="tx1"/>
                </a:solidFill>
                <a:effectLst/>
                <a:latin typeface="+mn-lt"/>
                <a:ea typeface="+mn-ea"/>
                <a:cs typeface="+mn-cs"/>
              </a:rPr>
              <a:t>This</a:t>
            </a:r>
            <a:r>
              <a:rPr lang="en-US" altLang="zh-TW" sz="1200" b="1" kern="1200" baseline="0" dirty="0">
                <a:solidFill>
                  <a:schemeClr val="tx1"/>
                </a:solidFill>
                <a:effectLst/>
                <a:latin typeface="+mn-lt"/>
                <a:ea typeface="+mn-ea"/>
                <a:cs typeface="+mn-cs"/>
              </a:rPr>
              <a:t> is just one of the many sustainable actions we have taken, there are many more to come.</a:t>
            </a:r>
          </a:p>
          <a:p>
            <a:pPr marL="179151" indent="-171450">
              <a:spcBef>
                <a:spcPts val="1122"/>
              </a:spcBef>
              <a:buFont typeface="Arial" panose="020B0604020202020204" pitchFamily="34" charset="0"/>
              <a:buChar char="•"/>
            </a:pPr>
            <a:endParaRPr lang="en-US" altLang="zh-TW" sz="1000" b="0" dirty="0">
              <a:latin typeface="Arial" panose="020B0604020202020204" pitchFamily="34" charset="0"/>
              <a:cs typeface="Arial" panose="020B0604020202020204" pitchFamily="34" charset="0"/>
            </a:endParaRPr>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E9735E-8985-4AD8-B2A7-12132BB69F1D}"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32485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zh-TW" sz="1000" b="1" dirty="0">
                <a:latin typeface="Arial"/>
                <a:ea typeface="新細明體"/>
                <a:cs typeface="Arial"/>
              </a:rPr>
              <a:t>A key</a:t>
            </a:r>
            <a:r>
              <a:rPr lang="en-US" altLang="zh-TW" sz="1000" b="1" baseline="0" dirty="0">
                <a:latin typeface="Arial"/>
                <a:ea typeface="新細明體"/>
                <a:cs typeface="Arial"/>
              </a:rPr>
              <a:t> part of this uniqueness is our focus on User Centricity</a:t>
            </a:r>
            <a:r>
              <a:rPr lang="en-US" altLang="zh-TW" sz="1000" baseline="0" dirty="0">
                <a:latin typeface="Arial"/>
                <a:ea typeface="新細明體"/>
                <a:cs typeface="Arial"/>
              </a:rPr>
              <a:t>.</a:t>
            </a:r>
          </a:p>
          <a:p>
            <a:pPr marL="171450" indent="-171450">
              <a:buFont typeface="Arial" panose="020B0604020202020204" pitchFamily="34" charset="0"/>
              <a:buChar char="•"/>
            </a:pPr>
            <a:r>
              <a:rPr lang="en-US" altLang="zh-TW" sz="1000" dirty="0">
                <a:latin typeface="Arial"/>
                <a:ea typeface="新細明體"/>
                <a:cs typeface="Arial"/>
              </a:rPr>
              <a:t>In order to continuously innovate and deliver incredible experiences, ASUS places the user at the center of everything we do. </a:t>
            </a:r>
          </a:p>
          <a:p>
            <a:pPr marL="171450" indent="-171450">
              <a:buFont typeface="Arial" panose="020B0604020202020204" pitchFamily="34" charset="0"/>
              <a:buChar char="•"/>
            </a:pPr>
            <a:r>
              <a:rPr lang="en-US" altLang="zh-TW" sz="1000" dirty="0">
                <a:latin typeface="Arial"/>
                <a:ea typeface="新細明體"/>
                <a:cs typeface="Arial"/>
              </a:rPr>
              <a:t>It is </a:t>
            </a:r>
            <a:r>
              <a:rPr lang="en-US" altLang="zh-TW" sz="1000" b="1" dirty="0">
                <a:latin typeface="Arial"/>
                <a:ea typeface="新細明體"/>
                <a:cs typeface="Arial"/>
              </a:rPr>
              <a:t>this User Centricity that drives</a:t>
            </a:r>
            <a:r>
              <a:rPr lang="en-US" altLang="zh-TW" sz="1000" b="1" baseline="0" dirty="0">
                <a:latin typeface="Arial"/>
                <a:ea typeface="新細明體"/>
                <a:cs typeface="Arial"/>
              </a:rPr>
              <a:t> our continuous transformation</a:t>
            </a:r>
            <a:r>
              <a:rPr lang="en-US" altLang="zh-TW" sz="1000" baseline="0" dirty="0">
                <a:latin typeface="Arial"/>
                <a:ea typeface="新細明體"/>
                <a:cs typeface="Arial"/>
              </a:rPr>
              <a:t>.</a:t>
            </a:r>
          </a:p>
          <a:p>
            <a:pPr marL="171450" indent="-171450">
              <a:buFont typeface="Arial" panose="020B0604020202020204" pitchFamily="34" charset="0"/>
              <a:buChar char="•"/>
            </a:pPr>
            <a:r>
              <a:rPr lang="en-US" altLang="zh-TW" sz="1000" baseline="0" dirty="0">
                <a:latin typeface="Arial"/>
                <a:ea typeface="新細明體"/>
                <a:cs typeface="Arial"/>
              </a:rPr>
              <a:t>And, in order to ensure consistency over time, </a:t>
            </a:r>
            <a:r>
              <a:rPr lang="en-US" altLang="zh-TW" sz="1000" b="1" baseline="0" dirty="0">
                <a:latin typeface="Arial"/>
                <a:ea typeface="新細明體"/>
                <a:cs typeface="Arial"/>
              </a:rPr>
              <a:t>we have created clear processes and methodologies </a:t>
            </a:r>
            <a:r>
              <a:rPr lang="en-US" altLang="zh-TW" sz="1000" baseline="0" dirty="0">
                <a:latin typeface="Arial"/>
                <a:ea typeface="新細明體"/>
                <a:cs typeface="Arial"/>
              </a:rPr>
              <a:t>to guide us.</a:t>
            </a:r>
          </a:p>
          <a:p>
            <a:endParaRPr lang="en-US" altLang="zh-TW" sz="1000" b="0" dirty="0">
              <a:latin typeface="Arial" panose="020B0604020202020204" pitchFamily="34" charset="0"/>
              <a:cs typeface="Arial" panose="020B0604020202020204" pitchFamily="34" charset="0"/>
            </a:endParaRP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D8A9137-5D25-47C3-A88F-EFE7A0839DF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158859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pPr>
            <a:r>
              <a:rPr lang="en-US" altLang="zh-TW" sz="1000" b="1" dirty="0">
                <a:latin typeface="Arial" panose="020B0604020202020204" pitchFamily="34" charset="0"/>
                <a:cs typeface="Arial" panose="020B0604020202020204" pitchFamily="34" charset="0"/>
              </a:rPr>
              <a:t>Central to this is Design Thinking</a:t>
            </a:r>
            <a:r>
              <a:rPr lang="en-US" altLang="zh-TW" sz="1000" dirty="0">
                <a:latin typeface="Arial" panose="020B0604020202020204" pitchFamily="34" charset="0"/>
                <a:cs typeface="Arial" panose="020B0604020202020204" pitchFamily="34" charset="0"/>
              </a:rPr>
              <a:t>. </a:t>
            </a:r>
          </a:p>
          <a:p>
            <a:pPr marL="171450" indent="-171450" eaLnBrk="1" hangingPunct="1">
              <a:spcBef>
                <a:spcPct val="0"/>
              </a:spcBef>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This starts with putting people first. </a:t>
            </a:r>
          </a:p>
          <a:p>
            <a:pPr marL="171450" indent="-171450" eaLnBrk="1" hangingPunct="1">
              <a:spcBef>
                <a:spcPct val="0"/>
              </a:spcBef>
              <a:buFont typeface="Arial" panose="020B0604020202020204" pitchFamily="34" charset="0"/>
              <a:buChar char="•"/>
            </a:pPr>
            <a:r>
              <a:rPr lang="en-US" altLang="zh-TW" sz="1000" b="1" dirty="0">
                <a:latin typeface="Arial" panose="020B0604020202020204" pitchFamily="34" charset="0"/>
                <a:cs typeface="Arial" panose="020B0604020202020204" pitchFamily="34" charset="0"/>
              </a:rPr>
              <a:t>We</a:t>
            </a:r>
            <a:r>
              <a:rPr lang="en-US" altLang="zh-TW" sz="1000"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continuously explore our users’ needs and leverage user insights </a:t>
            </a:r>
            <a:r>
              <a:rPr lang="en-US" altLang="zh-TW" sz="1000" dirty="0">
                <a:latin typeface="Arial" panose="020B0604020202020204" pitchFamily="34" charset="0"/>
                <a:cs typeface="Arial" panose="020B0604020202020204" pitchFamily="34" charset="0"/>
              </a:rPr>
              <a:t>to drive operations across the entire company. </a:t>
            </a:r>
          </a:p>
          <a:p>
            <a:pPr marL="171450" indent="-171450" eaLnBrk="1" hangingPunct="1">
              <a:spcBef>
                <a:spcPct val="0"/>
              </a:spcBef>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Beyond product innovation, design, and R&amp;D, we use Design</a:t>
            </a:r>
            <a:r>
              <a:rPr lang="en-US" altLang="zh-TW" sz="1000" baseline="0" dirty="0">
                <a:latin typeface="Arial" panose="020B0604020202020204" pitchFamily="34" charset="0"/>
                <a:cs typeface="Arial" panose="020B0604020202020204" pitchFamily="34" charset="0"/>
              </a:rPr>
              <a:t> Thinking</a:t>
            </a:r>
            <a:r>
              <a:rPr lang="en-US" altLang="zh-TW" sz="1000" dirty="0">
                <a:latin typeface="Arial" panose="020B0604020202020204" pitchFamily="34" charset="0"/>
                <a:cs typeface="Arial" panose="020B0604020202020204" pitchFamily="34" charset="0"/>
              </a:rPr>
              <a:t> for business development, process improvement, career growth, and more. </a:t>
            </a:r>
          </a:p>
          <a:p>
            <a:pPr marL="171450" indent="-171450" eaLnBrk="1" hangingPunct="1">
              <a:spcBef>
                <a:spcPct val="0"/>
              </a:spcBef>
              <a:buFont typeface="Arial" panose="020B0604020202020204" pitchFamily="34" charset="0"/>
              <a:buChar char="•"/>
            </a:pPr>
            <a:r>
              <a:rPr lang="en-US" altLang="zh-TW" sz="1000" b="1" dirty="0">
                <a:latin typeface="Arial" panose="020B0604020202020204" pitchFamily="34" charset="0"/>
                <a:cs typeface="Arial" panose="020B0604020202020204" pitchFamily="34" charset="0"/>
              </a:rPr>
              <a:t>This approach delivers incredible experiences to users and is a key factor in our success.</a:t>
            </a:r>
          </a:p>
          <a:p>
            <a:pPr marL="171450" indent="-171450" eaLnBrk="1" hangingPunct="1">
              <a:spcBef>
                <a:spcPct val="0"/>
              </a:spcBef>
              <a:buFont typeface="Arial" panose="020B0604020202020204" pitchFamily="34" charset="0"/>
              <a:buChar char="•"/>
            </a:pPr>
            <a:r>
              <a:rPr lang="en-US" altLang="zh-TW" sz="1000" b="1" dirty="0">
                <a:latin typeface="Arial" panose="020B0604020202020204" pitchFamily="34" charset="0"/>
                <a:cs typeface="Arial" panose="020B0604020202020204" pitchFamily="34" charset="0"/>
              </a:rPr>
              <a:t>This</a:t>
            </a:r>
            <a:r>
              <a:rPr lang="en-US" altLang="zh-TW" sz="1000" dirty="0">
                <a:latin typeface="Arial" panose="020B0604020202020204" pitchFamily="34" charset="0"/>
                <a:cs typeface="Arial" panose="020B0604020202020204" pitchFamily="34" charset="0"/>
              </a:rPr>
              <a:t> level of user-centricity </a:t>
            </a:r>
            <a:r>
              <a:rPr lang="en-US" altLang="zh-TW" sz="1000" b="1" dirty="0">
                <a:latin typeface="Arial" panose="020B0604020202020204" pitchFamily="34" charset="0"/>
                <a:cs typeface="Arial" panose="020B0604020202020204" pitchFamily="34" charset="0"/>
              </a:rPr>
              <a:t>enables cross-functional</a:t>
            </a:r>
            <a:r>
              <a:rPr lang="en-US" altLang="zh-TW" sz="1000" b="1" baseline="0"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collaboration to efficiently</a:t>
            </a:r>
            <a:r>
              <a:rPr lang="en-US" altLang="zh-TW" sz="1000" b="1" baseline="0" dirty="0">
                <a:latin typeface="Arial" panose="020B0604020202020204" pitchFamily="34" charset="0"/>
                <a:cs typeface="Arial" panose="020B0604020202020204" pitchFamily="34" charset="0"/>
              </a:rPr>
              <a:t> </a:t>
            </a:r>
            <a:r>
              <a:rPr lang="en-US" altLang="zh-TW" sz="1000" b="1" dirty="0">
                <a:latin typeface="Arial" panose="020B0604020202020204" pitchFamily="34" charset="0"/>
                <a:cs typeface="Arial" panose="020B0604020202020204" pitchFamily="34" charset="0"/>
              </a:rPr>
              <a:t>solve user pain points</a:t>
            </a:r>
            <a:r>
              <a:rPr lang="en-US" altLang="zh-TW" sz="1000" dirty="0">
                <a:latin typeface="Arial" panose="020B0604020202020204" pitchFamily="34" charset="0"/>
                <a:cs typeface="Arial" panose="020B0604020202020204" pitchFamily="34" charset="0"/>
              </a:rPr>
              <a:t>. </a:t>
            </a:r>
          </a:p>
          <a:p>
            <a:pPr marL="171450" indent="-171450" eaLnBrk="1" hangingPunct="1">
              <a:spcBef>
                <a:spcPct val="0"/>
              </a:spcBef>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Achievements developed from this line of thinking include: </a:t>
            </a:r>
          </a:p>
          <a:p>
            <a:pPr marL="628650" lvl="1" indent="-171450" eaLnBrk="1" hangingPunct="1">
              <a:spcBef>
                <a:spcPct val="0"/>
              </a:spcBef>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The ASUS Dial, which helps content creators customize their workflows </a:t>
            </a:r>
          </a:p>
          <a:p>
            <a:pPr marL="628650" lvl="1" indent="-171450" eaLnBrk="1" hangingPunct="1">
              <a:spcBef>
                <a:spcPct val="0"/>
              </a:spcBef>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The Zenbook 17 Fold OLED</a:t>
            </a:r>
            <a:r>
              <a:rPr lang="en-US" altLang="zh-TW" sz="1000" baseline="0" dirty="0">
                <a:latin typeface="Arial" panose="020B0604020202020204" pitchFamily="34" charset="0"/>
                <a:cs typeface="Arial" panose="020B0604020202020204" pitchFamily="34" charset="0"/>
              </a:rPr>
              <a:t> --</a:t>
            </a:r>
            <a:r>
              <a:rPr lang="en-US" altLang="zh-TW" sz="1000" dirty="0">
                <a:latin typeface="Arial" panose="020B0604020202020204" pitchFamily="34" charset="0"/>
                <a:cs typeface="Arial" panose="020B0604020202020204" pitchFamily="34" charset="0"/>
              </a:rPr>
              <a:t> the world’s first 17” foldable OLED</a:t>
            </a:r>
            <a:r>
              <a:rPr lang="en-US" altLang="zh-TW" sz="1000" baseline="0" dirty="0">
                <a:latin typeface="Arial" panose="020B0604020202020204" pitchFamily="34" charset="0"/>
                <a:cs typeface="Arial" panose="020B0604020202020204" pitchFamily="34" charset="0"/>
              </a:rPr>
              <a:t> laptop,</a:t>
            </a:r>
            <a:r>
              <a:rPr lang="en-US" altLang="zh-TW" sz="1000" dirty="0">
                <a:latin typeface="Arial" panose="020B0604020202020204" pitchFamily="34" charset="0"/>
                <a:cs typeface="Arial" panose="020B0604020202020204" pitchFamily="34" charset="0"/>
              </a:rPr>
              <a:t> and winner of the 2022 Red</a:t>
            </a:r>
            <a:r>
              <a:rPr lang="en-US" altLang="zh-TW" sz="1000" baseline="0" dirty="0">
                <a:latin typeface="Arial" panose="020B0604020202020204" pitchFamily="34" charset="0"/>
                <a:cs typeface="Arial" panose="020B0604020202020204" pitchFamily="34" charset="0"/>
              </a:rPr>
              <a:t> Dot Product Design Award</a:t>
            </a:r>
            <a:endParaRPr lang="en-US" altLang="zh-TW" sz="1000" dirty="0">
              <a:latin typeface="Arial" panose="020B0604020202020204" pitchFamily="34" charset="0"/>
              <a:cs typeface="Arial" panose="020B0604020202020204" pitchFamily="34" charset="0"/>
            </a:endParaRPr>
          </a:p>
          <a:p>
            <a:pPr marL="628650" lvl="1" indent="-171450" eaLnBrk="1" hangingPunct="1">
              <a:spcBef>
                <a:spcPct val="0"/>
              </a:spcBef>
              <a:buFont typeface="Arial" panose="020B0604020202020204" pitchFamily="34" charset="0"/>
              <a:buChar char="•"/>
            </a:pPr>
            <a:r>
              <a:rPr lang="en-US" altLang="zh-TW" sz="1000" dirty="0">
                <a:latin typeface="Arial" panose="020B0604020202020204" pitchFamily="34" charset="0"/>
                <a:cs typeface="Arial" panose="020B0604020202020204" pitchFamily="34" charset="0"/>
              </a:rPr>
              <a:t>And, </a:t>
            </a:r>
            <a:r>
              <a:rPr lang="en-US" altLang="zh-TW" sz="1000" dirty="0">
                <a:effectLst/>
                <a:latin typeface="Arial" panose="020B0604020202020204" pitchFamily="34" charset="0"/>
                <a:cs typeface="Arial" panose="020B0604020202020204" pitchFamily="34" charset="0"/>
              </a:rPr>
              <a:t>incredible integrated solutions in smart manufacturing, smart retail, and smart medical.</a:t>
            </a:r>
          </a:p>
          <a:p>
            <a:pPr marL="171450" indent="-171450" eaLnBrk="1" hangingPunct="1">
              <a:spcBef>
                <a:spcPct val="0"/>
              </a:spcBef>
              <a:buFont typeface="Arial" panose="020B0604020202020204" pitchFamily="34" charset="0"/>
              <a:buChar char="•"/>
            </a:pPr>
            <a:r>
              <a:rPr lang="en-US" altLang="zh-TW" sz="1000" b="1" dirty="0">
                <a:latin typeface="Arial"/>
                <a:ea typeface="新細明體"/>
                <a:cs typeface="Arial"/>
              </a:rPr>
              <a:t>But we don’t just rely on Design</a:t>
            </a:r>
            <a:r>
              <a:rPr lang="en-US" altLang="zh-TW" sz="1000" b="1" baseline="0" dirty="0">
                <a:latin typeface="Arial"/>
                <a:ea typeface="新細明體"/>
                <a:cs typeface="Arial"/>
              </a:rPr>
              <a:t> Thinking by itself. </a:t>
            </a:r>
            <a:r>
              <a:rPr lang="en-US" altLang="zh-TW" sz="1000" b="1" dirty="0">
                <a:latin typeface="Arial"/>
                <a:ea typeface="新細明體"/>
                <a:cs typeface="Arial"/>
              </a:rPr>
              <a:t>This</a:t>
            </a:r>
            <a:r>
              <a:rPr lang="en-US" altLang="zh-TW" sz="1000" b="1" baseline="0" dirty="0">
                <a:latin typeface="Arial"/>
                <a:ea typeface="新細明體"/>
                <a:cs typeface="Arial"/>
              </a:rPr>
              <a:t> powerful concept is integrated into our</a:t>
            </a:r>
            <a:r>
              <a:rPr lang="en-US" altLang="zh-TW" sz="1000" b="1" dirty="0">
                <a:latin typeface="Arial"/>
                <a:ea typeface="新細明體"/>
                <a:cs typeface="Arial"/>
              </a:rPr>
              <a:t> ASUS Golden Triangle Principle</a:t>
            </a:r>
            <a:r>
              <a:rPr lang="en-US" altLang="zh-TW" sz="1000" dirty="0">
                <a:latin typeface="Arial"/>
                <a:ea typeface="新細明體"/>
                <a:cs typeface="Arial"/>
              </a:rPr>
              <a:t>.</a:t>
            </a:r>
          </a:p>
          <a:p>
            <a:pPr eaLnBrk="1" hangingPunct="1">
              <a:spcBef>
                <a:spcPct val="0"/>
              </a:spcBef>
            </a:pPr>
            <a:endParaRPr lang="en-US" altLang="zh-TW" sz="1000" dirty="0">
              <a:latin typeface="Arial" panose="020B0604020202020204" pitchFamily="34" charset="0"/>
              <a:cs typeface="Arial" panose="020B0604020202020204" pitchFamily="34" charset="0"/>
            </a:endParaRP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032CF4-5B1E-43BD-9227-70F3E077F868}"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pitchFamily="34" charset="0"/>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mn-cs"/>
            </a:endParaRPr>
          </a:p>
        </p:txBody>
      </p:sp>
    </p:spTree>
    <p:extLst>
      <p:ext uri="{BB962C8B-B14F-4D97-AF65-F5344CB8AC3E}">
        <p14:creationId xmlns:p14="http://schemas.microsoft.com/office/powerpoint/2010/main" val="44614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Today’s ASUS is fully embedded into the current era of ubiquitous computing</a:t>
            </a: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where everything is interconnected.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Building upon our solid foundation in edge computing devices, we have expanded our focus to cloud computing</a:t>
            </a: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Within this area, ASUS helps businesses design and develop their cloud infrastructure. </a:t>
            </a:r>
            <a:r>
              <a:rPr kumimoji="0" lang="en-US" altLang="zh-TW"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includes hardware and software</a:t>
            </a: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such as servers, storage, networking, virtualization software, and other resource management tools.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also provide infra-as-a-service (IaaS) to help businesses with the operation and maintenance of their cloud infrastructure.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we offer platform-as-a-service (PaaS) for AI developers and software-as-a-service (SaaS), including ASUS </a:t>
            </a:r>
            <a:r>
              <a:rPr kumimoji="0" lang="en-US" altLang="zh-TW" sz="1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WebStorage</a:t>
            </a: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 other cloud-based solutions for healthcare providers to implement a cloud-based healthcare information system or digitalize data. [</a:t>
            </a:r>
            <a:r>
              <a:rPr kumimoji="0" lang="en-US" altLang="zh-TW"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e.g. AICS </a:t>
            </a:r>
            <a:r>
              <a:rPr kumimoji="0" lang="en-US" altLang="zh-TW"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xHIS</a:t>
            </a:r>
            <a:r>
              <a:rPr kumimoji="0" lang="en-US" altLang="zh-TW"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altLang="zh-TW" sz="10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OmniCare</a:t>
            </a:r>
            <a:r>
              <a:rPr kumimoji="0" lang="en-US" altLang="zh-TW"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that is not all, we are offering services across a wide range of areas, such as…</a:t>
            </a:r>
          </a:p>
          <a:p>
            <a:endParaRPr lang="en-US" altLang="zh-TW" sz="10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DE7EE-921C-487F-BB89-395EDB5D0F6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57558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TW"/>
              <a:t>Click to edit Master title style</a:t>
            </a:r>
            <a:endParaRPr lang="zh-TW"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zh-TW" altLang="en-US"/>
          </a:p>
        </p:txBody>
      </p:sp>
      <p:sp>
        <p:nvSpPr>
          <p:cNvPr id="4" name="Date Placeholder 3"/>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2208596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129582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2298853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 Slide">
    <p:bg>
      <p:bgPr>
        <a:solidFill>
          <a:srgbClr val="5D5D5D"/>
        </a:solidFill>
        <a:effectLst/>
      </p:bgPr>
    </p:bg>
    <p:spTree>
      <p:nvGrpSpPr>
        <p:cNvPr id="1" name=""/>
        <p:cNvGrpSpPr/>
        <p:nvPr/>
      </p:nvGrpSpPr>
      <p:grpSpPr>
        <a:xfrm>
          <a:off x="0" y="0"/>
          <a:ext cx="0" cy="0"/>
          <a:chOff x="0" y="0"/>
          <a:chExt cx="0" cy="0"/>
        </a:xfrm>
      </p:grpSpPr>
      <p:sp>
        <p:nvSpPr>
          <p:cNvPr id="14" name="文字版面配置區 50">
            <a:extLst>
              <a:ext uri="{FF2B5EF4-FFF2-40B4-BE49-F238E27FC236}">
                <a16:creationId xmlns:a16="http://schemas.microsoft.com/office/drawing/2014/main" id="{47025BE3-EFC5-40E7-9C63-20B7C400A3A2}"/>
              </a:ext>
            </a:extLst>
          </p:cNvPr>
          <p:cNvSpPr>
            <a:spLocks noGrp="1"/>
          </p:cNvSpPr>
          <p:nvPr>
            <p:ph type="body" sz="quarter" idx="13" hasCustomPrompt="1"/>
          </p:nvPr>
        </p:nvSpPr>
        <p:spPr>
          <a:xfrm>
            <a:off x="232638" y="202049"/>
            <a:ext cx="11726724" cy="588962"/>
          </a:xfrm>
          <a:prstGeom prst="rect">
            <a:avLst/>
          </a:prstGeom>
        </p:spPr>
        <p:txBody>
          <a:bodyPr anchor="t">
            <a:noAutofit/>
          </a:bodyPr>
          <a:lstStyle>
            <a:lvl1pPr marL="0" indent="0" algn="ctr">
              <a:buFontTx/>
              <a:buNone/>
              <a:defRPr kumimoji="0" lang="zh-TW" altLang="en-US" sz="4000" b="0" i="0" u="none" strike="noStrike" kern="1200" cap="none" spc="0" normalizeH="0" baseline="0" dirty="0">
                <a:ln>
                  <a:noFill/>
                </a:ln>
                <a:solidFill>
                  <a:schemeClr val="bg1"/>
                </a:solidFill>
                <a:effectLst/>
                <a:uLnTx/>
                <a:uFillTx/>
                <a:latin typeface="TT Norms Pro Light" panose="02000503020000020003" pitchFamily="2" charset="0"/>
                <a:ea typeface="微軟正黑體" panose="020B0604030504040204" pitchFamily="34" charset="-120"/>
                <a:cs typeface="+mn-cs"/>
              </a:defRPr>
            </a:lvl1pPr>
          </a:lstStyle>
          <a:p>
            <a:pPr lvl="0"/>
            <a:r>
              <a:rPr lang="en-US" altLang="zh-TW" dirty="0"/>
              <a:t>Title in TT Norms Pro Light 40pt</a:t>
            </a:r>
            <a:endParaRPr lang="zh-TW" altLang="en-US" dirty="0"/>
          </a:p>
        </p:txBody>
      </p:sp>
      <p:pic>
        <p:nvPicPr>
          <p:cNvPr id="22" name="圖形 21">
            <a:extLst>
              <a:ext uri="{FF2B5EF4-FFF2-40B4-BE49-F238E27FC236}">
                <a16:creationId xmlns:a16="http://schemas.microsoft.com/office/drawing/2014/main" id="{3FEEFE9A-43C0-4925-B40A-FA7B604365E2}"/>
              </a:ext>
            </a:extLst>
          </p:cNvPr>
          <p:cNvPicPr>
            <a:picLocks noChangeAspect="1"/>
          </p:cNvPicPr>
          <p:nvPr userDrawn="1"/>
        </p:nvPicPr>
        <p:blipFill>
          <a:blip/>
          <a:stretch>
            <a:fillRect/>
          </a:stretch>
        </p:blipFill>
        <p:spPr>
          <a:xfrm>
            <a:off x="232638" y="6422514"/>
            <a:ext cx="2865600" cy="219669"/>
          </a:xfrm>
          <a:prstGeom prst="rect">
            <a:avLst/>
          </a:prstGeom>
        </p:spPr>
      </p:pic>
      <p:sp>
        <p:nvSpPr>
          <p:cNvPr id="23" name="Shape 53">
            <a:extLst>
              <a:ext uri="{FF2B5EF4-FFF2-40B4-BE49-F238E27FC236}">
                <a16:creationId xmlns:a16="http://schemas.microsoft.com/office/drawing/2014/main" id="{44CA0D7A-7D52-4AD5-A131-BA96BD60A57C}"/>
              </a:ext>
            </a:extLst>
          </p:cNvPr>
          <p:cNvSpPr/>
          <p:nvPr userDrawn="1"/>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algn="r" eaLnBrk="0" fontAlgn="base" hangingPunct="0">
              <a:spcBef>
                <a:spcPct val="0"/>
              </a:spcBef>
              <a:spcAft>
                <a:spcPct val="0"/>
              </a:spcAft>
              <a:defRPr sz="1800">
                <a:solidFill>
                  <a:srgbClr val="000000"/>
                </a:solidFill>
              </a:defRPr>
            </a:pPr>
            <a:r>
              <a:rPr sz="700" dirty="0">
                <a:solidFill>
                  <a:schemeClr val="bg1">
                    <a:lumMod val="75000"/>
                  </a:schemeClr>
                </a:solidFill>
                <a:latin typeface="TT Norms Pro" panose="02000503030000020003" pitchFamily="2" charset="0"/>
                <a:ea typeface="arial" charset="0"/>
                <a:cs typeface="arial" charset="0"/>
              </a:rPr>
              <a:t>CONFIDENTIAL</a:t>
            </a:r>
            <a:r>
              <a:rPr lang="en-US" sz="700" baseline="0" dirty="0">
                <a:solidFill>
                  <a:schemeClr val="bg1">
                    <a:lumMod val="75000"/>
                  </a:schemeClr>
                </a:solidFill>
                <a:latin typeface="TT Norms Pro" panose="02000503030000020003" pitchFamily="2" charset="0"/>
                <a:ea typeface="arial" charset="0"/>
                <a:cs typeface="arial" charset="0"/>
              </a:rPr>
              <a:t> AND PROPRIETARY INFORMATION</a:t>
            </a:r>
            <a:endParaRPr sz="700" dirty="0">
              <a:solidFill>
                <a:schemeClr val="bg1">
                  <a:lumMod val="75000"/>
                </a:schemeClr>
              </a:solidFill>
              <a:latin typeface="TT Norms Pro" panose="02000503030000020003" pitchFamily="2" charset="0"/>
              <a:ea typeface="arial" charset="0"/>
              <a:cs typeface="arial" charset="0"/>
            </a:endParaRPr>
          </a:p>
        </p:txBody>
      </p:sp>
      <p:sp>
        <p:nvSpPr>
          <p:cNvPr id="7" name="文字版面配置區 3">
            <a:extLst>
              <a:ext uri="{FF2B5EF4-FFF2-40B4-BE49-F238E27FC236}">
                <a16:creationId xmlns:a16="http://schemas.microsoft.com/office/drawing/2014/main" id="{AC94906E-857C-5C0A-D719-76EBB0117CA2}"/>
              </a:ext>
            </a:extLst>
          </p:cNvPr>
          <p:cNvSpPr>
            <a:spLocks noGrp="1"/>
          </p:cNvSpPr>
          <p:nvPr>
            <p:ph type="body" sz="quarter" idx="14" hasCustomPrompt="1"/>
          </p:nvPr>
        </p:nvSpPr>
        <p:spPr>
          <a:xfrm>
            <a:off x="232638" y="945907"/>
            <a:ext cx="11726723" cy="5181055"/>
          </a:xfrm>
          <a:prstGeom prst="rect">
            <a:avLst/>
          </a:prstGeom>
        </p:spPr>
        <p:txBody>
          <a:bodyPr/>
          <a:lstStyle>
            <a:lvl1pPr marL="457200" indent="-457200">
              <a:buClr>
                <a:schemeClr val="bg1"/>
              </a:buClr>
              <a:buSzPct val="70000"/>
              <a:buFont typeface="Arial" panose="020B0604020202020204" pitchFamily="34" charset="0"/>
              <a:buChar char="•"/>
              <a:defRPr baseline="0">
                <a:solidFill>
                  <a:schemeClr val="bg1"/>
                </a:solidFill>
                <a:latin typeface="TT Norms Pro" panose="02000503030000020003" pitchFamily="2" charset="0"/>
                <a:ea typeface="微軟正黑體" panose="020B0604030504040204" pitchFamily="34" charset="-120"/>
              </a:defRPr>
            </a:lvl1pPr>
            <a:lvl2pPr marL="742950" indent="-285750">
              <a:buClr>
                <a:schemeClr val="bg1"/>
              </a:buClr>
              <a:buSzPct val="70000"/>
              <a:buFont typeface="Wingdings" panose="05000000000000000000" pitchFamily="2" charset="2"/>
              <a:buChar char="ü"/>
              <a:defRPr baseline="0">
                <a:solidFill>
                  <a:schemeClr val="bg1"/>
                </a:solidFill>
                <a:latin typeface="TT Norms Pro" panose="02000503030000020003" pitchFamily="2" charset="0"/>
                <a:ea typeface="微軟正黑體" panose="020B0604030504040204" pitchFamily="34" charset="-120"/>
              </a:defRPr>
            </a:lvl2pPr>
            <a:lvl3pPr marL="1143000" indent="-228600">
              <a:buClr>
                <a:schemeClr val="bg1"/>
              </a:buClr>
              <a:buSzPct val="60000"/>
              <a:buFont typeface="Wingdings" panose="05000000000000000000" pitchFamily="2" charset="2"/>
              <a:buChar char="u"/>
              <a:defRPr baseline="0">
                <a:solidFill>
                  <a:schemeClr val="bg1"/>
                </a:solidFill>
                <a:latin typeface="TT Norms Pro" panose="02000503030000020003" pitchFamily="2" charset="0"/>
                <a:ea typeface="微軟正黑體" panose="020B0604030504040204" pitchFamily="34" charset="-120"/>
              </a:defRPr>
            </a:lvl3pPr>
            <a:lvl4pPr marL="1600200" indent="-228600">
              <a:buClr>
                <a:schemeClr val="bg1"/>
              </a:buClr>
              <a:buSzPct val="60000"/>
              <a:buFont typeface="Courier New" panose="02070309020205020404" pitchFamily="49" charset="0"/>
              <a:buChar char="o"/>
              <a:defRPr baseline="0">
                <a:solidFill>
                  <a:schemeClr val="bg1"/>
                </a:solidFill>
                <a:latin typeface="TT Norms Pro" panose="02000503030000020003" pitchFamily="2" charset="0"/>
                <a:ea typeface="微軟正黑體" panose="020B0604030504040204" pitchFamily="34" charset="-120"/>
              </a:defRPr>
            </a:lvl4pPr>
            <a:lvl5pPr marL="2057400" indent="-228600">
              <a:buClr>
                <a:schemeClr val="bg1"/>
              </a:buClr>
              <a:buSzPct val="70000"/>
              <a:buFont typeface="Wingdings" panose="05000000000000000000" pitchFamily="2" charset="2"/>
              <a:buChar char="Ø"/>
              <a:defRPr baseline="0">
                <a:solidFill>
                  <a:schemeClr val="bg1"/>
                </a:solidFill>
                <a:latin typeface="TT Norms Pro" panose="02000503030000020003" pitchFamily="2" charset="0"/>
                <a:ea typeface="微軟正黑體" panose="020B0604030504040204" pitchFamily="34" charset="-120"/>
              </a:defRPr>
            </a:lvl5pPr>
            <a:lvl6pPr marL="2628900" marR="0" indent="-342900" algn="l" defTabSz="914400" rtl="0" eaLnBrk="1" fontAlgn="base" latinLnBrk="0" hangingPunct="1">
              <a:lnSpc>
                <a:spcPct val="100000"/>
              </a:lnSpc>
              <a:spcBef>
                <a:spcPct val="20000"/>
              </a:spcBef>
              <a:spcAft>
                <a:spcPct val="0"/>
              </a:spcAft>
              <a:buClr>
                <a:schemeClr val="bg1"/>
              </a:buClr>
              <a:buSzPct val="60000"/>
              <a:buFont typeface="Wingdings" pitchFamily="2" charset="2"/>
              <a:buChar char="q"/>
              <a:tabLst/>
              <a:defRPr sz="1600" baseline="0">
                <a:solidFill>
                  <a:schemeClr val="bg1"/>
                </a:solidFill>
                <a:latin typeface="TT Norms Pro" panose="02000503030000020003" pitchFamily="2" charset="0"/>
                <a:ea typeface="微軟正黑體" panose="020B0604030504040204" pitchFamily="34" charset="-120"/>
              </a:defRPr>
            </a:lvl6pPr>
          </a:lstStyle>
          <a:p>
            <a:pPr lvl="0"/>
            <a:r>
              <a:rPr lang="en-US" altLang="zh-TW" dirty="0"/>
              <a:t>Subtitle</a:t>
            </a:r>
            <a:endParaRPr lang="zh-TW" altLang="en-US" dirty="0"/>
          </a:p>
          <a:p>
            <a:pPr lvl="1"/>
            <a:r>
              <a:rPr lang="en-US" altLang="zh-TW" dirty="0"/>
              <a:t>Second layer</a:t>
            </a:r>
            <a:endParaRPr lang="zh-TW" altLang="en-US" dirty="0"/>
          </a:p>
          <a:p>
            <a:pPr lvl="2"/>
            <a:r>
              <a:rPr lang="en-US" altLang="zh-TW" dirty="0"/>
              <a:t>Third layer</a:t>
            </a:r>
            <a:endParaRPr lang="zh-TW" altLang="en-US" dirty="0"/>
          </a:p>
          <a:p>
            <a:pPr lvl="3"/>
            <a:r>
              <a:rPr lang="en-US" altLang="zh-TW" dirty="0"/>
              <a:t>Fourth layer</a:t>
            </a:r>
            <a:endParaRPr lang="zh-TW" altLang="en-US" dirty="0"/>
          </a:p>
          <a:p>
            <a:pPr lvl="4"/>
            <a:r>
              <a:rPr lang="en-US" altLang="zh-TW" dirty="0"/>
              <a:t>Fifth layer</a:t>
            </a:r>
          </a:p>
          <a:p>
            <a:pPr lvl="5"/>
            <a:r>
              <a:rPr lang="en-US" altLang="zh-TW" dirty="0"/>
              <a:t>Sixth layer</a:t>
            </a:r>
            <a:endParaRPr lang="zh-TW" altLang="en-US" dirty="0"/>
          </a:p>
        </p:txBody>
      </p:sp>
    </p:spTree>
    <p:extLst>
      <p:ext uri="{BB962C8B-B14F-4D97-AF65-F5344CB8AC3E}">
        <p14:creationId xmlns:p14="http://schemas.microsoft.com/office/powerpoint/2010/main" val="3436376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dirty="0"/>
              <a:t>Click to edit Master title style</a:t>
            </a:r>
          </a:p>
        </p:txBody>
      </p:sp>
      <p:sp>
        <p:nvSpPr>
          <p:cNvPr id="4" name="Text Placeholder 3"/>
          <p:cNvSpPr>
            <a:spLocks noGrp="1"/>
          </p:cNvSpPr>
          <p:nvPr>
            <p:ph type="body" sz="quarter" idx="10"/>
          </p:nvPr>
        </p:nvSpPr>
        <p:spPr>
          <a:xfrm>
            <a:off x="586390" y="1434369"/>
            <a:ext cx="11018520" cy="184460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350929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zh-TW"/>
              <a:t>Click to edit Master title style</a:t>
            </a:r>
            <a:endParaRPr lang="zh-TW"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zh-TW" altLang="en-US"/>
          </a:p>
        </p:txBody>
      </p:sp>
      <p:sp>
        <p:nvSpPr>
          <p:cNvPr id="4" name="Date Placeholder 3"/>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236130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42792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TW"/>
              <a:t>Click to edit Master title style</a:t>
            </a:r>
            <a:endParaRPr lang="zh-TW"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
        <p:nvSpPr>
          <p:cNvPr id="4" name="Date Placeholder 3"/>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1944636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406018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TW"/>
              <a:t>Click to edit Master title style</a:t>
            </a:r>
            <a:endParaRPr lang="zh-TW"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1917165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2"/>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4126412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4224359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3398812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Date Placeholder 4"/>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1798732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Date Placeholder 4"/>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727775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Vertical Text Placeholder 2"/>
          <p:cNvSpPr>
            <a:spLocks noGrp="1"/>
          </p:cNvSpPr>
          <p:nvPr>
            <p:ph type="body" orient="vert" idx="1"/>
          </p:nvPr>
        </p:nvSpPr>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91021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zh-TW"/>
              <a:t>Click to edit Master title style</a:t>
            </a:r>
            <a:endParaRPr lang="zh-TW"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10"/>
          </p:nvPr>
        </p:nvSpPr>
        <p:spPr/>
        <p:txBody>
          <a:bodyPr/>
          <a:lstStyle/>
          <a:p>
            <a:fld id="{41D9B8B4-26A5-4B3C-84B6-8FA20B65CE5C}"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1574985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zh-TW"/>
              <a:t>Click to edit Master title style</a:t>
            </a:r>
            <a:endParaRPr lang="zh-TW"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
        <p:nvSpPr>
          <p:cNvPr id="4" name="Date Placeholder 3"/>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3287534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sz="half" idx="1"/>
          </p:nvPr>
        </p:nvSpPr>
        <p:spPr>
          <a:xfrm>
            <a:off x="838200" y="1825625"/>
            <a:ext cx="5181600" cy="435133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Content Placeholder 3"/>
          <p:cNvSpPr>
            <a:spLocks noGrp="1"/>
          </p:cNvSpPr>
          <p:nvPr>
            <p:ph sz="half" idx="2"/>
          </p:nvPr>
        </p:nvSpPr>
        <p:spPr>
          <a:xfrm>
            <a:off x="6172200" y="1825625"/>
            <a:ext cx="5181600" cy="435133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Date Placeholder 4"/>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382781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zh-TW"/>
              <a:t>Click to edit Master title style</a:t>
            </a:r>
            <a:endParaRPr lang="zh-TW"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7" name="Date Placeholder 6"/>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380166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Date Placeholder 2"/>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26898097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2099919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Date Placeholder 4"/>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1810573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zh-TW"/>
              <a:t>Click to edit Master title style</a:t>
            </a:r>
            <a:endParaRPr lang="zh-TW"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Date Placeholder 4"/>
          <p:cNvSpPr>
            <a:spLocks noGrp="1"/>
          </p:cNvSpPr>
          <p:nvPr>
            <p:ph type="dt" sz="half" idx="10"/>
          </p:nvPr>
        </p:nvSpPr>
        <p:spPr/>
        <p:txBody>
          <a:bodyPr/>
          <a:lstStyle/>
          <a:p>
            <a:fld id="{A1EE0580-C81E-48C9-BC98-C22101AF6DE5}" type="datetimeFigureOut">
              <a:rPr lang="zh-TW" altLang="en-US" smtClean="0"/>
              <a:t>2024/10/31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2951566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TW"/>
              <a:t>Click to edit Master title style</a:t>
            </a:r>
            <a:endParaRPr lang="zh-TW"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E0580-C81E-48C9-BC98-C22101AF6DE5}" type="datetimeFigureOut">
              <a:rPr lang="zh-TW" altLang="en-US" smtClean="0"/>
              <a:t>2024/10/31</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AC48B8-1DC2-4ACE-98A1-9D53EEB4FB5C}" type="slidenum">
              <a:rPr lang="zh-TW" altLang="en-US" smtClean="0"/>
              <a:t>‹#›</a:t>
            </a:fld>
            <a:endParaRPr lang="zh-TW" altLang="en-US"/>
          </a:p>
        </p:txBody>
      </p:sp>
    </p:spTree>
    <p:extLst>
      <p:ext uri="{BB962C8B-B14F-4D97-AF65-F5344CB8AC3E}">
        <p14:creationId xmlns:p14="http://schemas.microsoft.com/office/powerpoint/2010/main" val="37915995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zh-TW"/>
              <a:t>Click to edit Master title style</a:t>
            </a:r>
            <a:endParaRPr lang="zh-TW"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zh-TW"/>
              <a:t>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D9B8B4-26A5-4B3C-84B6-8FA20B65CE5C}" type="datetimeFigureOut">
              <a:rPr lang="zh-TW" altLang="en-US" smtClean="0"/>
              <a:t>2024/10/31</a:t>
            </a:fld>
            <a:endParaRPr lang="zh-TW"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728041-4DE8-4C38-AC6B-A4848ED473A6}" type="slidenum">
              <a:rPr lang="zh-TW" altLang="en-US" smtClean="0"/>
              <a:t>‹#›</a:t>
            </a:fld>
            <a:endParaRPr lang="zh-TW" altLang="en-US"/>
          </a:p>
        </p:txBody>
      </p:sp>
    </p:spTree>
    <p:extLst>
      <p:ext uri="{BB962C8B-B14F-4D97-AF65-F5344CB8AC3E}">
        <p14:creationId xmlns:p14="http://schemas.microsoft.com/office/powerpoint/2010/main" val="18825976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emf"/></Relationships>
</file>

<file path=ppt/slides/_rels/slide16.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emf"/></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 Type="http://schemas.openxmlformats.org/officeDocument/2006/relationships/notesSlide" Target="../notesSlides/notesSlide3.xml"/><Relationship Id="rId16"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4.emf"/><Relationship Id="rId15"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image" Target="../media/image20.jpeg"/><Relationship Id="rId4" Type="http://schemas.openxmlformats.org/officeDocument/2006/relationships/image" Target="../media/image6.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4.emf"/><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jpe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4.emf"/></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7349"/>
          <a:stretch/>
        </p:blipFill>
        <p:spPr>
          <a:xfrm>
            <a:off x="0" y="0"/>
            <a:ext cx="12215013" cy="6867729"/>
          </a:xfrm>
          <a:prstGeom prst="rect">
            <a:avLst/>
          </a:prstGeom>
        </p:spPr>
      </p:pic>
      <p:sp>
        <p:nvSpPr>
          <p:cNvPr id="5" name="Shape 53">
            <a:extLst>
              <a:ext uri="{FF2B5EF4-FFF2-40B4-BE49-F238E27FC236}">
                <a16:creationId xmlns:a16="http://schemas.microsoft.com/office/drawing/2014/main" id="{475A4587-C5AF-4CFB-80A5-2023B9C2BE52}"/>
              </a:ext>
            </a:extLst>
          </p:cNvPr>
          <p:cNvSpPr/>
          <p:nvPr/>
        </p:nvSpPr>
        <p:spPr>
          <a:xfrm>
            <a:off x="0" y="6548229"/>
            <a:ext cx="3187210"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srgbClr val="D9D9D6"/>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srgbClr val="D9D9D6"/>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srgbClr val="D9D9D6"/>
              </a:solidFill>
              <a:effectLst/>
              <a:uLnTx/>
              <a:uFillTx/>
              <a:latin typeface="TT Norms Pro" panose="02000503030000020003" pitchFamily="2" charset="0"/>
              <a:ea typeface="arial" charset="0"/>
              <a:cs typeface="arial" charset="0"/>
              <a:sym typeface="arial"/>
            </a:endParaRPr>
          </a:p>
        </p:txBody>
      </p:sp>
      <p:pic>
        <p:nvPicPr>
          <p:cNvPr id="11" name="Picture 10"/>
          <p:cNvPicPr>
            <a:picLocks noChangeAspect="1"/>
          </p:cNvPicPr>
          <p:nvPr/>
        </p:nvPicPr>
        <p:blipFill>
          <a:blip r:embed="rId4"/>
          <a:stretch>
            <a:fillRect/>
          </a:stretch>
        </p:blipFill>
        <p:spPr>
          <a:xfrm>
            <a:off x="6946900" y="4217288"/>
            <a:ext cx="4398109" cy="3402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8843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30702" t="5422" r="258" b="3020"/>
          <a:stretch/>
        </p:blipFill>
        <p:spPr>
          <a:xfrm>
            <a:off x="4419600" y="1"/>
            <a:ext cx="7772400" cy="6857999"/>
          </a:xfrm>
          <a:prstGeom prst="rect">
            <a:avLst/>
          </a:prstGeom>
        </p:spPr>
      </p:pic>
      <p:sp>
        <p:nvSpPr>
          <p:cNvPr id="6" name="Rectangle 6"/>
          <p:cNvSpPr>
            <a:spLocks noChangeArrowheads="1"/>
          </p:cNvSpPr>
          <p:nvPr/>
        </p:nvSpPr>
        <p:spPr bwMode="auto">
          <a:xfrm>
            <a:off x="355260" y="2823720"/>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Professional Solutions to Empower Enterprises</a:t>
            </a:r>
          </a:p>
        </p:txBody>
      </p:sp>
      <p:sp>
        <p:nvSpPr>
          <p:cNvPr id="11" name="TextBox 10">
            <a:extLst>
              <a:ext uri="{FF2B5EF4-FFF2-40B4-BE49-F238E27FC236}">
                <a16:creationId xmlns:a16="http://schemas.microsoft.com/office/drawing/2014/main" id="{D7DFB464-A1A7-447D-A9E9-9809706A6FA4}"/>
              </a:ext>
            </a:extLst>
          </p:cNvPr>
          <p:cNvSpPr txBox="1"/>
          <p:nvPr/>
        </p:nvSpPr>
        <p:spPr>
          <a:xfrm>
            <a:off x="355260" y="3845495"/>
            <a:ext cx="36576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t>Today’s ASUS is growing strong in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t>the commercial market thanks to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t>decades of evolution and experience.</a:t>
            </a:r>
          </a:p>
        </p:txBody>
      </p:sp>
      <p:pic>
        <p:nvPicPr>
          <p:cNvPr id="13" name="Picture 12">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0" y="351075"/>
            <a:ext cx="2864706" cy="219600"/>
          </a:xfrm>
          <a:prstGeom prst="rect">
            <a:avLst/>
          </a:prstGeom>
        </p:spPr>
      </p:pic>
      <p:sp>
        <p:nvSpPr>
          <p:cNvPr id="7"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dirty="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dirty="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dirty="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2041497016"/>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985" t="271" r="15195" b="3252"/>
          <a:stretch/>
        </p:blipFill>
        <p:spPr>
          <a:xfrm>
            <a:off x="4419600" y="1"/>
            <a:ext cx="7772400" cy="6871854"/>
          </a:xfrm>
          <a:prstGeom prst="rect">
            <a:avLst/>
          </a:prstGeom>
        </p:spPr>
      </p:pic>
      <p:sp>
        <p:nvSpPr>
          <p:cNvPr id="6" name="Rectangle 1"/>
          <p:cNvSpPr>
            <a:spLocks noChangeArrowheads="1"/>
          </p:cNvSpPr>
          <p:nvPr/>
        </p:nvSpPr>
        <p:spPr bwMode="auto">
          <a:xfrm>
            <a:off x="349402" y="2680514"/>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Building the Future of Education Together</a:t>
            </a:r>
          </a:p>
        </p:txBody>
      </p:sp>
      <p:sp>
        <p:nvSpPr>
          <p:cNvPr id="8" name="TextBox 7">
            <a:extLst>
              <a:ext uri="{FF2B5EF4-FFF2-40B4-BE49-F238E27FC236}">
                <a16:creationId xmlns:a16="http://schemas.microsoft.com/office/drawing/2014/main" id="{E5C41AF2-5DB9-4B4F-9D9E-E725A17F21A5}"/>
              </a:ext>
            </a:extLst>
          </p:cNvPr>
          <p:cNvSpPr txBox="1"/>
          <p:nvPr/>
        </p:nvSpPr>
        <p:spPr>
          <a:xfrm>
            <a:off x="349402" y="3648671"/>
            <a:ext cx="333359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We help bridge the gaps between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students, teachers, and computers —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both in and out of the classroom —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via seamless integration with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cloud platforms and services.</a:t>
            </a:r>
            <a:endPar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mn-ea"/>
              <a:cs typeface="Calibri"/>
            </a:endParaRPr>
          </a:p>
        </p:txBody>
      </p:sp>
      <p:pic>
        <p:nvPicPr>
          <p:cNvPr id="11" name="Picture 10">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49402" y="351075"/>
            <a:ext cx="2864706" cy="219600"/>
          </a:xfrm>
          <a:prstGeom prst="rect">
            <a:avLst/>
          </a:prstGeom>
        </p:spPr>
      </p:pic>
      <p:sp>
        <p:nvSpPr>
          <p:cNvPr id="9"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27774898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950" t="906" r="10101" b="1268"/>
          <a:stretch/>
        </p:blipFill>
        <p:spPr>
          <a:xfrm>
            <a:off x="4419600" y="0"/>
            <a:ext cx="7772400" cy="6858000"/>
          </a:xfrm>
          <a:prstGeom prst="rect">
            <a:avLst/>
          </a:prstGeom>
        </p:spPr>
      </p:pic>
      <p:sp>
        <p:nvSpPr>
          <p:cNvPr id="29700" name="Rectangle 11"/>
          <p:cNvSpPr>
            <a:spLocks noChangeArrowheads="1"/>
          </p:cNvSpPr>
          <p:nvPr/>
        </p:nvSpPr>
        <p:spPr bwMode="auto">
          <a:xfrm>
            <a:off x="355261" y="2778450"/>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From Imagination to Creation</a:t>
            </a:r>
          </a:p>
        </p:txBody>
      </p:sp>
      <p:sp>
        <p:nvSpPr>
          <p:cNvPr id="3" name="TextBox 2">
            <a:extLst>
              <a:ext uri="{FF2B5EF4-FFF2-40B4-BE49-F238E27FC236}">
                <a16:creationId xmlns:a16="http://schemas.microsoft.com/office/drawing/2014/main" id="{7878F455-1678-4376-8600-68C4915A2CEE}"/>
              </a:ext>
            </a:extLst>
          </p:cNvPr>
          <p:cNvSpPr txBox="1"/>
          <p:nvPr/>
        </p:nvSpPr>
        <p:spPr>
          <a:xfrm>
            <a:off x="355261" y="3663554"/>
            <a:ext cx="36576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The ASUS ProArt lineup for creators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brings out the passion of users to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unleash creativity and push the limits </a:t>
            </a:r>
            <a:b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of artistic possibilities.</a:t>
            </a:r>
          </a:p>
        </p:txBody>
      </p:sp>
      <p:pic>
        <p:nvPicPr>
          <p:cNvPr id="13" name="Picture 12">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7"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3438082190"/>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227" r="11391" b="2877"/>
          <a:stretch/>
        </p:blipFill>
        <p:spPr>
          <a:xfrm>
            <a:off x="4419600" y="0"/>
            <a:ext cx="7772400" cy="6858000"/>
          </a:xfrm>
          <a:prstGeom prst="rect">
            <a:avLst/>
          </a:prstGeom>
        </p:spPr>
      </p:pic>
      <p:sp>
        <p:nvSpPr>
          <p:cNvPr id="6" name="Rectangle 8"/>
          <p:cNvSpPr>
            <a:spLocks noChangeArrowheads="1"/>
          </p:cNvSpPr>
          <p:nvPr/>
        </p:nvSpPr>
        <p:spPr bwMode="auto">
          <a:xfrm>
            <a:off x="355261" y="2950668"/>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The Power to Win</a:t>
            </a:r>
            <a:endPar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endParaRPr>
          </a:p>
        </p:txBody>
      </p:sp>
      <p:sp>
        <p:nvSpPr>
          <p:cNvPr id="3" name="Rectangle 2"/>
          <p:cNvSpPr/>
          <p:nvPr/>
        </p:nvSpPr>
        <p:spPr>
          <a:xfrm>
            <a:off x="355261" y="4103579"/>
            <a:ext cx="365760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400" b="0" i="0" u="none" strike="noStrike" kern="1200" cap="none" spc="0" normalizeH="0" baseline="0" noProof="0">
              <a:ln>
                <a:noFill/>
              </a:ln>
              <a:solidFill>
                <a:srgbClr val="D9D9D6"/>
              </a:solidFill>
              <a:effectLst/>
              <a:uLnTx/>
              <a:uFillTx/>
              <a:latin typeface="TT Norms Pro" panose="02020500000000000000" charset="0"/>
              <a:ea typeface="新細明體" panose="02020500000000000000" pitchFamily="18" charset="-120"/>
              <a:cs typeface="+mn-cs"/>
            </a:endParaRPr>
          </a:p>
        </p:txBody>
      </p:sp>
      <p:pic>
        <p:nvPicPr>
          <p:cNvPr id="14" name="Picture 13">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2" name="TextBox 1"/>
          <p:cNvSpPr txBox="1"/>
          <p:nvPr/>
        </p:nvSpPr>
        <p:spPr>
          <a:xfrm>
            <a:off x="355261" y="3549493"/>
            <a:ext cx="3533345"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ASUS is the gaming leader </a:t>
            </a:r>
            <a:b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because we drive future trends </a:t>
            </a:r>
            <a:b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yet leave nobody behind.</a:t>
            </a:r>
            <a:endPar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panose="02020500000000000000" pitchFamily="18" charset="-120"/>
              <a:cs typeface="+mn-cs"/>
            </a:endParaRPr>
          </a:p>
        </p:txBody>
      </p:sp>
      <p:sp>
        <p:nvSpPr>
          <p:cNvPr id="8"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3535882813"/>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17" t="925" r="14169" b="1267"/>
          <a:stretch/>
        </p:blipFill>
        <p:spPr>
          <a:xfrm>
            <a:off x="4419600" y="0"/>
            <a:ext cx="7772400" cy="6872438"/>
          </a:xfrm>
          <a:prstGeom prst="rect">
            <a:avLst/>
          </a:prstGeom>
        </p:spPr>
      </p:pic>
      <p:pic>
        <p:nvPicPr>
          <p:cNvPr id="14" name="Picture 13">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8" name="Rectangle 1"/>
          <p:cNvSpPr>
            <a:spLocks noChangeArrowheads="1"/>
          </p:cNvSpPr>
          <p:nvPr/>
        </p:nvSpPr>
        <p:spPr bwMode="auto">
          <a:xfrm>
            <a:off x="355261" y="2950668"/>
            <a:ext cx="441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Partnerships and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Collaborations</a:t>
            </a:r>
          </a:p>
        </p:txBody>
      </p:sp>
      <p:sp>
        <p:nvSpPr>
          <p:cNvPr id="10" name="TextBox 9"/>
          <p:cNvSpPr txBox="1"/>
          <p:nvPr/>
        </p:nvSpPr>
        <p:spPr>
          <a:xfrm>
            <a:off x="344439" y="3895782"/>
            <a:ext cx="3288632" cy="73866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mn-cs"/>
              </a:rPr>
              <a:t>ASUS embraces innovation through diverse partnerships and collaborations.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TW" altLang="en-US"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panose="02020500000000000000" pitchFamily="18" charset="-120"/>
              <a:cs typeface="+mn-cs"/>
            </a:endParaRPr>
          </a:p>
        </p:txBody>
      </p:sp>
      <p:sp>
        <p:nvSpPr>
          <p:cNvPr id="7"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305632004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010" r="14122" b="917"/>
          <a:stretch/>
        </p:blipFill>
        <p:spPr>
          <a:xfrm>
            <a:off x="4419600" y="0"/>
            <a:ext cx="7772400" cy="6858000"/>
          </a:xfrm>
          <a:prstGeom prst="rect">
            <a:avLst/>
          </a:prstGeom>
        </p:spPr>
      </p:pic>
      <p:sp>
        <p:nvSpPr>
          <p:cNvPr id="9" name="Rectangle 1"/>
          <p:cNvSpPr>
            <a:spLocks noChangeArrowheads="1"/>
          </p:cNvSpPr>
          <p:nvPr/>
        </p:nvSpPr>
        <p:spPr bwMode="auto">
          <a:xfrm>
            <a:off x="355261" y="2358336"/>
            <a:ext cx="50957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Smart Retail</a:t>
            </a:r>
            <a:endPar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endParaRPr>
          </a:p>
        </p:txBody>
      </p:sp>
      <p:sp>
        <p:nvSpPr>
          <p:cNvPr id="11" name="Rectangle 10"/>
          <p:cNvSpPr/>
          <p:nvPr/>
        </p:nvSpPr>
        <p:spPr>
          <a:xfrm>
            <a:off x="355261" y="2957161"/>
            <a:ext cx="4002314" cy="2569934"/>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ASUS delivers tailor-made retail solutions </a:t>
            </a:r>
            <a:b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b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to maximize consumer insights &amp; empower businesses.</a:t>
            </a:r>
            <a:endParaRPr kumimoji="0" lang="en-US" altLang="zh-TW" sz="1300" b="0" i="1"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3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3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Applications include:​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zh-TW" sz="13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Digital Signage​</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zh-TW" sz="13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Self-checkout Kiosks​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zh-TW" sz="13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Interactive Self-service Kiosk​s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zh-TW" sz="13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POS Terminals​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altLang="zh-TW" sz="1300" b="0" i="0" u="none" strike="noStrike" kern="1200" cap="none" spc="0" normalizeH="0" baseline="0" noProof="0" dirty="0">
                <a:ln>
                  <a:noFill/>
                </a:ln>
                <a:solidFill>
                  <a:prstClr val="white"/>
                </a:solidFill>
                <a:effectLst/>
                <a:uLnTx/>
                <a:uFillTx/>
                <a:latin typeface="TT Norms Pro" panose="02000503030000020003" pitchFamily="2" charset="0"/>
                <a:ea typeface="Calibri" panose="020F0502020204030204"/>
                <a:cs typeface="Calibri" panose="020F0502020204030204"/>
              </a:rPr>
              <a:t>Vending Machines​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panose="02020500000000000000" pitchFamily="18" charset="-12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panose="02020500000000000000" pitchFamily="18" charset="-120"/>
              <a:cs typeface="Calibri"/>
            </a:endParaRPr>
          </a:p>
        </p:txBody>
      </p:sp>
      <p:pic>
        <p:nvPicPr>
          <p:cNvPr id="13" name="Picture 12">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7"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3880" y="5185775"/>
            <a:ext cx="1221273" cy="1221273"/>
          </a:xfrm>
          <a:prstGeom prst="rect">
            <a:avLst/>
          </a:prstGeom>
        </p:spPr>
      </p:pic>
    </p:spTree>
    <p:extLst>
      <p:ext uri="{BB962C8B-B14F-4D97-AF65-F5344CB8AC3E}">
        <p14:creationId xmlns:p14="http://schemas.microsoft.com/office/powerpoint/2010/main" val="3522917905"/>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555" r="17006" b="2729"/>
          <a:stretch/>
        </p:blipFill>
        <p:spPr>
          <a:xfrm>
            <a:off x="4419600" y="1"/>
            <a:ext cx="7772400" cy="6862812"/>
          </a:xfrm>
          <a:prstGeom prst="rect">
            <a:avLst/>
          </a:prstGeom>
        </p:spPr>
      </p:pic>
      <p:pic>
        <p:nvPicPr>
          <p:cNvPr id="4" name="Picture 3">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7" name="TextBox 6">
            <a:extLst>
              <a:ext uri="{FF2B5EF4-FFF2-40B4-BE49-F238E27FC236}">
                <a16:creationId xmlns:a16="http://schemas.microsoft.com/office/drawing/2014/main" id="{F8B174B6-E523-4C05-9B6C-020A0195E1FF}"/>
              </a:ext>
            </a:extLst>
          </p:cNvPr>
          <p:cNvSpPr txBox="1"/>
          <p:nvPr/>
        </p:nvSpPr>
        <p:spPr>
          <a:xfrm>
            <a:off x="355261" y="2631948"/>
            <a:ext cx="3657600"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Smart </a:t>
            </a:r>
            <a:br>
              <a:rPr kumimoji="0" lang="en-US" altLang="zh-CN"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br>
            <a:r>
              <a:rPr kumimoji="0" lang="en-US" altLang="zh-CN"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Manufacturing</a:t>
            </a:r>
            <a:endPar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endParaRPr>
          </a:p>
        </p:txBody>
      </p:sp>
      <p:sp>
        <p:nvSpPr>
          <p:cNvPr id="8" name="Rectangle 7"/>
          <p:cNvSpPr/>
          <p:nvPr/>
        </p:nvSpPr>
        <p:spPr>
          <a:xfrm>
            <a:off x="355261" y="3627175"/>
            <a:ext cx="3268472" cy="116955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mn-cs"/>
              </a:rPr>
              <a:t>ASUS Smart Manufacturing solutions maximize the intelligence and efficiency of factory equipment to create lasting value for manufacturers.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400" b="1"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mn-cs"/>
            </a:endParaRPr>
          </a:p>
        </p:txBody>
      </p:sp>
      <p:sp>
        <p:nvSpPr>
          <p:cNvPr id="9"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3880" y="5185775"/>
            <a:ext cx="1221273" cy="1221273"/>
          </a:xfrm>
          <a:prstGeom prst="rect">
            <a:avLst/>
          </a:prstGeom>
        </p:spPr>
      </p:pic>
    </p:spTree>
    <p:extLst>
      <p:ext uri="{BB962C8B-B14F-4D97-AF65-F5344CB8AC3E}">
        <p14:creationId xmlns:p14="http://schemas.microsoft.com/office/powerpoint/2010/main" val="3765520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743" t="1" r="12434" b="7393"/>
          <a:stretch/>
        </p:blipFill>
        <p:spPr>
          <a:xfrm>
            <a:off x="4419600" y="0"/>
            <a:ext cx="7772400" cy="6872438"/>
          </a:xfrm>
          <a:prstGeom prst="rect">
            <a:avLst/>
          </a:prstGeom>
        </p:spPr>
      </p:pic>
      <p:sp>
        <p:nvSpPr>
          <p:cNvPr id="8" name="TextBox 7">
            <a:extLst>
              <a:ext uri="{FF2B5EF4-FFF2-40B4-BE49-F238E27FC236}">
                <a16:creationId xmlns:a16="http://schemas.microsoft.com/office/drawing/2014/main" id="{F8B174B6-E523-4C05-9B6C-020A0195E1FF}"/>
              </a:ext>
            </a:extLst>
          </p:cNvPr>
          <p:cNvSpPr txBox="1"/>
          <p:nvPr/>
        </p:nvSpPr>
        <p:spPr>
          <a:xfrm>
            <a:off x="355261" y="2838170"/>
            <a:ext cx="3657600"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Smart Healthcare </a:t>
            </a:r>
          </a:p>
        </p:txBody>
      </p:sp>
      <p:sp>
        <p:nvSpPr>
          <p:cNvPr id="3" name="Rectangle 2"/>
          <p:cNvSpPr/>
          <p:nvPr/>
        </p:nvSpPr>
        <p:spPr>
          <a:xfrm>
            <a:off x="355262" y="3420953"/>
            <a:ext cx="3167072" cy="1169551"/>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rPr>
              <a:t>ASUS drives AI-powered healthcare </a:t>
            </a:r>
            <a:b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rPr>
            </a:b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rPr>
              <a:t>across devices, platforms, software </a:t>
            </a:r>
            <a:b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rPr>
            </a:b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rPr>
              <a:t>and services for greater efficiency, </a:t>
            </a:r>
            <a:b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rPr>
            </a:b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rPr>
              <a:t>better experiences and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1400" b="0" i="1" u="none" strike="noStrike" kern="1200" cap="none" spc="0" normalizeH="0" baseline="0" noProof="0" dirty="0">
              <a:ln>
                <a:noFill/>
              </a:ln>
              <a:solidFill>
                <a:prstClr val="white"/>
              </a:solidFill>
              <a:effectLst/>
              <a:uLnTx/>
              <a:uFillTx/>
              <a:latin typeface="TT Norms Pro" panose="02000503030000020003" pitchFamily="2" charset="0"/>
              <a:ea typeface="新細明體"/>
              <a:cs typeface="Calibri"/>
            </a:endParaRPr>
          </a:p>
        </p:txBody>
      </p:sp>
      <p:pic>
        <p:nvPicPr>
          <p:cNvPr id="12" name="Picture 11">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7"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117180281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2">
            <a:extLst>
              <a:ext uri="{FF2B5EF4-FFF2-40B4-BE49-F238E27FC236}">
                <a16:creationId xmlns:a16="http://schemas.microsoft.com/office/drawing/2014/main" id="{7EBF8142-FD1C-4850-89DB-183E2D68EDCF}"/>
              </a:ext>
            </a:extLst>
          </p:cNvPr>
          <p:cNvPicPr>
            <a:picLocks noChangeAspect="1"/>
          </p:cNvPicPr>
          <p:nvPr/>
        </p:nvPicPr>
        <p:blipFill rotWithShape="1">
          <a:blip r:embed="rId3"/>
          <a:srcRect l="527" t="553"/>
          <a:stretch/>
        </p:blipFill>
        <p:spPr>
          <a:xfrm>
            <a:off x="0" y="0"/>
            <a:ext cx="12188825" cy="6858000"/>
          </a:xfrm>
          <a:prstGeom prst="rect">
            <a:avLst/>
          </a:prstGeom>
        </p:spPr>
      </p:pic>
      <p:sp>
        <p:nvSpPr>
          <p:cNvPr id="9" name="Shape 53">
            <a:extLst>
              <a:ext uri="{FF2B5EF4-FFF2-40B4-BE49-F238E27FC236}">
                <a16:creationId xmlns:a16="http://schemas.microsoft.com/office/drawing/2014/main" id="{95261174-6EB0-409C-9E1D-DD076186526B}"/>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lumMod val="6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lumMod val="6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lumMod val="65000"/>
                </a:prstClr>
              </a:solidFill>
              <a:effectLst/>
              <a:uLnTx/>
              <a:uFillTx/>
              <a:latin typeface="TT Norms Pro" panose="02000503030000020003" pitchFamily="2" charset="0"/>
              <a:ea typeface="arial" charset="0"/>
              <a:cs typeface="arial" charset="0"/>
              <a:sym typeface="arial"/>
            </a:endParaRPr>
          </a:p>
        </p:txBody>
      </p:sp>
      <p:pic>
        <p:nvPicPr>
          <p:cNvPr id="10" name="Picture 17">
            <a:extLst>
              <a:ext uri="{FF2B5EF4-FFF2-40B4-BE49-F238E27FC236}">
                <a16:creationId xmlns:a16="http://schemas.microsoft.com/office/drawing/2014/main" id="{C9722BF6-FE2E-45AF-B8C4-870E79476B7B}"/>
              </a:ext>
            </a:extLst>
          </p:cNvPr>
          <p:cNvPicPr>
            <a:picLocks noChangeAspect="1"/>
          </p:cNvPicPr>
          <p:nvPr/>
        </p:nvPicPr>
        <p:blipFill>
          <a:blip r:embed="rId4"/>
          <a:stretch>
            <a:fillRect/>
          </a:stretch>
        </p:blipFill>
        <p:spPr>
          <a:xfrm>
            <a:off x="355261" y="351075"/>
            <a:ext cx="2864706" cy="219600"/>
          </a:xfrm>
          <a:prstGeom prst="rect">
            <a:avLst/>
          </a:prstGeom>
        </p:spPr>
      </p:pic>
      <p:sp>
        <p:nvSpPr>
          <p:cNvPr id="60419" name="文字方塊 8"/>
          <p:cNvSpPr txBox="1">
            <a:spLocks noChangeArrowheads="1"/>
          </p:cNvSpPr>
          <p:nvPr/>
        </p:nvSpPr>
        <p:spPr bwMode="auto">
          <a:xfrm>
            <a:off x="954615" y="1931445"/>
            <a:ext cx="4356171"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ts val="6000"/>
              </a:lnSpc>
              <a:spcBef>
                <a:spcPct val="0"/>
              </a:spcBef>
              <a:spcAft>
                <a:spcPts val="0"/>
              </a:spcAft>
              <a:buClrTx/>
              <a:buSzTx/>
              <a:buFontTx/>
              <a:buNone/>
              <a:tabLst/>
              <a:defRPr/>
            </a:pPr>
            <a:r>
              <a:rPr kumimoji="0" lang="en-US" altLang="zh-TW" sz="5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Thank you</a:t>
            </a:r>
            <a:endParaRPr kumimoji="0" lang="zh-TW" altLang="en-US" sz="5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endParaRPr>
          </a:p>
        </p:txBody>
      </p:sp>
      <p:sp>
        <p:nvSpPr>
          <p:cNvPr id="60420" name="矩形 7"/>
          <p:cNvSpPr>
            <a:spLocks noChangeArrowheads="1"/>
          </p:cNvSpPr>
          <p:nvPr/>
        </p:nvSpPr>
        <p:spPr bwMode="auto">
          <a:xfrm>
            <a:off x="954616" y="3370792"/>
            <a:ext cx="5960912"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b="0" i="0" u="none" strike="noStrike" kern="1200" cap="none" spc="0" normalizeH="0" baseline="0" noProof="0" dirty="0">
                <a:ln>
                  <a:noFill/>
                </a:ln>
                <a:solidFill>
                  <a:srgbClr val="D9D9D6"/>
                </a:solidFill>
                <a:effectLst/>
                <a:uLnTx/>
                <a:uFillTx/>
                <a:latin typeface="TT Norms Pro" panose="02000503030000020003" pitchFamily="2" charset="0"/>
                <a:ea typeface="新細明體" panose="02020500000000000000" pitchFamily="18" charset="-120"/>
                <a:cs typeface="+mn-cs"/>
              </a:rPr>
              <a:t>For more information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b="0" i="0" u="none" strike="noStrike" kern="1200" cap="none" spc="0" normalizeH="0" baseline="0" noProof="0" dirty="0">
                <a:ln>
                  <a:noFill/>
                </a:ln>
                <a:solidFill>
                  <a:srgbClr val="D9D9D6"/>
                </a:solidFill>
                <a:effectLst/>
                <a:uLnTx/>
                <a:uFillTx/>
                <a:latin typeface="TT Norms Pro" panose="02000503030000020003" pitchFamily="2" charset="0"/>
                <a:ea typeface="新細明體" panose="02020500000000000000" pitchFamily="18" charset="-120"/>
                <a:cs typeface="+mn-cs"/>
              </a:rPr>
              <a:t>Visit ASUS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zh-TW" b="0" i="0" u="none" strike="noStrike" kern="1200" cap="none" spc="0" normalizeH="0" baseline="0" noProof="0" dirty="0">
              <a:ln>
                <a:noFill/>
              </a:ln>
              <a:solidFill>
                <a:srgbClr val="D9D9D6"/>
              </a:solidFill>
              <a:effectLst/>
              <a:uLnTx/>
              <a:uFillTx/>
              <a:latin typeface="TT Norms Pro" panose="02000503030000020003" pitchFamily="2" charset="0"/>
              <a:ea typeface="新細明體" panose="02020500000000000000" pitchFamily="18" charset="-120"/>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b="0" i="0" u="none" strike="noStrike" kern="1200" cap="none" spc="0" normalizeH="0" baseline="0" noProof="0" dirty="0">
                <a:ln>
                  <a:noFill/>
                </a:ln>
                <a:solidFill>
                  <a:srgbClr val="D9D9D6"/>
                </a:solidFill>
                <a:effectLst/>
                <a:uLnTx/>
                <a:uFillTx/>
                <a:latin typeface="TT Norms Pro" panose="02000503030000020003" pitchFamily="2" charset="0"/>
                <a:ea typeface="新細明體" panose="02020500000000000000" pitchFamily="18" charset="-120"/>
                <a:cs typeface="+mn-cs"/>
              </a:rPr>
              <a:t>www.asus.com </a:t>
            </a:r>
            <a:endParaRPr kumimoji="0" lang="zh-TW" altLang="en-US" b="0" i="0" u="none" strike="noStrike" kern="1200" cap="none" spc="0" normalizeH="0" baseline="0" noProof="0" dirty="0">
              <a:ln>
                <a:noFill/>
              </a:ln>
              <a:solidFill>
                <a:srgbClr val="D9D9D6"/>
              </a:solidFill>
              <a:effectLst/>
              <a:uLnTx/>
              <a:uFillTx/>
              <a:latin typeface="TT Norms Pro" panose="02000503030000020003" pitchFamily="2" charset="0"/>
              <a:ea typeface="新細明體" panose="02020500000000000000" pitchFamily="18" charset="-120"/>
              <a:cs typeface="+mn-cs"/>
            </a:endParaRPr>
          </a:p>
        </p:txBody>
      </p:sp>
    </p:spTree>
    <p:extLst>
      <p:ext uri="{BB962C8B-B14F-4D97-AF65-F5344CB8AC3E}">
        <p14:creationId xmlns:p14="http://schemas.microsoft.com/office/powerpoint/2010/main" val="2271232710"/>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959" t="8399" r="7297" b="5858"/>
          <a:stretch/>
        </p:blipFill>
        <p:spPr>
          <a:xfrm>
            <a:off x="0" y="0"/>
            <a:ext cx="12192000" cy="6858000"/>
          </a:xfrm>
          <a:prstGeom prst="rect">
            <a:avLst/>
          </a:prstGeom>
        </p:spPr>
      </p:pic>
      <p:sp>
        <p:nvSpPr>
          <p:cNvPr id="28" name="Rectangle 1">
            <a:extLst>
              <a:ext uri="{FF2B5EF4-FFF2-40B4-BE49-F238E27FC236}">
                <a16:creationId xmlns:a16="http://schemas.microsoft.com/office/drawing/2014/main" id="{BF6CBC5C-09FC-4F4C-B228-D953BF204D4C}"/>
              </a:ext>
            </a:extLst>
          </p:cNvPr>
          <p:cNvSpPr/>
          <p:nvPr/>
        </p:nvSpPr>
        <p:spPr>
          <a:xfrm>
            <a:off x="0" y="0"/>
            <a:ext cx="12192000" cy="6858000"/>
          </a:xfrm>
          <a:prstGeom prst="rect">
            <a:avLst/>
          </a:prstGeom>
          <a:solidFill>
            <a:srgbClr val="0000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3" name="Rectangle 2"/>
          <p:cNvSpPr/>
          <p:nvPr/>
        </p:nvSpPr>
        <p:spPr>
          <a:xfrm>
            <a:off x="5187653" y="1890934"/>
            <a:ext cx="181671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Fast Facts</a:t>
            </a:r>
          </a:p>
        </p:txBody>
      </p:sp>
      <p:pic>
        <p:nvPicPr>
          <p:cNvPr id="22" name="Picture 21">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4" name="Oval 3"/>
          <p:cNvSpPr/>
          <p:nvPr/>
        </p:nvSpPr>
        <p:spPr>
          <a:xfrm>
            <a:off x="934875" y="2606486"/>
            <a:ext cx="2377440" cy="2377440"/>
          </a:xfrm>
          <a:prstGeom prst="ellipse">
            <a:avLst/>
          </a:prstGeom>
          <a:solidFill>
            <a:srgbClr val="E6E6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9" name="TextBox 8"/>
          <p:cNvSpPr txBox="1"/>
          <p:nvPr/>
        </p:nvSpPr>
        <p:spPr>
          <a:xfrm>
            <a:off x="980029" y="3227162"/>
            <a:ext cx="2287133" cy="492443"/>
          </a:xfrm>
          <a:prstGeom prst="rect">
            <a:avLst/>
          </a:prstGeom>
          <a:noFill/>
          <a:ln>
            <a:noFill/>
          </a:ln>
        </p:spPr>
        <p:txBody>
          <a:bodyPr wrap="square" rtlCol="0">
            <a:spAutoFit/>
          </a:bodyPr>
          <a:lstStyle>
            <a:defPPr>
              <a:defRPr lang="zh-TW"/>
            </a:defPPr>
            <a:lvl1pPr algn="ctr">
              <a:defRPr sz="2600">
                <a:solidFill>
                  <a:srgbClr val="0070C0"/>
                </a:solidFill>
                <a:latin typeface="TT Norms Pro Medium" panose="02000803030000020003"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a:ln>
                  <a:noFill/>
                </a:ln>
                <a:solidFill>
                  <a:srgbClr val="0070C0"/>
                </a:solidFill>
                <a:effectLst/>
                <a:uLnTx/>
                <a:uFillTx/>
                <a:latin typeface="Calibri" panose="020F0502020204030204"/>
                <a:ea typeface="微軟正黑體" panose="020B0604030504040204" pitchFamily="34" charset="-120"/>
                <a:cs typeface="+mn-cs"/>
              </a:rPr>
              <a:t>16,000+</a:t>
            </a:r>
            <a:endParaRPr kumimoji="0" lang="zh-TW" altLang="en-US" sz="2600" b="0" i="0" u="none" strike="noStrike" kern="1200" cap="none" spc="0" normalizeH="0" baseline="0" noProof="0">
              <a:ln>
                <a:noFill/>
              </a:ln>
              <a:solidFill>
                <a:srgbClr val="0070C0"/>
              </a:solidFill>
              <a:effectLst/>
              <a:uLnTx/>
              <a:uFillTx/>
              <a:latin typeface="Calibri" panose="020F0502020204030204"/>
              <a:ea typeface="微軟正黑體" panose="020B0604030504040204" pitchFamily="34" charset="-120"/>
              <a:cs typeface="+mn-cs"/>
            </a:endParaRPr>
          </a:p>
        </p:txBody>
      </p:sp>
      <p:sp>
        <p:nvSpPr>
          <p:cNvPr id="10" name="TextBox 9"/>
          <p:cNvSpPr txBox="1"/>
          <p:nvPr/>
        </p:nvSpPr>
        <p:spPr>
          <a:xfrm>
            <a:off x="1185383" y="3756202"/>
            <a:ext cx="1876425"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Worldwide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25" name="Oval 24"/>
          <p:cNvSpPr/>
          <p:nvPr/>
        </p:nvSpPr>
        <p:spPr>
          <a:xfrm>
            <a:off x="3583145" y="2606486"/>
            <a:ext cx="2377440" cy="2377440"/>
          </a:xfrm>
          <a:prstGeom prst="ellipse">
            <a:avLst/>
          </a:prstGeom>
          <a:solidFill>
            <a:srgbClr val="E6E6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11" name="TextBox 10"/>
          <p:cNvSpPr txBox="1"/>
          <p:nvPr/>
        </p:nvSpPr>
        <p:spPr>
          <a:xfrm>
            <a:off x="3608355" y="3294537"/>
            <a:ext cx="2327021"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srgbClr val="0070C0"/>
                </a:solidFill>
                <a:effectLst/>
                <a:uLnTx/>
                <a:uFillTx/>
                <a:latin typeface="Calibri" panose="020F0502020204030204"/>
                <a:ea typeface="微軟正黑體" panose="020B0604030504040204" pitchFamily="34" charset="-120"/>
                <a:cs typeface="+mn-cs"/>
              </a:rPr>
              <a:t>5,000+</a:t>
            </a:r>
            <a:endParaRPr kumimoji="0" lang="zh-TW" altLang="en-US" sz="2600" b="0" i="0" u="none" strike="noStrike" kern="1200" cap="none" spc="0" normalizeH="0" baseline="0" noProof="0" dirty="0">
              <a:ln>
                <a:noFill/>
              </a:ln>
              <a:solidFill>
                <a:srgbClr val="0070C0"/>
              </a:solidFill>
              <a:effectLst/>
              <a:uLnTx/>
              <a:uFillTx/>
              <a:latin typeface="Calibri" panose="020F0502020204030204"/>
              <a:ea typeface="微軟正黑體" panose="020B0604030504040204" pitchFamily="34" charset="-120"/>
              <a:cs typeface="+mn-cs"/>
            </a:endParaRPr>
          </a:p>
        </p:txBody>
      </p:sp>
      <p:sp>
        <p:nvSpPr>
          <p:cNvPr id="12" name="TextBox 11"/>
          <p:cNvSpPr txBox="1"/>
          <p:nvPr/>
        </p:nvSpPr>
        <p:spPr>
          <a:xfrm>
            <a:off x="3833653" y="3756202"/>
            <a:ext cx="1876425"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Calibri" panose="020F0502020204030204"/>
                <a:ea typeface="微軟正黑體" panose="020B0604030504040204" pitchFamily="34" charset="-120"/>
                <a:cs typeface="+mn-cs"/>
              </a:rPr>
              <a:t>World-Class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Calibri" panose="020F0502020204030204"/>
                <a:ea typeface="微軟正黑體" panose="020B0604030504040204" pitchFamily="34" charset="-120"/>
                <a:cs typeface="+mn-cs"/>
              </a:rPr>
              <a:t>R&amp;D Engineers</a:t>
            </a:r>
            <a:endParaRPr kumimoji="0" lang="zh-TW" altLang="en-US" sz="1800" b="0" i="0" u="none" strike="noStrike" kern="1200" cap="none" spc="0" normalizeH="0" baseline="0" noProof="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26" name="Oval 25"/>
          <p:cNvSpPr/>
          <p:nvPr/>
        </p:nvSpPr>
        <p:spPr>
          <a:xfrm>
            <a:off x="6231415" y="2606486"/>
            <a:ext cx="2377440" cy="2377440"/>
          </a:xfrm>
          <a:prstGeom prst="ellipse">
            <a:avLst/>
          </a:prstGeom>
          <a:solidFill>
            <a:srgbClr val="E6E6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13" name="TextBox 12"/>
          <p:cNvSpPr txBox="1"/>
          <p:nvPr/>
        </p:nvSpPr>
        <p:spPr>
          <a:xfrm>
            <a:off x="6265713" y="3294537"/>
            <a:ext cx="2308844" cy="492443"/>
          </a:xfrm>
          <a:prstGeom prst="rect">
            <a:avLst/>
          </a:prstGeom>
          <a:noFill/>
          <a:ln>
            <a:noFill/>
          </a:ln>
        </p:spPr>
        <p:txBody>
          <a:bodyPr wrap="square" rtlCol="0">
            <a:spAutoFit/>
          </a:bodyPr>
          <a:lstStyle>
            <a:defPPr>
              <a:defRPr lang="zh-TW"/>
            </a:defPPr>
            <a:lvl1pPr algn="ctr">
              <a:defRPr sz="2600">
                <a:solidFill>
                  <a:srgbClr val="0070C0"/>
                </a:solidFill>
                <a:latin typeface="TT Norms Pro Medium" panose="02000803030000020003"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srgbClr val="0070C0"/>
                </a:solidFill>
                <a:effectLst/>
                <a:uLnTx/>
                <a:uFillTx/>
                <a:latin typeface="Calibri" panose="020F0502020204030204"/>
                <a:ea typeface="微軟正黑體" panose="020B0604030504040204" pitchFamily="34" charset="-120"/>
                <a:cs typeface="+mn-cs"/>
              </a:rPr>
              <a:t>US $16.22B</a:t>
            </a:r>
          </a:p>
        </p:txBody>
      </p:sp>
      <p:sp>
        <p:nvSpPr>
          <p:cNvPr id="14" name="TextBox 13"/>
          <p:cNvSpPr txBox="1"/>
          <p:nvPr/>
        </p:nvSpPr>
        <p:spPr>
          <a:xfrm>
            <a:off x="6481923" y="3756202"/>
            <a:ext cx="1876425"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Group Revenue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in 2024</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27" name="Oval 26"/>
          <p:cNvSpPr/>
          <p:nvPr/>
        </p:nvSpPr>
        <p:spPr>
          <a:xfrm>
            <a:off x="8879685" y="2606486"/>
            <a:ext cx="2377440" cy="2377440"/>
          </a:xfrm>
          <a:prstGeom prst="ellipse">
            <a:avLst/>
          </a:prstGeom>
          <a:solidFill>
            <a:srgbClr val="E6E6E6"/>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23" name="TextBox 22"/>
          <p:cNvSpPr txBox="1"/>
          <p:nvPr/>
        </p:nvSpPr>
        <p:spPr>
          <a:xfrm>
            <a:off x="9171468" y="3294537"/>
            <a:ext cx="1843874" cy="492443"/>
          </a:xfrm>
          <a:prstGeom prst="rect">
            <a:avLst/>
          </a:prstGeom>
          <a:noFill/>
          <a:ln>
            <a:noFill/>
          </a:ln>
        </p:spPr>
        <p:txBody>
          <a:bodyPr wrap="square" rtlCol="0">
            <a:spAutoFit/>
          </a:bodyPr>
          <a:lstStyle>
            <a:defPPr>
              <a:defRPr lang="zh-TW"/>
            </a:defPPr>
            <a:lvl1pPr algn="ctr">
              <a:defRPr sz="2600">
                <a:solidFill>
                  <a:srgbClr val="0070C0"/>
                </a:solidFill>
                <a:latin typeface="TT Norms Pro Medium" panose="02000803030000020003"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srgbClr val="0070C0"/>
                </a:solidFill>
                <a:effectLst/>
                <a:uLnTx/>
                <a:uFillTx/>
                <a:latin typeface="Calibri" panose="020F0502020204030204"/>
                <a:ea typeface="微軟正黑體" panose="020B0604030504040204" pitchFamily="34" charset="-120"/>
                <a:cs typeface="+mn-cs"/>
              </a:rPr>
              <a:t>US $2.2B</a:t>
            </a:r>
          </a:p>
        </p:txBody>
      </p:sp>
      <p:sp>
        <p:nvSpPr>
          <p:cNvPr id="24" name="TextBox 23"/>
          <p:cNvSpPr txBox="1"/>
          <p:nvPr/>
        </p:nvSpPr>
        <p:spPr>
          <a:xfrm>
            <a:off x="9130193" y="3756202"/>
            <a:ext cx="1876425" cy="64633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Brand </a:t>
            </a:r>
            <a:br>
              <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b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rPr>
              <a:t>Value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19"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charset="0"/>
                <a:sym typeface="arial"/>
              </a:rPr>
              <a:t>CONFIDENTIAL</a:t>
            </a:r>
            <a:r>
              <a:rPr kumimoji="0" lang="en-US" sz="7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charset="0"/>
                <a:sym typeface="arial"/>
              </a:rPr>
              <a:t> AND PROPRIETARY INFORMATION</a:t>
            </a:r>
            <a:endParaRPr kumimoji="0" sz="7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charset="0"/>
              <a:sym typeface="arial"/>
            </a:endParaRPr>
          </a:p>
        </p:txBody>
      </p:sp>
      <p:sp>
        <p:nvSpPr>
          <p:cNvPr id="20" name="Text Box 4">
            <a:extLst>
              <a:ext uri="{FF2B5EF4-FFF2-40B4-BE49-F238E27FC236}">
                <a16:creationId xmlns:a16="http://schemas.microsoft.com/office/drawing/2014/main" id="{FB5CFD96-8A47-4548-8EB3-FD620FA000B8}"/>
              </a:ext>
            </a:extLst>
          </p:cNvPr>
          <p:cNvSpPr txBox="1">
            <a:spLocks noChangeArrowheads="1"/>
          </p:cNvSpPr>
          <p:nvPr/>
        </p:nvSpPr>
        <p:spPr bwMode="auto">
          <a:xfrm>
            <a:off x="934875" y="5491158"/>
            <a:ext cx="10850563" cy="37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ts val="2100"/>
              </a:lnSpc>
              <a:spcBef>
                <a:spcPct val="0"/>
              </a:spcBef>
              <a:spcAft>
                <a:spcPct val="0"/>
              </a:spcAft>
              <a:buClrTx/>
              <a:buSzTx/>
              <a:buFont typeface="Arial" panose="020B0604020202020204" pitchFamily="34" charset="0"/>
              <a:buNone/>
              <a:tabLst/>
              <a:defRPr/>
            </a:pPr>
            <a:r>
              <a:rPr kumimoji="1" lang="en-US" altLang="zh-TW" sz="2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Over 160 offices and 1,300 support centers worldwide</a:t>
            </a:r>
            <a:endParaRPr kumimoji="1" lang="zh-TW" altLang="en-US" sz="2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endParaRPr>
          </a:p>
        </p:txBody>
      </p:sp>
    </p:spTree>
    <p:extLst>
      <p:ext uri="{BB962C8B-B14F-4D97-AF65-F5344CB8AC3E}">
        <p14:creationId xmlns:p14="http://schemas.microsoft.com/office/powerpoint/2010/main" val="4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8C4044-B46A-4EAE-921E-CBBF400EAECA}"/>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6B521B5D-A677-414A-BBD3-0F37EBC497E7}"/>
              </a:ext>
            </a:extLst>
          </p:cNvPr>
          <p:cNvSpPr>
            <a:spLocks noGrp="1"/>
          </p:cNvSpPr>
          <p:nvPr>
            <p:ph idx="1"/>
          </p:nvPr>
        </p:nvSpPr>
        <p:spPr/>
        <p:txBody>
          <a:bodyPr/>
          <a:lstStyle/>
          <a:p>
            <a:endParaRPr lang="zh-TW" altLang="en-US"/>
          </a:p>
        </p:txBody>
      </p:sp>
      <p:pic>
        <p:nvPicPr>
          <p:cNvPr id="21" name="Picture 1">
            <a:extLst>
              <a:ext uri="{FF2B5EF4-FFF2-40B4-BE49-F238E27FC236}">
                <a16:creationId xmlns:a16="http://schemas.microsoft.com/office/drawing/2014/main" id="{A6DBCB39-2D03-487F-9B29-583655DBAC9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4048" b="4682"/>
          <a:stretch/>
        </p:blipFill>
        <p:spPr>
          <a:xfrm>
            <a:off x="0" y="0"/>
            <a:ext cx="12192000" cy="6872438"/>
          </a:xfrm>
          <a:prstGeom prst="rect">
            <a:avLst/>
          </a:prstGeom>
        </p:spPr>
      </p:pic>
      <p:sp>
        <p:nvSpPr>
          <p:cNvPr id="22" name="Rectangle 78">
            <a:extLst>
              <a:ext uri="{FF2B5EF4-FFF2-40B4-BE49-F238E27FC236}">
                <a16:creationId xmlns:a16="http://schemas.microsoft.com/office/drawing/2014/main" id="{402ACBC8-BDC8-4155-9D58-BAECBDC64E71}"/>
              </a:ext>
            </a:extLst>
          </p:cNvPr>
          <p:cNvSpPr/>
          <p:nvPr/>
        </p:nvSpPr>
        <p:spPr>
          <a:xfrm>
            <a:off x="4818295" y="509170"/>
            <a:ext cx="3100336"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rPr>
              <a:t>Product Portfolio​</a:t>
            </a:r>
            <a:endParaRPr kumimoji="0" lang="zh-TW" altLang="en-US" sz="3200" b="1"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mn-cs"/>
            </a:endParaRPr>
          </a:p>
        </p:txBody>
      </p:sp>
      <p:pic>
        <p:nvPicPr>
          <p:cNvPr id="1043" name="Picture 19">
            <a:extLst>
              <a:ext uri="{FF2B5EF4-FFF2-40B4-BE49-F238E27FC236}">
                <a16:creationId xmlns:a16="http://schemas.microsoft.com/office/drawing/2014/main" id="{4A6F6AAE-0E20-4429-9F1A-335C01167E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418" y="1050231"/>
            <a:ext cx="1311550" cy="1451484"/>
          </a:xfrm>
          <a:prstGeom prst="rect">
            <a:avLst/>
          </a:prstGeom>
          <a:noFill/>
          <a:effectLst>
            <a:glow rad="101600">
              <a:schemeClr val="accent5">
                <a:alpha val="40000"/>
              </a:schemeClr>
            </a:glow>
          </a:effectLst>
          <a:extLst>
            <a:ext uri="{909E8E84-426E-40DD-AFC4-6F175D3DCCD1}">
              <a14:hiddenFill xmlns:a14="http://schemas.microsoft.com/office/drawing/2010/main">
                <a:solidFill>
                  <a:srgbClr val="FFFFFF"/>
                </a:solidFill>
              </a14:hiddenFill>
            </a:ext>
          </a:extLst>
        </p:spPr>
      </p:pic>
      <p:pic>
        <p:nvPicPr>
          <p:cNvPr id="34" name="Picture 21">
            <a:extLst>
              <a:ext uri="{FF2B5EF4-FFF2-40B4-BE49-F238E27FC236}">
                <a16:creationId xmlns:a16="http://schemas.microsoft.com/office/drawing/2014/main" id="{D02B7FC9-C233-4355-92DE-BC33FC0A5AD6}"/>
              </a:ext>
            </a:extLst>
          </p:cNvPr>
          <p:cNvPicPr>
            <a:picLocks noChangeAspect="1"/>
          </p:cNvPicPr>
          <p:nvPr/>
        </p:nvPicPr>
        <p:blipFill>
          <a:blip r:embed="rId5"/>
          <a:stretch>
            <a:fillRect/>
          </a:stretch>
        </p:blipFill>
        <p:spPr>
          <a:xfrm>
            <a:off x="355261" y="351075"/>
            <a:ext cx="2864706" cy="219600"/>
          </a:xfrm>
          <a:prstGeom prst="rect">
            <a:avLst/>
          </a:prstGeom>
        </p:spPr>
      </p:pic>
      <p:sp>
        <p:nvSpPr>
          <p:cNvPr id="35" name="文字方塊 31">
            <a:extLst>
              <a:ext uri="{FF2B5EF4-FFF2-40B4-BE49-F238E27FC236}">
                <a16:creationId xmlns:a16="http://schemas.microsoft.com/office/drawing/2014/main" id="{DF2E38E4-85BE-48D9-8D70-CDEDCDCE74D3}"/>
              </a:ext>
            </a:extLst>
          </p:cNvPr>
          <p:cNvSpPr txBox="1">
            <a:spLocks noChangeArrowheads="1"/>
          </p:cNvSpPr>
          <p:nvPr/>
        </p:nvSpPr>
        <p:spPr bwMode="auto">
          <a:xfrm>
            <a:off x="101914" y="2547064"/>
            <a:ext cx="2563183"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Motherboard</a:t>
            </a:r>
            <a:endPar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pic>
        <p:nvPicPr>
          <p:cNvPr id="1045" name="Picture 21" descr="A computer monitor with a bridge and text&#10;&#10;Description automatically generated">
            <a:extLst>
              <a:ext uri="{FF2B5EF4-FFF2-40B4-BE49-F238E27FC236}">
                <a16:creationId xmlns:a16="http://schemas.microsoft.com/office/drawing/2014/main" id="{29149683-9B69-4F8E-88C9-3967474A43A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57368" y="1001502"/>
            <a:ext cx="2280690" cy="1524440"/>
          </a:xfrm>
          <a:prstGeom prst="rect">
            <a:avLst/>
          </a:prstGeom>
          <a:noFill/>
          <a:effectLst>
            <a:glow rad="101600">
              <a:schemeClr val="accent5">
                <a:alpha val="40000"/>
              </a:schemeClr>
            </a:glow>
          </a:effectLst>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66933EC2-A77D-4278-9439-1BC7A9EEBB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2957" y="1055130"/>
            <a:ext cx="1841668" cy="1349129"/>
          </a:xfrm>
          <a:prstGeom prst="rect">
            <a:avLst/>
          </a:prstGeom>
          <a:noFill/>
          <a:effectLst>
            <a:glow rad="101600">
              <a:schemeClr val="accent5">
                <a:alpha val="40000"/>
              </a:schemeClr>
            </a:glow>
          </a:effectLst>
          <a:extLst>
            <a:ext uri="{909E8E84-426E-40DD-AFC4-6F175D3DCCD1}">
              <a14:hiddenFill xmlns:a14="http://schemas.microsoft.com/office/drawing/2010/main">
                <a:solidFill>
                  <a:srgbClr val="FFFFFF"/>
                </a:solidFill>
              </a14:hiddenFill>
            </a:ext>
          </a:extLst>
        </p:spPr>
      </p:pic>
      <p:pic>
        <p:nvPicPr>
          <p:cNvPr id="1049" name="Picture 25" descr="A black and gold router&#10;&#10;Description automatically generated">
            <a:extLst>
              <a:ext uri="{FF2B5EF4-FFF2-40B4-BE49-F238E27FC236}">
                <a16:creationId xmlns:a16="http://schemas.microsoft.com/office/drawing/2014/main" id="{4B7AE60F-2E77-419E-A369-B2B59C9711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8107" y="2785760"/>
            <a:ext cx="2405206" cy="1604760"/>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39" name="文字方塊 31">
            <a:extLst>
              <a:ext uri="{FF2B5EF4-FFF2-40B4-BE49-F238E27FC236}">
                <a16:creationId xmlns:a16="http://schemas.microsoft.com/office/drawing/2014/main" id="{7BC887CF-2499-432E-9742-C16AB4E27ADB}"/>
              </a:ext>
            </a:extLst>
          </p:cNvPr>
          <p:cNvSpPr txBox="1">
            <a:spLocks noChangeArrowheads="1"/>
          </p:cNvSpPr>
          <p:nvPr/>
        </p:nvSpPr>
        <p:spPr bwMode="auto">
          <a:xfrm>
            <a:off x="2932777" y="2516805"/>
            <a:ext cx="1403226"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Displays</a:t>
            </a:r>
            <a:endPar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pic>
        <p:nvPicPr>
          <p:cNvPr id="1051" name="Picture 27">
            <a:extLst>
              <a:ext uri="{FF2B5EF4-FFF2-40B4-BE49-F238E27FC236}">
                <a16:creationId xmlns:a16="http://schemas.microsoft.com/office/drawing/2014/main" id="{F248F2AD-B2F9-4872-8631-BE8C1CA5500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5261" y="3122745"/>
            <a:ext cx="2292609" cy="1215544"/>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53" name="Picture 29">
            <a:extLst>
              <a:ext uri="{FF2B5EF4-FFF2-40B4-BE49-F238E27FC236}">
                <a16:creationId xmlns:a16="http://schemas.microsoft.com/office/drawing/2014/main" id="{0B461819-F4AE-478C-BECE-4EDDF0D63B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13144" y="2969620"/>
            <a:ext cx="2068488" cy="1340687"/>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55" name="Picture 31">
            <a:extLst>
              <a:ext uri="{FF2B5EF4-FFF2-40B4-BE49-F238E27FC236}">
                <a16:creationId xmlns:a16="http://schemas.microsoft.com/office/drawing/2014/main" id="{A65F7004-C51C-4B4A-98D6-85C19113BF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74997" y="877536"/>
            <a:ext cx="2669136" cy="1647783"/>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91B7321D-FC0B-4B29-94E5-1985A72B7D7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2520" y="3051189"/>
            <a:ext cx="1786841" cy="3166282"/>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E8EBFEF9-95B9-4115-B8C5-2C38C86AD61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01870" y="336893"/>
            <a:ext cx="1517734" cy="2273957"/>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C848382E-506D-4604-A358-761B52117AE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41410" y="4690060"/>
            <a:ext cx="1746366" cy="1746366"/>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63" name="Picture 39">
            <a:extLst>
              <a:ext uri="{FF2B5EF4-FFF2-40B4-BE49-F238E27FC236}">
                <a16:creationId xmlns:a16="http://schemas.microsoft.com/office/drawing/2014/main" id="{8CBDF4C2-3CE0-4009-9D91-89E3456B291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720693" y="4365346"/>
            <a:ext cx="1288343" cy="1926009"/>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DDB4109-EF30-4AF5-B288-34BFBB0C90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27421" y="5939587"/>
            <a:ext cx="1578019" cy="479594"/>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66" name="Picture 42">
            <a:extLst>
              <a:ext uri="{FF2B5EF4-FFF2-40B4-BE49-F238E27FC236}">
                <a16:creationId xmlns:a16="http://schemas.microsoft.com/office/drawing/2014/main" id="{7917E6F3-C9D7-4466-A62E-AF50536BBA8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8200" y="4807551"/>
            <a:ext cx="1569427" cy="1628875"/>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67" name="Picture 43">
            <a:extLst>
              <a:ext uri="{FF2B5EF4-FFF2-40B4-BE49-F238E27FC236}">
                <a16:creationId xmlns:a16="http://schemas.microsoft.com/office/drawing/2014/main" id="{8BCEEE78-DF36-4080-BB18-DB284418CD7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02944" y="4653588"/>
            <a:ext cx="1628058" cy="1782838"/>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27B02632-718E-4D70-B7B1-EDC1B0F9B4A8}"/>
              </a:ext>
            </a:extLst>
          </p:cNvPr>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9811" y="2867404"/>
            <a:ext cx="1511117" cy="1459010"/>
          </a:xfrm>
          <a:prstGeom prst="rect">
            <a:avLst/>
          </a:prstGeom>
          <a:noFill/>
          <a:effectLst>
            <a:glow rad="101600">
              <a:schemeClr val="accent1">
                <a:alpha val="40000"/>
              </a:schemeClr>
            </a:glow>
          </a:effectLst>
          <a:extLst>
            <a:ext uri="{909E8E84-426E-40DD-AFC4-6F175D3DCCD1}">
              <a14:hiddenFill xmlns:a14="http://schemas.microsoft.com/office/drawing/2010/main">
                <a:solidFill>
                  <a:srgbClr val="FFFFFF"/>
                </a:solidFill>
              </a14:hiddenFill>
            </a:ext>
          </a:extLst>
        </p:spPr>
      </p:pic>
      <p:sp>
        <p:nvSpPr>
          <p:cNvPr id="54" name="文字方塊 53">
            <a:extLst>
              <a:ext uri="{FF2B5EF4-FFF2-40B4-BE49-F238E27FC236}">
                <a16:creationId xmlns:a16="http://schemas.microsoft.com/office/drawing/2014/main" id="{9B09F2EB-851D-4E50-8CF6-80F61DEF075D}"/>
              </a:ext>
            </a:extLst>
          </p:cNvPr>
          <p:cNvSpPr txBox="1"/>
          <p:nvPr/>
        </p:nvSpPr>
        <p:spPr>
          <a:xfrm>
            <a:off x="5300658" y="2450936"/>
            <a:ext cx="209804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defPPr>
              <a:defRPr lang="zh-TW"/>
            </a:defPPr>
            <a:lvl1pPr algn="ctr">
              <a:lnSpc>
                <a:spcPct val="100000"/>
              </a:lnSpc>
              <a:spcBef>
                <a:spcPct val="0"/>
              </a:spcBef>
              <a:buFontTx/>
              <a:buNone/>
              <a:defRPr kumimoji="1" sz="1400">
                <a:solidFill>
                  <a:schemeClr val="bg1"/>
                </a:solidFill>
                <a:ea typeface="微軟正黑體" panose="020B0604030504040204" pitchFamily="34" charset="-12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Servers &amp; Workstations</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56" name="文字方塊 55">
            <a:extLst>
              <a:ext uri="{FF2B5EF4-FFF2-40B4-BE49-F238E27FC236}">
                <a16:creationId xmlns:a16="http://schemas.microsoft.com/office/drawing/2014/main" id="{6384EBE0-8E2D-4883-9BC2-13BA327FBA40}"/>
              </a:ext>
            </a:extLst>
          </p:cNvPr>
          <p:cNvSpPr txBox="1"/>
          <p:nvPr/>
        </p:nvSpPr>
        <p:spPr>
          <a:xfrm>
            <a:off x="8315302" y="2456962"/>
            <a:ext cx="116283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Projectors</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58" name="文字方塊 57">
            <a:extLst>
              <a:ext uri="{FF2B5EF4-FFF2-40B4-BE49-F238E27FC236}">
                <a16:creationId xmlns:a16="http://schemas.microsoft.com/office/drawing/2014/main" id="{AD175B7F-E522-4AD7-AC86-DCFA54105206}"/>
              </a:ext>
            </a:extLst>
          </p:cNvPr>
          <p:cNvSpPr txBox="1"/>
          <p:nvPr/>
        </p:nvSpPr>
        <p:spPr>
          <a:xfrm>
            <a:off x="10547456" y="2427189"/>
            <a:ext cx="1046480"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Desktops</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60" name="文字方塊 59">
            <a:extLst>
              <a:ext uri="{FF2B5EF4-FFF2-40B4-BE49-F238E27FC236}">
                <a16:creationId xmlns:a16="http://schemas.microsoft.com/office/drawing/2014/main" id="{F3D98348-1BCB-46E1-90DE-AA940DD0C66C}"/>
              </a:ext>
            </a:extLst>
          </p:cNvPr>
          <p:cNvSpPr txBox="1"/>
          <p:nvPr/>
        </p:nvSpPr>
        <p:spPr>
          <a:xfrm>
            <a:off x="949791" y="4231419"/>
            <a:ext cx="1203475"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Multimedia</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62" name="文字方塊 61">
            <a:extLst>
              <a:ext uri="{FF2B5EF4-FFF2-40B4-BE49-F238E27FC236}">
                <a16:creationId xmlns:a16="http://schemas.microsoft.com/office/drawing/2014/main" id="{D3BD77B3-CA0E-46A8-8921-CDE66922E222}"/>
              </a:ext>
            </a:extLst>
          </p:cNvPr>
          <p:cNvSpPr txBox="1"/>
          <p:nvPr/>
        </p:nvSpPr>
        <p:spPr>
          <a:xfrm>
            <a:off x="3634390" y="6456757"/>
            <a:ext cx="1209040" cy="288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defPPr>
              <a:defRPr lang="zh-TW"/>
            </a:defPPr>
            <a:lvl1pPr algn="ctr">
              <a:lnSpc>
                <a:spcPct val="100000"/>
              </a:lnSpc>
              <a:spcBef>
                <a:spcPct val="0"/>
              </a:spcBef>
              <a:buFontTx/>
              <a:buNone/>
              <a:defRPr kumimoji="1" sz="1400">
                <a:solidFill>
                  <a:schemeClr val="bg1"/>
                </a:solidFill>
                <a:ea typeface="微軟正黑體" panose="020B0604030504040204" pitchFamily="34" charset="-120"/>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Notebooks</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66" name="文字方塊 65">
            <a:extLst>
              <a:ext uri="{FF2B5EF4-FFF2-40B4-BE49-F238E27FC236}">
                <a16:creationId xmlns:a16="http://schemas.microsoft.com/office/drawing/2014/main" id="{0F524871-A72E-4847-82FA-790BDC8A555B}"/>
              </a:ext>
            </a:extLst>
          </p:cNvPr>
          <p:cNvSpPr txBox="1"/>
          <p:nvPr/>
        </p:nvSpPr>
        <p:spPr>
          <a:xfrm>
            <a:off x="3048000" y="324941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新細明體" panose="02020500000000000000" pitchFamily="18" charset="-120"/>
                <a:cs typeface="+mn-cs"/>
              </a:rPr>
              <a:t> </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9" name="文字方塊 68">
            <a:extLst>
              <a:ext uri="{FF2B5EF4-FFF2-40B4-BE49-F238E27FC236}">
                <a16:creationId xmlns:a16="http://schemas.microsoft.com/office/drawing/2014/main" id="{2B8D7114-EF1D-450A-9F42-C458FBD2F89D}"/>
              </a:ext>
            </a:extLst>
          </p:cNvPr>
          <p:cNvSpPr txBox="1"/>
          <p:nvPr/>
        </p:nvSpPr>
        <p:spPr>
          <a:xfrm>
            <a:off x="6071925" y="4231419"/>
            <a:ext cx="1203475"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Networking</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72" name="文字方塊 71">
            <a:extLst>
              <a:ext uri="{FF2B5EF4-FFF2-40B4-BE49-F238E27FC236}">
                <a16:creationId xmlns:a16="http://schemas.microsoft.com/office/drawing/2014/main" id="{1DB5F553-15E4-47F7-87FB-8D74A04CEDBE}"/>
              </a:ext>
            </a:extLst>
          </p:cNvPr>
          <p:cNvSpPr txBox="1"/>
          <p:nvPr/>
        </p:nvSpPr>
        <p:spPr>
          <a:xfrm>
            <a:off x="1021175" y="6478241"/>
            <a:ext cx="1203475"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Smartphone</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73" name="文字方塊 72">
            <a:extLst>
              <a:ext uri="{FF2B5EF4-FFF2-40B4-BE49-F238E27FC236}">
                <a16:creationId xmlns:a16="http://schemas.microsoft.com/office/drawing/2014/main" id="{4DDAA1C5-E022-45EE-B0A0-CF4297D90568}"/>
              </a:ext>
            </a:extLst>
          </p:cNvPr>
          <p:cNvSpPr txBox="1"/>
          <p:nvPr/>
        </p:nvSpPr>
        <p:spPr>
          <a:xfrm>
            <a:off x="3295884" y="4250634"/>
            <a:ext cx="1530161"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2 in 1 Convertibles</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74" name="文字方塊 73">
            <a:extLst>
              <a:ext uri="{FF2B5EF4-FFF2-40B4-BE49-F238E27FC236}">
                <a16:creationId xmlns:a16="http://schemas.microsoft.com/office/drawing/2014/main" id="{45725A91-9AF9-4950-A2F2-BA32E98F8BE2}"/>
              </a:ext>
            </a:extLst>
          </p:cNvPr>
          <p:cNvSpPr txBox="1"/>
          <p:nvPr/>
        </p:nvSpPr>
        <p:spPr>
          <a:xfrm>
            <a:off x="5922371" y="6422823"/>
            <a:ext cx="1530161"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IoT/Wearable</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75" name="文字方塊 74">
            <a:extLst>
              <a:ext uri="{FF2B5EF4-FFF2-40B4-BE49-F238E27FC236}">
                <a16:creationId xmlns:a16="http://schemas.microsoft.com/office/drawing/2014/main" id="{AD3ABCCB-CA58-43BB-A599-7422BCD0F2A0}"/>
              </a:ext>
            </a:extLst>
          </p:cNvPr>
          <p:cNvSpPr txBox="1"/>
          <p:nvPr/>
        </p:nvSpPr>
        <p:spPr>
          <a:xfrm>
            <a:off x="8254889" y="4250635"/>
            <a:ext cx="1530161"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Healthcare</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76" name="文字方塊 75">
            <a:extLst>
              <a:ext uri="{FF2B5EF4-FFF2-40B4-BE49-F238E27FC236}">
                <a16:creationId xmlns:a16="http://schemas.microsoft.com/office/drawing/2014/main" id="{1B48B8B3-64C2-4953-8559-D0172AD7A11F}"/>
              </a:ext>
            </a:extLst>
          </p:cNvPr>
          <p:cNvSpPr txBox="1"/>
          <p:nvPr/>
        </p:nvSpPr>
        <p:spPr>
          <a:xfrm>
            <a:off x="8182357" y="6414021"/>
            <a:ext cx="1530161"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All In One</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77" name="文字方塊 76">
            <a:extLst>
              <a:ext uri="{FF2B5EF4-FFF2-40B4-BE49-F238E27FC236}">
                <a16:creationId xmlns:a16="http://schemas.microsoft.com/office/drawing/2014/main" id="{716B65A8-4E64-4A23-8487-32C8317E5428}"/>
              </a:ext>
            </a:extLst>
          </p:cNvPr>
          <p:cNvSpPr txBox="1"/>
          <p:nvPr/>
        </p:nvSpPr>
        <p:spPr>
          <a:xfrm>
            <a:off x="10701440" y="6213330"/>
            <a:ext cx="1046480" cy="307777"/>
          </a:xfrm>
          <a:prstGeom prst="rect">
            <a:avLst/>
          </a:prstGeom>
          <a:noFill/>
        </p:spPr>
        <p:txBody>
          <a:bodyPr wrap="square">
            <a:spAutoFit/>
          </a:bodyPr>
          <a:lstStyle>
            <a:defPPr>
              <a:defRPr lang="zh-TW"/>
            </a:defPPr>
            <a:lvl1pPr>
              <a:defRPr kumimoji="1" sz="1400">
                <a:solidFill>
                  <a:schemeClr val="bg1"/>
                </a:solidFill>
                <a:ea typeface="微軟正黑體" panose="020B0604030504040204" pitchFamily="34" charset="-12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Robotics</a:t>
            </a:r>
            <a:endParaRPr kumimoji="1" lang="zh-TW" altLang="en-US"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47700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t="4048" b="4682"/>
          <a:stretch/>
        </p:blipFill>
        <p:spPr>
          <a:xfrm>
            <a:off x="0" y="0"/>
            <a:ext cx="12192000" cy="6872438"/>
          </a:xfrm>
          <a:prstGeom prst="rect">
            <a:avLst/>
          </a:prstGeom>
        </p:spPr>
      </p:pic>
      <p:sp>
        <p:nvSpPr>
          <p:cNvPr id="79" name="Rectangle 78"/>
          <p:cNvSpPr/>
          <p:nvPr/>
        </p:nvSpPr>
        <p:spPr>
          <a:xfrm>
            <a:off x="548671" y="0"/>
            <a:ext cx="12192000"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8" name="Picture 27">
            <a:extLst>
              <a:ext uri="{FF2B5EF4-FFF2-40B4-BE49-F238E27FC236}">
                <a16:creationId xmlns:a16="http://schemas.microsoft.com/office/drawing/2014/main" id="{7D11C561-A231-E14D-85B8-B2EDB4610D4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5261" y="351075"/>
            <a:ext cx="2864706" cy="219600"/>
          </a:xfrm>
          <a:prstGeom prst="rect">
            <a:avLst/>
          </a:prstGeom>
        </p:spPr>
      </p:pic>
      <p:sp>
        <p:nvSpPr>
          <p:cNvPr id="46" name="TextBox 45"/>
          <p:cNvSpPr txBox="1"/>
          <p:nvPr/>
        </p:nvSpPr>
        <p:spPr>
          <a:xfrm>
            <a:off x="345536" y="6241853"/>
            <a:ext cx="77819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rPr>
              <a:t>[1] </a:t>
            </a:r>
            <a:r>
              <a:rPr kumimoji="0" lang="en-US" altLang="zh-CN" sz="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rPr>
              <a:t>Based on </a:t>
            </a:r>
            <a:r>
              <a:rPr kumimoji="0" lang="en-US" altLang="zh-TW" sz="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sym typeface="Arial"/>
              </a:rPr>
              <a:t>GFK Y22 annual results</a:t>
            </a:r>
            <a:br>
              <a:rPr kumimoji="0" lang="en-US" altLang="zh-TW" sz="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rPr>
            </a:br>
            <a:r>
              <a:rPr kumimoji="0" lang="en-US" altLang="zh-TW" sz="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rPr>
              <a:t>[2] Based on </a:t>
            </a:r>
            <a:r>
              <a:rPr kumimoji="0" lang="en-US" sz="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rPr>
              <a:t>GFK &amp; NPD data</a:t>
            </a:r>
            <a:endParaRPr kumimoji="0" lang="en-US" altLang="zh-TW" sz="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42" name="文字方塊 31"/>
          <p:cNvSpPr txBox="1">
            <a:spLocks noChangeArrowheads="1"/>
          </p:cNvSpPr>
          <p:nvPr/>
        </p:nvSpPr>
        <p:spPr bwMode="auto">
          <a:xfrm>
            <a:off x="4126794" y="2804207"/>
            <a:ext cx="2563183" cy="71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No.1</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OLED &amp; Creator </a:t>
            </a:r>
            <a:br>
              <a:rPr kumimoji="1" lang="en-US" altLang="zh-CN"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br>
            <a:r>
              <a:rPr kumimoji="1" lang="en-US" altLang="zh-CN"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PC Brand</a:t>
            </a:r>
            <a:r>
              <a:rPr kumimoji="1" lang="en-US" altLang="zh-TW" sz="1400" b="0" i="0" u="none" strike="noStrike" kern="1200" cap="none" spc="0" normalizeH="0" baseline="3000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1</a:t>
            </a:r>
            <a:endParaRPr kumimoji="1" lang="en-US" altLang="zh-TW" sz="14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24" name="文字方塊 31"/>
          <p:cNvSpPr txBox="1">
            <a:spLocks noChangeArrowheads="1"/>
          </p:cNvSpPr>
          <p:nvPr/>
        </p:nvSpPr>
        <p:spPr bwMode="auto">
          <a:xfrm>
            <a:off x="6590869" y="2911928"/>
            <a:ext cx="2514692"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No.2 Gaming Laptop</a:t>
            </a:r>
            <a:b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br>
            <a: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Brand Worldwide </a:t>
            </a:r>
            <a:r>
              <a:rPr kumimoji="1" lang="en-US" altLang="zh-TW" sz="1400" b="0" i="0" u="none" strike="noStrike" kern="1200" cap="none" spc="0" normalizeH="0" baseline="3000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2</a:t>
            </a:r>
            <a:endPar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45" name="文字方塊 31"/>
          <p:cNvSpPr txBox="1">
            <a:spLocks noChangeArrowheads="1"/>
          </p:cNvSpPr>
          <p:nvPr/>
        </p:nvSpPr>
        <p:spPr bwMode="auto">
          <a:xfrm>
            <a:off x="8839832" y="5697996"/>
            <a:ext cx="2268066"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No.1 Global </a:t>
            </a:r>
            <a:b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br>
            <a: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Motherboard Brand</a:t>
            </a:r>
          </a:p>
        </p:txBody>
      </p:sp>
      <p:sp>
        <p:nvSpPr>
          <p:cNvPr id="54" name="文字方塊 31"/>
          <p:cNvSpPr txBox="1">
            <a:spLocks noChangeArrowheads="1"/>
          </p:cNvSpPr>
          <p:nvPr/>
        </p:nvSpPr>
        <p:spPr bwMode="auto">
          <a:xfrm>
            <a:off x="6102643" y="5697996"/>
            <a:ext cx="2763606" cy="503590"/>
          </a:xfrm>
          <a:prstGeom prst="rect">
            <a:avLst/>
          </a:prstGeom>
          <a:noFill/>
          <a:ln>
            <a:noFill/>
          </a:ln>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No.1 Global</a:t>
            </a:r>
            <a:br>
              <a:rPr kumimoji="1" lang="en-US" altLang="zh-CN"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br>
            <a:r>
              <a:rPr kumimoji="1" lang="en-US" altLang="zh-CN"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Portable Monitor Brand</a:t>
            </a:r>
          </a:p>
        </p:txBody>
      </p:sp>
      <p:sp>
        <p:nvSpPr>
          <p:cNvPr id="65" name="文字方塊 31"/>
          <p:cNvSpPr txBox="1">
            <a:spLocks noChangeArrowheads="1"/>
          </p:cNvSpPr>
          <p:nvPr/>
        </p:nvSpPr>
        <p:spPr bwMode="auto">
          <a:xfrm>
            <a:off x="9191286" y="2911928"/>
            <a:ext cx="1946546" cy="503590"/>
          </a:xfrm>
          <a:prstGeom prst="rect">
            <a:avLst/>
          </a:prstGeom>
          <a:noFill/>
          <a:ln>
            <a:noFill/>
          </a:ln>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No.1 Global </a:t>
            </a:r>
            <a:b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br>
            <a:r>
              <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Graphics Card Brand</a:t>
            </a:r>
          </a:p>
        </p:txBody>
      </p:sp>
      <p:sp>
        <p:nvSpPr>
          <p:cNvPr id="69" name="文字方塊 31"/>
          <p:cNvSpPr txBox="1">
            <a:spLocks noChangeArrowheads="1"/>
          </p:cNvSpPr>
          <p:nvPr/>
        </p:nvSpPr>
        <p:spPr bwMode="auto">
          <a:xfrm>
            <a:off x="3965244" y="5697996"/>
            <a:ext cx="2312319" cy="503590"/>
          </a:xfrm>
          <a:prstGeom prst="rect">
            <a:avLst/>
          </a:prstGeom>
          <a:noFill/>
          <a:ln>
            <a:noFill/>
          </a:ln>
        </p:spPr>
        <p:txBody>
          <a:bodyPr wrap="square" lIns="72000" tIns="36000" rIns="72000" bIns="3600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zh-CN"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PCMag’s Best Router </a:t>
            </a:r>
            <a:br>
              <a:rPr kumimoji="1" lang="en-US" altLang="zh-CN"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br>
            <a:r>
              <a:rPr kumimoji="1" lang="en-US" altLang="zh-CN"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rPr>
              <a:t>Brand for 11 years </a:t>
            </a:r>
            <a:endParaRPr kumimoji="1" lang="en-US" altLang="zh-TW" sz="14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arial" panose="020B0604020202020204" pitchFamily="34" charset="0"/>
            </a:endParaRPr>
          </a:p>
        </p:txBody>
      </p:sp>
      <p:sp>
        <p:nvSpPr>
          <p:cNvPr id="14" name="Parallelogram 13"/>
          <p:cNvSpPr/>
          <p:nvPr/>
        </p:nvSpPr>
        <p:spPr>
          <a:xfrm>
            <a:off x="4262235" y="757687"/>
            <a:ext cx="2637323" cy="1982950"/>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58" name="Parallelogram 57"/>
          <p:cNvSpPr/>
          <p:nvPr/>
        </p:nvSpPr>
        <p:spPr>
          <a:xfrm>
            <a:off x="6644671" y="757687"/>
            <a:ext cx="2637323" cy="1982950"/>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59" name="Parallelogram 58"/>
          <p:cNvSpPr/>
          <p:nvPr/>
        </p:nvSpPr>
        <p:spPr>
          <a:xfrm>
            <a:off x="9063946" y="757687"/>
            <a:ext cx="2637323" cy="1982950"/>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60" name="Parallelogram 59"/>
          <p:cNvSpPr/>
          <p:nvPr/>
        </p:nvSpPr>
        <p:spPr>
          <a:xfrm>
            <a:off x="4044187" y="3576769"/>
            <a:ext cx="2637323" cy="1982950"/>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62" name="Parallelogram 61"/>
          <p:cNvSpPr/>
          <p:nvPr/>
        </p:nvSpPr>
        <p:spPr>
          <a:xfrm>
            <a:off x="6426623" y="3576769"/>
            <a:ext cx="2637323" cy="1982950"/>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sp>
        <p:nvSpPr>
          <p:cNvPr id="66" name="Parallelogram 65"/>
          <p:cNvSpPr/>
          <p:nvPr/>
        </p:nvSpPr>
        <p:spPr>
          <a:xfrm>
            <a:off x="8845898" y="3576769"/>
            <a:ext cx="2637323" cy="1982950"/>
          </a:xfrm>
          <a:prstGeom prst="parallelogram">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微軟正黑體" panose="020B0604030504040204" pitchFamily="34" charset="-120"/>
              <a:cs typeface="+mn-cs"/>
            </a:endParaRPr>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459282" y="595453"/>
            <a:ext cx="2357932" cy="2357932"/>
          </a:xfrm>
          <a:prstGeom prst="rect">
            <a:avLst/>
          </a:prstGeom>
          <a:ln>
            <a:noFill/>
          </a:ln>
          <a:effectLst>
            <a:outerShdw blurRad="50800" dist="38100" dir="2700000" algn="tl" rotWithShape="0">
              <a:prstClr val="black">
                <a:alpha val="40000"/>
              </a:prstClr>
            </a:outerShdw>
          </a:effectLst>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5106" y="1136771"/>
            <a:ext cx="1770948" cy="1275297"/>
          </a:xfrm>
          <a:prstGeom prst="rect">
            <a:avLst/>
          </a:prstGeom>
          <a:effectLst>
            <a:outerShdw blurRad="50800" dist="38100" dir="5400000" algn="t" rotWithShape="0">
              <a:prstClr val="black">
                <a:alpha val="40000"/>
              </a:prstClr>
            </a:outerShdw>
          </a:effectLst>
        </p:spPr>
      </p:pic>
      <p:pic>
        <p:nvPicPr>
          <p:cNvPr id="64" name="Picture 63"/>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435214" y="1139271"/>
            <a:ext cx="1848836" cy="1358894"/>
          </a:xfrm>
          <a:prstGeom prst="rect">
            <a:avLst/>
          </a:prstGeom>
          <a:noFill/>
          <a:effectLst>
            <a:outerShdw blurRad="50800" dist="38100" dir="2700000" algn="tl" rotWithShape="0">
              <a:prstClr val="black">
                <a:alpha val="40000"/>
              </a:prstClr>
            </a:outerShdw>
          </a:effectLst>
        </p:spPr>
      </p:pic>
      <p:pic>
        <p:nvPicPr>
          <p:cNvPr id="68" name="Picture 6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84367" y="3943619"/>
            <a:ext cx="1893196" cy="1262128"/>
          </a:xfrm>
          <a:prstGeom prst="rect">
            <a:avLst/>
          </a:prstGeom>
          <a:noFill/>
          <a:effectLst>
            <a:outerShdw blurRad="50800" dist="38100" dir="2700000" algn="tl" rotWithShape="0">
              <a:prstClr val="black">
                <a:alpha val="40000"/>
              </a:prstClr>
            </a:outerShdw>
          </a:effectLst>
        </p:spPr>
      </p:pic>
      <p:pic>
        <p:nvPicPr>
          <p:cNvPr id="61" name="Picture 6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0668" y="3861773"/>
            <a:ext cx="1483178" cy="1483178"/>
          </a:xfrm>
          <a:prstGeom prst="rect">
            <a:avLst/>
          </a:prstGeom>
          <a:noFill/>
          <a:effectLst>
            <a:outerShdw blurRad="50800" dist="38100" dir="2700000" algn="tl" rotWithShape="0">
              <a:prstClr val="black">
                <a:alpha val="40000"/>
              </a:prstClr>
            </a:outerShdw>
          </a:effectLst>
        </p:spPr>
      </p:pic>
      <p:pic>
        <p:nvPicPr>
          <p:cNvPr id="44" name="Picture 4">
            <a:extLst>
              <a:ext uri="{FF2B5EF4-FFF2-40B4-BE49-F238E27FC236}">
                <a16:creationId xmlns:a16="http://schemas.microsoft.com/office/drawing/2014/main" id="{E74C03BA-9735-49AC-BC55-DA4B18FA70B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9495128" y="3950058"/>
            <a:ext cx="1247131" cy="128414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43470" y="2192626"/>
            <a:ext cx="2724636" cy="2488552"/>
          </a:xfrm>
          <a:prstGeom prst="rect">
            <a:avLst/>
          </a:prstGeom>
          <a:effectLst>
            <a:outerShdw blurRad="50800" dist="38100" dir="2700000" algn="tl" rotWithShape="0">
              <a:prstClr val="black">
                <a:alpha val="40000"/>
              </a:prstClr>
            </a:outerShdw>
          </a:effectLst>
        </p:spPr>
      </p:pic>
      <p:sp>
        <p:nvSpPr>
          <p:cNvPr id="26"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charset="0"/>
                <a:sym typeface="arial"/>
              </a:rPr>
              <a:t>CONFIDENTIAL</a:t>
            </a:r>
            <a:r>
              <a:rPr kumimoji="0" lang="en-US" sz="7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charset="0"/>
                <a:sym typeface="arial"/>
              </a:rPr>
              <a:t> AND PROPRIETARY INFORMATION</a:t>
            </a:r>
            <a:endParaRPr kumimoji="0" sz="700" b="0" i="0" u="none" strike="noStrike" kern="1200" cap="none" spc="0" normalizeH="0" baseline="0" noProof="0" dirty="0">
              <a:ln>
                <a:noFill/>
              </a:ln>
              <a:solidFill>
                <a:prstClr val="white"/>
              </a:solidFill>
              <a:effectLst/>
              <a:uLnTx/>
              <a:uFillTx/>
              <a:latin typeface="Calibri" panose="020F0502020204030204"/>
              <a:ea typeface="微軟正黑體" panose="020B0604030504040204" pitchFamily="34" charset="-120"/>
              <a:cs typeface="arial" charset="0"/>
              <a:sym typeface="arial"/>
            </a:endParaRPr>
          </a:p>
        </p:txBody>
      </p:sp>
    </p:spTree>
    <p:extLst>
      <p:ext uri="{BB962C8B-B14F-4D97-AF65-F5344CB8AC3E}">
        <p14:creationId xmlns:p14="http://schemas.microsoft.com/office/powerpoint/2010/main" val="2715369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3" cstate="print">
            <a:extLst>
              <a:ext uri="{28A0092B-C50C-407E-A947-70E740481C1C}">
                <a14:useLocalDpi xmlns:a14="http://schemas.microsoft.com/office/drawing/2010/main" val="0"/>
              </a:ext>
            </a:extLst>
          </a:blip>
          <a:srcRect l="4937" t="20049" r="4937" b="1542"/>
          <a:stretch/>
        </p:blipFill>
        <p:spPr>
          <a:xfrm>
            <a:off x="0" y="8712"/>
            <a:ext cx="12192000" cy="6858001"/>
          </a:xfrm>
          <a:prstGeom prst="rect">
            <a:avLst/>
          </a:prstGeom>
        </p:spPr>
      </p:pic>
      <p:sp>
        <p:nvSpPr>
          <p:cNvPr id="28" name="Rectangle 27"/>
          <p:cNvSpPr/>
          <p:nvPr/>
        </p:nvSpPr>
        <p:spPr>
          <a:xfrm>
            <a:off x="0" y="0"/>
            <a:ext cx="12192000" cy="6866713"/>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 name="Rectangle 3"/>
          <p:cNvSpPr/>
          <p:nvPr/>
        </p:nvSpPr>
        <p:spPr>
          <a:xfrm>
            <a:off x="0" y="4180319"/>
            <a:ext cx="12192000" cy="2677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5" name="Picture 5">
            <a:extLst>
              <a:ext uri="{FF2B5EF4-FFF2-40B4-BE49-F238E27FC236}">
                <a16:creationId xmlns:a16="http://schemas.microsoft.com/office/drawing/2014/main" id="{4E71D058-7666-465E-B102-B642EFD93F99}"/>
              </a:ext>
            </a:extLst>
          </p:cNvPr>
          <p:cNvPicPr>
            <a:picLocks noGrp="1" noChangeAspect="1"/>
          </p:cNvPicPr>
          <p:nvPr>
            <p:ph idx="1"/>
          </p:nvPr>
        </p:nvPicPr>
        <p:blipFill>
          <a:blip r:embed="rId4"/>
          <a:stretch>
            <a:fillRect/>
          </a:stretch>
        </p:blipFill>
        <p:spPr>
          <a:xfrm>
            <a:off x="1341580" y="2487146"/>
            <a:ext cx="1507784" cy="534733"/>
          </a:xfrm>
        </p:spPr>
      </p:pic>
      <p:sp>
        <p:nvSpPr>
          <p:cNvPr id="8" name="TextBox 7">
            <a:extLst>
              <a:ext uri="{FF2B5EF4-FFF2-40B4-BE49-F238E27FC236}">
                <a16:creationId xmlns:a16="http://schemas.microsoft.com/office/drawing/2014/main" id="{E6804EB7-E6A4-4ECA-9F95-1999FA6784A7}"/>
              </a:ext>
            </a:extLst>
          </p:cNvPr>
          <p:cNvSpPr txBox="1"/>
          <p:nvPr/>
        </p:nvSpPr>
        <p:spPr>
          <a:xfrm>
            <a:off x="3474664" y="3188716"/>
            <a:ext cx="24727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t>Best Global Taiwan Brand </a:t>
            </a:r>
            <a:br>
              <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br>
            <a:r>
              <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rPr>
              <a:t>(for 9 years)</a:t>
            </a:r>
            <a:endPar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Calibri"/>
            </a:endParaRPr>
          </a:p>
        </p:txBody>
      </p:sp>
      <p:sp>
        <p:nvSpPr>
          <p:cNvPr id="9" name="TextBox 8">
            <a:extLst>
              <a:ext uri="{FF2B5EF4-FFF2-40B4-BE49-F238E27FC236}">
                <a16:creationId xmlns:a16="http://schemas.microsoft.com/office/drawing/2014/main" id="{C841B518-70A3-4B08-BE05-BB985FDEB600}"/>
              </a:ext>
            </a:extLst>
          </p:cNvPr>
          <p:cNvSpPr txBox="1"/>
          <p:nvPr/>
        </p:nvSpPr>
        <p:spPr>
          <a:xfrm>
            <a:off x="475164" y="3206881"/>
            <a:ext cx="3240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Calibri"/>
              </a:rPr>
              <a:t>One of the World's Most Admired Companies (for 7 years)</a:t>
            </a:r>
          </a:p>
        </p:txBody>
      </p:sp>
      <p:sp>
        <p:nvSpPr>
          <p:cNvPr id="10" name="TextBox 9">
            <a:extLst>
              <a:ext uri="{FF2B5EF4-FFF2-40B4-BE49-F238E27FC236}">
                <a16:creationId xmlns:a16="http://schemas.microsoft.com/office/drawing/2014/main" id="{E7B4885D-1E62-40EF-BF8F-3E5844C10E52}"/>
              </a:ext>
            </a:extLst>
          </p:cNvPr>
          <p:cNvSpPr txBox="1"/>
          <p:nvPr/>
        </p:nvSpPr>
        <p:spPr>
          <a:xfrm>
            <a:off x="5929365" y="3186024"/>
            <a:ext cx="30114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Calibri"/>
              </a:rPr>
              <a:t>World’s Best</a:t>
            </a:r>
            <a:br>
              <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Calibri"/>
              </a:rPr>
            </a:br>
            <a:r>
              <a:rPr kumimoji="0" lang="en-US" sz="1200" b="0" i="0" u="none" strike="noStrike" kern="1200" cap="none" spc="0" normalizeH="0" baseline="0" noProof="0" dirty="0">
                <a:ln>
                  <a:noFill/>
                </a:ln>
                <a:solidFill>
                  <a:prstClr val="white"/>
                </a:solidFill>
                <a:effectLst/>
                <a:uLnTx/>
                <a:uFillTx/>
                <a:latin typeface="TT Norms Pro" panose="02000503030000020003" pitchFamily="2" charset="0"/>
                <a:ea typeface="+mn-ea"/>
                <a:cs typeface="Calibri"/>
              </a:rPr>
              <a:t>Employers 2022</a:t>
            </a:r>
          </a:p>
        </p:txBody>
      </p:sp>
      <p:sp>
        <p:nvSpPr>
          <p:cNvPr id="11" name="TextBox 10">
            <a:extLst>
              <a:ext uri="{FF2B5EF4-FFF2-40B4-BE49-F238E27FC236}">
                <a16:creationId xmlns:a16="http://schemas.microsoft.com/office/drawing/2014/main" id="{6776F108-ADB1-4704-9E98-0176F3F649F5}"/>
              </a:ext>
            </a:extLst>
          </p:cNvPr>
          <p:cNvSpPr txBox="1"/>
          <p:nvPr/>
        </p:nvSpPr>
        <p:spPr>
          <a:xfrm>
            <a:off x="689062" y="1644475"/>
            <a:ext cx="108138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mn-cs"/>
              </a:rPr>
              <a:t>An ever-growing portfolio of products, solutions, and services that continue to garner global accolades </a:t>
            </a:r>
            <a:endParaRPr kumimoji="0" lang="en-US" sz="1400" b="0" i="0" u="none" strike="noStrike" kern="1200" cap="none" spc="0" normalizeH="0" baseline="0" noProof="0" dirty="0">
              <a:ln>
                <a:noFill/>
              </a:ln>
              <a:solidFill>
                <a:prstClr val="white"/>
              </a:solidFill>
              <a:effectLst/>
              <a:uLnTx/>
              <a:uFillTx/>
              <a:latin typeface="TT Norms Pro" panose="02000503030000020003" pitchFamily="2" charset="0"/>
              <a:ea typeface="+mn-ea"/>
              <a:cs typeface="+mn-cs"/>
            </a:endParaRPr>
          </a:p>
        </p:txBody>
      </p:sp>
      <p:pic>
        <p:nvPicPr>
          <p:cNvPr id="15" name="Picture 14"/>
          <p:cNvPicPr>
            <a:picLocks noChangeAspect="1"/>
          </p:cNvPicPr>
          <p:nvPr/>
        </p:nvPicPr>
        <p:blipFill>
          <a:blip r:embed="rId5"/>
          <a:stretch>
            <a:fillRect/>
          </a:stretch>
        </p:blipFill>
        <p:spPr>
          <a:xfrm>
            <a:off x="9272685" y="4674910"/>
            <a:ext cx="1809948" cy="893982"/>
          </a:xfrm>
          <a:prstGeom prst="rect">
            <a:avLst/>
          </a:prstGeom>
        </p:spPr>
      </p:pic>
      <p:sp>
        <p:nvSpPr>
          <p:cNvPr id="16" name="TextBox 15"/>
          <p:cNvSpPr txBox="1"/>
          <p:nvPr/>
        </p:nvSpPr>
        <p:spPr>
          <a:xfrm>
            <a:off x="3714750" y="1168420"/>
            <a:ext cx="4762500"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Calibri Light"/>
              </a:rPr>
              <a:t>World</a:t>
            </a:r>
            <a:r>
              <a:rPr kumimoji="0" lang="en-US" altLang="zh-CN"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Calibri Light"/>
              </a:rPr>
              <a:t>wide Recognition </a:t>
            </a:r>
            <a:endPar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Calibri Light"/>
            </a:endParaRPr>
          </a:p>
        </p:txBody>
      </p:sp>
      <p:sp>
        <p:nvSpPr>
          <p:cNvPr id="18" name="TextBox 17">
            <a:extLst>
              <a:ext uri="{FF2B5EF4-FFF2-40B4-BE49-F238E27FC236}">
                <a16:creationId xmlns:a16="http://schemas.microsoft.com/office/drawing/2014/main" id="{E7B4885D-1E62-40EF-BF8F-3E5844C10E52}"/>
              </a:ext>
            </a:extLst>
          </p:cNvPr>
          <p:cNvSpPr txBox="1"/>
          <p:nvPr/>
        </p:nvSpPr>
        <p:spPr>
          <a:xfrm>
            <a:off x="8561620" y="3157244"/>
            <a:ext cx="30114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prstClr val="white"/>
                </a:solidFill>
                <a:effectLst/>
                <a:uLnTx/>
                <a:uFillTx/>
                <a:latin typeface="TT Norms Pro" panose="02000503030000020003" pitchFamily="2" charset="0"/>
                <a:ea typeface="新細明體" panose="02020500000000000000" pitchFamily="18" charset="-120"/>
                <a:cs typeface="+mn-cs"/>
              </a:rPr>
              <a:t>Recognized by the Financial Times, Nikkei Asia, and Statista as one of the Climate Leaders in Asia-Pacific 2022</a:t>
            </a:r>
            <a:endParaRPr kumimoji="0" lang="en-US" altLang="zh-TW" sz="1200" b="0" i="0" u="none" strike="noStrike" kern="1200" cap="none" spc="0" normalizeH="0" baseline="0" noProof="0" dirty="0">
              <a:ln>
                <a:noFill/>
              </a:ln>
              <a:solidFill>
                <a:prstClr val="white"/>
              </a:solidFill>
              <a:effectLst/>
              <a:uLnTx/>
              <a:uFillTx/>
              <a:latin typeface="TT Norms Pro" panose="02000503030000020003" pitchFamily="2" charset="0"/>
              <a:ea typeface="新細明體" panose="02020500000000000000" pitchFamily="18" charset="-120"/>
              <a:cs typeface="Arial" panose="020B0604020202020204" pitchFamily="34" charset="0"/>
            </a:endParaRPr>
          </a:p>
        </p:txBody>
      </p:sp>
      <p:sp>
        <p:nvSpPr>
          <p:cNvPr id="19" name="TextBox 18">
            <a:extLst>
              <a:ext uri="{FF2B5EF4-FFF2-40B4-BE49-F238E27FC236}">
                <a16:creationId xmlns:a16="http://schemas.microsoft.com/office/drawing/2014/main" id="{E6804EB7-E6A4-4ECA-9F95-1999FA6784A7}"/>
              </a:ext>
            </a:extLst>
          </p:cNvPr>
          <p:cNvSpPr txBox="1"/>
          <p:nvPr/>
        </p:nvSpPr>
        <p:spPr>
          <a:xfrm>
            <a:off x="3542677" y="5676726"/>
            <a:ext cx="247276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rPr>
              <a:t>Red Dot Design </a:t>
            </a:r>
            <a:br>
              <a:rPr kumimoji="0" lang="en-US" altLang="zh-TW"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rPr>
            </a:br>
            <a:r>
              <a:rPr kumimoji="0" lang="en-US" altLang="zh-TW"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rPr>
              <a:t>Award 2022</a:t>
            </a:r>
          </a:p>
        </p:txBody>
      </p:sp>
      <p:sp>
        <p:nvSpPr>
          <p:cNvPr id="20" name="TextBox 19">
            <a:extLst>
              <a:ext uri="{FF2B5EF4-FFF2-40B4-BE49-F238E27FC236}">
                <a16:creationId xmlns:a16="http://schemas.microsoft.com/office/drawing/2014/main" id="{C841B518-70A3-4B08-BE05-BB985FDEB600}"/>
              </a:ext>
            </a:extLst>
          </p:cNvPr>
          <p:cNvSpPr txBox="1"/>
          <p:nvPr/>
        </p:nvSpPr>
        <p:spPr>
          <a:xfrm>
            <a:off x="475164" y="5694891"/>
            <a:ext cx="32406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等线" panose="02020500000000000000" charset="-120"/>
                <a:cs typeface="Arial" panose="020B0604020202020204" pitchFamily="34" charset="0"/>
              </a:rPr>
              <a:t>Good Design </a:t>
            </a:r>
            <a:br>
              <a:rPr kumimoji="0" lang="en-US" altLang="zh-CN"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等线" panose="02020500000000000000" charset="-120"/>
                <a:cs typeface="Arial" panose="020B0604020202020204" pitchFamily="34" charset="0"/>
              </a:rPr>
            </a:br>
            <a:r>
              <a:rPr kumimoji="0" lang="en-US" altLang="zh-CN"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等线" panose="02020500000000000000" charset="-120"/>
                <a:cs typeface="Arial" panose="020B0604020202020204" pitchFamily="34" charset="0"/>
              </a:rPr>
              <a:t>Award 2022</a:t>
            </a:r>
            <a:endParaRPr kumimoji="0" lang="en-US" altLang="zh-TW"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endParaRPr>
          </a:p>
        </p:txBody>
      </p:sp>
      <p:sp>
        <p:nvSpPr>
          <p:cNvPr id="21" name="TextBox 20">
            <a:extLst>
              <a:ext uri="{FF2B5EF4-FFF2-40B4-BE49-F238E27FC236}">
                <a16:creationId xmlns:a16="http://schemas.microsoft.com/office/drawing/2014/main" id="{E7B4885D-1E62-40EF-BF8F-3E5844C10E52}"/>
              </a:ext>
            </a:extLst>
          </p:cNvPr>
          <p:cNvSpPr txBox="1"/>
          <p:nvPr/>
        </p:nvSpPr>
        <p:spPr>
          <a:xfrm>
            <a:off x="6695795" y="5674034"/>
            <a:ext cx="161494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dirty="0" err="1">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rPr>
              <a:t>iF</a:t>
            </a:r>
            <a:r>
              <a:rPr kumimoji="0" lang="en-US" altLang="zh-TW"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rPr>
              <a:t> Design </a:t>
            </a:r>
            <a:br>
              <a:rPr kumimoji="0" lang="en-US" altLang="zh-TW"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rPr>
            </a:br>
            <a:r>
              <a:rPr kumimoji="0" lang="en-US" altLang="zh-TW" sz="1200" b="0" i="0" u="none" strike="noStrike" kern="1200" cap="none" spc="0" normalizeH="0" baseline="0" noProof="0" dirty="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Arial" panose="020B0604020202020204" pitchFamily="34" charset="0"/>
              </a:rPr>
              <a:t>Award 2022</a:t>
            </a:r>
          </a:p>
        </p:txBody>
      </p:sp>
      <p:sp>
        <p:nvSpPr>
          <p:cNvPr id="22" name="TextBox 21">
            <a:extLst>
              <a:ext uri="{FF2B5EF4-FFF2-40B4-BE49-F238E27FC236}">
                <a16:creationId xmlns:a16="http://schemas.microsoft.com/office/drawing/2014/main" id="{E7B4885D-1E62-40EF-BF8F-3E5844C10E52}"/>
              </a:ext>
            </a:extLst>
          </p:cNvPr>
          <p:cNvSpPr txBox="1"/>
          <p:nvPr/>
        </p:nvSpPr>
        <p:spPr>
          <a:xfrm>
            <a:off x="8671928" y="5645254"/>
            <a:ext cx="30114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1200" b="0" i="0" u="none" strike="noStrike" kern="1200" cap="none" spc="0" normalizeH="0" baseline="0" noProof="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mn-cs"/>
              </a:rPr>
              <a:t>Golden Pin </a:t>
            </a:r>
            <a:br>
              <a:rPr kumimoji="0" lang="en-US" altLang="zh-TW" sz="1200" b="0" i="0" u="none" strike="noStrike" kern="1200" cap="none" spc="0" normalizeH="0" baseline="0" noProof="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mn-cs"/>
              </a:rPr>
            </a:br>
            <a:r>
              <a:rPr kumimoji="0" lang="en-US" altLang="zh-TW" sz="1200" b="0" i="0" u="none" strike="noStrike" kern="1200" cap="none" spc="0" normalizeH="0" baseline="0" noProof="0">
                <a:ln>
                  <a:noFill/>
                </a:ln>
                <a:solidFill>
                  <a:prstClr val="black">
                    <a:lumMod val="85000"/>
                    <a:lumOff val="15000"/>
                  </a:prstClr>
                </a:solidFill>
                <a:effectLst/>
                <a:uLnTx/>
                <a:uFillTx/>
                <a:latin typeface="TT Norms Pro Medium" panose="02000803030000020003" pitchFamily="2" charset="0"/>
                <a:ea typeface="新細明體" panose="02020500000000000000" pitchFamily="18" charset="-120"/>
                <a:cs typeface="+mn-cs"/>
              </a:rPr>
              <a:t>Design Award</a:t>
            </a:r>
          </a:p>
        </p:txBody>
      </p:sp>
      <p:pic>
        <p:nvPicPr>
          <p:cNvPr id="27" name="Picture 26">
            <a:extLst>
              <a:ext uri="{FF2B5EF4-FFF2-40B4-BE49-F238E27FC236}">
                <a16:creationId xmlns:a16="http://schemas.microsoft.com/office/drawing/2014/main" id="{7D11C561-A231-E14D-85B8-B2EDB4610D48}"/>
              </a:ext>
            </a:extLst>
          </p:cNvPr>
          <p:cNvPicPr>
            <a:picLocks noChangeAspect="1"/>
          </p:cNvPicPr>
          <p:nvPr/>
        </p:nvPicPr>
        <p:blipFill>
          <a:blip r:embed="rId6"/>
          <a:stretch>
            <a:fillRect/>
          </a:stretch>
        </p:blipFill>
        <p:spPr>
          <a:xfrm>
            <a:off x="355261" y="351075"/>
            <a:ext cx="2864706" cy="21960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3042" y="2339881"/>
            <a:ext cx="1904108" cy="817499"/>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3317" y="2620900"/>
            <a:ext cx="1935456" cy="301689"/>
          </a:xfrm>
          <a:prstGeom prst="rect">
            <a:avLst/>
          </a:prstGeom>
        </p:spPr>
      </p:pic>
      <p:sp>
        <p:nvSpPr>
          <p:cNvPr id="26"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dirty="0">
                <a:ln>
                  <a:noFill/>
                </a:ln>
                <a:solidFill>
                  <a:srgbClr val="818181"/>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dirty="0">
                <a:ln>
                  <a:noFill/>
                </a:ln>
                <a:solidFill>
                  <a:srgbClr val="818181"/>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dirty="0">
              <a:ln>
                <a:noFill/>
              </a:ln>
              <a:solidFill>
                <a:srgbClr val="818181"/>
              </a:solidFill>
              <a:effectLst/>
              <a:uLnTx/>
              <a:uFillTx/>
              <a:latin typeface="TT Norms Pro" panose="02000503030000020003" pitchFamily="2" charset="0"/>
              <a:ea typeface="arial" charset="0"/>
              <a:cs typeface="arial" charset="0"/>
              <a:sym typeface="arial"/>
            </a:endParaRPr>
          </a:p>
        </p:txBody>
      </p:sp>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74507" y="4527770"/>
            <a:ext cx="1809102" cy="1059425"/>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51475" y="4735792"/>
            <a:ext cx="1503582" cy="770700"/>
          </a:xfrm>
          <a:prstGeom prst="rect">
            <a:avLst/>
          </a:prstGeom>
        </p:spPr>
      </p:pic>
      <p:pic>
        <p:nvPicPr>
          <p:cNvPr id="7" name="Picture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9931" y="4566095"/>
            <a:ext cx="2256442" cy="1234046"/>
          </a:xfrm>
          <a:prstGeom prst="rect">
            <a:avLst/>
          </a:prstGeom>
        </p:spPr>
      </p:pic>
      <p:sp>
        <p:nvSpPr>
          <p:cNvPr id="12" name="TextBox 11"/>
          <p:cNvSpPr txBox="1"/>
          <p:nvPr/>
        </p:nvSpPr>
        <p:spPr>
          <a:xfrm>
            <a:off x="9273935" y="2456273"/>
            <a:ext cx="2243361"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TW" sz="2000" b="0" i="0" u="none" strike="noStrike" kern="1200" cap="none" spc="0" normalizeH="0" baseline="0" noProof="0" dirty="0">
                <a:ln>
                  <a:noFill/>
                </a:ln>
                <a:solidFill>
                  <a:prstClr val="white"/>
                </a:solidFill>
                <a:effectLst/>
                <a:uLnTx/>
                <a:uFillTx/>
                <a:latin typeface="Arial Black" panose="020B0A04020102020204" pitchFamily="34" charset="0"/>
                <a:ea typeface="新細明體" panose="02020500000000000000" pitchFamily="18" charset="-120"/>
                <a:cs typeface="+mn-cs"/>
              </a:rPr>
              <a:t>CLIMATE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altLang="zh-TW" sz="15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LEADERS 2022</a:t>
            </a:r>
            <a:endParaRPr kumimoji="0" lang="zh-TW" altLang="en-US" sz="15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endParaRPr>
          </a:p>
        </p:txBody>
      </p:sp>
    </p:spTree>
    <p:extLst>
      <p:ext uri="{BB962C8B-B14F-4D97-AF65-F5344CB8AC3E}">
        <p14:creationId xmlns:p14="http://schemas.microsoft.com/office/powerpoint/2010/main" val="597948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12213496" cy="68707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72" name="Picture 71"/>
          <p:cNvPicPr>
            <a:picLocks noChangeAspect="1"/>
          </p:cNvPicPr>
          <p:nvPr/>
        </p:nvPicPr>
        <p:blipFill rotWithShape="1">
          <a:blip r:embed="rId3">
            <a:extLst>
              <a:ext uri="{28A0092B-C50C-407E-A947-70E740481C1C}">
                <a14:useLocalDpi xmlns:a14="http://schemas.microsoft.com/office/drawing/2010/main" val="0"/>
              </a:ext>
            </a:extLst>
          </a:blip>
          <a:srcRect l="9544" t="9081" r="31620" b="1555"/>
          <a:stretch/>
        </p:blipFill>
        <p:spPr>
          <a:xfrm>
            <a:off x="4441096" y="-8948"/>
            <a:ext cx="7772400" cy="6910261"/>
          </a:xfrm>
          <a:prstGeom prst="rect">
            <a:avLst/>
          </a:prstGeom>
        </p:spPr>
      </p:pic>
      <p:sp>
        <p:nvSpPr>
          <p:cNvPr id="71" name="文字方塊 9">
            <a:extLst>
              <a:ext uri="{FF2B5EF4-FFF2-40B4-BE49-F238E27FC236}">
                <a16:creationId xmlns:a16="http://schemas.microsoft.com/office/drawing/2014/main" id="{55647D92-584F-C807-5B59-494B41F66D37}"/>
              </a:ext>
            </a:extLst>
          </p:cNvPr>
          <p:cNvSpPr txBox="1"/>
          <p:nvPr/>
        </p:nvSpPr>
        <p:spPr>
          <a:xfrm>
            <a:off x="355261" y="3171259"/>
            <a:ext cx="3864141"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Sustainability </a:t>
            </a:r>
            <a:br>
              <a:rPr kumimoji="0" lang="en-US" altLang="zh-TW" sz="28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br>
            <a:r>
              <a:rPr kumimoji="0" lang="en-US" altLang="zh-TW" sz="28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Begins at Home</a:t>
            </a:r>
          </a:p>
        </p:txBody>
      </p:sp>
      <p:pic>
        <p:nvPicPr>
          <p:cNvPr id="43" name="Picture 42">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grpSp>
        <p:nvGrpSpPr>
          <p:cNvPr id="3" name="Group 2"/>
          <p:cNvGrpSpPr/>
          <p:nvPr/>
        </p:nvGrpSpPr>
        <p:grpSpPr>
          <a:xfrm>
            <a:off x="7204409" y="5249358"/>
            <a:ext cx="4592688" cy="1046022"/>
            <a:chOff x="5990635" y="4457933"/>
            <a:chExt cx="5725469" cy="1304022"/>
          </a:xfrm>
        </p:grpSpPr>
        <p:grpSp>
          <p:nvGrpSpPr>
            <p:cNvPr id="2" name="Group 1"/>
            <p:cNvGrpSpPr/>
            <p:nvPr/>
          </p:nvGrpSpPr>
          <p:grpSpPr>
            <a:xfrm>
              <a:off x="5990635" y="4457933"/>
              <a:ext cx="4226071" cy="1304022"/>
              <a:chOff x="456092" y="4188490"/>
              <a:chExt cx="3943122" cy="1216713"/>
            </a:xfrm>
          </p:grpSpPr>
          <p:sp>
            <p:nvSpPr>
              <p:cNvPr id="45" name="Oval 44"/>
              <p:cNvSpPr/>
              <p:nvPr/>
            </p:nvSpPr>
            <p:spPr>
              <a:xfrm>
                <a:off x="456092" y="4205476"/>
                <a:ext cx="1199727" cy="119972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6" name="Oval 45"/>
              <p:cNvSpPr/>
              <p:nvPr/>
            </p:nvSpPr>
            <p:spPr>
              <a:xfrm>
                <a:off x="1801293" y="4205476"/>
                <a:ext cx="1199727" cy="119972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47" name="Oval 46"/>
              <p:cNvSpPr/>
              <p:nvPr/>
            </p:nvSpPr>
            <p:spPr>
              <a:xfrm>
                <a:off x="3199487" y="4188490"/>
                <a:ext cx="1199727" cy="1199727"/>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48" name="object 11"/>
              <p:cNvPicPr/>
              <p:nvPr/>
            </p:nvPicPr>
            <p:blipFill>
              <a:blip r:embed="rId5" cstate="print"/>
              <a:stretch>
                <a:fillRect/>
              </a:stretch>
            </p:blipFill>
            <p:spPr>
              <a:xfrm>
                <a:off x="650401" y="4366418"/>
                <a:ext cx="826718" cy="826718"/>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2282" y="4349431"/>
                <a:ext cx="750311" cy="884254"/>
              </a:xfrm>
              <a:prstGeom prst="rect">
                <a:avLst/>
              </a:prstGeom>
            </p:spPr>
          </p:pic>
          <p:pic>
            <p:nvPicPr>
              <p:cNvPr id="50" name="圖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8473" y="4425665"/>
                <a:ext cx="890938" cy="721011"/>
              </a:xfrm>
              <a:prstGeom prst="rect">
                <a:avLst/>
              </a:prstGeom>
            </p:spPr>
          </p:pic>
        </p:grpSp>
        <p:pic>
          <p:nvPicPr>
            <p:cNvPr id="79" name="Picture 78"/>
            <p:cNvPicPr>
              <a:picLocks noChangeAspect="1"/>
            </p:cNvPicPr>
            <p:nvPr/>
          </p:nvPicPr>
          <p:blipFill>
            <a:blip r:embed="rId8"/>
            <a:stretch>
              <a:fillRect/>
            </a:stretch>
          </p:blipFill>
          <p:spPr>
            <a:xfrm>
              <a:off x="10438400" y="4457933"/>
              <a:ext cx="1277704" cy="1283643"/>
            </a:xfrm>
            <a:prstGeom prst="ellipse">
              <a:avLst/>
            </a:prstGeom>
            <a:effectLst>
              <a:outerShdw blurRad="50800" dist="38100" dir="2700000" algn="tl" rotWithShape="0">
                <a:prstClr val="black">
                  <a:alpha val="40000"/>
                </a:prstClr>
              </a:outerShdw>
            </a:effectLst>
          </p:spPr>
        </p:pic>
      </p:grpSp>
      <p:sp>
        <p:nvSpPr>
          <p:cNvPr id="93"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dirty="0">
                <a:ln>
                  <a:noFill/>
                </a:ln>
                <a:solidFill>
                  <a:prstClr val="white"/>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dirty="0">
                <a:ln>
                  <a:noFill/>
                </a:ln>
                <a:solidFill>
                  <a:prstClr val="white"/>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dirty="0">
              <a:ln>
                <a:noFill/>
              </a:ln>
              <a:solidFill>
                <a:prstClr val="white"/>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2813025708"/>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329" r="10049" b="1268"/>
          <a:stretch/>
        </p:blipFill>
        <p:spPr>
          <a:xfrm>
            <a:off x="4419600" y="0"/>
            <a:ext cx="7772400" cy="6863508"/>
          </a:xfrm>
          <a:prstGeom prst="rect">
            <a:avLst/>
          </a:prstGeom>
        </p:spPr>
      </p:pic>
      <p:sp>
        <p:nvSpPr>
          <p:cNvPr id="33797" name="標題 1"/>
          <p:cNvSpPr>
            <a:spLocks noGrp="1" noChangeArrowheads="1"/>
          </p:cNvSpPr>
          <p:nvPr>
            <p:ph type="title"/>
          </p:nvPr>
        </p:nvSpPr>
        <p:spPr>
          <a:xfrm>
            <a:off x="355261" y="2982778"/>
            <a:ext cx="3928268" cy="1159540"/>
          </a:xfrm>
        </p:spPr>
        <p:txBody>
          <a:bodyPr anchor="t">
            <a:noAutofit/>
          </a:bodyPr>
          <a:lstStyle/>
          <a:p>
            <a:pPr>
              <a:lnSpc>
                <a:spcPct val="100000"/>
              </a:lnSpc>
            </a:pPr>
            <a:r>
              <a:rPr lang="en-US" altLang="zh-TW" sz="2400" dirty="0">
                <a:solidFill>
                  <a:schemeClr val="bg1"/>
                </a:solidFill>
                <a:latin typeface="TT Norms Pro Medium" panose="02000803030000020003" pitchFamily="2" charset="0"/>
                <a:ea typeface="新細明體"/>
                <a:cs typeface="+mn-cs"/>
              </a:rPr>
              <a:t>User-Centricity </a:t>
            </a:r>
            <a:br>
              <a:rPr lang="en-US" altLang="zh-TW" sz="2400" dirty="0">
                <a:solidFill>
                  <a:schemeClr val="bg1"/>
                </a:solidFill>
                <a:latin typeface="TT Norms Pro Medium" panose="02000803030000020003" pitchFamily="2" charset="0"/>
                <a:ea typeface="新細明體"/>
                <a:cs typeface="+mn-cs"/>
              </a:rPr>
            </a:br>
            <a:r>
              <a:rPr lang="en-US" altLang="zh-TW" sz="2400" dirty="0">
                <a:solidFill>
                  <a:schemeClr val="bg1"/>
                </a:solidFill>
                <a:latin typeface="TT Norms Pro Medium" panose="02000803030000020003" pitchFamily="2" charset="0"/>
                <a:ea typeface="新細明體"/>
                <a:cs typeface="+mn-cs"/>
              </a:rPr>
              <a:t>Drives Continuous </a:t>
            </a:r>
            <a:br>
              <a:rPr lang="en-US" altLang="zh-TW" sz="2400" dirty="0">
                <a:solidFill>
                  <a:schemeClr val="bg1"/>
                </a:solidFill>
                <a:latin typeface="TT Norms Pro Medium" panose="02000803030000020003" pitchFamily="2" charset="0"/>
                <a:ea typeface="新細明體"/>
                <a:cs typeface="+mn-cs"/>
              </a:rPr>
            </a:br>
            <a:r>
              <a:rPr lang="en-US" altLang="zh-TW" sz="2400" dirty="0">
                <a:solidFill>
                  <a:schemeClr val="bg1"/>
                </a:solidFill>
                <a:latin typeface="TT Norms Pro Medium" panose="02000803030000020003" pitchFamily="2" charset="0"/>
                <a:ea typeface="新細明體"/>
                <a:cs typeface="+mn-cs"/>
              </a:rPr>
              <a:t>Transformation</a:t>
            </a:r>
            <a:endParaRPr lang="zh-TW" altLang="en-US" sz="2400" dirty="0">
              <a:solidFill>
                <a:schemeClr val="bg1"/>
              </a:solidFill>
              <a:latin typeface="TT Norms Pro Medium" panose="02000803030000020003" pitchFamily="2" charset="0"/>
              <a:ea typeface="新細明體"/>
              <a:cs typeface="+mn-cs"/>
            </a:endParaRPr>
          </a:p>
        </p:txBody>
      </p:sp>
      <p:pic>
        <p:nvPicPr>
          <p:cNvPr id="14" name="Picture 13">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8"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3547247837"/>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496" y="0"/>
            <a:ext cx="12213496" cy="6858000"/>
          </a:xfrm>
          <a:prstGeom prst="rect">
            <a:avLst/>
          </a:prstGeom>
          <a:gradFill flip="none" rotWithShape="1">
            <a:gsLst>
              <a:gs pos="0">
                <a:srgbClr val="005DAA">
                  <a:shade val="30000"/>
                  <a:satMod val="115000"/>
                </a:srgbClr>
              </a:gs>
              <a:gs pos="50000">
                <a:srgbClr val="005DAA">
                  <a:shade val="67500"/>
                  <a:satMod val="115000"/>
                </a:srgbClr>
              </a:gs>
              <a:gs pos="100000">
                <a:srgbClr val="005DAA">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376" r="8233" b="20906"/>
          <a:stretch/>
        </p:blipFill>
        <p:spPr>
          <a:xfrm>
            <a:off x="4419600" y="3423930"/>
            <a:ext cx="7785100" cy="343407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7298" b="38744"/>
          <a:stretch/>
        </p:blipFill>
        <p:spPr>
          <a:xfrm>
            <a:off x="4419600" y="0"/>
            <a:ext cx="7772400" cy="3423930"/>
          </a:xfrm>
          <a:prstGeom prst="rect">
            <a:avLst/>
          </a:prstGeom>
        </p:spPr>
      </p:pic>
      <p:sp>
        <p:nvSpPr>
          <p:cNvPr id="35846" name="TextBox 3"/>
          <p:cNvSpPr txBox="1">
            <a:spLocks noChangeArrowheads="1"/>
          </p:cNvSpPr>
          <p:nvPr/>
        </p:nvSpPr>
        <p:spPr bwMode="auto">
          <a:xfrm>
            <a:off x="355261" y="2488630"/>
            <a:ext cx="39786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Design Thinking: </a:t>
            </a:r>
            <a:endPar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endParaRP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Start With User Needs </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TW" sz="24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a:cs typeface="+mn-cs"/>
              </a:rPr>
              <a:t>and Leverage User Insights</a:t>
            </a:r>
          </a:p>
        </p:txBody>
      </p:sp>
      <p:sp>
        <p:nvSpPr>
          <p:cNvPr id="2" name="TextBox 1"/>
          <p:cNvSpPr txBox="1"/>
          <p:nvPr/>
        </p:nvSpPr>
        <p:spPr>
          <a:xfrm>
            <a:off x="355261" y="3826119"/>
            <a:ext cx="305504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a:cs typeface="+mn-cs"/>
              </a:rPr>
              <a:t>For product design, innovation, and engagement, we collaborate across different disciplines to solve user pain points.</a:t>
            </a:r>
            <a:endParaRPr kumimoji="0" lang="en-US" altLang="zh-TW" sz="1400" b="0" i="0" u="none" strike="noStrike" kern="1200" cap="none" spc="0" normalizeH="0" baseline="0" noProof="0" dirty="0">
              <a:ln>
                <a:noFill/>
              </a:ln>
              <a:solidFill>
                <a:prstClr val="white"/>
              </a:solidFill>
              <a:effectLst/>
              <a:uLnTx/>
              <a:uFillTx/>
              <a:latin typeface="TT Norms Pro" panose="02000503030000020003" pitchFamily="2" charset="0"/>
              <a:ea typeface="新細明體" panose="02020500000000000000" pitchFamily="18" charset="-120"/>
              <a:cs typeface="+mn-cs"/>
            </a:endParaRPr>
          </a:p>
        </p:txBody>
      </p:sp>
      <p:pic>
        <p:nvPicPr>
          <p:cNvPr id="14" name="Picture 13">
            <a:extLst>
              <a:ext uri="{FF2B5EF4-FFF2-40B4-BE49-F238E27FC236}">
                <a16:creationId xmlns:a16="http://schemas.microsoft.com/office/drawing/2014/main" id="{7D11C561-A231-E14D-85B8-B2EDB4610D48}"/>
              </a:ext>
            </a:extLst>
          </p:cNvPr>
          <p:cNvPicPr>
            <a:picLocks noChangeAspect="1"/>
          </p:cNvPicPr>
          <p:nvPr/>
        </p:nvPicPr>
        <p:blipFill>
          <a:blip r:embed="rId5"/>
          <a:stretch>
            <a:fillRect/>
          </a:stretch>
        </p:blipFill>
        <p:spPr>
          <a:xfrm>
            <a:off x="355261" y="351075"/>
            <a:ext cx="2864706" cy="219600"/>
          </a:xfrm>
          <a:prstGeom prst="rect">
            <a:avLst/>
          </a:prstGeom>
        </p:spPr>
      </p:pic>
      <p:sp>
        <p:nvSpPr>
          <p:cNvPr id="8" name="Shape 53">
            <a:extLst>
              <a:ext uri="{FF2B5EF4-FFF2-40B4-BE49-F238E27FC236}">
                <a16:creationId xmlns:a16="http://schemas.microsoft.com/office/drawing/2014/main" id="{44CA0D7A-7D52-4AD5-A131-BA96BD60A57C}"/>
              </a:ext>
            </a:extLst>
          </p:cNvPr>
          <p:cNvSpPr/>
          <p:nvPr/>
        </p:nvSpPr>
        <p:spPr>
          <a:xfrm>
            <a:off x="9500753"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3161985831"/>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5116" t="7190" r="15672" b="23041"/>
          <a:stretch/>
        </p:blipFill>
        <p:spPr>
          <a:xfrm>
            <a:off x="0" y="0"/>
            <a:ext cx="12192000" cy="6862766"/>
          </a:xfrm>
          <a:prstGeom prst="rect">
            <a:avLst/>
          </a:prstGeom>
        </p:spPr>
      </p:pic>
      <p:sp>
        <p:nvSpPr>
          <p:cNvPr id="16" name="Rectangle 15"/>
          <p:cNvSpPr/>
          <p:nvPr/>
        </p:nvSpPr>
        <p:spPr>
          <a:xfrm>
            <a:off x="-1" y="0"/>
            <a:ext cx="12200467"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17" name="Picture 16">
            <a:extLst>
              <a:ext uri="{FF2B5EF4-FFF2-40B4-BE49-F238E27FC236}">
                <a16:creationId xmlns:a16="http://schemas.microsoft.com/office/drawing/2014/main" id="{7D11C561-A231-E14D-85B8-B2EDB4610D48}"/>
              </a:ext>
            </a:extLst>
          </p:cNvPr>
          <p:cNvPicPr>
            <a:picLocks noChangeAspect="1"/>
          </p:cNvPicPr>
          <p:nvPr/>
        </p:nvPicPr>
        <p:blipFill>
          <a:blip r:embed="rId4"/>
          <a:stretch>
            <a:fillRect/>
          </a:stretch>
        </p:blipFill>
        <p:spPr>
          <a:xfrm>
            <a:off x="355261" y="351075"/>
            <a:ext cx="2864706" cy="219600"/>
          </a:xfrm>
          <a:prstGeom prst="rect">
            <a:avLst/>
          </a:prstGeom>
        </p:spPr>
      </p:pic>
      <p:sp>
        <p:nvSpPr>
          <p:cNvPr id="18" name="TextBox 17"/>
          <p:cNvSpPr txBox="1"/>
          <p:nvPr/>
        </p:nvSpPr>
        <p:spPr>
          <a:xfrm>
            <a:off x="494391" y="5657272"/>
            <a:ext cx="265211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rPr>
              <a:t>Personal Computing</a:t>
            </a:r>
            <a:endParaRPr kumimoji="0" lang="zh-TW" altLang="en-US"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endParaRPr>
          </a:p>
        </p:txBody>
      </p:sp>
      <p:sp>
        <p:nvSpPr>
          <p:cNvPr id="19" name="TextBox 18"/>
          <p:cNvSpPr txBox="1"/>
          <p:nvPr/>
        </p:nvSpPr>
        <p:spPr>
          <a:xfrm>
            <a:off x="3280237" y="5657272"/>
            <a:ext cx="269425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rPr>
              <a:t>Mobile Computing</a:t>
            </a:r>
            <a:endParaRPr kumimoji="0" lang="zh-TW" altLang="en-US"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endParaRPr>
          </a:p>
        </p:txBody>
      </p:sp>
      <p:sp>
        <p:nvSpPr>
          <p:cNvPr id="20" name="TextBox 19"/>
          <p:cNvSpPr txBox="1"/>
          <p:nvPr/>
        </p:nvSpPr>
        <p:spPr>
          <a:xfrm>
            <a:off x="6150364" y="5657272"/>
            <a:ext cx="26521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err="1">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rPr>
              <a:t>IoT</a:t>
            </a:r>
            <a:r>
              <a:rPr kumimoji="0" lang="en-US" altLang="zh-TW"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rPr>
              <a:t> Computing</a:t>
            </a:r>
            <a:endParaRPr kumimoji="0" lang="zh-TW" altLang="en-US"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endParaRPr>
          </a:p>
        </p:txBody>
      </p:sp>
      <p:sp>
        <p:nvSpPr>
          <p:cNvPr id="21" name="TextBox 20"/>
          <p:cNvSpPr txBox="1"/>
          <p:nvPr/>
        </p:nvSpPr>
        <p:spPr>
          <a:xfrm>
            <a:off x="8978347" y="5657272"/>
            <a:ext cx="265211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rPr>
              <a:t>AI Computing</a:t>
            </a:r>
            <a:endParaRPr kumimoji="0" lang="zh-TW" altLang="en-US" sz="16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TT Norms Pro Medium" panose="02000803030000020003" pitchFamily="2" charset="0"/>
              <a:ea typeface="新細明體" panose="02020500000000000000" pitchFamily="18" charset="-120"/>
              <a:cs typeface="+mn-cs"/>
            </a:endParaRPr>
          </a:p>
        </p:txBody>
      </p:sp>
      <p:grpSp>
        <p:nvGrpSpPr>
          <p:cNvPr id="22" name="Group 21"/>
          <p:cNvGrpSpPr/>
          <p:nvPr/>
        </p:nvGrpSpPr>
        <p:grpSpPr>
          <a:xfrm>
            <a:off x="494391" y="3815469"/>
            <a:ext cx="11136068" cy="1591267"/>
            <a:chOff x="491747" y="3954140"/>
            <a:chExt cx="11599711" cy="1657519"/>
          </a:xfrm>
        </p:grpSpPr>
        <p:pic>
          <p:nvPicPr>
            <p:cNvPr id="24" name="Picture 23"/>
            <p:cNvPicPr>
              <a:picLocks noChangeAspect="1"/>
            </p:cNvPicPr>
            <p:nvPr/>
          </p:nvPicPr>
          <p:blipFill rotWithShape="1">
            <a:blip r:embed="rId5" cstate="print">
              <a:extLst>
                <a:ext uri="{28A0092B-C50C-407E-A947-70E740481C1C}">
                  <a14:useLocalDpi xmlns:a14="http://schemas.microsoft.com/office/drawing/2010/main" val="0"/>
                </a:ext>
              </a:extLst>
            </a:blip>
            <a:srcRect t="23181" r="19138" b="4043"/>
            <a:stretch/>
          </p:blipFill>
          <p:spPr>
            <a:xfrm>
              <a:off x="3437475" y="3954140"/>
              <a:ext cx="2762531" cy="1657519"/>
            </a:xfrm>
            <a:prstGeom prst="rect">
              <a:avLst/>
            </a:prstGeom>
            <a:effectLst>
              <a:glow rad="101600">
                <a:schemeClr val="accent1">
                  <a:lumMod val="75000"/>
                  <a:alpha val="40000"/>
                </a:schemeClr>
              </a:glow>
            </a:effectLst>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l="8520" t="2880" b="14788"/>
            <a:stretch/>
          </p:blipFill>
          <p:spPr>
            <a:xfrm>
              <a:off x="9328927" y="3954140"/>
              <a:ext cx="2762531" cy="1657519"/>
            </a:xfrm>
            <a:prstGeom prst="rect">
              <a:avLst/>
            </a:prstGeom>
            <a:effectLst>
              <a:glow rad="101600">
                <a:schemeClr val="accent1">
                  <a:lumMod val="75000"/>
                  <a:alpha val="40000"/>
                </a:schemeClr>
              </a:glow>
            </a:effectLst>
          </p:spPr>
        </p:pic>
        <p:pic>
          <p:nvPicPr>
            <p:cNvPr id="26" name="Picture 25"/>
            <p:cNvPicPr>
              <a:picLocks noChangeAspect="1"/>
            </p:cNvPicPr>
            <p:nvPr/>
          </p:nvPicPr>
          <p:blipFill rotWithShape="1">
            <a:blip r:embed="rId7" cstate="print">
              <a:extLst>
                <a:ext uri="{28A0092B-C50C-407E-A947-70E740481C1C}">
                  <a14:useLocalDpi xmlns:a14="http://schemas.microsoft.com/office/drawing/2010/main" val="0"/>
                </a:ext>
              </a:extLst>
            </a:blip>
            <a:srcRect l="3125" r="3125"/>
            <a:stretch/>
          </p:blipFill>
          <p:spPr>
            <a:xfrm>
              <a:off x="6383203" y="3954141"/>
              <a:ext cx="2762528" cy="1657516"/>
            </a:xfrm>
            <a:prstGeom prst="rect">
              <a:avLst/>
            </a:prstGeom>
            <a:effectLst>
              <a:glow rad="101600">
                <a:schemeClr val="accent1">
                  <a:lumMod val="75000"/>
                  <a:alpha val="40000"/>
                </a:schemeClr>
              </a:glow>
            </a:effectLst>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t="16390" r="17618" b="9470"/>
            <a:stretch/>
          </p:blipFill>
          <p:spPr>
            <a:xfrm>
              <a:off x="491747" y="3954140"/>
              <a:ext cx="2762531" cy="1657519"/>
            </a:xfrm>
            <a:prstGeom prst="rect">
              <a:avLst/>
            </a:prstGeom>
            <a:effectLst>
              <a:glow rad="101600">
                <a:schemeClr val="accent1">
                  <a:lumMod val="75000"/>
                  <a:alpha val="40000"/>
                </a:schemeClr>
              </a:glow>
            </a:effectLst>
          </p:spPr>
        </p:pic>
      </p:grpSp>
      <p:sp>
        <p:nvSpPr>
          <p:cNvPr id="28" name="TextBox 27"/>
          <p:cNvSpPr txBox="1"/>
          <p:nvPr/>
        </p:nvSpPr>
        <p:spPr>
          <a:xfrm>
            <a:off x="1033859" y="1765937"/>
            <a:ext cx="247697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Cloud </a:t>
            </a:r>
            <a:br>
              <a:rPr kumimoji="0" lang="en-US" altLang="zh-TW" sz="32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br>
            <a:r>
              <a:rPr kumimoji="0" lang="en-US" altLang="zh-TW" sz="32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rPr>
              <a:t>Computing</a:t>
            </a:r>
            <a:endParaRPr kumimoji="0" lang="zh-TW" altLang="en-US" sz="3200" b="0" i="0" u="none" strike="noStrike" kern="1200" cap="none" spc="0" normalizeH="0" baseline="0" noProof="0" dirty="0">
              <a:ln>
                <a:noFill/>
              </a:ln>
              <a:solidFill>
                <a:prstClr val="white"/>
              </a:solidFill>
              <a:effectLst/>
              <a:uLnTx/>
              <a:uFillTx/>
              <a:latin typeface="TT Norms Pro Medium" panose="02000803030000020003" pitchFamily="2" charset="0"/>
              <a:ea typeface="新細明體" panose="02020500000000000000" pitchFamily="18" charset="-120"/>
              <a:cs typeface="+mn-cs"/>
            </a:endParaRPr>
          </a:p>
        </p:txBody>
      </p:sp>
      <p:sp>
        <p:nvSpPr>
          <p:cNvPr id="29" name="Shape 53">
            <a:extLst>
              <a:ext uri="{FF2B5EF4-FFF2-40B4-BE49-F238E27FC236}">
                <a16:creationId xmlns:a16="http://schemas.microsoft.com/office/drawing/2014/main" id="{44CA0D7A-7D52-4AD5-A131-BA96BD60A57C}"/>
              </a:ext>
            </a:extLst>
          </p:cNvPr>
          <p:cNvSpPr/>
          <p:nvPr/>
        </p:nvSpPr>
        <p:spPr>
          <a:xfrm>
            <a:off x="9314486" y="6529179"/>
            <a:ext cx="2776972" cy="107722"/>
          </a:xfrm>
          <a:prstGeom prst="rect">
            <a:avLst/>
          </a:prstGeom>
          <a:ln w="12700">
            <a:miter lim="400000"/>
          </a:ln>
          <a:extLst>
            <a:ext uri="{C572A759-6A51-4108-AA02-DFA0A04FC94B}"/>
          </a:extLst>
        </p:spPr>
        <p:txBody>
          <a:bodyPr wrap="square" lIns="288000" tIns="0" rIns="288000" bIns="0">
            <a:spAutoFit/>
          </a:bodyPr>
          <a:lstStyle>
            <a:lvl1pPr algn="ctr">
              <a:defRPr sz="600">
                <a:solidFill>
                  <a:srgbClr val="808080"/>
                </a:solidFill>
                <a:latin typeface="arial"/>
                <a:ea typeface="arial"/>
                <a:cs typeface="arial"/>
                <a:sym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sz="1800">
                <a:solidFill>
                  <a:srgbClr val="000000"/>
                </a:solidFill>
              </a:defRPr>
            </a:pPr>
            <a:r>
              <a:rPr kumimoji="0" sz="700" b="0" i="0" u="none" strike="noStrike" kern="1200" cap="none" spc="0" normalizeH="0" baseline="0" noProof="0" dirty="0">
                <a:ln>
                  <a:noFill/>
                </a:ln>
                <a:solidFill>
                  <a:prstClr val="white">
                    <a:lumMod val="75000"/>
                  </a:prstClr>
                </a:solidFill>
                <a:effectLst/>
                <a:uLnTx/>
                <a:uFillTx/>
                <a:latin typeface="TT Norms Pro" panose="02000503030000020003" pitchFamily="2" charset="0"/>
                <a:ea typeface="arial" charset="0"/>
                <a:cs typeface="arial" charset="0"/>
                <a:sym typeface="arial"/>
              </a:rPr>
              <a:t>CONFIDENTIAL</a:t>
            </a:r>
            <a:r>
              <a:rPr kumimoji="0" lang="en-US" sz="700" b="0" i="0" u="none" strike="noStrike" kern="1200" cap="none" spc="0" normalizeH="0" baseline="0" noProof="0" dirty="0">
                <a:ln>
                  <a:noFill/>
                </a:ln>
                <a:solidFill>
                  <a:prstClr val="white">
                    <a:lumMod val="75000"/>
                  </a:prstClr>
                </a:solidFill>
                <a:effectLst/>
                <a:uLnTx/>
                <a:uFillTx/>
                <a:latin typeface="TT Norms Pro" panose="02000503030000020003" pitchFamily="2" charset="0"/>
                <a:ea typeface="arial" charset="0"/>
                <a:cs typeface="arial" charset="0"/>
                <a:sym typeface="arial"/>
              </a:rPr>
              <a:t> AND PROPRIETARY INFORMATION</a:t>
            </a:r>
            <a:endParaRPr kumimoji="0" sz="700" b="0" i="0" u="none" strike="noStrike" kern="1200" cap="none" spc="0" normalizeH="0" baseline="0" noProof="0" dirty="0">
              <a:ln>
                <a:noFill/>
              </a:ln>
              <a:solidFill>
                <a:prstClr val="white">
                  <a:lumMod val="75000"/>
                </a:prstClr>
              </a:solidFill>
              <a:effectLst/>
              <a:uLnTx/>
              <a:uFillTx/>
              <a:latin typeface="TT Norms Pro" panose="02000503030000020003" pitchFamily="2" charset="0"/>
              <a:ea typeface="arial" charset="0"/>
              <a:cs typeface="arial" charset="0"/>
              <a:sym typeface="arial"/>
            </a:endParaRPr>
          </a:p>
        </p:txBody>
      </p:sp>
    </p:spTree>
    <p:extLst>
      <p:ext uri="{BB962C8B-B14F-4D97-AF65-F5344CB8AC3E}">
        <p14:creationId xmlns:p14="http://schemas.microsoft.com/office/powerpoint/2010/main" val="79923925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2245</Words>
  <Application>Microsoft Office PowerPoint</Application>
  <PresentationFormat>Widescreen</PresentationFormat>
  <Paragraphs>194</Paragraphs>
  <Slides>18</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18</vt:i4>
      </vt:variant>
    </vt:vector>
  </HeadingPairs>
  <TitlesOfParts>
    <vt:vector size="30" baseType="lpstr">
      <vt:lpstr>Arial</vt:lpstr>
      <vt:lpstr>Arial Black</vt:lpstr>
      <vt:lpstr>Calibri</vt:lpstr>
      <vt:lpstr>Calibri Light</vt:lpstr>
      <vt:lpstr>Courier New</vt:lpstr>
      <vt:lpstr>Times New Roman</vt:lpstr>
      <vt:lpstr>TT Norms Pro</vt:lpstr>
      <vt:lpstr>TT Norms Pro Light</vt:lpstr>
      <vt:lpstr>TT Norms Pro Medium</vt:lpstr>
      <vt:lpstr>Wingdings</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User-Centricity  Drives Continuous  Transformation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Bin-Chyi Tseng(曾斌祺)</dc:creator>
  <cp:lastModifiedBy>Bin-Chyi Tseng(曾斌祺)</cp:lastModifiedBy>
  <cp:revision>7</cp:revision>
  <dcterms:created xsi:type="dcterms:W3CDTF">2024-10-28T01:46:59Z</dcterms:created>
  <dcterms:modified xsi:type="dcterms:W3CDTF">2024-10-31T08:02:26Z</dcterms:modified>
</cp:coreProperties>
</file>