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94" r:id="rId2"/>
    <p:sldId id="395" r:id="rId3"/>
    <p:sldId id="404" r:id="rId4"/>
    <p:sldId id="396" r:id="rId5"/>
    <p:sldId id="401" r:id="rId6"/>
    <p:sldId id="406" r:id="rId7"/>
    <p:sldId id="403" r:id="rId8"/>
    <p:sldId id="418" r:id="rId9"/>
    <p:sldId id="409" r:id="rId10"/>
    <p:sldId id="410" r:id="rId11"/>
    <p:sldId id="414" r:id="rId12"/>
    <p:sldId id="411" r:id="rId13"/>
    <p:sldId id="417" r:id="rId14"/>
    <p:sldId id="412" r:id="rId15"/>
    <p:sldId id="415" r:id="rId16"/>
    <p:sldId id="416" r:id="rId17"/>
    <p:sldId id="413" r:id="rId18"/>
    <p:sldId id="419" r:id="rId19"/>
    <p:sldId id="407" r:id="rId20"/>
    <p:sldId id="399" r:id="rId21"/>
    <p:sldId id="398" r:id="rId22"/>
    <p:sldId id="400" r:id="rId23"/>
    <p:sldId id="402" r:id="rId24"/>
    <p:sldId id="405" r:id="rId25"/>
    <p:sldId id="408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etz, James Eric" initials="JE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F38"/>
    <a:srgbClr val="6B6B6B"/>
    <a:srgbClr val="59595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7895" autoAdjust="0"/>
  </p:normalViewPr>
  <p:slideViewPr>
    <p:cSldViewPr>
      <p:cViewPr varScale="1">
        <p:scale>
          <a:sx n="86" d="100"/>
          <a:sy n="86" d="100"/>
        </p:scale>
        <p:origin x="23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A1657-6895-4BB3-B120-5357E2923412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C024C-EE5A-487D-B76E-F2C7BC0C4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7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C35A90-E898-4263-9015-EE557A7042F8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F8A765-6756-4CAD-AA63-F950EC5237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4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A765-6756-4CAD-AA63-F950EC5237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71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8A765-6756-4CAD-AA63-F950EC5237C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0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8A765-6756-4CAD-AA63-F950EC5237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3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8A765-6756-4CAD-AA63-F950EC5237C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7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8A765-6756-4CAD-AA63-F950EC5237C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8A765-6756-4CAD-AA63-F950EC5237C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82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8A765-6756-4CAD-AA63-F950EC5237C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2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8A765-6756-4CAD-AA63-F950EC5237C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4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8A765-6756-4CAD-AA63-F950EC5237C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80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8A765-6756-4CAD-AA63-F950EC5237C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4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10659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9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9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3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6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4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58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18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6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6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1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3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9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4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9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5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3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8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EF8B00-B01C-450A-8651-E7BB204BF026}" type="datetimeFigureOut">
              <a:rPr lang="en-US" smtClean="0">
                <a:solidFill>
                  <a:prstClr val="black"/>
                </a:solidFill>
              </a:rPr>
              <a:pPr/>
              <a:t>10/13/2022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7E88F9-EFFC-4B6E-839B-ED37778FBC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8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1477863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9013B8-5D4E-411C-8411-AA706126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Science and Chemical Engineering </a:t>
            </a:r>
            <a:b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around the World… Really!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idx="1"/>
          </p:nvPr>
        </p:nvSpPr>
        <p:spPr>
          <a:xfrm>
            <a:off x="1447800" y="2666214"/>
            <a:ext cx="6790267" cy="2723216"/>
          </a:xfrm>
          <a:solidFill>
            <a:srgbClr val="59595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Leon L. Robert Jr., PhD</a:t>
            </a:r>
          </a:p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Consultant, Purdue Military Research Institute (PMRI)</a:t>
            </a:r>
          </a:p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Brigadier General, U.S. Army (Ret.)</a:t>
            </a:r>
          </a:p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Professor Emeritus, United States Military Academy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CD1DC-7C07-4458-8DBA-4E0A9F4F9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66" y="6553199"/>
            <a:ext cx="2719934" cy="2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7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043F9D-374D-3E4C-EC56-DF15E43B243B}"/>
              </a:ext>
            </a:extLst>
          </p:cNvPr>
          <p:cNvSpPr txBox="1"/>
          <p:nvPr/>
        </p:nvSpPr>
        <p:spPr>
          <a:xfrm>
            <a:off x="1450588" y="381000"/>
            <a:ext cx="723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Recover, Recycle, and Reuse (R</a:t>
            </a:r>
            <a:r>
              <a:rPr lang="en-US" sz="2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 Demilitarized Magnesium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5AC39-3E73-ECAF-DAEB-6AFAC005BD0C}"/>
              </a:ext>
            </a:extLst>
          </p:cNvPr>
          <p:cNvSpPr txBox="1"/>
          <p:nvPr/>
        </p:nvSpPr>
        <p:spPr>
          <a:xfrm>
            <a:off x="1311894" y="966787"/>
            <a:ext cx="73749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Pyrotechnic compositions of magnesium/sodium nitrate/binder are widely used in military flares. </a:t>
            </a:r>
          </a:p>
          <a:p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demilitarization of excess, obsolete, or unserviceable flares and other energetic waste currently relied on open burning and open detonation (OB/OD) – a practice that produces an ongoing uncontrolled release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of Per- and polyfluoroalkyl substances (PFASs) and other toxic chemicals </a:t>
            </a:r>
            <a:r>
              <a:rPr lang="en-US" sz="16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 the environment.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FF00A7-D2A7-F098-BC5E-46F802440EB7}"/>
              </a:ext>
            </a:extLst>
          </p:cNvPr>
          <p:cNvSpPr txBox="1"/>
          <p:nvPr/>
        </p:nvSpPr>
        <p:spPr>
          <a:xfrm>
            <a:off x="5562600" y="607002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C-17 Globemaster flares</a:t>
            </a:r>
          </a:p>
        </p:txBody>
      </p:sp>
      <p:pic>
        <p:nvPicPr>
          <p:cNvPr id="15" name="Picture 14" descr="A picture containing sky, flying, outdoor, plane&#10;&#10;Description automatically generated">
            <a:extLst>
              <a:ext uri="{FF2B5EF4-FFF2-40B4-BE49-F238E27FC236}">
                <a16:creationId xmlns:a16="http://schemas.microsoft.com/office/drawing/2014/main" id="{B6C7D645-E9CA-D005-6F47-9AC31E33E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3425014"/>
            <a:ext cx="3441393" cy="2581045"/>
          </a:xfrm>
          <a:prstGeom prst="rect">
            <a:avLst/>
          </a:prstGeom>
        </p:spPr>
      </p:pic>
      <p:pic>
        <p:nvPicPr>
          <p:cNvPr id="1026" name="Picture 2" descr="Add illumination flares (very rare/expensive so it doesn't get annoying)  for nighttime map usage. : r/EscapefromTarkov">
            <a:extLst>
              <a:ext uri="{FF2B5EF4-FFF2-40B4-BE49-F238E27FC236}">
                <a16:creationId xmlns:a16="http://schemas.microsoft.com/office/drawing/2014/main" id="{B254F116-4BA4-F984-A11B-FD0088A1F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06" y="3425014"/>
            <a:ext cx="3873989" cy="25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FB7EF-7B0C-33DC-C226-3C0B1C2696B8}"/>
              </a:ext>
            </a:extLst>
          </p:cNvPr>
          <p:cNvSpPr txBox="1"/>
          <p:nvPr/>
        </p:nvSpPr>
        <p:spPr>
          <a:xfrm>
            <a:off x="1905000" y="60540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81mm mortar flares</a:t>
            </a:r>
          </a:p>
        </p:txBody>
      </p:sp>
    </p:spTree>
    <p:extLst>
      <p:ext uri="{BB962C8B-B14F-4D97-AF65-F5344CB8AC3E}">
        <p14:creationId xmlns:p14="http://schemas.microsoft.com/office/powerpoint/2010/main" val="418782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043F9D-374D-3E4C-EC56-DF15E43B243B}"/>
              </a:ext>
            </a:extLst>
          </p:cNvPr>
          <p:cNvSpPr txBox="1"/>
          <p:nvPr/>
        </p:nvSpPr>
        <p:spPr>
          <a:xfrm>
            <a:off x="1450588" y="381000"/>
            <a:ext cx="723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Recover, Recycle, and Reuse (R</a:t>
            </a:r>
            <a:r>
              <a:rPr lang="en-US" sz="2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 Demilitarized Magnesium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5AC39-3E73-ECAF-DAEB-6AFAC005BD0C}"/>
              </a:ext>
            </a:extLst>
          </p:cNvPr>
          <p:cNvSpPr txBox="1"/>
          <p:nvPr/>
        </p:nvSpPr>
        <p:spPr>
          <a:xfrm>
            <a:off x="1311894" y="966787"/>
            <a:ext cx="7374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Goals :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Design, build, and operate a prototype process for the recovery of magnesium (Mg) from obsolete or unserviceable illuminating rounds</a:t>
            </a:r>
          </a:p>
          <a:p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Implement an R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350,000 pounds of Mg for reuse or sale  (110,000 munitions)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240,000 pounds of sodium nitrate (NaNO</a:t>
            </a:r>
            <a:r>
              <a:rPr lang="en-US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 byproduct to sell instead of dispose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Estimated savings is up to $10 per pound ($3.5 M) of Mg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Avoids incineration and potential environmental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Eliminate single point failure (SPF) in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Laminac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4116 supply. Also has a 6-month self life before it starts to degrade.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021661-AC25-12B2-D013-675DC73A1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333340"/>
            <a:ext cx="3733800" cy="2056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78E6C2-8B94-B670-841D-C45C4F78F962}"/>
              </a:ext>
            </a:extLst>
          </p:cNvPr>
          <p:cNvSpPr txBox="1"/>
          <p:nvPr/>
        </p:nvSpPr>
        <p:spPr>
          <a:xfrm>
            <a:off x="1465408" y="4191000"/>
            <a:ext cx="3810000" cy="22775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Composition of then current in-service US Army M127Al White Star Illuminant.</a:t>
            </a:r>
          </a:p>
          <a:p>
            <a:pPr algn="just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________________________________________________                                       </a:t>
            </a:r>
          </a:p>
          <a:p>
            <a:pPr algn="just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Weight            </a:t>
            </a:r>
          </a:p>
          <a:p>
            <a:pPr algn="just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 Component                              Percentage (%)</a:t>
            </a:r>
          </a:p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________________________________________________</a:t>
            </a:r>
          </a:p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Magnesium 30/50 (fuel)                   66% </a:t>
            </a:r>
          </a:p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Sodium Nitrate (oxidizer)                 29% </a:t>
            </a:r>
          </a:p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Laminac 4116/LuperSol                      5% </a:t>
            </a:r>
          </a:p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Binder System</a:t>
            </a:r>
          </a:p>
        </p:txBody>
      </p:sp>
    </p:spTree>
    <p:extLst>
      <p:ext uri="{BB962C8B-B14F-4D97-AF65-F5344CB8AC3E}">
        <p14:creationId xmlns:p14="http://schemas.microsoft.com/office/powerpoint/2010/main" val="141838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043F9D-374D-3E4C-EC56-DF15E43B243B}"/>
              </a:ext>
            </a:extLst>
          </p:cNvPr>
          <p:cNvSpPr txBox="1"/>
          <p:nvPr/>
        </p:nvSpPr>
        <p:spPr>
          <a:xfrm>
            <a:off x="1450588" y="381000"/>
            <a:ext cx="723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Recover, Recycle, and Reuse (R</a:t>
            </a:r>
            <a:r>
              <a:rPr lang="en-US" sz="2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 Demilitarized Magnesium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5AC39-3E73-ECAF-DAEB-6AFAC005BD0C}"/>
              </a:ext>
            </a:extLst>
          </p:cNvPr>
          <p:cNvSpPr txBox="1"/>
          <p:nvPr/>
        </p:nvSpPr>
        <p:spPr>
          <a:xfrm>
            <a:off x="1311894" y="966787"/>
            <a:ext cx="73749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Multi-service interest in recovered Mg fostered Army/Navy partnership in 2000 on Phase lll SBIR project funded under Army Demil R&amp;D Program</a:t>
            </a:r>
          </a:p>
          <a:p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Waterjet Washout Testing (instead of anhydrous ammonia) at NSWC-Crane.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Recovered Mg successfully.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Capability to process candles from 14 types of munitions: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60-mm Mortars 155-mm Projectiles 81-mm Mortars 2.75” Rockets 4.2” Mortars Mk 45 Aircraft Flares 105-mm Projectiles LUU 2B/B Aircraft Flares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Safely handle any hydrogen generation as well as all waste streams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Separate &amp; recover sodium nitrate for reuse  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E1146-03E9-8BF0-D991-874E4CB98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290774"/>
            <a:ext cx="4056256" cy="244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0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04992-3106-8156-B156-05C9EE8AB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6" y="248463"/>
            <a:ext cx="7704667" cy="91440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Magnesium Recovery Prototype Plant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El Dorado Engineering, Salt Lake City, UT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77BA6-F34D-7747-31F6-86449EA83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429" y="1187025"/>
            <a:ext cx="80772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MRPP consisted of all the required equipment to:</a:t>
            </a:r>
          </a:p>
          <a:p>
            <a:pPr marL="457200" lvl="1" indent="0">
              <a:buNone/>
            </a:pPr>
            <a:r>
              <a:rPr lang="en-US" dirty="0"/>
              <a:t>• Remove illuminant from a wide variety of military flares </a:t>
            </a:r>
          </a:p>
          <a:p>
            <a:pPr marL="457200" lvl="1" indent="0">
              <a:buNone/>
            </a:pPr>
            <a:r>
              <a:rPr lang="en-US" dirty="0"/>
              <a:t>• Separate &amp; recover magnesium in a directly usable form </a:t>
            </a:r>
          </a:p>
          <a:p>
            <a:pPr marL="457200" lvl="1" indent="0">
              <a:buNone/>
            </a:pPr>
            <a:r>
              <a:rPr lang="en-US" dirty="0"/>
              <a:t>• Separate &amp; recover sodium nitrate for reuse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04DC3-E9F4-2E5D-9C4D-F0DB326DB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240147"/>
            <a:ext cx="4648200" cy="359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45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08064A-067D-907C-7885-E9CCA893B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038013"/>
            <a:ext cx="5257800" cy="2799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043F9D-374D-3E4C-EC56-DF15E43B243B}"/>
              </a:ext>
            </a:extLst>
          </p:cNvPr>
          <p:cNvSpPr txBox="1"/>
          <p:nvPr/>
        </p:nvSpPr>
        <p:spPr>
          <a:xfrm>
            <a:off x="1450588" y="381000"/>
            <a:ext cx="723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Recover, Recycle, and Reuse (R</a:t>
            </a:r>
            <a:r>
              <a:rPr lang="en-US" sz="2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 Demilitarized Magnesium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5AC39-3E73-ECAF-DAEB-6AFAC005BD0C}"/>
              </a:ext>
            </a:extLst>
          </p:cNvPr>
          <p:cNvSpPr txBox="1"/>
          <p:nvPr/>
        </p:nvSpPr>
        <p:spPr>
          <a:xfrm>
            <a:off x="1311895" y="1219200"/>
            <a:ext cx="73749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Multi-service interest in recovered Mg fostered Army/Navy partnership in 2000 on Phase lll SBIR project funded under Army Demil R&amp;D Program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Magnesium Recovered in Pilot Plant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5931C9-4AF7-AEBC-B788-AF675B51F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554588"/>
            <a:ext cx="3810000" cy="19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14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235A023-0983-78BF-1E04-09DFC882B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44199"/>
            <a:ext cx="2084338" cy="1645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043F9D-374D-3E4C-EC56-DF15E43B243B}"/>
              </a:ext>
            </a:extLst>
          </p:cNvPr>
          <p:cNvSpPr txBox="1"/>
          <p:nvPr/>
        </p:nvSpPr>
        <p:spPr>
          <a:xfrm>
            <a:off x="2057400" y="3810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Recover, Recycle, and Reuse Demilitarized Magnesium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5AC39-3E73-ECAF-DAEB-6AFAC005BD0C}"/>
              </a:ext>
            </a:extLst>
          </p:cNvPr>
          <p:cNvSpPr txBox="1"/>
          <p:nvPr/>
        </p:nvSpPr>
        <p:spPr>
          <a:xfrm>
            <a:off x="1371600" y="10668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Our Research Goals: </a:t>
            </a:r>
          </a:p>
          <a:p>
            <a:pPr marL="914400" lvl="1" indent="-457200">
              <a:buAutoNum type="arabicParenR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Requalify and use recovered Mg in new munitions.</a:t>
            </a:r>
          </a:p>
          <a:p>
            <a:pPr marL="914400" lvl="1" indent="-457200">
              <a:buAutoNum type="arabicParenR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Munition must meet Mil Spec.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9D58E-1C94-0E83-BBE1-EC1934E678E3}"/>
              </a:ext>
            </a:extLst>
          </p:cNvPr>
          <p:cNvSpPr txBox="1"/>
          <p:nvPr/>
        </p:nvSpPr>
        <p:spPr>
          <a:xfrm>
            <a:off x="1143000" y="2819400"/>
            <a:ext cx="3733800" cy="243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E1D7B7-64E5-8957-09FD-268CE8895B2A}"/>
              </a:ext>
            </a:extLst>
          </p:cNvPr>
          <p:cNvSpPr txBox="1"/>
          <p:nvPr/>
        </p:nvSpPr>
        <p:spPr>
          <a:xfrm>
            <a:off x="1219200" y="2672477"/>
            <a:ext cx="7677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Invention was a relatively simple mixture; wherein,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indent="-342900">
              <a:buAutoNum type="arabicParenBoth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oxidizer is powdered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sodium nitrate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(2) the fuel is recycled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magnesium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of relatively low purity (&lt;98%) that contains an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alkyl polysulfide polymer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; and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(3) the binder system is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bisphenol-A epoxy polymer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(about 80%) and a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polyamide cross-linking agent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(about 20%). 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subject inventive composition provides up to 1.27 times the luminosity in candela (cd) and up to 1.21 times the luminous efficiency in  [(cd · s) g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-1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] of an equal quantity of the prior white star hand signal pyrotechnic illuminant.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B47B62-558D-7FC8-1888-B7771B2478D1}"/>
              </a:ext>
            </a:extLst>
          </p:cNvPr>
          <p:cNvSpPr txBox="1"/>
          <p:nvPr/>
        </p:nvSpPr>
        <p:spPr>
          <a:xfrm>
            <a:off x="2171700" y="6109425"/>
            <a:ext cx="6400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Jesse J. Sabatini, Leon L. Robert, Jr. and Jared D. Moretti. </a:t>
            </a:r>
            <a:r>
              <a:rPr lang="en-US" sz="14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Magnesium/alkyl polysulfide white star illuminants, </a:t>
            </a:r>
            <a:r>
              <a:rPr lang="en-US" sz="1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U.S. Patent 9,193,637</a:t>
            </a:r>
            <a:r>
              <a:rPr lang="en-US" sz="14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Nov. 2015.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57FA10-657F-F9DF-DAA8-2B551B80D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95729"/>
            <a:ext cx="5993199" cy="40483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043F9D-374D-3E4C-EC56-DF15E43B243B}"/>
              </a:ext>
            </a:extLst>
          </p:cNvPr>
          <p:cNvSpPr txBox="1"/>
          <p:nvPr/>
        </p:nvSpPr>
        <p:spPr>
          <a:xfrm>
            <a:off x="2057400" y="3810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Recover, Recycle, and Reuse Demilitarized Magnesium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310BD-BFD5-2C1B-DC39-8E93169CF060}"/>
              </a:ext>
            </a:extLst>
          </p:cNvPr>
          <p:cNvSpPr txBox="1"/>
          <p:nvPr/>
        </p:nvSpPr>
        <p:spPr>
          <a:xfrm>
            <a:off x="1884757" y="854970"/>
            <a:ext cx="6629400" cy="350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5A768B-BC0D-B00B-9116-A03F703A487A}"/>
              </a:ext>
            </a:extLst>
          </p:cNvPr>
          <p:cNvSpPr txBox="1"/>
          <p:nvPr/>
        </p:nvSpPr>
        <p:spPr>
          <a:xfrm>
            <a:off x="2062977" y="5075796"/>
            <a:ext cx="6471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] BT = burn time; </a:t>
            </a:r>
          </a:p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]PLI= luminous intensity;</a:t>
            </a:r>
          </a:p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] LE = luminous efficiency; </a:t>
            </a:r>
          </a:p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] DW = luminous intensity;</a:t>
            </a:r>
          </a:p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] P = spectral purity; </a:t>
            </a:r>
          </a:p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] MPS = mean volume particle size of magnesium used. </a:t>
            </a:r>
          </a:p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] MPS = mean volume particle size of magnesium used</a:t>
            </a:r>
          </a:p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Note: the current military specification for white star pyrotechnic illuminants does not specify (include) luminous efficiency, dominant wavelength and spectral purity specifications,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13E3444-2250-95B1-1893-A74CFCD19563}"/>
              </a:ext>
            </a:extLst>
          </p:cNvPr>
          <p:cNvCxnSpPr>
            <a:cxnSpLocks/>
          </p:cNvCxnSpPr>
          <p:nvPr/>
        </p:nvCxnSpPr>
        <p:spPr>
          <a:xfrm>
            <a:off x="3526111" y="3124200"/>
            <a:ext cx="914400" cy="9144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F17694-48CB-47DB-B2A4-15BD592874C9}"/>
              </a:ext>
            </a:extLst>
          </p:cNvPr>
          <p:cNvCxnSpPr>
            <a:cxnSpLocks/>
          </p:cNvCxnSpPr>
          <p:nvPr/>
        </p:nvCxnSpPr>
        <p:spPr>
          <a:xfrm>
            <a:off x="4457700" y="3139440"/>
            <a:ext cx="914400" cy="9144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10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043F9D-374D-3E4C-EC56-DF15E43B243B}"/>
              </a:ext>
            </a:extLst>
          </p:cNvPr>
          <p:cNvSpPr txBox="1"/>
          <p:nvPr/>
        </p:nvSpPr>
        <p:spPr>
          <a:xfrm>
            <a:off x="2057400" y="3810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Recover, Recycle, and Reuse Demilitarized Magnesium</a:t>
            </a:r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78C6C-C784-E583-31B8-410783E3751F}"/>
              </a:ext>
            </a:extLst>
          </p:cNvPr>
          <p:cNvSpPr txBox="1"/>
          <p:nvPr/>
        </p:nvSpPr>
        <p:spPr>
          <a:xfrm>
            <a:off x="1371600" y="4886028"/>
            <a:ext cx="68287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Jesse J. Sabatini, Jared D. Moretti, Derrick R. Hall, and Leon L. Robert Jr.  2013. Recover, Recycle, and Reuse: Prove-Out of Pyrotechnic Illuminants Containing Demilitarized Magnesium. </a:t>
            </a:r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ChemPlusChem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78:1358-1362. 2013.</a:t>
            </a:r>
          </a:p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Wiley VCH publisher featured this paper amongst their "</a:t>
            </a:r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hottest papers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" in the area of sustainable chemistry.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5AC39-3E73-ECAF-DAEB-6AFAC005BD0C}"/>
              </a:ext>
            </a:extLst>
          </p:cNvPr>
          <p:cNvSpPr txBox="1"/>
          <p:nvPr/>
        </p:nvSpPr>
        <p:spPr>
          <a:xfrm>
            <a:off x="1143000" y="1309626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white star pyrotechnic illuminant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composition, useful in US military M127A1 parachuted handheld signals (HHS), which illuminant provides surprisingly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enhanced luminous intensity and luminous efficiency versus the current M127A1 U.S. military HHS white star pyrotechnic illuminant.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inventive illuminant formulation includes a mixture of powdered sodium nitrate, magnesium, alkyl polysulfide polymer and a binder; wherein the magnesium and alkyl polysulfide is preferably recovered from the demilitarization of obsolete munitions to realize a significant savings.</a:t>
            </a:r>
          </a:p>
          <a:p>
            <a:br>
              <a:rPr lang="en-US" sz="1200" dirty="0"/>
            </a:br>
            <a:endParaRPr lang="en-US" sz="1200" b="1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6BCA970-4AAF-D8B7-2297-9C3133F87F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62" b="6036"/>
          <a:stretch/>
        </p:blipFill>
        <p:spPr>
          <a:xfrm>
            <a:off x="6248400" y="1350461"/>
            <a:ext cx="2185770" cy="2040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A52C2C-D47D-BF44-F8D2-A31C6EB1D1D0}"/>
              </a:ext>
            </a:extLst>
          </p:cNvPr>
          <p:cNvSpPr txBox="1"/>
          <p:nvPr/>
        </p:nvSpPr>
        <p:spPr>
          <a:xfrm>
            <a:off x="6248400" y="34480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M583A1 star parachute (L) </a:t>
            </a:r>
          </a:p>
          <a:p>
            <a:r>
              <a:rPr lang="en-US" sz="12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and M585 star cluster signals.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7837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2951-909A-CB02-EBEE-456B3F43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540" y="80126"/>
            <a:ext cx="7704667" cy="408841"/>
          </a:xfrm>
        </p:spPr>
        <p:txBody>
          <a:bodyPr>
            <a:normAutofit fontScale="90000"/>
          </a:bodyPr>
          <a:lstStyle/>
          <a:p>
            <a:r>
              <a:rPr lang="en-US" dirty="0"/>
              <a:t>Hidden Tracer Project</a:t>
            </a:r>
          </a:p>
        </p:txBody>
      </p:sp>
      <p:pic>
        <p:nvPicPr>
          <p:cNvPr id="1026" name="Picture 2" descr="NIGHT FIRE">
            <a:extLst>
              <a:ext uri="{FF2B5EF4-FFF2-40B4-BE49-F238E27FC236}">
                <a16:creationId xmlns:a16="http://schemas.microsoft.com/office/drawing/2014/main" id="{F51B265F-D4D3-3E2C-3E5F-4C1D7A16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76" y="586569"/>
            <a:ext cx="4057411" cy="2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d Tracer Ammo">
            <a:extLst>
              <a:ext uri="{FF2B5EF4-FFF2-40B4-BE49-F238E27FC236}">
                <a16:creationId xmlns:a16="http://schemas.microsoft.com/office/drawing/2014/main" id="{8449023D-F452-1F2D-54FD-F0C32EEBE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-667" r="28286" b="1"/>
          <a:stretch/>
        </p:blipFill>
        <p:spPr bwMode="auto">
          <a:xfrm>
            <a:off x="5558194" y="586569"/>
            <a:ext cx="1922472" cy="16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 soldiers see tracer rounds fired at them, or are tracers only visible  from behind? - Quora">
            <a:extLst>
              <a:ext uri="{FF2B5EF4-FFF2-40B4-BE49-F238E27FC236}">
                <a16:creationId xmlns:a16="http://schemas.microsoft.com/office/drawing/2014/main" id="{C19E4E00-2D70-F55F-A8FF-D8EBD58B9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9" r="8592" b="50000"/>
          <a:stretch/>
        </p:blipFill>
        <p:spPr bwMode="auto">
          <a:xfrm>
            <a:off x="5558194" y="2235963"/>
            <a:ext cx="2286000" cy="12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mo Incorporated Announcing 'Streak' Cold Tracer Rounds">
            <a:extLst>
              <a:ext uri="{FF2B5EF4-FFF2-40B4-BE49-F238E27FC236}">
                <a16:creationId xmlns:a16="http://schemas.microsoft.com/office/drawing/2014/main" id="{E09AD55D-7722-C9CC-9B70-9A22D1DBA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81" y="3381427"/>
            <a:ext cx="2751711" cy="15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D355808-94B9-DD5C-B917-D21C5833A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45" y="5099130"/>
            <a:ext cx="3502782" cy="13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pplied Ballistics Seminar (Sophia, NC) | 8541 TACTICAL">
            <a:extLst>
              <a:ext uri="{FF2B5EF4-FFF2-40B4-BE49-F238E27FC236}">
                <a16:creationId xmlns:a16="http://schemas.microsoft.com/office/drawing/2014/main" id="{B6CA60FE-AA28-6AF5-C620-DE0882416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02" y="3501172"/>
            <a:ext cx="4102351" cy="30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56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47E2C6-838B-40E6-A854-F2F6A21A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7859"/>
            <a:ext cx="7704667" cy="990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Recent Collaborations at Purdue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A6377-CA3F-4EAE-B2B4-FD99D5A8E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66" y="6553199"/>
            <a:ext cx="2719934" cy="291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44A559-64BA-4637-8AA4-5386E77450B1}"/>
              </a:ext>
            </a:extLst>
          </p:cNvPr>
          <p:cNvSpPr txBox="1"/>
          <p:nvPr/>
        </p:nvSpPr>
        <p:spPr>
          <a:xfrm>
            <a:off x="1295401" y="1447800"/>
            <a:ext cx="7239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Consultant, 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Chemical Engineering and Purdue Military Research Institute (PMRI), Purdue University, West Lafayette, IN, March 2021 to 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Purdue University Battery Systems for Extreme Low Temperature Operations.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Vilas G. Pol, and Leon Robert, Purdue University; and Thomas Adams, Naval Surface Warfare Center-Crane.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Center for Research on Extreme Batteries (CREB) Winter Biannual Meeting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10 December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Lithium-ion Batteries with Tri Fluorinated Electrolyte for Low Temperature Space Applications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Ethan Adams, Pol, and Leon Robert, Purdue University; and Thomas Adams, Naval Surface Warfare Center-Crane.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2021 NASA Aerospace Battery Workshop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November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0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AF39-9D26-4A51-8C4F-612514D7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66" y="13448"/>
            <a:ext cx="7704667" cy="1066799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451D3-0AF2-4E50-9A5C-4103A4E0D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66" y="6553199"/>
            <a:ext cx="2719934" cy="291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2399C-D4BD-ED03-C4DA-2AC6811C6CE9}"/>
              </a:ext>
            </a:extLst>
          </p:cNvPr>
          <p:cNvSpPr txBox="1"/>
          <p:nvPr/>
        </p:nvSpPr>
        <p:spPr>
          <a:xfrm>
            <a:off x="1752600" y="1080247"/>
            <a:ext cx="6629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Professional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Soldier-Scientist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Academic Experience &amp; Accomplishments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Pyrotechnics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Collaborations with Purdue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Current DoD Grant with Purdue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PMRI Consulting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Oil/Gas and Steel Industries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Summary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62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FB4EA-1B65-41D8-BE6A-4E751E3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6" y="284817"/>
            <a:ext cx="7704667" cy="146778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Department of Defense Deployed Warfighter Protection (DWFP) Program Grant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B1E1F-E660-44A6-9F17-1FCABACF0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66" y="6553199"/>
            <a:ext cx="2719934" cy="291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7A9A28-9A23-DC3A-9B1E-7A9BC5B449D7}"/>
              </a:ext>
            </a:extLst>
          </p:cNvPr>
          <p:cNvSpPr txBox="1"/>
          <p:nvPr/>
        </p:nvSpPr>
        <p:spPr>
          <a:xfrm>
            <a:off x="1219200" y="1676400"/>
            <a:ext cx="7086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“DoD Pesticide Usage Web-Based Archival and Retrieval System and iOS Mobile App”</a:t>
            </a:r>
          </a:p>
          <a:p>
            <a:endParaRPr lang="en-US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Co-PI, 3-year (2022-2025), $900k grant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Collaboration with: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Department of Entomology, Purdue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Center for Environmental and Regulatory Information Systems (CERIS), Purdue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U. S. Army Public Health Command, Aberdeen, MD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U. S. Navy Facilities Atlantic Command, Norfolk, 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U.S. Air Force Civil Engineer Center, Tyndall A.F.B., FL</a:t>
            </a:r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			</a:t>
            </a:r>
            <a:r>
              <a:rPr lang="en-US" sz="3200" b="1" dirty="0">
                <a:solidFill>
                  <a:srgbClr val="00B050"/>
                </a:solidFill>
              </a:rPr>
              <a:t>FUNDED</a:t>
            </a:r>
          </a:p>
        </p:txBody>
      </p:sp>
      <p:pic>
        <p:nvPicPr>
          <p:cNvPr id="8" name="Picture 7" descr="A picture containing person, outdoor, person&#10;&#10;Description automatically generated">
            <a:extLst>
              <a:ext uri="{FF2B5EF4-FFF2-40B4-BE49-F238E27FC236}">
                <a16:creationId xmlns:a16="http://schemas.microsoft.com/office/drawing/2014/main" id="{A297F1DD-5707-D064-639E-66D06183EA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5838" r="1"/>
          <a:stretch/>
        </p:blipFill>
        <p:spPr>
          <a:xfrm>
            <a:off x="7046261" y="2133600"/>
            <a:ext cx="1653135" cy="231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58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C3A7-8251-4B5A-B347-1D23B30D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-152400"/>
            <a:ext cx="7704667" cy="990600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PMRI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1DE67-6831-4E9D-BEEE-48BC82447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66" y="6553199"/>
            <a:ext cx="2719934" cy="291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752135-128D-C721-C393-6DAC736533D1}"/>
              </a:ext>
            </a:extLst>
          </p:cNvPr>
          <p:cNvSpPr txBox="1"/>
          <p:nvPr/>
        </p:nvSpPr>
        <p:spPr>
          <a:xfrm>
            <a:off x="1371600" y="685800"/>
            <a:ext cx="7086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Strategic national asset to educate military officers and DoD civilians.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32 officers started program in Fall 2022 (largest group ever)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Use deliberate innovation and coordinated research opportunities to drive defense innovation and maximize military officer education.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Collaboration with Engineering Education at Purdue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Space Force officer currently working on project to maximize Purdue’s benefit to Space Force.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Recent Presentations: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A New Model for Joint Advanced Academic Education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L. Robert, J. E. Dietz and J. Pekny Inaugural Strategic Leadership Development Forum, U. S. Army War College Carlisle, PA, 26 January 2022.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A New Model for Advanced Academic Education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L. Robert, J. E. Dietz and J. Pekny. Learning Professionals' Consortium (LPC-22) HQ AETC/A3BP, JSBA-Randolph, TX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42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534B-C56F-4F7D-AACD-867AE0D2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75" y="159125"/>
            <a:ext cx="6396013" cy="76199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Chemical and Safety Operations</a:t>
            </a:r>
            <a:b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in High Reliability Organizations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CBA172-35EE-480D-B6EB-FFE5A574F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66" y="6553199"/>
            <a:ext cx="2719934" cy="2913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BF871E-7209-5AFA-EAEB-21E36651DD7D}"/>
              </a:ext>
            </a:extLst>
          </p:cNvPr>
          <p:cNvSpPr txBox="1"/>
          <p:nvPr/>
        </p:nvSpPr>
        <p:spPr>
          <a:xfrm>
            <a:off x="889460" y="955996"/>
            <a:ext cx="5562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Chevron Drilling and Completions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Permian Basin, TX &amp; NM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January 2018 to present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Applying the principles of chemistry, biology, physics, and math to solve problems </a:t>
            </a:r>
          </a:p>
          <a:p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Performance Excellence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Improve procedural discipline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Improve safety, health, and environmental 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Improve efficiency of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Planning and improving equipment layout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Incorporating safety procedures for working with dangerous chemicals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Monitoring and optimizing the performance of production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373172-D60B-8299-DF3E-41BAB8D8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14" y="159125"/>
            <a:ext cx="2078699" cy="2769517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543510-A061-6DB8-ED69-EAB92F65E357}"/>
              </a:ext>
            </a:extLst>
          </p:cNvPr>
          <p:cNvSpPr txBox="1"/>
          <p:nvPr/>
        </p:nvSpPr>
        <p:spPr>
          <a:xfrm>
            <a:off x="2438400" y="5377051"/>
            <a:ext cx="36185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sng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Connections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Davidson School of Chemical Engineering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Enhanced Oil Recovery Lab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CISTAR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NEPTUNE Center for Power and Energy Research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1D85C35F-3EAA-B06C-F971-8C6CCC372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66" y="3169269"/>
            <a:ext cx="2350508" cy="313401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57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695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534B-C56F-4F7D-AACD-867AE0D2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89" y="209243"/>
            <a:ext cx="7704667" cy="7619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Chemical and Safety Operations</a:t>
            </a: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in High Reliability Organizations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CBA172-35EE-480D-B6EB-FFE5A574F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66" y="6553199"/>
            <a:ext cx="2719934" cy="2913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BF871E-7209-5AFA-EAEB-21E36651DD7D}"/>
              </a:ext>
            </a:extLst>
          </p:cNvPr>
          <p:cNvSpPr txBox="1"/>
          <p:nvPr/>
        </p:nvSpPr>
        <p:spPr>
          <a:xfrm>
            <a:off x="1139984" y="643004"/>
            <a:ext cx="60228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Cleveland Cliffs Steel Producing Mill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East Chicago,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January - July 2022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Performance Excellence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Improve procedural discipline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Improve safety, health, and environmental 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Improve efficiency of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Planning and improving equipment layout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Incorporating safety procedures for working with 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molten steel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Monitoring and optimizing the performance of 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production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226F5-0496-9B11-E336-3E7601FA0AF3}"/>
              </a:ext>
            </a:extLst>
          </p:cNvPr>
          <p:cNvSpPr txBox="1"/>
          <p:nvPr/>
        </p:nvSpPr>
        <p:spPr>
          <a:xfrm>
            <a:off x="722551" y="4647657"/>
            <a:ext cx="22598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Connections</a:t>
            </a:r>
            <a:endParaRPr lang="en-US" sz="1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School of Materials Engineering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Davidson School of Chemical Engineering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BD83B-7F4E-2DBC-A352-2DC22C071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95" y="4457852"/>
            <a:ext cx="3124200" cy="2343150"/>
          </a:xfrm>
          <a:prstGeom prst="rect">
            <a:avLst/>
          </a:prstGeom>
        </p:spPr>
      </p:pic>
      <p:pic>
        <p:nvPicPr>
          <p:cNvPr id="13" name="Picture 12" descr="A picture containing ceiling&#10;&#10;Description automatically generated">
            <a:extLst>
              <a:ext uri="{FF2B5EF4-FFF2-40B4-BE49-F238E27FC236}">
                <a16:creationId xmlns:a16="http://schemas.microsoft.com/office/drawing/2014/main" id="{7FA53F19-0A65-A986-5043-60EB65CB08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7" r="-3334" b="31384"/>
          <a:stretch/>
        </p:blipFill>
        <p:spPr>
          <a:xfrm>
            <a:off x="6220300" y="4038600"/>
            <a:ext cx="2961840" cy="226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89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C39984-F228-DF31-EBEF-B119B5B043F0}"/>
              </a:ext>
            </a:extLst>
          </p:cNvPr>
          <p:cNvSpPr txBox="1"/>
          <p:nvPr/>
        </p:nvSpPr>
        <p:spPr>
          <a:xfrm>
            <a:off x="3657600" y="152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ABA8D-6271-279D-ED6F-A457953C5278}"/>
              </a:ext>
            </a:extLst>
          </p:cNvPr>
          <p:cNvSpPr txBox="1"/>
          <p:nvPr/>
        </p:nvSpPr>
        <p:spPr>
          <a:xfrm>
            <a:off x="2438400" y="1013134"/>
            <a:ext cx="647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Professional background of Solider-Scientist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PMRI is entering next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Collaborations with Purdue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Funded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PMRI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Help to better connect Chemical Engineering faculty with DoD funding streams</a:t>
            </a:r>
          </a:p>
        </p:txBody>
      </p:sp>
    </p:spTree>
    <p:extLst>
      <p:ext uri="{BB962C8B-B14F-4D97-AF65-F5344CB8AC3E}">
        <p14:creationId xmlns:p14="http://schemas.microsoft.com/office/powerpoint/2010/main" val="2215667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C39984-F228-DF31-EBEF-B119B5B043F0}"/>
              </a:ext>
            </a:extLst>
          </p:cNvPr>
          <p:cNvSpPr txBox="1"/>
          <p:nvPr/>
        </p:nvSpPr>
        <p:spPr>
          <a:xfrm>
            <a:off x="3581400" y="17842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ABA8D-6271-279D-ED6F-A457953C5278}"/>
              </a:ext>
            </a:extLst>
          </p:cNvPr>
          <p:cNvSpPr txBox="1"/>
          <p:nvPr/>
        </p:nvSpPr>
        <p:spPr>
          <a:xfrm>
            <a:off x="1900354" y="1118408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Enjoy working at Purdue and want to contribute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Enjoy being part of Chemical Engineering “Family”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Enjoy helping to educate military officer and civilian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 strong desire to bring my practical experience to the College of Engineering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79BAB-AD64-D414-4E71-45A9667861DC}"/>
              </a:ext>
            </a:extLst>
          </p:cNvPr>
          <p:cNvSpPr txBox="1"/>
          <p:nvPr/>
        </p:nvSpPr>
        <p:spPr>
          <a:xfrm>
            <a:off x="1900354" y="3426732"/>
            <a:ext cx="2562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Thank you for your time and attention.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40099-B649-8122-6D8A-13BA86022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66"/>
          <a:stretch/>
        </p:blipFill>
        <p:spPr bwMode="auto">
          <a:xfrm>
            <a:off x="4426105" y="3442964"/>
            <a:ext cx="4717895" cy="339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66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E094-6438-430F-B3BA-24F15C53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599"/>
            <a:ext cx="7704667" cy="19812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Professional Background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15A2B-A596-49D5-913E-49D9D3808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66" y="6553199"/>
            <a:ext cx="2719934" cy="291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5E657-D7F9-04DE-D0B4-25E97F2DB658}"/>
              </a:ext>
            </a:extLst>
          </p:cNvPr>
          <p:cNvSpPr txBox="1"/>
          <p:nvPr/>
        </p:nvSpPr>
        <p:spPr>
          <a:xfrm>
            <a:off x="1752600" y="1676400"/>
            <a:ext cx="7239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PhD in Entomology, Texas A&amp;M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30+ year U. S. Army career in Public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Brigadier General (retired, Oct 1, 2017)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Distinguished Service Medal (highest award)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Two combat tours (Afghanistan &amp; Djibouti/Somalia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Six overseas tours (Honduras, Korea, Kenya, Germany, Albania, Kosovo)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Battalion Command, Ft. Lewis, 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Department Head, Chemistry, Life Science and Chemical Engineering, United States Military Academy, West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Check-6 International Inc., 2018 - present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9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E094-6438-430F-B3BA-24F15C53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342542"/>
            <a:ext cx="7704667" cy="19812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Solider-Scientist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15A2B-A596-49D5-913E-49D9D3808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66" y="6553199"/>
            <a:ext cx="2719934" cy="291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5E657-D7F9-04DE-D0B4-25E97F2DB658}"/>
              </a:ext>
            </a:extLst>
          </p:cNvPr>
          <p:cNvSpPr txBox="1"/>
          <p:nvPr/>
        </p:nvSpPr>
        <p:spPr>
          <a:xfrm>
            <a:off x="1210733" y="1099978"/>
            <a:ext cx="7933267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Research Entomologist, WRAIR, 1987-90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Commander, Medical Company, 5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PMU, Korea, 1990-91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Head, Leishmaniasis Research Unit, USAMRU-Kenya, 1992-95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Asst. Professor, Dept of Chemistry, USMA, 1995-98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Head, Entomology Dept, CHPPM-Europe, Germany, 1998-01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Assoc. Professor, Dept of Prev Med &amp; Biom. USUHS, 2001-03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Commander, Sci &amp; Tech Battalion, Ft. Lewis, WA, 2003-05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Assoc. Professor &amp; Dep. Head, Department of Chemistry, Life Science and Chemical Engineering, USMA, 2005-10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Vice Dean, National Military Academy of Afghanistan, Kabul, Afghanistan, 2009-10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Professor &amp; Head, Department of Chemistry, Life Science and Chemical Engineering, USMA, 2011-17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8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47E2C6-838B-40E6-A854-F2F6A21A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083" y="0"/>
            <a:ext cx="7704667" cy="9906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Academic Accomplishments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A6377-CA3F-4EAE-B2B4-FD99D5A8E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66" y="6553199"/>
            <a:ext cx="2719934" cy="291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44A559-64BA-4637-8AA4-5386E77450B1}"/>
              </a:ext>
            </a:extLst>
          </p:cNvPr>
          <p:cNvSpPr txBox="1"/>
          <p:nvPr/>
        </p:nvSpPr>
        <p:spPr>
          <a:xfrm>
            <a:off x="1143001" y="1027771"/>
            <a:ext cx="77046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41 Peer-reviewed publications and 3 book chapters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Sabatini, J.J., J.D. Moretti, D.R. Hall and L. L. Robert.  2013.  Recover, recycle, and reuse: Prove-out of pyrotechnic illuminants containing demilitarized magnesium.  ChemPlusChem, 78:1358-1362.  Wiley VCH publisher featured this paper amongst their "</a:t>
            </a:r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hottest papers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" in the area of sustainable chemistry.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U. S. Patent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Sabatini, J.J., L. L. Robert Jr., and J.D. Moretti.  Magnesium/Alkyl Polysulfide White Star Illuminants, Patent No.: US 9,193,637 B1,    Date of Patent: Nov 24, 2015.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Peer-reviewed Conference Publications: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L.L. Robert, D.R. Hall, J.M. Raab, S.L. Lowell, J.J. Sabatini and J.D. Moretti. 2014.  Physical and Chemical Analysis of Demilitarized Magnesium: Teaching the Next Generation of Energetics Professionals. Proc. 40th International Pyrotechnics Society Seminar, 40:392-397.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J.J. Sabatini, J.D. Moretti, D.R. Hall and L.L. Robert. 2014.  Recover, Recycle, and Reuse:  Prove-Out of Pyrotechnic Illuminants Containing Demilitarized Magnesium.  Proc. 40th International Pyrotechnics Society Seminar, 40:398-405.</a:t>
            </a:r>
          </a:p>
          <a:p>
            <a:pPr algn="just"/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Vice Dean, National Military Academy of Afghanistan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Safi, N., G.D. Davis, M. Nadir, H. Hamid, L.L. Robert and A.J. Case.  2012. Evaluation of thermotherapy for the treatment of cutaneous leishmaniasis in Kabul, Afghanistan: A Randomized Controlled Trial.  </a:t>
            </a:r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Military Medicine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177:345-351.</a:t>
            </a:r>
          </a:p>
        </p:txBody>
      </p:sp>
    </p:spTree>
    <p:extLst>
      <p:ext uri="{BB962C8B-B14F-4D97-AF65-F5344CB8AC3E}">
        <p14:creationId xmlns:p14="http://schemas.microsoft.com/office/powerpoint/2010/main" val="286729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47E2C6-838B-40E6-A854-F2F6A21A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"/>
            <a:ext cx="7704667" cy="9906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Grants Awarded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A6377-CA3F-4EAE-B2B4-FD99D5A8E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66" y="6553199"/>
            <a:ext cx="2719934" cy="291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44A559-64BA-4637-8AA4-5386E77450B1}"/>
              </a:ext>
            </a:extLst>
          </p:cNvPr>
          <p:cNvSpPr txBox="1"/>
          <p:nvPr/>
        </p:nvSpPr>
        <p:spPr>
          <a:xfrm>
            <a:off x="1143000" y="1226028"/>
            <a:ext cx="755226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-457200" algn="l"/>
                <a:tab pos="-228600" algn="l"/>
              </a:tabLst>
            </a:pPr>
            <a:r>
              <a:rPr lang="en-US" sz="15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Department of Defense, Deployed Warfighter Protection Program. 2022-2025. 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$</a:t>
            </a:r>
            <a:r>
              <a:rPr lang="en-US" sz="15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900K  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DoD Pesticide Usage Web-Based Archival and Retrieval System and iOS Mobile App.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(Co-PI). </a:t>
            </a:r>
            <a:r>
              <a:rPr lang="en-US" sz="1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Funded.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457200" algn="l"/>
                <a:tab pos="-228600" algn="l"/>
              </a:tabLst>
            </a:pPr>
            <a:endParaRPr lang="en-US" sz="15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457200" algn="l"/>
                <a:tab pos="-228600" algn="l"/>
              </a:tabLst>
            </a:pPr>
            <a:r>
              <a:rPr lang="en-US" sz="15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Program Executive Office – Ammo (PEO-Ammo). 2015-16. $100,000.</a:t>
            </a:r>
            <a:r>
              <a:rPr lang="en-US" sz="1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Enhanced lethality of the M759 155-mm artillery high explosive unitary round using a potential new combination of fragmentation, fusing, and explosive fill (PI).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457200" algn="l"/>
                <a:tab pos="-228600" algn="l"/>
              </a:tabLst>
            </a:pPr>
            <a:r>
              <a:rPr lang="en-US" sz="1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457200" algn="l"/>
                <a:tab pos="-228600" algn="l"/>
              </a:tabLst>
            </a:pPr>
            <a:r>
              <a:rPr lang="en-US" sz="15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PEO-Ammo Grant. 2014. $50,000.</a:t>
            </a:r>
            <a:r>
              <a:rPr lang="en-US" sz="1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Defining the characteristics of pyrotechnics mixing of explosive and pyrotechnic surrogate compounds using acoustic mixing technology (PI).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457200" algn="l"/>
                <a:tab pos="-228600" algn="l"/>
              </a:tabLst>
            </a:pPr>
            <a:r>
              <a:rPr lang="en-US" sz="1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457200" algn="l"/>
                <a:tab pos="-228600" algn="l"/>
              </a:tabLst>
            </a:pPr>
            <a:r>
              <a:rPr lang="en-US" sz="15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PEO-Ammo Grant. 2013. $50,000.</a:t>
            </a:r>
            <a:r>
              <a:rPr lang="en-US" sz="1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Developing a chlorine-free variant of the red-light-emitting flare (PI).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457200" algn="l"/>
                <a:tab pos="-228600" algn="l"/>
              </a:tabLst>
            </a:pPr>
            <a:r>
              <a:rPr lang="en-US" sz="1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457200" algn="l"/>
                <a:tab pos="-228600" algn="l"/>
              </a:tabLst>
            </a:pPr>
            <a:r>
              <a:rPr lang="en-US" sz="15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United States Army Armament Research, Development and Engineering Center Grant. 2012. $10,000.</a:t>
            </a:r>
            <a:r>
              <a:rPr lang="en-US" sz="1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Physical and chemical analysis of demilitarized magnesium (PI).</a:t>
            </a:r>
          </a:p>
          <a:p>
            <a:pPr>
              <a:tabLst>
                <a:tab pos="-457200" algn="l"/>
                <a:tab pos="-228600" algn="l"/>
              </a:tabLst>
            </a:pPr>
            <a:endParaRPr lang="en-US" sz="15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tabLst>
                <a:tab pos="-457200" algn="l"/>
                <a:tab pos="-228600" algn="l"/>
              </a:tabLst>
            </a:pPr>
            <a:r>
              <a:rPr lang="en-US" sz="15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U. S. Army Medical Research and Materiel Command Grant. 2010-2013. $150,000.  </a:t>
            </a:r>
            <a:r>
              <a:rPr lang="en-US" sz="1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siRNA therapeutic to address heterotopic ossification, a condition of uncontrolled bone spur growth following combat-related amputation (Co-PI; Jeffrey Hollinger, Carnegie Mellon University, Co-PI).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59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47E2C6-838B-40E6-A854-F2F6A21A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44844"/>
            <a:ext cx="7704667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Academic Leadership Accomplishments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A6377-CA3F-4EAE-B2B4-FD99D5A8E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66" y="6553199"/>
            <a:ext cx="2719934" cy="291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44A559-64BA-4637-8AA4-5386E77450B1}"/>
              </a:ext>
            </a:extLst>
          </p:cNvPr>
          <p:cNvSpPr txBox="1"/>
          <p:nvPr/>
        </p:nvSpPr>
        <p:spPr>
          <a:xfrm>
            <a:off x="1295400" y="1447800"/>
            <a:ext cx="77046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Initial ABET accreditation for Chemical Engineering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Next General Review (NGR) –</a:t>
            </a:r>
            <a:r>
              <a:rPr lang="en-US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program had no deficiencies or weaknesses (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Accreditation for six years).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Initial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American Chemical Society approval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of Chemistry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Increased female leadership positions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within the Department from 0/6 to 4/6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Began sabbatical and post-doc programs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within the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Increased external research funding by 500%</a:t>
            </a: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Member, Doctoral Committee, Anthony Chase, Purdue Univ.</a:t>
            </a: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Completed $150M renovation of Science Center at West Point to include new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Chemical Engineering Research and Teaching Labs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4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71F7-5D8A-274A-39DC-31BEB61B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2" y="-399369"/>
            <a:ext cx="7704667" cy="1981200"/>
          </a:xfrm>
        </p:spPr>
        <p:txBody>
          <a:bodyPr>
            <a:normAutofit/>
          </a:bodyPr>
          <a:lstStyle/>
          <a:p>
            <a:r>
              <a:rPr lang="en-US" sz="2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Improving Critical Thinking 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sz="2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US" sz="2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Authenticity: The CASPiE Research Experience In A Military Academy Chemistry Course</a:t>
            </a:r>
            <a:b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A4D8A-A1C8-812E-7B6D-A0B08ECB23AB}"/>
              </a:ext>
            </a:extLst>
          </p:cNvPr>
          <p:cNvSpPr txBox="1"/>
          <p:nvPr/>
        </p:nvSpPr>
        <p:spPr>
          <a:xfrm>
            <a:off x="2304585" y="6139189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3175" cmpd="sng"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A. M. Chase , H. A. Clancy , R. P. Lachance, B. M. Mathison, M. M. Chiu and G. C. Weaver . </a:t>
            </a:r>
            <a:r>
              <a:rPr lang="en-US" sz="1400" i="1" dirty="0">
                <a:ln w="3175" cmpd="sng"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Chem. Educ. Res. Pract., </a:t>
            </a:r>
            <a:r>
              <a:rPr lang="en-US" sz="1400" dirty="0">
                <a:ln w="3175" cmpd="sng"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2017, 18, 55-63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7A750-4098-DC3E-4E48-DDC362DDA645}"/>
              </a:ext>
            </a:extLst>
          </p:cNvPr>
          <p:cNvSpPr txBox="1"/>
          <p:nvPr/>
        </p:nvSpPr>
        <p:spPr>
          <a:xfrm>
            <a:off x="1138765" y="914400"/>
            <a:ext cx="739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1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Center for Authentic Science Practice in Education (</a:t>
            </a:r>
            <a:r>
              <a:rPr lang="en-US" sz="1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CASPiE) is “a multi-institutional collaborative project that aims at providing </a:t>
            </a:r>
            <a:r>
              <a:rPr lang="en-US" sz="1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course-embedded authentic research experiences </a:t>
            </a:r>
            <a:r>
              <a:rPr lang="en-US" sz="1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for undergraduate students during  </a:t>
            </a:r>
            <a:r>
              <a:rPr lang="en-US" sz="1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advanced general chemistry course</a:t>
            </a:r>
            <a:r>
              <a:rPr lang="en-US" sz="1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Chemical Engineering Group worked to determine which scrubbing method (</a:t>
            </a:r>
            <a:r>
              <a:rPr lang="en-US" sz="16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e.g.,</a:t>
            </a:r>
            <a:r>
              <a:rPr lang="en-US" sz="1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solid phase material or liquid solvent) was most effective at removing unwanted tars from the gas of a prototype gasifier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used </a:t>
            </a:r>
            <a:r>
              <a:rPr lang="en-US" sz="1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for a Army power generation unit.</a:t>
            </a:r>
          </a:p>
          <a:p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Tony Chase, Purdue PhD student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lived and conducted research at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West Point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for a full academic year. Speaker was on his PhD Committee and attended  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Committee meetings virtually from Djibouti.</a:t>
            </a:r>
          </a:p>
          <a:p>
            <a:endParaRPr lang="en-US" sz="16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Students reported </a:t>
            </a:r>
            <a:r>
              <a:rPr lang="en-US" sz="1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significant increases in their perceptions of learning </a:t>
            </a:r>
            <a:r>
              <a:rPr lang="en-US" sz="1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through the laboratory, authentic scientific laboratory practices </a:t>
            </a:r>
            <a:r>
              <a:rPr lang="en-US" sz="1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and interest in chemistry</a:t>
            </a:r>
            <a:r>
              <a:rPr lang="en-US" sz="1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when compared to previous chemistry courses with traditional laboratory activities.</a:t>
            </a:r>
            <a:endParaRPr lang="en-US" sz="16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ignificant increase in critical thinking scores, </a:t>
            </a:r>
            <a:r>
              <a:rPr lang="en-US" sz="16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moderated by student perception of the authenticity of the laboratory activities.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235A023-0983-78BF-1E04-09DFC882B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1828800"/>
            <a:ext cx="3506320" cy="2768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043F9D-374D-3E4C-EC56-DF15E43B243B}"/>
              </a:ext>
            </a:extLst>
          </p:cNvPr>
          <p:cNvSpPr txBox="1"/>
          <p:nvPr/>
        </p:nvSpPr>
        <p:spPr>
          <a:xfrm>
            <a:off x="2057400" y="3810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Recover, Recycle, and Reuse Demilitarized Magnesium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5AC39-3E73-ECAF-DAEB-6AFAC005BD0C}"/>
              </a:ext>
            </a:extLst>
          </p:cNvPr>
          <p:cNvSpPr txBox="1"/>
          <p:nvPr/>
        </p:nvSpPr>
        <p:spPr>
          <a:xfrm>
            <a:off x="990600" y="1971299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Design, build, and operate a process for the recovery of magnesium (Mg) from obsolete or unserviceable illuminating rounds</a:t>
            </a: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Requalify and use recovered Mg in new munition.</a:t>
            </a:r>
          </a:p>
        </p:txBody>
      </p:sp>
    </p:spTree>
    <p:extLst>
      <p:ext uri="{BB962C8B-B14F-4D97-AF65-F5344CB8AC3E}">
        <p14:creationId xmlns:p14="http://schemas.microsoft.com/office/powerpoint/2010/main" val="962807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D2B36E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C00000"/>
      </a:hlink>
      <a:folHlink>
        <a:srgbClr val="F09355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10334</TotalTime>
  <Words>2658</Words>
  <Application>Microsoft Office PowerPoint</Application>
  <PresentationFormat>On-screen Show (4:3)</PresentationFormat>
  <Paragraphs>260</Paragraphs>
  <Slides>25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</vt:lpstr>
      <vt:lpstr>Corbel</vt:lpstr>
      <vt:lpstr>Georgia</vt:lpstr>
      <vt:lpstr>Wingdings</vt:lpstr>
      <vt:lpstr>Parallax</vt:lpstr>
      <vt:lpstr>Science and Chemical Engineering  around the World… Really!</vt:lpstr>
      <vt:lpstr>Overview</vt:lpstr>
      <vt:lpstr>Professional Background</vt:lpstr>
      <vt:lpstr>Solider-Scientist</vt:lpstr>
      <vt:lpstr>Academic Accomplishments</vt:lpstr>
      <vt:lpstr>Grants Awarded</vt:lpstr>
      <vt:lpstr>Academic Leadership Accomplishments</vt:lpstr>
      <vt:lpstr>Improving Critical Thinking via Authenticity: The CASPiE Research Experience In A Military Academy Chemistry Course </vt:lpstr>
      <vt:lpstr>PowerPoint Presentation</vt:lpstr>
      <vt:lpstr>PowerPoint Presentation</vt:lpstr>
      <vt:lpstr>PowerPoint Presentation</vt:lpstr>
      <vt:lpstr>PowerPoint Presentation</vt:lpstr>
      <vt:lpstr>Magnesium Recovery Prototype Plant El Dorado Engineering, Salt Lake City, UT </vt:lpstr>
      <vt:lpstr>PowerPoint Presentation</vt:lpstr>
      <vt:lpstr>PowerPoint Presentation</vt:lpstr>
      <vt:lpstr>PowerPoint Presentation</vt:lpstr>
      <vt:lpstr>PowerPoint Presentation</vt:lpstr>
      <vt:lpstr>Hidden Tracer Project</vt:lpstr>
      <vt:lpstr>Recent Collaborations at Purdue University</vt:lpstr>
      <vt:lpstr>Department of Defense Deployed Warfighter Protection (DWFP) Program Grant</vt:lpstr>
      <vt:lpstr>PMRI</vt:lpstr>
      <vt:lpstr>Chemical and Safety Operations in High Reliability Organizations</vt:lpstr>
      <vt:lpstr>Chemical and Safety Operations in High Reliability Organizations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Sommer, Brandee S.</dc:creator>
  <cp:lastModifiedBy>Leon Robert</cp:lastModifiedBy>
  <cp:revision>513</cp:revision>
  <cp:lastPrinted>2016-01-22T15:13:21Z</cp:lastPrinted>
  <dcterms:created xsi:type="dcterms:W3CDTF">2013-09-09T19:54:03Z</dcterms:created>
  <dcterms:modified xsi:type="dcterms:W3CDTF">2022-10-13T18:24:26Z</dcterms:modified>
</cp:coreProperties>
</file>