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29"/>
  </p:notesMasterIdLst>
  <p:handoutMasterIdLst>
    <p:handoutMasterId r:id="rId30"/>
  </p:handoutMasterIdLst>
  <p:sldIdLst>
    <p:sldId id="257" r:id="rId5"/>
    <p:sldId id="359" r:id="rId6"/>
    <p:sldId id="270" r:id="rId7"/>
    <p:sldId id="344" r:id="rId8"/>
    <p:sldId id="363" r:id="rId9"/>
    <p:sldId id="352" r:id="rId10"/>
    <p:sldId id="382" r:id="rId11"/>
    <p:sldId id="383" r:id="rId12"/>
    <p:sldId id="373" r:id="rId13"/>
    <p:sldId id="384" r:id="rId14"/>
    <p:sldId id="377" r:id="rId15"/>
    <p:sldId id="378" r:id="rId16"/>
    <p:sldId id="379" r:id="rId17"/>
    <p:sldId id="368" r:id="rId18"/>
    <p:sldId id="367" r:id="rId19"/>
    <p:sldId id="360" r:id="rId20"/>
    <p:sldId id="362" r:id="rId21"/>
    <p:sldId id="346" r:id="rId22"/>
    <p:sldId id="357" r:id="rId23"/>
    <p:sldId id="376" r:id="rId24"/>
    <p:sldId id="375" r:id="rId25"/>
    <p:sldId id="356" r:id="rId26"/>
    <p:sldId id="358" r:id="rId27"/>
    <p:sldId id="258" r:id="rId28"/>
  </p:sldIdLst>
  <p:sldSz cx="12192000" cy="6858000"/>
  <p:notesSz cx="7010400" cy="9296400"/>
  <p:embeddedFontLst>
    <p:embeddedFont>
      <p:font typeface="Acumin Pro" panose="020B0604020202020204" charset="0"/>
      <p:regular r:id="rId31"/>
      <p:bold r:id="rId32"/>
      <p:italic r:id="rId33"/>
      <p:boldItalic r:id="rId34"/>
    </p:embeddedFont>
    <p:embeddedFont>
      <p:font typeface="Acumin Pro ExtraCondensed" panose="020B0604020202020204" charset="0"/>
      <p:regular r:id="rId35"/>
      <p:bold r:id="rId36"/>
      <p:italic r:id="rId37"/>
      <p:boldItalic r:id="rId38"/>
    </p:embeddedFont>
    <p:embeddedFont>
      <p:font typeface="Acumin Pro Medium" panose="020B0604020202020204" charset="0"/>
      <p:regular r:id="rId39"/>
      <p:italic r:id="rId40"/>
    </p:embeddedFont>
    <p:embeddedFont>
      <p:font typeface="Acumin Pro Semibold" panose="020B0604020202020204" charset="0"/>
      <p:regular r:id="rId41"/>
      <p:bold r:id="rId42"/>
      <p:italic r:id="rId43"/>
      <p:boldItalic r:id="rId44"/>
    </p:embeddedFont>
    <p:embeddedFont>
      <p:font typeface="Acumin Pro SemiCondensed" panose="020B0604020202020204" charset="0"/>
      <p:regular r:id="rId45"/>
      <p:bold r:id="rId46"/>
      <p:italic r:id="rId47"/>
      <p:boldItalic r:id="rId48"/>
    </p:embeddedFont>
    <p:embeddedFont>
      <p:font typeface="Arial Narrow" panose="020B0606020202030204" pitchFamily="3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United Sans Rg Md" charset="0"/>
      <p:regular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991"/>
    <a:srgbClr val="EBE6DC"/>
    <a:srgbClr val="F5F3E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79" autoAdjust="0"/>
  </p:normalViewPr>
  <p:slideViewPr>
    <p:cSldViewPr snapToGrid="0">
      <p:cViewPr varScale="1">
        <p:scale>
          <a:sx n="68" d="100"/>
          <a:sy n="68" d="100"/>
        </p:scale>
        <p:origin x="592" y="6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font" Target="fonts/font24.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Feng" userId="ca6ce2ee-dfcf-4080-9618-7b7d562424e5" providerId="ADAL" clId="{2AF691DD-FB99-492C-BF8C-5A33F36721AF}"/>
    <pc:docChg chg="modSld">
      <pc:chgData name="Jack Feng" userId="ca6ce2ee-dfcf-4080-9618-7b7d562424e5" providerId="ADAL" clId="{2AF691DD-FB99-492C-BF8C-5A33F36721AF}" dt="2026-03-23T15:07:49.902" v="57" actId="14100"/>
      <pc:docMkLst>
        <pc:docMk/>
      </pc:docMkLst>
      <pc:sldChg chg="modSp mod">
        <pc:chgData name="Jack Feng" userId="ca6ce2ee-dfcf-4080-9618-7b7d562424e5" providerId="ADAL" clId="{2AF691DD-FB99-492C-BF8C-5A33F36721AF}" dt="2026-03-23T15:07:49.902" v="57" actId="14100"/>
        <pc:sldMkLst>
          <pc:docMk/>
          <pc:sldMk cId="1969093347" sldId="344"/>
        </pc:sldMkLst>
        <pc:spChg chg="mod">
          <ac:chgData name="Jack Feng" userId="ca6ce2ee-dfcf-4080-9618-7b7d562424e5" providerId="ADAL" clId="{2AF691DD-FB99-492C-BF8C-5A33F36721AF}" dt="2026-03-23T15:07:49.902" v="57" actId="14100"/>
          <ac:spMkLst>
            <pc:docMk/>
            <pc:sldMk cId="1969093347" sldId="344"/>
            <ac:spMk id="7" creationId="{9A5F8471-D1FE-E96D-9AA5-01E7A2A22645}"/>
          </ac:spMkLst>
        </pc:spChg>
        <pc:picChg chg="mod">
          <ac:chgData name="Jack Feng" userId="ca6ce2ee-dfcf-4080-9618-7b7d562424e5" providerId="ADAL" clId="{2AF691DD-FB99-492C-BF8C-5A33F36721AF}" dt="2026-03-23T15:07:46.834" v="56" actId="14100"/>
          <ac:picMkLst>
            <pc:docMk/>
            <pc:sldMk cId="1969093347" sldId="344"/>
            <ac:picMk id="8" creationId="{7B0B06EF-B3D0-71BC-EF33-EC782809A03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A1710-D04C-43F0-B27E-50435852D67B}"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E95EAFFB-18D9-4C91-9C9A-AE092F42BC64}">
      <dgm:prSet/>
      <dgm:spPr/>
      <dgm:t>
        <a:bodyPr/>
        <a:lstStyle/>
        <a:p>
          <a:r>
            <a:rPr lang="en-US" dirty="0"/>
            <a:t>Key clusters:</a:t>
          </a:r>
        </a:p>
      </dgm:t>
    </dgm:pt>
    <dgm:pt modelId="{C122D3B6-C42A-437C-8D3F-CDEAF4D27133}" type="parTrans" cxnId="{F2732E13-00E8-4993-80D4-45698CD2C57F}">
      <dgm:prSet/>
      <dgm:spPr/>
      <dgm:t>
        <a:bodyPr/>
        <a:lstStyle/>
        <a:p>
          <a:endParaRPr lang="en-US"/>
        </a:p>
      </dgm:t>
    </dgm:pt>
    <dgm:pt modelId="{2053D528-836B-4190-B28F-EAEBB4CA9990}" type="sibTrans" cxnId="{F2732E13-00E8-4993-80D4-45698CD2C57F}">
      <dgm:prSet/>
      <dgm:spPr/>
      <dgm:t>
        <a:bodyPr/>
        <a:lstStyle/>
        <a:p>
          <a:endParaRPr lang="en-US"/>
        </a:p>
      </dgm:t>
    </dgm:pt>
    <dgm:pt modelId="{C1140347-6478-421E-8B74-4E949CA4CF86}">
      <dgm:prSet/>
      <dgm:spPr/>
      <dgm:t>
        <a:bodyPr/>
        <a:lstStyle/>
        <a:p>
          <a:r>
            <a:rPr lang="en-US" b="1" dirty="0"/>
            <a:t>Defense / Aerospace (9 students)</a:t>
          </a:r>
        </a:p>
      </dgm:t>
    </dgm:pt>
    <dgm:pt modelId="{D3B63FB7-2A12-4368-8E04-31165E6B60F7}" type="parTrans" cxnId="{E2620366-84BC-4398-8776-FE184C5EADCD}">
      <dgm:prSet/>
      <dgm:spPr/>
      <dgm:t>
        <a:bodyPr/>
        <a:lstStyle/>
        <a:p>
          <a:endParaRPr lang="en-US"/>
        </a:p>
      </dgm:t>
    </dgm:pt>
    <dgm:pt modelId="{21B1256E-42D1-4979-8DC5-E0175C17EFD2}" type="sibTrans" cxnId="{E2620366-84BC-4398-8776-FE184C5EADCD}">
      <dgm:prSet/>
      <dgm:spPr/>
      <dgm:t>
        <a:bodyPr/>
        <a:lstStyle/>
        <a:p>
          <a:endParaRPr lang="en-US"/>
        </a:p>
      </dgm:t>
    </dgm:pt>
    <dgm:pt modelId="{20A3DCD4-F886-41F9-915A-4FD7B30A904C}">
      <dgm:prSet/>
      <dgm:spPr/>
      <dgm:t>
        <a:bodyPr/>
        <a:lstStyle/>
        <a:p>
          <a:r>
            <a:rPr lang="en-US" b="1" dirty="0"/>
            <a:t>Manufacturing (6 students)</a:t>
          </a:r>
          <a:endParaRPr lang="en-US" dirty="0"/>
        </a:p>
      </dgm:t>
    </dgm:pt>
    <dgm:pt modelId="{F664DF45-32E2-42E2-8F33-0FA9365AAF07}" type="parTrans" cxnId="{910C8298-02D9-4F88-8B82-D73BA32EA7A2}">
      <dgm:prSet/>
      <dgm:spPr/>
      <dgm:t>
        <a:bodyPr/>
        <a:lstStyle/>
        <a:p>
          <a:endParaRPr lang="en-US"/>
        </a:p>
      </dgm:t>
    </dgm:pt>
    <dgm:pt modelId="{8E204AEA-1E1B-4539-9BF4-627664DC294D}" type="sibTrans" cxnId="{910C8298-02D9-4F88-8B82-D73BA32EA7A2}">
      <dgm:prSet/>
      <dgm:spPr/>
      <dgm:t>
        <a:bodyPr/>
        <a:lstStyle/>
        <a:p>
          <a:endParaRPr lang="en-US"/>
        </a:p>
      </dgm:t>
    </dgm:pt>
    <dgm:pt modelId="{710BC9DA-D592-4545-B690-86CAEB9E67BC}">
      <dgm:prSet/>
      <dgm:spPr/>
      <dgm:t>
        <a:bodyPr/>
        <a:lstStyle/>
        <a:p>
          <a:r>
            <a:rPr lang="en-US" b="1" dirty="0"/>
            <a:t>Professional, Scientific &amp; Technical Services (3 students)</a:t>
          </a:r>
          <a:endParaRPr lang="en-US" dirty="0"/>
        </a:p>
      </dgm:t>
    </dgm:pt>
    <dgm:pt modelId="{3F9C7092-37F5-40A3-8B9F-743C98478379}" type="parTrans" cxnId="{4EBD5CB9-1025-44CD-B3A9-9D9BFBCFE322}">
      <dgm:prSet/>
      <dgm:spPr/>
      <dgm:t>
        <a:bodyPr/>
        <a:lstStyle/>
        <a:p>
          <a:endParaRPr lang="en-US"/>
        </a:p>
      </dgm:t>
    </dgm:pt>
    <dgm:pt modelId="{71CD3B3D-42F2-491C-B6A8-137F8B8B36C3}" type="sibTrans" cxnId="{4EBD5CB9-1025-44CD-B3A9-9D9BFBCFE322}">
      <dgm:prSet/>
      <dgm:spPr/>
      <dgm:t>
        <a:bodyPr/>
        <a:lstStyle/>
        <a:p>
          <a:endParaRPr lang="en-US"/>
        </a:p>
      </dgm:t>
    </dgm:pt>
    <dgm:pt modelId="{4681FF25-1BAB-4ACD-800F-29C9811C2011}">
      <dgm:prSet/>
      <dgm:spPr/>
      <dgm:t>
        <a:bodyPr/>
        <a:lstStyle/>
        <a:p>
          <a:r>
            <a:rPr lang="en-US" b="1" dirty="0">
              <a:solidFill>
                <a:schemeClr val="bg1"/>
              </a:solidFill>
            </a:rPr>
            <a:t>Transportation &amp; Warehousing (2 students)</a:t>
          </a:r>
          <a:endParaRPr lang="en-US" dirty="0">
            <a:solidFill>
              <a:schemeClr val="bg1"/>
            </a:solidFill>
          </a:endParaRPr>
        </a:p>
      </dgm:t>
    </dgm:pt>
    <dgm:pt modelId="{BAC51C2A-28B6-416E-82EA-C16C3E68B118}" type="parTrans" cxnId="{D9A1CA0B-A1D5-4682-8C58-3441ACB878A7}">
      <dgm:prSet/>
      <dgm:spPr/>
      <dgm:t>
        <a:bodyPr/>
        <a:lstStyle/>
        <a:p>
          <a:endParaRPr lang="en-US"/>
        </a:p>
      </dgm:t>
    </dgm:pt>
    <dgm:pt modelId="{D2B25564-32C2-48ED-BD45-07AB6D34B2D7}" type="sibTrans" cxnId="{D9A1CA0B-A1D5-4682-8C58-3441ACB878A7}">
      <dgm:prSet/>
      <dgm:spPr/>
      <dgm:t>
        <a:bodyPr/>
        <a:lstStyle/>
        <a:p>
          <a:endParaRPr lang="en-US"/>
        </a:p>
      </dgm:t>
    </dgm:pt>
    <dgm:pt modelId="{1C340184-2298-4455-9301-8D6BA8FA4028}">
      <dgm:prSet/>
      <dgm:spPr/>
      <dgm:t>
        <a:bodyPr/>
        <a:lstStyle/>
        <a:p>
          <a:r>
            <a:rPr lang="en-US" b="1" dirty="0"/>
            <a:t>Research (2 students)</a:t>
          </a:r>
          <a:endParaRPr lang="en-US" dirty="0"/>
        </a:p>
      </dgm:t>
    </dgm:pt>
    <dgm:pt modelId="{895798C7-EEE4-4165-A1D7-CAA90942EDC1}" type="parTrans" cxnId="{80279947-252E-45CB-8442-6B532BFCE7B7}">
      <dgm:prSet/>
      <dgm:spPr/>
      <dgm:t>
        <a:bodyPr/>
        <a:lstStyle/>
        <a:p>
          <a:endParaRPr lang="en-US"/>
        </a:p>
      </dgm:t>
    </dgm:pt>
    <dgm:pt modelId="{BCEA0A5D-79EF-4A05-A215-81A6139CF6D0}" type="sibTrans" cxnId="{80279947-252E-45CB-8442-6B532BFCE7B7}">
      <dgm:prSet/>
      <dgm:spPr/>
      <dgm:t>
        <a:bodyPr/>
        <a:lstStyle/>
        <a:p>
          <a:endParaRPr lang="en-US"/>
        </a:p>
      </dgm:t>
    </dgm:pt>
    <dgm:pt modelId="{13723EF0-C0D5-44BA-BA7F-A0719B41C79A}">
      <dgm:prSet/>
      <dgm:spPr/>
      <dgm:t>
        <a:bodyPr/>
        <a:lstStyle/>
        <a:p>
          <a:r>
            <a:rPr lang="en-US" b="1" dirty="0"/>
            <a:t>Media / Software / Telecom (2 students)</a:t>
          </a:r>
          <a:endParaRPr lang="en-US" dirty="0"/>
        </a:p>
      </dgm:t>
    </dgm:pt>
    <dgm:pt modelId="{E607546B-8CAB-4CFE-A531-33E8A15FFCE0}" type="parTrans" cxnId="{550DD1CA-6582-4FA3-9558-CF70A60B8A1A}">
      <dgm:prSet/>
      <dgm:spPr/>
      <dgm:t>
        <a:bodyPr/>
        <a:lstStyle/>
        <a:p>
          <a:endParaRPr lang="en-US"/>
        </a:p>
      </dgm:t>
    </dgm:pt>
    <dgm:pt modelId="{56A776DA-24C3-4474-888F-5E066346AA5B}" type="sibTrans" cxnId="{550DD1CA-6582-4FA3-9558-CF70A60B8A1A}">
      <dgm:prSet/>
      <dgm:spPr/>
      <dgm:t>
        <a:bodyPr/>
        <a:lstStyle/>
        <a:p>
          <a:endParaRPr lang="en-US"/>
        </a:p>
      </dgm:t>
    </dgm:pt>
    <dgm:pt modelId="{B141B416-7F81-4C86-9921-546775906444}">
      <dgm:prSet/>
      <dgm:spPr/>
      <dgm:t>
        <a:bodyPr/>
        <a:lstStyle/>
        <a:p>
          <a:r>
            <a:rPr lang="en-US" b="1" dirty="0"/>
            <a:t>50% of students hold senior or leadership roles</a:t>
          </a:r>
          <a:endParaRPr lang="en-US" dirty="0"/>
        </a:p>
      </dgm:t>
    </dgm:pt>
    <dgm:pt modelId="{1627BF4F-2EDB-4D15-BBBB-F7DF9D5DBDC3}" type="parTrans" cxnId="{7D0E34FC-A3EC-4347-929B-E3CF61992A47}">
      <dgm:prSet/>
      <dgm:spPr/>
      <dgm:t>
        <a:bodyPr/>
        <a:lstStyle/>
        <a:p>
          <a:endParaRPr lang="en-US"/>
        </a:p>
      </dgm:t>
    </dgm:pt>
    <dgm:pt modelId="{38177249-CC0E-43AD-93AF-A48DCC2F9D03}" type="sibTrans" cxnId="{7D0E34FC-A3EC-4347-929B-E3CF61992A47}">
      <dgm:prSet/>
      <dgm:spPr/>
      <dgm:t>
        <a:bodyPr/>
        <a:lstStyle/>
        <a:p>
          <a:endParaRPr lang="en-US"/>
        </a:p>
      </dgm:t>
    </dgm:pt>
    <dgm:pt modelId="{2C11AB10-9068-47E9-BBD4-EF1217895E45}">
      <dgm:prSet/>
      <dgm:spPr/>
      <dgm:t>
        <a:bodyPr/>
        <a:lstStyle/>
        <a:p>
          <a:r>
            <a:rPr lang="en-US" b="1" dirty="0"/>
            <a:t>Top employers: </a:t>
          </a:r>
          <a:r>
            <a:rPr lang="en-US" b="0" dirty="0"/>
            <a:t>Boeing, Collins, Northrop Grumman</a:t>
          </a:r>
        </a:p>
      </dgm:t>
    </dgm:pt>
    <dgm:pt modelId="{A29E9D91-DC5C-4C05-B096-88A37A082F90}" type="parTrans" cxnId="{90D46563-C48B-45FD-8833-07A936211300}">
      <dgm:prSet/>
      <dgm:spPr/>
      <dgm:t>
        <a:bodyPr/>
        <a:lstStyle/>
        <a:p>
          <a:endParaRPr lang="en-US"/>
        </a:p>
      </dgm:t>
    </dgm:pt>
    <dgm:pt modelId="{90D1E7F8-7A5C-429B-BF10-C2A6A0CD9648}" type="sibTrans" cxnId="{90D46563-C48B-45FD-8833-07A936211300}">
      <dgm:prSet/>
      <dgm:spPr/>
      <dgm:t>
        <a:bodyPr/>
        <a:lstStyle/>
        <a:p>
          <a:endParaRPr lang="en-US"/>
        </a:p>
      </dgm:t>
    </dgm:pt>
    <dgm:pt modelId="{C54141C1-2E59-4ADA-9BA6-97F24B06B823}" type="pres">
      <dgm:prSet presAssocID="{7FCA1710-D04C-43F0-B27E-50435852D67B}" presName="vert0" presStyleCnt="0">
        <dgm:presLayoutVars>
          <dgm:dir/>
          <dgm:animOne val="branch"/>
          <dgm:animLvl val="lvl"/>
        </dgm:presLayoutVars>
      </dgm:prSet>
      <dgm:spPr/>
    </dgm:pt>
    <dgm:pt modelId="{2C8BEA63-BCA9-4A97-8A3F-2ECE6EF397A1}" type="pres">
      <dgm:prSet presAssocID="{E95EAFFB-18D9-4C91-9C9A-AE092F42BC64}" presName="thickLine" presStyleLbl="alignNode1" presStyleIdx="0" presStyleCnt="1"/>
      <dgm:spPr/>
    </dgm:pt>
    <dgm:pt modelId="{42DA088A-DCA6-4D6B-8C38-37F0973DE53D}" type="pres">
      <dgm:prSet presAssocID="{E95EAFFB-18D9-4C91-9C9A-AE092F42BC64}" presName="horz1" presStyleCnt="0"/>
      <dgm:spPr/>
    </dgm:pt>
    <dgm:pt modelId="{BF675888-BA42-4DE0-9937-DCCC1808CC66}" type="pres">
      <dgm:prSet presAssocID="{E95EAFFB-18D9-4C91-9C9A-AE092F42BC64}" presName="tx1" presStyleLbl="revTx" presStyleIdx="0" presStyleCnt="9"/>
      <dgm:spPr/>
    </dgm:pt>
    <dgm:pt modelId="{6BEE2F84-061C-4ABF-98A3-3368E41060F1}" type="pres">
      <dgm:prSet presAssocID="{E95EAFFB-18D9-4C91-9C9A-AE092F42BC64}" presName="vert1" presStyleCnt="0"/>
      <dgm:spPr/>
    </dgm:pt>
    <dgm:pt modelId="{2332125F-057F-4094-91A0-924752B6688C}" type="pres">
      <dgm:prSet presAssocID="{C1140347-6478-421E-8B74-4E949CA4CF86}" presName="vertSpace2a" presStyleCnt="0"/>
      <dgm:spPr/>
    </dgm:pt>
    <dgm:pt modelId="{DF88153D-00DF-4828-B500-017BB5F72AB6}" type="pres">
      <dgm:prSet presAssocID="{C1140347-6478-421E-8B74-4E949CA4CF86}" presName="horz2" presStyleCnt="0"/>
      <dgm:spPr/>
    </dgm:pt>
    <dgm:pt modelId="{ECD76AC8-BC71-42E3-B56B-FAFD0CE32307}" type="pres">
      <dgm:prSet presAssocID="{C1140347-6478-421E-8B74-4E949CA4CF86}" presName="horzSpace2" presStyleCnt="0"/>
      <dgm:spPr/>
    </dgm:pt>
    <dgm:pt modelId="{6F2BD284-D28E-4290-ABEE-42DD0ACA4B46}" type="pres">
      <dgm:prSet presAssocID="{C1140347-6478-421E-8B74-4E949CA4CF86}" presName="tx2" presStyleLbl="revTx" presStyleIdx="1" presStyleCnt="9"/>
      <dgm:spPr/>
    </dgm:pt>
    <dgm:pt modelId="{30C85CDF-75B6-4ED3-BB38-AE6564FBDDB0}" type="pres">
      <dgm:prSet presAssocID="{C1140347-6478-421E-8B74-4E949CA4CF86}" presName="vert2" presStyleCnt="0"/>
      <dgm:spPr/>
    </dgm:pt>
    <dgm:pt modelId="{4AA6B4E3-08AF-4E04-9FAB-197F2310E92D}" type="pres">
      <dgm:prSet presAssocID="{C1140347-6478-421E-8B74-4E949CA4CF86}" presName="thinLine2b" presStyleLbl="callout" presStyleIdx="0" presStyleCnt="8"/>
      <dgm:spPr/>
    </dgm:pt>
    <dgm:pt modelId="{A4331F8C-6DAF-4A8C-B62E-3D5856F6A494}" type="pres">
      <dgm:prSet presAssocID="{C1140347-6478-421E-8B74-4E949CA4CF86}" presName="vertSpace2b" presStyleCnt="0"/>
      <dgm:spPr/>
    </dgm:pt>
    <dgm:pt modelId="{635770A9-E8AE-44F9-AA15-408E2F302A25}" type="pres">
      <dgm:prSet presAssocID="{20A3DCD4-F886-41F9-915A-4FD7B30A904C}" presName="horz2" presStyleCnt="0"/>
      <dgm:spPr/>
    </dgm:pt>
    <dgm:pt modelId="{94F04A09-33BD-4A1D-9D52-8D0CDA97F473}" type="pres">
      <dgm:prSet presAssocID="{20A3DCD4-F886-41F9-915A-4FD7B30A904C}" presName="horzSpace2" presStyleCnt="0"/>
      <dgm:spPr/>
    </dgm:pt>
    <dgm:pt modelId="{83120C67-BC3C-47C6-9196-D46A03D24411}" type="pres">
      <dgm:prSet presAssocID="{20A3DCD4-F886-41F9-915A-4FD7B30A904C}" presName="tx2" presStyleLbl="revTx" presStyleIdx="2" presStyleCnt="9"/>
      <dgm:spPr/>
    </dgm:pt>
    <dgm:pt modelId="{30177EA3-9B65-4311-A8D3-10363F2638EC}" type="pres">
      <dgm:prSet presAssocID="{20A3DCD4-F886-41F9-915A-4FD7B30A904C}" presName="vert2" presStyleCnt="0"/>
      <dgm:spPr/>
    </dgm:pt>
    <dgm:pt modelId="{115491C5-F030-40F4-9B7A-D37F495FCC1B}" type="pres">
      <dgm:prSet presAssocID="{20A3DCD4-F886-41F9-915A-4FD7B30A904C}" presName="thinLine2b" presStyleLbl="callout" presStyleIdx="1" presStyleCnt="8"/>
      <dgm:spPr/>
    </dgm:pt>
    <dgm:pt modelId="{73DF13D0-A855-4666-B7C3-7341A4342E17}" type="pres">
      <dgm:prSet presAssocID="{20A3DCD4-F886-41F9-915A-4FD7B30A904C}" presName="vertSpace2b" presStyleCnt="0"/>
      <dgm:spPr/>
    </dgm:pt>
    <dgm:pt modelId="{D0621D03-A0C7-477E-B120-5E9DCFDDEBF4}" type="pres">
      <dgm:prSet presAssocID="{710BC9DA-D592-4545-B690-86CAEB9E67BC}" presName="horz2" presStyleCnt="0"/>
      <dgm:spPr/>
    </dgm:pt>
    <dgm:pt modelId="{C1BC180F-7F20-459F-96A1-2DB2F8D6BAEA}" type="pres">
      <dgm:prSet presAssocID="{710BC9DA-D592-4545-B690-86CAEB9E67BC}" presName="horzSpace2" presStyleCnt="0"/>
      <dgm:spPr/>
    </dgm:pt>
    <dgm:pt modelId="{4DDFFC6C-77ED-4692-837A-12A6778602DB}" type="pres">
      <dgm:prSet presAssocID="{710BC9DA-D592-4545-B690-86CAEB9E67BC}" presName="tx2" presStyleLbl="revTx" presStyleIdx="3" presStyleCnt="9"/>
      <dgm:spPr/>
    </dgm:pt>
    <dgm:pt modelId="{6EF2744C-8B5E-472E-A36B-029E979F6057}" type="pres">
      <dgm:prSet presAssocID="{710BC9DA-D592-4545-B690-86CAEB9E67BC}" presName="vert2" presStyleCnt="0"/>
      <dgm:spPr/>
    </dgm:pt>
    <dgm:pt modelId="{8050E5AA-3437-4BDE-B403-1857DEC4D8C1}" type="pres">
      <dgm:prSet presAssocID="{710BC9DA-D592-4545-B690-86CAEB9E67BC}" presName="thinLine2b" presStyleLbl="callout" presStyleIdx="2" presStyleCnt="8"/>
      <dgm:spPr/>
    </dgm:pt>
    <dgm:pt modelId="{7B411922-1053-41CA-B77D-F616805F55E6}" type="pres">
      <dgm:prSet presAssocID="{710BC9DA-D592-4545-B690-86CAEB9E67BC}" presName="vertSpace2b" presStyleCnt="0"/>
      <dgm:spPr/>
    </dgm:pt>
    <dgm:pt modelId="{0E1D4F27-00BB-411A-B655-D4CE64A00ECD}" type="pres">
      <dgm:prSet presAssocID="{4681FF25-1BAB-4ACD-800F-29C9811C2011}" presName="horz2" presStyleCnt="0"/>
      <dgm:spPr/>
    </dgm:pt>
    <dgm:pt modelId="{C705C364-5D97-4C44-84E0-824665F1E6CC}" type="pres">
      <dgm:prSet presAssocID="{4681FF25-1BAB-4ACD-800F-29C9811C2011}" presName="horzSpace2" presStyleCnt="0"/>
      <dgm:spPr/>
    </dgm:pt>
    <dgm:pt modelId="{43490AFC-F464-406D-BA22-777ED4FC03A3}" type="pres">
      <dgm:prSet presAssocID="{4681FF25-1BAB-4ACD-800F-29C9811C2011}" presName="tx2" presStyleLbl="revTx" presStyleIdx="4" presStyleCnt="9"/>
      <dgm:spPr/>
    </dgm:pt>
    <dgm:pt modelId="{C7462E59-CFE1-4384-BD28-DE200EB5D78C}" type="pres">
      <dgm:prSet presAssocID="{4681FF25-1BAB-4ACD-800F-29C9811C2011}" presName="vert2" presStyleCnt="0"/>
      <dgm:spPr/>
    </dgm:pt>
    <dgm:pt modelId="{6D39B110-2D74-4620-9E7C-D76213E51848}" type="pres">
      <dgm:prSet presAssocID="{4681FF25-1BAB-4ACD-800F-29C9811C2011}" presName="thinLine2b" presStyleLbl="callout" presStyleIdx="3" presStyleCnt="8"/>
      <dgm:spPr/>
    </dgm:pt>
    <dgm:pt modelId="{414F26C9-B7F2-4158-BC46-DD1B041FF7EF}" type="pres">
      <dgm:prSet presAssocID="{4681FF25-1BAB-4ACD-800F-29C9811C2011}" presName="vertSpace2b" presStyleCnt="0"/>
      <dgm:spPr/>
    </dgm:pt>
    <dgm:pt modelId="{7327947E-C79D-42E1-B665-C820AEA2B77C}" type="pres">
      <dgm:prSet presAssocID="{1C340184-2298-4455-9301-8D6BA8FA4028}" presName="horz2" presStyleCnt="0"/>
      <dgm:spPr/>
    </dgm:pt>
    <dgm:pt modelId="{06C7FA8B-E402-4968-9802-4DB09488B973}" type="pres">
      <dgm:prSet presAssocID="{1C340184-2298-4455-9301-8D6BA8FA4028}" presName="horzSpace2" presStyleCnt="0"/>
      <dgm:spPr/>
    </dgm:pt>
    <dgm:pt modelId="{3320A365-55BA-49A6-A7C2-9A26AA5B4169}" type="pres">
      <dgm:prSet presAssocID="{1C340184-2298-4455-9301-8D6BA8FA4028}" presName="tx2" presStyleLbl="revTx" presStyleIdx="5" presStyleCnt="9"/>
      <dgm:spPr/>
    </dgm:pt>
    <dgm:pt modelId="{B21ECF72-9B9D-4C2F-B38A-9F27AE5D21AC}" type="pres">
      <dgm:prSet presAssocID="{1C340184-2298-4455-9301-8D6BA8FA4028}" presName="vert2" presStyleCnt="0"/>
      <dgm:spPr/>
    </dgm:pt>
    <dgm:pt modelId="{FE7F0136-E6E1-44AE-8D00-62EB2AAF89DF}" type="pres">
      <dgm:prSet presAssocID="{1C340184-2298-4455-9301-8D6BA8FA4028}" presName="thinLine2b" presStyleLbl="callout" presStyleIdx="4" presStyleCnt="8"/>
      <dgm:spPr/>
    </dgm:pt>
    <dgm:pt modelId="{E144257F-080D-424C-B5E0-943315ECE213}" type="pres">
      <dgm:prSet presAssocID="{1C340184-2298-4455-9301-8D6BA8FA4028}" presName="vertSpace2b" presStyleCnt="0"/>
      <dgm:spPr/>
    </dgm:pt>
    <dgm:pt modelId="{0E61A8B7-F960-42E5-8872-B6863C330750}" type="pres">
      <dgm:prSet presAssocID="{13723EF0-C0D5-44BA-BA7F-A0719B41C79A}" presName="horz2" presStyleCnt="0"/>
      <dgm:spPr/>
    </dgm:pt>
    <dgm:pt modelId="{0E594020-0BE9-4C06-A1B2-A6FBC5CB4FF6}" type="pres">
      <dgm:prSet presAssocID="{13723EF0-C0D5-44BA-BA7F-A0719B41C79A}" presName="horzSpace2" presStyleCnt="0"/>
      <dgm:spPr/>
    </dgm:pt>
    <dgm:pt modelId="{BC98611A-9A0B-4ADE-B8BE-1D09F985A139}" type="pres">
      <dgm:prSet presAssocID="{13723EF0-C0D5-44BA-BA7F-A0719B41C79A}" presName="tx2" presStyleLbl="revTx" presStyleIdx="6" presStyleCnt="9"/>
      <dgm:spPr/>
    </dgm:pt>
    <dgm:pt modelId="{08D44406-E923-40A5-82C7-53425495805E}" type="pres">
      <dgm:prSet presAssocID="{13723EF0-C0D5-44BA-BA7F-A0719B41C79A}" presName="vert2" presStyleCnt="0"/>
      <dgm:spPr/>
    </dgm:pt>
    <dgm:pt modelId="{DF8F7DA9-7220-47B7-9326-52DE75297628}" type="pres">
      <dgm:prSet presAssocID="{13723EF0-C0D5-44BA-BA7F-A0719B41C79A}" presName="thinLine2b" presStyleLbl="callout" presStyleIdx="5" presStyleCnt="8"/>
      <dgm:spPr/>
    </dgm:pt>
    <dgm:pt modelId="{43088D1D-9833-4195-B140-E972C8077D8D}" type="pres">
      <dgm:prSet presAssocID="{13723EF0-C0D5-44BA-BA7F-A0719B41C79A}" presName="vertSpace2b" presStyleCnt="0"/>
      <dgm:spPr/>
    </dgm:pt>
    <dgm:pt modelId="{4F551F74-1AAC-4FD7-BD2F-E3ECCAAD28A0}" type="pres">
      <dgm:prSet presAssocID="{B141B416-7F81-4C86-9921-546775906444}" presName="horz2" presStyleCnt="0"/>
      <dgm:spPr/>
    </dgm:pt>
    <dgm:pt modelId="{8C7D54AF-B833-45B2-867D-EF2A0EFB4CA9}" type="pres">
      <dgm:prSet presAssocID="{B141B416-7F81-4C86-9921-546775906444}" presName="horzSpace2" presStyleCnt="0"/>
      <dgm:spPr/>
    </dgm:pt>
    <dgm:pt modelId="{80C88F89-9CE5-4F23-B0DA-35187B67504C}" type="pres">
      <dgm:prSet presAssocID="{B141B416-7F81-4C86-9921-546775906444}" presName="tx2" presStyleLbl="revTx" presStyleIdx="7" presStyleCnt="9"/>
      <dgm:spPr/>
    </dgm:pt>
    <dgm:pt modelId="{3108C4E6-7955-4325-8C5F-C11572AB787C}" type="pres">
      <dgm:prSet presAssocID="{B141B416-7F81-4C86-9921-546775906444}" presName="vert2" presStyleCnt="0"/>
      <dgm:spPr/>
    </dgm:pt>
    <dgm:pt modelId="{8F3D4514-9E77-49BF-9AC8-7155CB077E98}" type="pres">
      <dgm:prSet presAssocID="{B141B416-7F81-4C86-9921-546775906444}" presName="thinLine2b" presStyleLbl="callout" presStyleIdx="6" presStyleCnt="8"/>
      <dgm:spPr/>
    </dgm:pt>
    <dgm:pt modelId="{F1B94204-6818-40F2-A734-A4C6912D3BF0}" type="pres">
      <dgm:prSet presAssocID="{B141B416-7F81-4C86-9921-546775906444}" presName="vertSpace2b" presStyleCnt="0"/>
      <dgm:spPr/>
    </dgm:pt>
    <dgm:pt modelId="{8D4A03EE-2005-4794-936E-99CADD2E0770}" type="pres">
      <dgm:prSet presAssocID="{2C11AB10-9068-47E9-BBD4-EF1217895E45}" presName="horz2" presStyleCnt="0"/>
      <dgm:spPr/>
    </dgm:pt>
    <dgm:pt modelId="{E779AF06-B67D-4CC7-AA97-EE5CD8658B46}" type="pres">
      <dgm:prSet presAssocID="{2C11AB10-9068-47E9-BBD4-EF1217895E45}" presName="horzSpace2" presStyleCnt="0"/>
      <dgm:spPr/>
    </dgm:pt>
    <dgm:pt modelId="{B922D2A7-2D2D-4D46-B79B-1793E4D8EE9D}" type="pres">
      <dgm:prSet presAssocID="{2C11AB10-9068-47E9-BBD4-EF1217895E45}" presName="tx2" presStyleLbl="revTx" presStyleIdx="8" presStyleCnt="9"/>
      <dgm:spPr/>
    </dgm:pt>
    <dgm:pt modelId="{6017343C-CF30-4881-ACF4-DD5E93ADB8E2}" type="pres">
      <dgm:prSet presAssocID="{2C11AB10-9068-47E9-BBD4-EF1217895E45}" presName="vert2" presStyleCnt="0"/>
      <dgm:spPr/>
    </dgm:pt>
    <dgm:pt modelId="{7CAB251F-E1BA-4199-BD1F-265CBC2E1A21}" type="pres">
      <dgm:prSet presAssocID="{2C11AB10-9068-47E9-BBD4-EF1217895E45}" presName="thinLine2b" presStyleLbl="callout" presStyleIdx="7" presStyleCnt="8"/>
      <dgm:spPr/>
    </dgm:pt>
    <dgm:pt modelId="{348358D0-BE79-4CC2-AFF8-11EDBF8260D7}" type="pres">
      <dgm:prSet presAssocID="{2C11AB10-9068-47E9-BBD4-EF1217895E45}" presName="vertSpace2b" presStyleCnt="0"/>
      <dgm:spPr/>
    </dgm:pt>
  </dgm:ptLst>
  <dgm:cxnLst>
    <dgm:cxn modelId="{D9A1CA0B-A1D5-4682-8C58-3441ACB878A7}" srcId="{E95EAFFB-18D9-4C91-9C9A-AE092F42BC64}" destId="{4681FF25-1BAB-4ACD-800F-29C9811C2011}" srcOrd="3" destOrd="0" parTransId="{BAC51C2A-28B6-416E-82EA-C16C3E68B118}" sibTransId="{D2B25564-32C2-48ED-BD45-07AB6D34B2D7}"/>
    <dgm:cxn modelId="{9197C011-F0BF-486F-AE9A-A2A6403B09FB}" type="presOf" srcId="{13723EF0-C0D5-44BA-BA7F-A0719B41C79A}" destId="{BC98611A-9A0B-4ADE-B8BE-1D09F985A139}" srcOrd="0" destOrd="0" presId="urn:microsoft.com/office/officeart/2008/layout/LinedList"/>
    <dgm:cxn modelId="{F2732E13-00E8-4993-80D4-45698CD2C57F}" srcId="{7FCA1710-D04C-43F0-B27E-50435852D67B}" destId="{E95EAFFB-18D9-4C91-9C9A-AE092F42BC64}" srcOrd="0" destOrd="0" parTransId="{C122D3B6-C42A-437C-8D3F-CDEAF4D27133}" sibTransId="{2053D528-836B-4190-B28F-EAEBB4CA9990}"/>
    <dgm:cxn modelId="{8FA11A19-54AE-4AE5-97FC-9A5FAFCFF14D}" type="presOf" srcId="{B141B416-7F81-4C86-9921-546775906444}" destId="{80C88F89-9CE5-4F23-B0DA-35187B67504C}" srcOrd="0" destOrd="0" presId="urn:microsoft.com/office/officeart/2008/layout/LinedList"/>
    <dgm:cxn modelId="{5D5C8D30-E5C3-45FA-A0FF-7D0CB7B5896B}" type="presOf" srcId="{1C340184-2298-4455-9301-8D6BA8FA4028}" destId="{3320A365-55BA-49A6-A7C2-9A26AA5B4169}" srcOrd="0" destOrd="0" presId="urn:microsoft.com/office/officeart/2008/layout/LinedList"/>
    <dgm:cxn modelId="{537B133C-7448-4DE2-BEE6-CEA421CAC851}" type="presOf" srcId="{2C11AB10-9068-47E9-BBD4-EF1217895E45}" destId="{B922D2A7-2D2D-4D46-B79B-1793E4D8EE9D}" srcOrd="0" destOrd="0" presId="urn:microsoft.com/office/officeart/2008/layout/LinedList"/>
    <dgm:cxn modelId="{90D46563-C48B-45FD-8833-07A936211300}" srcId="{E95EAFFB-18D9-4C91-9C9A-AE092F42BC64}" destId="{2C11AB10-9068-47E9-BBD4-EF1217895E45}" srcOrd="7" destOrd="0" parTransId="{A29E9D91-DC5C-4C05-B096-88A37A082F90}" sibTransId="{90D1E7F8-7A5C-429B-BF10-C2A6A0CD9648}"/>
    <dgm:cxn modelId="{E2620366-84BC-4398-8776-FE184C5EADCD}" srcId="{E95EAFFB-18D9-4C91-9C9A-AE092F42BC64}" destId="{C1140347-6478-421E-8B74-4E949CA4CF86}" srcOrd="0" destOrd="0" parTransId="{D3B63FB7-2A12-4368-8E04-31165E6B60F7}" sibTransId="{21B1256E-42D1-4979-8DC5-E0175C17EFD2}"/>
    <dgm:cxn modelId="{80279947-252E-45CB-8442-6B532BFCE7B7}" srcId="{E95EAFFB-18D9-4C91-9C9A-AE092F42BC64}" destId="{1C340184-2298-4455-9301-8D6BA8FA4028}" srcOrd="4" destOrd="0" parTransId="{895798C7-EEE4-4165-A1D7-CAA90942EDC1}" sibTransId="{BCEA0A5D-79EF-4A05-A215-81A6139CF6D0}"/>
    <dgm:cxn modelId="{7CADBC74-20A2-4BF4-92A8-330781ECE86F}" type="presOf" srcId="{710BC9DA-D592-4545-B690-86CAEB9E67BC}" destId="{4DDFFC6C-77ED-4692-837A-12A6778602DB}" srcOrd="0" destOrd="0" presId="urn:microsoft.com/office/officeart/2008/layout/LinedList"/>
    <dgm:cxn modelId="{910C8298-02D9-4F88-8B82-D73BA32EA7A2}" srcId="{E95EAFFB-18D9-4C91-9C9A-AE092F42BC64}" destId="{20A3DCD4-F886-41F9-915A-4FD7B30A904C}" srcOrd="1" destOrd="0" parTransId="{F664DF45-32E2-42E2-8F33-0FA9365AAF07}" sibTransId="{8E204AEA-1E1B-4539-9BF4-627664DC294D}"/>
    <dgm:cxn modelId="{DC0450A8-8323-42DD-A764-9C89300CF834}" type="presOf" srcId="{20A3DCD4-F886-41F9-915A-4FD7B30A904C}" destId="{83120C67-BC3C-47C6-9196-D46A03D24411}" srcOrd="0" destOrd="0" presId="urn:microsoft.com/office/officeart/2008/layout/LinedList"/>
    <dgm:cxn modelId="{B9556BB5-AAC8-4C3D-A177-FC6992B4C937}" type="presOf" srcId="{C1140347-6478-421E-8B74-4E949CA4CF86}" destId="{6F2BD284-D28E-4290-ABEE-42DD0ACA4B46}" srcOrd="0" destOrd="0" presId="urn:microsoft.com/office/officeart/2008/layout/LinedList"/>
    <dgm:cxn modelId="{4EBD5CB9-1025-44CD-B3A9-9D9BFBCFE322}" srcId="{E95EAFFB-18D9-4C91-9C9A-AE092F42BC64}" destId="{710BC9DA-D592-4545-B690-86CAEB9E67BC}" srcOrd="2" destOrd="0" parTransId="{3F9C7092-37F5-40A3-8B9F-743C98478379}" sibTransId="{71CD3B3D-42F2-491C-B6A8-137F8B8B36C3}"/>
    <dgm:cxn modelId="{550DD1CA-6582-4FA3-9558-CF70A60B8A1A}" srcId="{E95EAFFB-18D9-4C91-9C9A-AE092F42BC64}" destId="{13723EF0-C0D5-44BA-BA7F-A0719B41C79A}" srcOrd="5" destOrd="0" parTransId="{E607546B-8CAB-4CFE-A531-33E8A15FFCE0}" sibTransId="{56A776DA-24C3-4474-888F-5E066346AA5B}"/>
    <dgm:cxn modelId="{6CE919CB-D9D6-4C0E-9962-0A247C21AAA1}" type="presOf" srcId="{7FCA1710-D04C-43F0-B27E-50435852D67B}" destId="{C54141C1-2E59-4ADA-9BA6-97F24B06B823}" srcOrd="0" destOrd="0" presId="urn:microsoft.com/office/officeart/2008/layout/LinedList"/>
    <dgm:cxn modelId="{B5A677D9-EC20-4EE7-ACA3-35A98E3EB562}" type="presOf" srcId="{4681FF25-1BAB-4ACD-800F-29C9811C2011}" destId="{43490AFC-F464-406D-BA22-777ED4FC03A3}" srcOrd="0" destOrd="0" presId="urn:microsoft.com/office/officeart/2008/layout/LinedList"/>
    <dgm:cxn modelId="{98AF7DEC-422E-47FE-89C6-BB02120BF00C}" type="presOf" srcId="{E95EAFFB-18D9-4C91-9C9A-AE092F42BC64}" destId="{BF675888-BA42-4DE0-9937-DCCC1808CC66}" srcOrd="0" destOrd="0" presId="urn:microsoft.com/office/officeart/2008/layout/LinedList"/>
    <dgm:cxn modelId="{7D0E34FC-A3EC-4347-929B-E3CF61992A47}" srcId="{E95EAFFB-18D9-4C91-9C9A-AE092F42BC64}" destId="{B141B416-7F81-4C86-9921-546775906444}" srcOrd="6" destOrd="0" parTransId="{1627BF4F-2EDB-4D15-BBBB-F7DF9D5DBDC3}" sibTransId="{38177249-CC0E-43AD-93AF-A48DCC2F9D03}"/>
    <dgm:cxn modelId="{DACB7668-1246-46FE-B55D-8E5BC438F43A}" type="presParOf" srcId="{C54141C1-2E59-4ADA-9BA6-97F24B06B823}" destId="{2C8BEA63-BCA9-4A97-8A3F-2ECE6EF397A1}" srcOrd="0" destOrd="0" presId="urn:microsoft.com/office/officeart/2008/layout/LinedList"/>
    <dgm:cxn modelId="{D49DFE4F-9272-45FB-BC1C-E12AF14AA718}" type="presParOf" srcId="{C54141C1-2E59-4ADA-9BA6-97F24B06B823}" destId="{42DA088A-DCA6-4D6B-8C38-37F0973DE53D}" srcOrd="1" destOrd="0" presId="urn:microsoft.com/office/officeart/2008/layout/LinedList"/>
    <dgm:cxn modelId="{08716702-577C-430D-B30F-126958339D56}" type="presParOf" srcId="{42DA088A-DCA6-4D6B-8C38-37F0973DE53D}" destId="{BF675888-BA42-4DE0-9937-DCCC1808CC66}" srcOrd="0" destOrd="0" presId="urn:microsoft.com/office/officeart/2008/layout/LinedList"/>
    <dgm:cxn modelId="{E102EA3D-FE4A-4627-BCFB-1374030CE722}" type="presParOf" srcId="{42DA088A-DCA6-4D6B-8C38-37F0973DE53D}" destId="{6BEE2F84-061C-4ABF-98A3-3368E41060F1}" srcOrd="1" destOrd="0" presId="urn:microsoft.com/office/officeart/2008/layout/LinedList"/>
    <dgm:cxn modelId="{5C54E4A1-4EA7-4E48-87CA-D08B40389502}" type="presParOf" srcId="{6BEE2F84-061C-4ABF-98A3-3368E41060F1}" destId="{2332125F-057F-4094-91A0-924752B6688C}" srcOrd="0" destOrd="0" presId="urn:microsoft.com/office/officeart/2008/layout/LinedList"/>
    <dgm:cxn modelId="{D4DFDA59-50BA-4315-91BA-FB3D151B9D58}" type="presParOf" srcId="{6BEE2F84-061C-4ABF-98A3-3368E41060F1}" destId="{DF88153D-00DF-4828-B500-017BB5F72AB6}" srcOrd="1" destOrd="0" presId="urn:microsoft.com/office/officeart/2008/layout/LinedList"/>
    <dgm:cxn modelId="{4E2EBD42-50FE-449F-8FD7-1DB3E39529D2}" type="presParOf" srcId="{DF88153D-00DF-4828-B500-017BB5F72AB6}" destId="{ECD76AC8-BC71-42E3-B56B-FAFD0CE32307}" srcOrd="0" destOrd="0" presId="urn:microsoft.com/office/officeart/2008/layout/LinedList"/>
    <dgm:cxn modelId="{99AC0237-369A-491F-BDF4-951DFE78F2F6}" type="presParOf" srcId="{DF88153D-00DF-4828-B500-017BB5F72AB6}" destId="{6F2BD284-D28E-4290-ABEE-42DD0ACA4B46}" srcOrd="1" destOrd="0" presId="urn:microsoft.com/office/officeart/2008/layout/LinedList"/>
    <dgm:cxn modelId="{D39A3E0B-6F6D-4C24-BE77-EBDAD3C5FB40}" type="presParOf" srcId="{DF88153D-00DF-4828-B500-017BB5F72AB6}" destId="{30C85CDF-75B6-4ED3-BB38-AE6564FBDDB0}" srcOrd="2" destOrd="0" presId="urn:microsoft.com/office/officeart/2008/layout/LinedList"/>
    <dgm:cxn modelId="{9C13B5E0-9A9B-44B4-B807-2A76D9214941}" type="presParOf" srcId="{6BEE2F84-061C-4ABF-98A3-3368E41060F1}" destId="{4AA6B4E3-08AF-4E04-9FAB-197F2310E92D}" srcOrd="2" destOrd="0" presId="urn:microsoft.com/office/officeart/2008/layout/LinedList"/>
    <dgm:cxn modelId="{A8A08799-3E4C-4037-9D1A-529CDF06D3EC}" type="presParOf" srcId="{6BEE2F84-061C-4ABF-98A3-3368E41060F1}" destId="{A4331F8C-6DAF-4A8C-B62E-3D5856F6A494}" srcOrd="3" destOrd="0" presId="urn:microsoft.com/office/officeart/2008/layout/LinedList"/>
    <dgm:cxn modelId="{3F75120E-62AE-4CA0-AB62-B77DC1D05898}" type="presParOf" srcId="{6BEE2F84-061C-4ABF-98A3-3368E41060F1}" destId="{635770A9-E8AE-44F9-AA15-408E2F302A25}" srcOrd="4" destOrd="0" presId="urn:microsoft.com/office/officeart/2008/layout/LinedList"/>
    <dgm:cxn modelId="{1AA4CA73-C175-4A54-A4C1-C1160B219078}" type="presParOf" srcId="{635770A9-E8AE-44F9-AA15-408E2F302A25}" destId="{94F04A09-33BD-4A1D-9D52-8D0CDA97F473}" srcOrd="0" destOrd="0" presId="urn:microsoft.com/office/officeart/2008/layout/LinedList"/>
    <dgm:cxn modelId="{8B89B4F1-B891-4B33-AE99-6C3880F3EF66}" type="presParOf" srcId="{635770A9-E8AE-44F9-AA15-408E2F302A25}" destId="{83120C67-BC3C-47C6-9196-D46A03D24411}" srcOrd="1" destOrd="0" presId="urn:microsoft.com/office/officeart/2008/layout/LinedList"/>
    <dgm:cxn modelId="{E96D4E25-75CA-4815-ACC4-6900619CFD2A}" type="presParOf" srcId="{635770A9-E8AE-44F9-AA15-408E2F302A25}" destId="{30177EA3-9B65-4311-A8D3-10363F2638EC}" srcOrd="2" destOrd="0" presId="urn:microsoft.com/office/officeart/2008/layout/LinedList"/>
    <dgm:cxn modelId="{D8ADC459-D611-4DAE-B7AE-1E2458909DDA}" type="presParOf" srcId="{6BEE2F84-061C-4ABF-98A3-3368E41060F1}" destId="{115491C5-F030-40F4-9B7A-D37F495FCC1B}" srcOrd="5" destOrd="0" presId="urn:microsoft.com/office/officeart/2008/layout/LinedList"/>
    <dgm:cxn modelId="{B518DF47-BF09-453C-AC52-A2312BA411F8}" type="presParOf" srcId="{6BEE2F84-061C-4ABF-98A3-3368E41060F1}" destId="{73DF13D0-A855-4666-B7C3-7341A4342E17}" srcOrd="6" destOrd="0" presId="urn:microsoft.com/office/officeart/2008/layout/LinedList"/>
    <dgm:cxn modelId="{98ED4B27-156A-4FC2-A8B6-D43A4018DFCE}" type="presParOf" srcId="{6BEE2F84-061C-4ABF-98A3-3368E41060F1}" destId="{D0621D03-A0C7-477E-B120-5E9DCFDDEBF4}" srcOrd="7" destOrd="0" presId="urn:microsoft.com/office/officeart/2008/layout/LinedList"/>
    <dgm:cxn modelId="{D20AB0F0-9936-48C0-B4A4-FEFC760D5F84}" type="presParOf" srcId="{D0621D03-A0C7-477E-B120-5E9DCFDDEBF4}" destId="{C1BC180F-7F20-459F-96A1-2DB2F8D6BAEA}" srcOrd="0" destOrd="0" presId="urn:microsoft.com/office/officeart/2008/layout/LinedList"/>
    <dgm:cxn modelId="{7BA0DD7F-C1AA-4633-A676-FA70959D19D3}" type="presParOf" srcId="{D0621D03-A0C7-477E-B120-5E9DCFDDEBF4}" destId="{4DDFFC6C-77ED-4692-837A-12A6778602DB}" srcOrd="1" destOrd="0" presId="urn:microsoft.com/office/officeart/2008/layout/LinedList"/>
    <dgm:cxn modelId="{BB0B1874-CF59-45B9-AA07-E262026E4ACD}" type="presParOf" srcId="{D0621D03-A0C7-477E-B120-5E9DCFDDEBF4}" destId="{6EF2744C-8B5E-472E-A36B-029E979F6057}" srcOrd="2" destOrd="0" presId="urn:microsoft.com/office/officeart/2008/layout/LinedList"/>
    <dgm:cxn modelId="{3C372789-E504-45AF-9D07-F60CD1EEDC6C}" type="presParOf" srcId="{6BEE2F84-061C-4ABF-98A3-3368E41060F1}" destId="{8050E5AA-3437-4BDE-B403-1857DEC4D8C1}" srcOrd="8" destOrd="0" presId="urn:microsoft.com/office/officeart/2008/layout/LinedList"/>
    <dgm:cxn modelId="{38087FFE-5EB0-422A-B1BA-DF3CABB84F61}" type="presParOf" srcId="{6BEE2F84-061C-4ABF-98A3-3368E41060F1}" destId="{7B411922-1053-41CA-B77D-F616805F55E6}" srcOrd="9" destOrd="0" presId="urn:microsoft.com/office/officeart/2008/layout/LinedList"/>
    <dgm:cxn modelId="{4BA5068E-0AE9-4EAC-B4DA-1E63518CA53C}" type="presParOf" srcId="{6BEE2F84-061C-4ABF-98A3-3368E41060F1}" destId="{0E1D4F27-00BB-411A-B655-D4CE64A00ECD}" srcOrd="10" destOrd="0" presId="urn:microsoft.com/office/officeart/2008/layout/LinedList"/>
    <dgm:cxn modelId="{6FC17DC9-A5BB-4767-AD27-187B6CC26424}" type="presParOf" srcId="{0E1D4F27-00BB-411A-B655-D4CE64A00ECD}" destId="{C705C364-5D97-4C44-84E0-824665F1E6CC}" srcOrd="0" destOrd="0" presId="urn:microsoft.com/office/officeart/2008/layout/LinedList"/>
    <dgm:cxn modelId="{83C7C01E-7CCF-4426-8867-24C5E069E3A8}" type="presParOf" srcId="{0E1D4F27-00BB-411A-B655-D4CE64A00ECD}" destId="{43490AFC-F464-406D-BA22-777ED4FC03A3}" srcOrd="1" destOrd="0" presId="urn:microsoft.com/office/officeart/2008/layout/LinedList"/>
    <dgm:cxn modelId="{DB4F1946-5AA4-46BF-BCF7-DA70AF97DBCE}" type="presParOf" srcId="{0E1D4F27-00BB-411A-B655-D4CE64A00ECD}" destId="{C7462E59-CFE1-4384-BD28-DE200EB5D78C}" srcOrd="2" destOrd="0" presId="urn:microsoft.com/office/officeart/2008/layout/LinedList"/>
    <dgm:cxn modelId="{E7DA92FC-1ABA-4B3F-B5F5-582AF4E7B46F}" type="presParOf" srcId="{6BEE2F84-061C-4ABF-98A3-3368E41060F1}" destId="{6D39B110-2D74-4620-9E7C-D76213E51848}" srcOrd="11" destOrd="0" presId="urn:microsoft.com/office/officeart/2008/layout/LinedList"/>
    <dgm:cxn modelId="{701873DD-DD9F-460E-B051-CB10F73794A1}" type="presParOf" srcId="{6BEE2F84-061C-4ABF-98A3-3368E41060F1}" destId="{414F26C9-B7F2-4158-BC46-DD1B041FF7EF}" srcOrd="12" destOrd="0" presId="urn:microsoft.com/office/officeart/2008/layout/LinedList"/>
    <dgm:cxn modelId="{9298EF28-ACBD-462C-A410-F6F6082D269C}" type="presParOf" srcId="{6BEE2F84-061C-4ABF-98A3-3368E41060F1}" destId="{7327947E-C79D-42E1-B665-C820AEA2B77C}" srcOrd="13" destOrd="0" presId="urn:microsoft.com/office/officeart/2008/layout/LinedList"/>
    <dgm:cxn modelId="{B4721DAE-7CAA-40C3-997F-AD039B8C6748}" type="presParOf" srcId="{7327947E-C79D-42E1-B665-C820AEA2B77C}" destId="{06C7FA8B-E402-4968-9802-4DB09488B973}" srcOrd="0" destOrd="0" presId="urn:microsoft.com/office/officeart/2008/layout/LinedList"/>
    <dgm:cxn modelId="{F481C1C6-C8FE-4D18-80E6-19B282C94210}" type="presParOf" srcId="{7327947E-C79D-42E1-B665-C820AEA2B77C}" destId="{3320A365-55BA-49A6-A7C2-9A26AA5B4169}" srcOrd="1" destOrd="0" presId="urn:microsoft.com/office/officeart/2008/layout/LinedList"/>
    <dgm:cxn modelId="{CC79747F-23EE-4BC3-B7FC-5B1446908A12}" type="presParOf" srcId="{7327947E-C79D-42E1-B665-C820AEA2B77C}" destId="{B21ECF72-9B9D-4C2F-B38A-9F27AE5D21AC}" srcOrd="2" destOrd="0" presId="urn:microsoft.com/office/officeart/2008/layout/LinedList"/>
    <dgm:cxn modelId="{74AF5127-0C99-49AC-BA88-DC95BF564D1F}" type="presParOf" srcId="{6BEE2F84-061C-4ABF-98A3-3368E41060F1}" destId="{FE7F0136-E6E1-44AE-8D00-62EB2AAF89DF}" srcOrd="14" destOrd="0" presId="urn:microsoft.com/office/officeart/2008/layout/LinedList"/>
    <dgm:cxn modelId="{6D395B1E-AA5F-469B-B4BA-143EC891D693}" type="presParOf" srcId="{6BEE2F84-061C-4ABF-98A3-3368E41060F1}" destId="{E144257F-080D-424C-B5E0-943315ECE213}" srcOrd="15" destOrd="0" presId="urn:microsoft.com/office/officeart/2008/layout/LinedList"/>
    <dgm:cxn modelId="{F3B9CA20-4EDB-46EB-A014-465F7619AF20}" type="presParOf" srcId="{6BEE2F84-061C-4ABF-98A3-3368E41060F1}" destId="{0E61A8B7-F960-42E5-8872-B6863C330750}" srcOrd="16" destOrd="0" presId="urn:microsoft.com/office/officeart/2008/layout/LinedList"/>
    <dgm:cxn modelId="{629ED6B7-EC13-4358-B124-AFF5C8A3AD91}" type="presParOf" srcId="{0E61A8B7-F960-42E5-8872-B6863C330750}" destId="{0E594020-0BE9-4C06-A1B2-A6FBC5CB4FF6}" srcOrd="0" destOrd="0" presId="urn:microsoft.com/office/officeart/2008/layout/LinedList"/>
    <dgm:cxn modelId="{F51B19D3-DB49-42F9-9B90-A532B917EE85}" type="presParOf" srcId="{0E61A8B7-F960-42E5-8872-B6863C330750}" destId="{BC98611A-9A0B-4ADE-B8BE-1D09F985A139}" srcOrd="1" destOrd="0" presId="urn:microsoft.com/office/officeart/2008/layout/LinedList"/>
    <dgm:cxn modelId="{C3C9DE40-D8E3-4758-81CC-3CA6A14FDED7}" type="presParOf" srcId="{0E61A8B7-F960-42E5-8872-B6863C330750}" destId="{08D44406-E923-40A5-82C7-53425495805E}" srcOrd="2" destOrd="0" presId="urn:microsoft.com/office/officeart/2008/layout/LinedList"/>
    <dgm:cxn modelId="{6521D824-6B89-497A-8A84-F2B1981C8730}" type="presParOf" srcId="{6BEE2F84-061C-4ABF-98A3-3368E41060F1}" destId="{DF8F7DA9-7220-47B7-9326-52DE75297628}" srcOrd="17" destOrd="0" presId="urn:microsoft.com/office/officeart/2008/layout/LinedList"/>
    <dgm:cxn modelId="{965ED85F-A990-4BF3-B350-02470D99BCE9}" type="presParOf" srcId="{6BEE2F84-061C-4ABF-98A3-3368E41060F1}" destId="{43088D1D-9833-4195-B140-E972C8077D8D}" srcOrd="18" destOrd="0" presId="urn:microsoft.com/office/officeart/2008/layout/LinedList"/>
    <dgm:cxn modelId="{97D74562-F208-4B7D-9387-2BEE49F31565}" type="presParOf" srcId="{6BEE2F84-061C-4ABF-98A3-3368E41060F1}" destId="{4F551F74-1AAC-4FD7-BD2F-E3ECCAAD28A0}" srcOrd="19" destOrd="0" presId="urn:microsoft.com/office/officeart/2008/layout/LinedList"/>
    <dgm:cxn modelId="{8B75989C-E041-498F-8F51-CFE4130C417A}" type="presParOf" srcId="{4F551F74-1AAC-4FD7-BD2F-E3ECCAAD28A0}" destId="{8C7D54AF-B833-45B2-867D-EF2A0EFB4CA9}" srcOrd="0" destOrd="0" presId="urn:microsoft.com/office/officeart/2008/layout/LinedList"/>
    <dgm:cxn modelId="{152720A7-99EC-48B2-8961-5E93E5ED86EA}" type="presParOf" srcId="{4F551F74-1AAC-4FD7-BD2F-E3ECCAAD28A0}" destId="{80C88F89-9CE5-4F23-B0DA-35187B67504C}" srcOrd="1" destOrd="0" presId="urn:microsoft.com/office/officeart/2008/layout/LinedList"/>
    <dgm:cxn modelId="{D7974663-8E3C-4BCC-8B69-16C31DA567A8}" type="presParOf" srcId="{4F551F74-1AAC-4FD7-BD2F-E3ECCAAD28A0}" destId="{3108C4E6-7955-4325-8C5F-C11572AB787C}" srcOrd="2" destOrd="0" presId="urn:microsoft.com/office/officeart/2008/layout/LinedList"/>
    <dgm:cxn modelId="{AA253061-760C-40A5-9034-B0CE6AB712B6}" type="presParOf" srcId="{6BEE2F84-061C-4ABF-98A3-3368E41060F1}" destId="{8F3D4514-9E77-49BF-9AC8-7155CB077E98}" srcOrd="20" destOrd="0" presId="urn:microsoft.com/office/officeart/2008/layout/LinedList"/>
    <dgm:cxn modelId="{652310A1-9AE7-48D6-8B78-EA299170D5E2}" type="presParOf" srcId="{6BEE2F84-061C-4ABF-98A3-3368E41060F1}" destId="{F1B94204-6818-40F2-A734-A4C6912D3BF0}" srcOrd="21" destOrd="0" presId="urn:microsoft.com/office/officeart/2008/layout/LinedList"/>
    <dgm:cxn modelId="{BB25DEB5-BBC1-45A3-BD09-C4FD86DDC0E1}" type="presParOf" srcId="{6BEE2F84-061C-4ABF-98A3-3368E41060F1}" destId="{8D4A03EE-2005-4794-936E-99CADD2E0770}" srcOrd="22" destOrd="0" presId="urn:microsoft.com/office/officeart/2008/layout/LinedList"/>
    <dgm:cxn modelId="{34C8890E-BADE-4AB4-BF29-8578D55B9D36}" type="presParOf" srcId="{8D4A03EE-2005-4794-936E-99CADD2E0770}" destId="{E779AF06-B67D-4CC7-AA97-EE5CD8658B46}" srcOrd="0" destOrd="0" presId="urn:microsoft.com/office/officeart/2008/layout/LinedList"/>
    <dgm:cxn modelId="{1ABF4BDB-6C15-4977-BA37-461290B4C622}" type="presParOf" srcId="{8D4A03EE-2005-4794-936E-99CADD2E0770}" destId="{B922D2A7-2D2D-4D46-B79B-1793E4D8EE9D}" srcOrd="1" destOrd="0" presId="urn:microsoft.com/office/officeart/2008/layout/LinedList"/>
    <dgm:cxn modelId="{C67B0222-CF92-4564-AFE5-944DFA88CE32}" type="presParOf" srcId="{8D4A03EE-2005-4794-936E-99CADD2E0770}" destId="{6017343C-CF30-4881-ACF4-DD5E93ADB8E2}" srcOrd="2" destOrd="0" presId="urn:microsoft.com/office/officeart/2008/layout/LinedList"/>
    <dgm:cxn modelId="{45908C6C-76FA-4BCE-A77D-5A1CCB2E9A22}" type="presParOf" srcId="{6BEE2F84-061C-4ABF-98A3-3368E41060F1}" destId="{7CAB251F-E1BA-4199-BD1F-265CBC2E1A21}" srcOrd="23" destOrd="0" presId="urn:microsoft.com/office/officeart/2008/layout/LinedList"/>
    <dgm:cxn modelId="{75872E04-099C-47A5-8AF5-0CBB3228710A}" type="presParOf" srcId="{6BEE2F84-061C-4ABF-98A3-3368E41060F1}" destId="{348358D0-BE79-4CC2-AFF8-11EDBF8260D7}" srcOrd="24"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55EF2-BE61-4E1A-A83F-E738D8ECD4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9AC6A1-4FFC-4062-9E7D-47F03E743ABE}">
      <dgm:prSet/>
      <dgm:spPr/>
      <dgm:t>
        <a:bodyPr/>
        <a:lstStyle/>
        <a:p>
          <a:r>
            <a:rPr lang="en-US" dirty="0"/>
            <a:t>General Motors, Engineering Group Manager</a:t>
          </a:r>
        </a:p>
      </dgm:t>
    </dgm:pt>
    <dgm:pt modelId="{B91DB5FD-77E6-4E17-8B31-2184FE160318}" type="parTrans" cxnId="{4E9B98F9-EB12-4806-B002-17952C156F0C}">
      <dgm:prSet/>
      <dgm:spPr/>
      <dgm:t>
        <a:bodyPr/>
        <a:lstStyle/>
        <a:p>
          <a:endParaRPr lang="en-US"/>
        </a:p>
      </dgm:t>
    </dgm:pt>
    <dgm:pt modelId="{91567450-B80D-4993-BDC9-3B46FA09FD43}" type="sibTrans" cxnId="{4E9B98F9-EB12-4806-B002-17952C156F0C}">
      <dgm:prSet/>
      <dgm:spPr/>
      <dgm:t>
        <a:bodyPr/>
        <a:lstStyle/>
        <a:p>
          <a:endParaRPr lang="en-US"/>
        </a:p>
      </dgm:t>
    </dgm:pt>
    <dgm:pt modelId="{DCF520AF-AF11-451F-9CF6-9CFBE637FF94}">
      <dgm:prSet/>
      <dgm:spPr/>
      <dgm:t>
        <a:bodyPr/>
        <a:lstStyle/>
        <a:p>
          <a:r>
            <a:rPr lang="en-US" dirty="0"/>
            <a:t>Lacy Diversified Industries, VP of Strategy &amp; Operations</a:t>
          </a:r>
        </a:p>
      </dgm:t>
    </dgm:pt>
    <dgm:pt modelId="{EE05F037-C8C3-4D83-82E8-A73D04DCFA2F}" type="parTrans" cxnId="{E9DA510B-E375-4440-86CF-AF6F023E049E}">
      <dgm:prSet/>
      <dgm:spPr/>
      <dgm:t>
        <a:bodyPr/>
        <a:lstStyle/>
        <a:p>
          <a:endParaRPr lang="en-US"/>
        </a:p>
      </dgm:t>
    </dgm:pt>
    <dgm:pt modelId="{C2AF9133-789B-416C-A0C9-80949612E059}" type="sibTrans" cxnId="{E9DA510B-E375-4440-86CF-AF6F023E049E}">
      <dgm:prSet/>
      <dgm:spPr/>
      <dgm:t>
        <a:bodyPr/>
        <a:lstStyle/>
        <a:p>
          <a:endParaRPr lang="en-US"/>
        </a:p>
      </dgm:t>
    </dgm:pt>
    <dgm:pt modelId="{3F069D5F-E0C1-49B5-AAA1-311894199215}">
      <dgm:prSet/>
      <dgm:spPr/>
      <dgm:t>
        <a:bodyPr/>
        <a:lstStyle/>
        <a:p>
          <a:r>
            <a:rPr lang="en-US" dirty="0"/>
            <a:t>Food and Drug Administration (FDA), Assistant Director Bone-Soft Tissue Interface</a:t>
          </a:r>
        </a:p>
      </dgm:t>
    </dgm:pt>
    <dgm:pt modelId="{94F0F626-CDB2-4406-9D43-4BE001DFBB7B}" type="parTrans" cxnId="{7BB8EEB2-3DF2-42A8-8F74-E42BB30111B0}">
      <dgm:prSet/>
      <dgm:spPr/>
      <dgm:t>
        <a:bodyPr/>
        <a:lstStyle/>
        <a:p>
          <a:endParaRPr lang="en-US"/>
        </a:p>
      </dgm:t>
    </dgm:pt>
    <dgm:pt modelId="{5ABA98EB-443D-441F-928A-49DFD4130C04}" type="sibTrans" cxnId="{7BB8EEB2-3DF2-42A8-8F74-E42BB30111B0}">
      <dgm:prSet/>
      <dgm:spPr/>
      <dgm:t>
        <a:bodyPr/>
        <a:lstStyle/>
        <a:p>
          <a:endParaRPr lang="en-US"/>
        </a:p>
      </dgm:t>
    </dgm:pt>
    <dgm:pt modelId="{10DA3DB3-5512-4C7C-99DA-87616492BAC2}">
      <dgm:prSet/>
      <dgm:spPr/>
      <dgm:t>
        <a:bodyPr/>
        <a:lstStyle/>
        <a:p>
          <a:r>
            <a:rPr lang="en-US" dirty="0"/>
            <a:t>Cummins, Inc., Assistant SVL and Power Cylinder Team Lead</a:t>
          </a:r>
        </a:p>
      </dgm:t>
    </dgm:pt>
    <dgm:pt modelId="{96A4CC8E-B205-4F83-BAB8-00E21BC1F6B6}" type="parTrans" cxnId="{D6A4D4E8-7F8E-42C6-98D2-FC8440246F7A}">
      <dgm:prSet/>
      <dgm:spPr/>
      <dgm:t>
        <a:bodyPr/>
        <a:lstStyle/>
        <a:p>
          <a:endParaRPr lang="en-US"/>
        </a:p>
      </dgm:t>
    </dgm:pt>
    <dgm:pt modelId="{EE2B36F8-8844-44D5-9F6E-1AABE4AFDCFC}" type="sibTrans" cxnId="{D6A4D4E8-7F8E-42C6-98D2-FC8440246F7A}">
      <dgm:prSet/>
      <dgm:spPr/>
      <dgm:t>
        <a:bodyPr/>
        <a:lstStyle/>
        <a:p>
          <a:endParaRPr lang="en-US"/>
        </a:p>
      </dgm:t>
    </dgm:pt>
    <dgm:pt modelId="{092D80A6-B359-42BE-8F54-C66EE93A09A4}">
      <dgm:prSet/>
      <dgm:spPr/>
      <dgm:t>
        <a:bodyPr/>
        <a:lstStyle/>
        <a:p>
          <a:r>
            <a:rPr lang="en-US" dirty="0"/>
            <a:t>The Boeing Company, Associate Technical Fellow, Enterprise Support</a:t>
          </a:r>
        </a:p>
      </dgm:t>
    </dgm:pt>
    <dgm:pt modelId="{53EC9E63-5E85-42E5-BC09-9D7F5F36E7BF}" type="parTrans" cxnId="{0EBD4A67-FA52-480B-87BF-E035A3D2450F}">
      <dgm:prSet/>
      <dgm:spPr/>
      <dgm:t>
        <a:bodyPr/>
        <a:lstStyle/>
        <a:p>
          <a:endParaRPr lang="en-US"/>
        </a:p>
      </dgm:t>
    </dgm:pt>
    <dgm:pt modelId="{086CCD70-A276-4035-A5E3-7A3C14DA2EB5}" type="sibTrans" cxnId="{0EBD4A67-FA52-480B-87BF-E035A3D2450F}">
      <dgm:prSet/>
      <dgm:spPr/>
      <dgm:t>
        <a:bodyPr/>
        <a:lstStyle/>
        <a:p>
          <a:endParaRPr lang="en-US"/>
        </a:p>
      </dgm:t>
    </dgm:pt>
    <dgm:pt modelId="{FF0D5D10-E668-4657-A3C2-9665F2CF0CEF}">
      <dgm:prSet/>
      <dgm:spPr/>
      <dgm:t>
        <a:bodyPr/>
        <a:lstStyle/>
        <a:p>
          <a:r>
            <a:rPr lang="en-US" dirty="0"/>
            <a:t>Alcon Research, Program Head: Intraocular Devices R&amp;D</a:t>
          </a:r>
        </a:p>
      </dgm:t>
    </dgm:pt>
    <dgm:pt modelId="{BA280323-232D-48C8-8C0F-F447B8FCA96A}" type="parTrans" cxnId="{FD2ACA2F-2DB9-4244-BF9E-CB3F1C4E75C8}">
      <dgm:prSet/>
      <dgm:spPr/>
      <dgm:t>
        <a:bodyPr/>
        <a:lstStyle/>
        <a:p>
          <a:endParaRPr lang="en-US"/>
        </a:p>
      </dgm:t>
    </dgm:pt>
    <dgm:pt modelId="{2DDCE90D-8F1B-49AD-8F90-747908F207F4}" type="sibTrans" cxnId="{FD2ACA2F-2DB9-4244-BF9E-CB3F1C4E75C8}">
      <dgm:prSet/>
      <dgm:spPr/>
      <dgm:t>
        <a:bodyPr/>
        <a:lstStyle/>
        <a:p>
          <a:endParaRPr lang="en-US"/>
        </a:p>
      </dgm:t>
    </dgm:pt>
    <dgm:pt modelId="{8D3894CD-8945-46CC-9ED0-9A81BBAE20B2}">
      <dgm:prSet/>
      <dgm:spPr/>
      <dgm:t>
        <a:bodyPr/>
        <a:lstStyle/>
        <a:p>
          <a:r>
            <a:rPr lang="en-US" dirty="0"/>
            <a:t>Northrup Grumman, Principal Reliability Engineer</a:t>
          </a:r>
        </a:p>
      </dgm:t>
    </dgm:pt>
    <dgm:pt modelId="{164BCFE7-EFFF-4694-9AE9-68A60EE91017}" type="parTrans" cxnId="{1B847198-AB00-453C-8EB5-04B10EC7D6E3}">
      <dgm:prSet/>
      <dgm:spPr/>
      <dgm:t>
        <a:bodyPr/>
        <a:lstStyle/>
        <a:p>
          <a:endParaRPr lang="en-US"/>
        </a:p>
      </dgm:t>
    </dgm:pt>
    <dgm:pt modelId="{2B72B498-4C34-4736-BCC5-FE6BADC582AF}" type="sibTrans" cxnId="{1B847198-AB00-453C-8EB5-04B10EC7D6E3}">
      <dgm:prSet/>
      <dgm:spPr/>
      <dgm:t>
        <a:bodyPr/>
        <a:lstStyle/>
        <a:p>
          <a:endParaRPr lang="en-US"/>
        </a:p>
      </dgm:t>
    </dgm:pt>
    <dgm:pt modelId="{7D4148FC-B011-4DDD-8768-B7D264E35D66}">
      <dgm:prSet/>
      <dgm:spPr/>
      <dgm:t>
        <a:bodyPr/>
        <a:lstStyle/>
        <a:p>
          <a:r>
            <a:rPr lang="en-US"/>
            <a:t>Google, Software Engineer</a:t>
          </a:r>
        </a:p>
      </dgm:t>
    </dgm:pt>
    <dgm:pt modelId="{5AE7A04B-403F-40AC-B1CC-3F4F6F3E432A}" type="parTrans" cxnId="{AB9933BE-D96C-44BE-923E-6950AF581066}">
      <dgm:prSet/>
      <dgm:spPr/>
      <dgm:t>
        <a:bodyPr/>
        <a:lstStyle/>
        <a:p>
          <a:endParaRPr lang="en-US"/>
        </a:p>
      </dgm:t>
    </dgm:pt>
    <dgm:pt modelId="{3648D34D-C4BD-425B-9C22-9E651F837641}" type="sibTrans" cxnId="{AB9933BE-D96C-44BE-923E-6950AF581066}">
      <dgm:prSet/>
      <dgm:spPr/>
      <dgm:t>
        <a:bodyPr/>
        <a:lstStyle/>
        <a:p>
          <a:endParaRPr lang="en-US"/>
        </a:p>
      </dgm:t>
    </dgm:pt>
    <dgm:pt modelId="{8F77C9AB-5DDB-4A3A-ABC5-00F2D3CF1BB7}">
      <dgm:prSet/>
      <dgm:spPr/>
      <dgm:t>
        <a:bodyPr/>
        <a:lstStyle/>
        <a:p>
          <a:r>
            <a:rPr lang="en-US" dirty="0"/>
            <a:t>Nevada National Security Sites, Certified Packaging Engineer</a:t>
          </a:r>
        </a:p>
      </dgm:t>
    </dgm:pt>
    <dgm:pt modelId="{ABE56735-F8DD-4348-A9C0-A79D04F87799}" type="parTrans" cxnId="{3D411102-652F-4FBF-AAD2-93A1847B598B}">
      <dgm:prSet/>
      <dgm:spPr/>
      <dgm:t>
        <a:bodyPr/>
        <a:lstStyle/>
        <a:p>
          <a:endParaRPr lang="en-US"/>
        </a:p>
      </dgm:t>
    </dgm:pt>
    <dgm:pt modelId="{7A75453E-9EFE-40EB-BDD5-54EAD561605F}" type="sibTrans" cxnId="{3D411102-652F-4FBF-AAD2-93A1847B598B}">
      <dgm:prSet/>
      <dgm:spPr/>
      <dgm:t>
        <a:bodyPr/>
        <a:lstStyle/>
        <a:p>
          <a:endParaRPr lang="en-US"/>
        </a:p>
      </dgm:t>
    </dgm:pt>
    <dgm:pt modelId="{4A83F296-6AD7-43F0-9E2C-177EBA650869}">
      <dgm:prSet/>
      <dgm:spPr/>
      <dgm:t>
        <a:bodyPr/>
        <a:lstStyle/>
        <a:p>
          <a:r>
            <a:rPr lang="en-US" dirty="0"/>
            <a:t>SRAM </a:t>
          </a:r>
          <a:r>
            <a:rPr lang="en-US" dirty="0" err="1"/>
            <a:t>Rockshox</a:t>
          </a:r>
          <a:r>
            <a:rPr lang="en-US" dirty="0"/>
            <a:t> Mechatronics, Senior Design Engineering</a:t>
          </a:r>
        </a:p>
      </dgm:t>
    </dgm:pt>
    <dgm:pt modelId="{2274CDB7-D64D-49B9-A9B5-C579D41F2960}" type="parTrans" cxnId="{19F8F858-1DF5-4362-8D2F-5DBE06A285AD}">
      <dgm:prSet/>
      <dgm:spPr/>
      <dgm:t>
        <a:bodyPr/>
        <a:lstStyle/>
        <a:p>
          <a:endParaRPr lang="en-US"/>
        </a:p>
      </dgm:t>
    </dgm:pt>
    <dgm:pt modelId="{4B7841E2-7D45-4E3C-B023-1269D2BEC52D}" type="sibTrans" cxnId="{19F8F858-1DF5-4362-8D2F-5DBE06A285AD}">
      <dgm:prSet/>
      <dgm:spPr/>
      <dgm:t>
        <a:bodyPr/>
        <a:lstStyle/>
        <a:p>
          <a:endParaRPr lang="en-US"/>
        </a:p>
      </dgm:t>
    </dgm:pt>
    <dgm:pt modelId="{FEE1DF29-3484-4F1C-85C0-BAA35D9C228B}">
      <dgm:prSet/>
      <dgm:spPr/>
      <dgm:t>
        <a:bodyPr/>
        <a:lstStyle/>
        <a:p>
          <a:r>
            <a:rPr lang="en-US" dirty="0"/>
            <a:t>IQVIA, Senior Machine Learning Engineer</a:t>
          </a:r>
        </a:p>
      </dgm:t>
    </dgm:pt>
    <dgm:pt modelId="{A02C2DD3-112B-4618-AEB9-4E8BDB824061}" type="parTrans" cxnId="{50E2046D-D42D-4975-B8DC-92DD0B51AC7C}">
      <dgm:prSet/>
      <dgm:spPr/>
      <dgm:t>
        <a:bodyPr/>
        <a:lstStyle/>
        <a:p>
          <a:endParaRPr lang="en-US"/>
        </a:p>
      </dgm:t>
    </dgm:pt>
    <dgm:pt modelId="{0226C4E9-6078-4834-8D5A-A55B2DC2BB71}" type="sibTrans" cxnId="{50E2046D-D42D-4975-B8DC-92DD0B51AC7C}">
      <dgm:prSet/>
      <dgm:spPr/>
      <dgm:t>
        <a:bodyPr/>
        <a:lstStyle/>
        <a:p>
          <a:endParaRPr lang="en-US"/>
        </a:p>
      </dgm:t>
    </dgm:pt>
    <dgm:pt modelId="{2FFE960B-49B6-43C6-AAFD-5315D4B71530}">
      <dgm:prSet/>
      <dgm:spPr/>
      <dgm:t>
        <a:bodyPr/>
        <a:lstStyle/>
        <a:p>
          <a:r>
            <a:rPr lang="en-US" dirty="0"/>
            <a:t>Alcon Research, Program Head Intraocular Devices R&amp;D</a:t>
          </a:r>
        </a:p>
      </dgm:t>
    </dgm:pt>
    <dgm:pt modelId="{5A03BC09-5834-46D8-9FB3-A311C542E338}" type="parTrans" cxnId="{A11B09A4-C6C7-412B-84C1-EBAA5E92828F}">
      <dgm:prSet/>
      <dgm:spPr/>
      <dgm:t>
        <a:bodyPr/>
        <a:lstStyle/>
        <a:p>
          <a:endParaRPr lang="en-US"/>
        </a:p>
      </dgm:t>
    </dgm:pt>
    <dgm:pt modelId="{CCAFB102-4EDC-46F1-819B-2EB83C590C07}" type="sibTrans" cxnId="{A11B09A4-C6C7-412B-84C1-EBAA5E92828F}">
      <dgm:prSet/>
      <dgm:spPr/>
      <dgm:t>
        <a:bodyPr/>
        <a:lstStyle/>
        <a:p>
          <a:endParaRPr lang="en-US"/>
        </a:p>
      </dgm:t>
    </dgm:pt>
    <dgm:pt modelId="{F1279A2F-15FF-45D7-A091-20290F5B1979}" type="pres">
      <dgm:prSet presAssocID="{54B55EF2-BE61-4E1A-A83F-E738D8ECD431}" presName="diagram" presStyleCnt="0">
        <dgm:presLayoutVars>
          <dgm:dir/>
          <dgm:resizeHandles val="exact"/>
        </dgm:presLayoutVars>
      </dgm:prSet>
      <dgm:spPr/>
    </dgm:pt>
    <dgm:pt modelId="{D0FBA22A-F54A-455B-ADCF-5AB55A9C957E}" type="pres">
      <dgm:prSet presAssocID="{789AC6A1-4FFC-4062-9E7D-47F03E743ABE}" presName="node" presStyleLbl="node1" presStyleIdx="0" presStyleCnt="12">
        <dgm:presLayoutVars>
          <dgm:bulletEnabled val="1"/>
        </dgm:presLayoutVars>
      </dgm:prSet>
      <dgm:spPr/>
    </dgm:pt>
    <dgm:pt modelId="{2236B681-6D6D-4705-9FDD-4735F99ECE44}" type="pres">
      <dgm:prSet presAssocID="{91567450-B80D-4993-BDC9-3B46FA09FD43}" presName="sibTrans" presStyleCnt="0"/>
      <dgm:spPr/>
    </dgm:pt>
    <dgm:pt modelId="{00ABAC74-126C-489F-8D96-DCE406058B24}" type="pres">
      <dgm:prSet presAssocID="{DCF520AF-AF11-451F-9CF6-9CFBE637FF94}" presName="node" presStyleLbl="node1" presStyleIdx="1" presStyleCnt="12">
        <dgm:presLayoutVars>
          <dgm:bulletEnabled val="1"/>
        </dgm:presLayoutVars>
      </dgm:prSet>
      <dgm:spPr/>
    </dgm:pt>
    <dgm:pt modelId="{BA72EE86-81B4-4E2A-8478-C6FD159BCD1F}" type="pres">
      <dgm:prSet presAssocID="{C2AF9133-789B-416C-A0C9-80949612E059}" presName="sibTrans" presStyleCnt="0"/>
      <dgm:spPr/>
    </dgm:pt>
    <dgm:pt modelId="{C891FF84-13F0-4758-9DD0-8D19DF7CEF80}" type="pres">
      <dgm:prSet presAssocID="{3F069D5F-E0C1-49B5-AAA1-311894199215}" presName="node" presStyleLbl="node1" presStyleIdx="2" presStyleCnt="12">
        <dgm:presLayoutVars>
          <dgm:bulletEnabled val="1"/>
        </dgm:presLayoutVars>
      </dgm:prSet>
      <dgm:spPr/>
    </dgm:pt>
    <dgm:pt modelId="{38300AA4-C585-4292-A3FB-87751B4314D7}" type="pres">
      <dgm:prSet presAssocID="{5ABA98EB-443D-441F-928A-49DFD4130C04}" presName="sibTrans" presStyleCnt="0"/>
      <dgm:spPr/>
    </dgm:pt>
    <dgm:pt modelId="{75C72853-699F-4FC4-9FFF-00A46CC9E7B0}" type="pres">
      <dgm:prSet presAssocID="{10DA3DB3-5512-4C7C-99DA-87616492BAC2}" presName="node" presStyleLbl="node1" presStyleIdx="3" presStyleCnt="12">
        <dgm:presLayoutVars>
          <dgm:bulletEnabled val="1"/>
        </dgm:presLayoutVars>
      </dgm:prSet>
      <dgm:spPr/>
    </dgm:pt>
    <dgm:pt modelId="{94616C6B-C8DD-4365-98F1-3C6D93838FDD}" type="pres">
      <dgm:prSet presAssocID="{EE2B36F8-8844-44D5-9F6E-1AABE4AFDCFC}" presName="sibTrans" presStyleCnt="0"/>
      <dgm:spPr/>
    </dgm:pt>
    <dgm:pt modelId="{FE0640CC-B09C-4B0E-B645-77A5FDDE3A35}" type="pres">
      <dgm:prSet presAssocID="{092D80A6-B359-42BE-8F54-C66EE93A09A4}" presName="node" presStyleLbl="node1" presStyleIdx="4" presStyleCnt="12">
        <dgm:presLayoutVars>
          <dgm:bulletEnabled val="1"/>
        </dgm:presLayoutVars>
      </dgm:prSet>
      <dgm:spPr/>
    </dgm:pt>
    <dgm:pt modelId="{D7F12B36-75F0-4283-AF37-BE7462544B6F}" type="pres">
      <dgm:prSet presAssocID="{086CCD70-A276-4035-A5E3-7A3C14DA2EB5}" presName="sibTrans" presStyleCnt="0"/>
      <dgm:spPr/>
    </dgm:pt>
    <dgm:pt modelId="{05BDF24F-709C-47EB-A06E-F03118E1C361}" type="pres">
      <dgm:prSet presAssocID="{FF0D5D10-E668-4657-A3C2-9665F2CF0CEF}" presName="node" presStyleLbl="node1" presStyleIdx="5" presStyleCnt="12">
        <dgm:presLayoutVars>
          <dgm:bulletEnabled val="1"/>
        </dgm:presLayoutVars>
      </dgm:prSet>
      <dgm:spPr/>
    </dgm:pt>
    <dgm:pt modelId="{D02BAEF5-3E7D-4937-A38A-596101D19D20}" type="pres">
      <dgm:prSet presAssocID="{2DDCE90D-8F1B-49AD-8F90-747908F207F4}" presName="sibTrans" presStyleCnt="0"/>
      <dgm:spPr/>
    </dgm:pt>
    <dgm:pt modelId="{CD2FD35F-5DF8-4657-A420-F3C092B7EFDC}" type="pres">
      <dgm:prSet presAssocID="{8D3894CD-8945-46CC-9ED0-9A81BBAE20B2}" presName="node" presStyleLbl="node1" presStyleIdx="6" presStyleCnt="12">
        <dgm:presLayoutVars>
          <dgm:bulletEnabled val="1"/>
        </dgm:presLayoutVars>
      </dgm:prSet>
      <dgm:spPr/>
    </dgm:pt>
    <dgm:pt modelId="{1B971844-C194-4108-915E-8959352751EA}" type="pres">
      <dgm:prSet presAssocID="{2B72B498-4C34-4736-BCC5-FE6BADC582AF}" presName="sibTrans" presStyleCnt="0"/>
      <dgm:spPr/>
    </dgm:pt>
    <dgm:pt modelId="{61CB2B1E-5E56-46DA-BE9E-E78702CEEF20}" type="pres">
      <dgm:prSet presAssocID="{7D4148FC-B011-4DDD-8768-B7D264E35D66}" presName="node" presStyleLbl="node1" presStyleIdx="7" presStyleCnt="12">
        <dgm:presLayoutVars>
          <dgm:bulletEnabled val="1"/>
        </dgm:presLayoutVars>
      </dgm:prSet>
      <dgm:spPr/>
    </dgm:pt>
    <dgm:pt modelId="{C0DE2A8A-ABAE-48A0-B7BA-BADF51CF1376}" type="pres">
      <dgm:prSet presAssocID="{3648D34D-C4BD-425B-9C22-9E651F837641}" presName="sibTrans" presStyleCnt="0"/>
      <dgm:spPr/>
    </dgm:pt>
    <dgm:pt modelId="{05E4BB6C-3E94-4F38-99A7-F5F9C6DE3E9E}" type="pres">
      <dgm:prSet presAssocID="{8F77C9AB-5DDB-4A3A-ABC5-00F2D3CF1BB7}" presName="node" presStyleLbl="node1" presStyleIdx="8" presStyleCnt="12">
        <dgm:presLayoutVars>
          <dgm:bulletEnabled val="1"/>
        </dgm:presLayoutVars>
      </dgm:prSet>
      <dgm:spPr/>
    </dgm:pt>
    <dgm:pt modelId="{52E1A3C7-D8FA-4E5E-AC66-798BEE081F8B}" type="pres">
      <dgm:prSet presAssocID="{7A75453E-9EFE-40EB-BDD5-54EAD561605F}" presName="sibTrans" presStyleCnt="0"/>
      <dgm:spPr/>
    </dgm:pt>
    <dgm:pt modelId="{8712529E-7D2F-421A-B72F-E6719D52E287}" type="pres">
      <dgm:prSet presAssocID="{4A83F296-6AD7-43F0-9E2C-177EBA650869}" presName="node" presStyleLbl="node1" presStyleIdx="9" presStyleCnt="12">
        <dgm:presLayoutVars>
          <dgm:bulletEnabled val="1"/>
        </dgm:presLayoutVars>
      </dgm:prSet>
      <dgm:spPr/>
    </dgm:pt>
    <dgm:pt modelId="{AEE3E4D0-5F7D-4DB5-979F-76BF60730172}" type="pres">
      <dgm:prSet presAssocID="{4B7841E2-7D45-4E3C-B023-1269D2BEC52D}" presName="sibTrans" presStyleCnt="0"/>
      <dgm:spPr/>
    </dgm:pt>
    <dgm:pt modelId="{AE3159FB-5289-43C7-85CC-F702A4D0EF20}" type="pres">
      <dgm:prSet presAssocID="{2FFE960B-49B6-43C6-AAFD-5315D4B71530}" presName="node" presStyleLbl="node1" presStyleIdx="10" presStyleCnt="12">
        <dgm:presLayoutVars>
          <dgm:bulletEnabled val="1"/>
        </dgm:presLayoutVars>
      </dgm:prSet>
      <dgm:spPr/>
    </dgm:pt>
    <dgm:pt modelId="{3B158AFF-4E2C-4D8E-9108-13D6B210575A}" type="pres">
      <dgm:prSet presAssocID="{CCAFB102-4EDC-46F1-819B-2EB83C590C07}" presName="sibTrans" presStyleCnt="0"/>
      <dgm:spPr/>
    </dgm:pt>
    <dgm:pt modelId="{CBCDAE77-EEA3-4CE9-B365-CF2F7811DEEE}" type="pres">
      <dgm:prSet presAssocID="{FEE1DF29-3484-4F1C-85C0-BAA35D9C228B}" presName="node" presStyleLbl="node1" presStyleIdx="11" presStyleCnt="12">
        <dgm:presLayoutVars>
          <dgm:bulletEnabled val="1"/>
        </dgm:presLayoutVars>
      </dgm:prSet>
      <dgm:spPr/>
    </dgm:pt>
  </dgm:ptLst>
  <dgm:cxnLst>
    <dgm:cxn modelId="{6FA94701-B772-4DBE-8298-50E3D81D19F2}" type="presOf" srcId="{54B55EF2-BE61-4E1A-A83F-E738D8ECD431}" destId="{F1279A2F-15FF-45D7-A091-20290F5B1979}" srcOrd="0" destOrd="0" presId="urn:microsoft.com/office/officeart/2005/8/layout/default"/>
    <dgm:cxn modelId="{3D411102-652F-4FBF-AAD2-93A1847B598B}" srcId="{54B55EF2-BE61-4E1A-A83F-E738D8ECD431}" destId="{8F77C9AB-5DDB-4A3A-ABC5-00F2D3CF1BB7}" srcOrd="8" destOrd="0" parTransId="{ABE56735-F8DD-4348-A9C0-A79D04F87799}" sibTransId="{7A75453E-9EFE-40EB-BDD5-54EAD561605F}"/>
    <dgm:cxn modelId="{E9DA510B-E375-4440-86CF-AF6F023E049E}" srcId="{54B55EF2-BE61-4E1A-A83F-E738D8ECD431}" destId="{DCF520AF-AF11-451F-9CF6-9CFBE637FF94}" srcOrd="1" destOrd="0" parTransId="{EE05F037-C8C3-4D83-82E8-A73D04DCFA2F}" sibTransId="{C2AF9133-789B-416C-A0C9-80949612E059}"/>
    <dgm:cxn modelId="{78C58D14-5051-45F1-BCC4-3BBD99CBD099}" type="presOf" srcId="{8F77C9AB-5DDB-4A3A-ABC5-00F2D3CF1BB7}" destId="{05E4BB6C-3E94-4F38-99A7-F5F9C6DE3E9E}" srcOrd="0" destOrd="0" presId="urn:microsoft.com/office/officeart/2005/8/layout/default"/>
    <dgm:cxn modelId="{26953D1A-DB8E-48A8-A7ED-CB235B90A0B9}" type="presOf" srcId="{092D80A6-B359-42BE-8F54-C66EE93A09A4}" destId="{FE0640CC-B09C-4B0E-B645-77A5FDDE3A35}" srcOrd="0" destOrd="0" presId="urn:microsoft.com/office/officeart/2005/8/layout/default"/>
    <dgm:cxn modelId="{5D32C721-09C7-4BA3-A68B-6E22746A1157}" type="presOf" srcId="{DCF520AF-AF11-451F-9CF6-9CFBE637FF94}" destId="{00ABAC74-126C-489F-8D96-DCE406058B24}" srcOrd="0" destOrd="0" presId="urn:microsoft.com/office/officeart/2005/8/layout/default"/>
    <dgm:cxn modelId="{FD2ACA2F-2DB9-4244-BF9E-CB3F1C4E75C8}" srcId="{54B55EF2-BE61-4E1A-A83F-E738D8ECD431}" destId="{FF0D5D10-E668-4657-A3C2-9665F2CF0CEF}" srcOrd="5" destOrd="0" parTransId="{BA280323-232D-48C8-8C0F-F447B8FCA96A}" sibTransId="{2DDCE90D-8F1B-49AD-8F90-747908F207F4}"/>
    <dgm:cxn modelId="{05451435-CFE9-4254-B462-55396F15B312}" type="presOf" srcId="{2FFE960B-49B6-43C6-AAFD-5315D4B71530}" destId="{AE3159FB-5289-43C7-85CC-F702A4D0EF20}" srcOrd="0" destOrd="0" presId="urn:microsoft.com/office/officeart/2005/8/layout/default"/>
    <dgm:cxn modelId="{4A23433B-FCED-45B2-B79C-48EB701ACDDD}" type="presOf" srcId="{10DA3DB3-5512-4C7C-99DA-87616492BAC2}" destId="{75C72853-699F-4FC4-9FFF-00A46CC9E7B0}" srcOrd="0" destOrd="0" presId="urn:microsoft.com/office/officeart/2005/8/layout/default"/>
    <dgm:cxn modelId="{50E22342-045E-4261-8022-43C5AF5F6566}" type="presOf" srcId="{FEE1DF29-3484-4F1C-85C0-BAA35D9C228B}" destId="{CBCDAE77-EEA3-4CE9-B365-CF2F7811DEEE}" srcOrd="0" destOrd="0" presId="urn:microsoft.com/office/officeart/2005/8/layout/default"/>
    <dgm:cxn modelId="{0EBD4A67-FA52-480B-87BF-E035A3D2450F}" srcId="{54B55EF2-BE61-4E1A-A83F-E738D8ECD431}" destId="{092D80A6-B359-42BE-8F54-C66EE93A09A4}" srcOrd="4" destOrd="0" parTransId="{53EC9E63-5E85-42E5-BC09-9D7F5F36E7BF}" sibTransId="{086CCD70-A276-4035-A5E3-7A3C14DA2EB5}"/>
    <dgm:cxn modelId="{C052076C-BBC3-4D32-B8D6-62282312B130}" type="presOf" srcId="{FF0D5D10-E668-4657-A3C2-9665F2CF0CEF}" destId="{05BDF24F-709C-47EB-A06E-F03118E1C361}" srcOrd="0" destOrd="0" presId="urn:microsoft.com/office/officeart/2005/8/layout/default"/>
    <dgm:cxn modelId="{50E2046D-D42D-4975-B8DC-92DD0B51AC7C}" srcId="{54B55EF2-BE61-4E1A-A83F-E738D8ECD431}" destId="{FEE1DF29-3484-4F1C-85C0-BAA35D9C228B}" srcOrd="11" destOrd="0" parTransId="{A02C2DD3-112B-4618-AEB9-4E8BDB824061}" sibTransId="{0226C4E9-6078-4834-8D5A-A55B2DC2BB71}"/>
    <dgm:cxn modelId="{19F8F858-1DF5-4362-8D2F-5DBE06A285AD}" srcId="{54B55EF2-BE61-4E1A-A83F-E738D8ECD431}" destId="{4A83F296-6AD7-43F0-9E2C-177EBA650869}" srcOrd="9" destOrd="0" parTransId="{2274CDB7-D64D-49B9-A9B5-C579D41F2960}" sibTransId="{4B7841E2-7D45-4E3C-B023-1269D2BEC52D}"/>
    <dgm:cxn modelId="{11A43780-1C91-40FB-91A6-EA04B2CDA7E2}" type="presOf" srcId="{7D4148FC-B011-4DDD-8768-B7D264E35D66}" destId="{61CB2B1E-5E56-46DA-BE9E-E78702CEEF20}" srcOrd="0" destOrd="0" presId="urn:microsoft.com/office/officeart/2005/8/layout/default"/>
    <dgm:cxn modelId="{1B847198-AB00-453C-8EB5-04B10EC7D6E3}" srcId="{54B55EF2-BE61-4E1A-A83F-E738D8ECD431}" destId="{8D3894CD-8945-46CC-9ED0-9A81BBAE20B2}" srcOrd="6" destOrd="0" parTransId="{164BCFE7-EFFF-4694-9AE9-68A60EE91017}" sibTransId="{2B72B498-4C34-4736-BCC5-FE6BADC582AF}"/>
    <dgm:cxn modelId="{A11B09A4-C6C7-412B-84C1-EBAA5E92828F}" srcId="{54B55EF2-BE61-4E1A-A83F-E738D8ECD431}" destId="{2FFE960B-49B6-43C6-AAFD-5315D4B71530}" srcOrd="10" destOrd="0" parTransId="{5A03BC09-5834-46D8-9FB3-A311C542E338}" sibTransId="{CCAFB102-4EDC-46F1-819B-2EB83C590C07}"/>
    <dgm:cxn modelId="{7BB8EEB2-3DF2-42A8-8F74-E42BB30111B0}" srcId="{54B55EF2-BE61-4E1A-A83F-E738D8ECD431}" destId="{3F069D5F-E0C1-49B5-AAA1-311894199215}" srcOrd="2" destOrd="0" parTransId="{94F0F626-CDB2-4406-9D43-4BE001DFBB7B}" sibTransId="{5ABA98EB-443D-441F-928A-49DFD4130C04}"/>
    <dgm:cxn modelId="{9795DEB9-A9C4-4FD8-9546-36EA55533802}" type="presOf" srcId="{8D3894CD-8945-46CC-9ED0-9A81BBAE20B2}" destId="{CD2FD35F-5DF8-4657-A420-F3C092B7EFDC}" srcOrd="0" destOrd="0" presId="urn:microsoft.com/office/officeart/2005/8/layout/default"/>
    <dgm:cxn modelId="{1B5FAFBC-4F8A-4EC2-ABB1-8B7240019326}" type="presOf" srcId="{4A83F296-6AD7-43F0-9E2C-177EBA650869}" destId="{8712529E-7D2F-421A-B72F-E6719D52E287}" srcOrd="0" destOrd="0" presId="urn:microsoft.com/office/officeart/2005/8/layout/default"/>
    <dgm:cxn modelId="{AB9933BE-D96C-44BE-923E-6950AF581066}" srcId="{54B55EF2-BE61-4E1A-A83F-E738D8ECD431}" destId="{7D4148FC-B011-4DDD-8768-B7D264E35D66}" srcOrd="7" destOrd="0" parTransId="{5AE7A04B-403F-40AC-B1CC-3F4F6F3E432A}" sibTransId="{3648D34D-C4BD-425B-9C22-9E651F837641}"/>
    <dgm:cxn modelId="{B5A3C3C0-C854-428E-83F8-286F03324361}" type="presOf" srcId="{789AC6A1-4FFC-4062-9E7D-47F03E743ABE}" destId="{D0FBA22A-F54A-455B-ADCF-5AB55A9C957E}" srcOrd="0" destOrd="0" presId="urn:microsoft.com/office/officeart/2005/8/layout/default"/>
    <dgm:cxn modelId="{3FF09FE3-05DE-408D-8114-103BE9324DF9}" type="presOf" srcId="{3F069D5F-E0C1-49B5-AAA1-311894199215}" destId="{C891FF84-13F0-4758-9DD0-8D19DF7CEF80}" srcOrd="0" destOrd="0" presId="urn:microsoft.com/office/officeart/2005/8/layout/default"/>
    <dgm:cxn modelId="{D6A4D4E8-7F8E-42C6-98D2-FC8440246F7A}" srcId="{54B55EF2-BE61-4E1A-A83F-E738D8ECD431}" destId="{10DA3DB3-5512-4C7C-99DA-87616492BAC2}" srcOrd="3" destOrd="0" parTransId="{96A4CC8E-B205-4F83-BAB8-00E21BC1F6B6}" sibTransId="{EE2B36F8-8844-44D5-9F6E-1AABE4AFDCFC}"/>
    <dgm:cxn modelId="{4E9B98F9-EB12-4806-B002-17952C156F0C}" srcId="{54B55EF2-BE61-4E1A-A83F-E738D8ECD431}" destId="{789AC6A1-4FFC-4062-9E7D-47F03E743ABE}" srcOrd="0" destOrd="0" parTransId="{B91DB5FD-77E6-4E17-8B31-2184FE160318}" sibTransId="{91567450-B80D-4993-BDC9-3B46FA09FD43}"/>
    <dgm:cxn modelId="{FE31573B-62B4-49ED-ABF7-0CC736369091}" type="presParOf" srcId="{F1279A2F-15FF-45D7-A091-20290F5B1979}" destId="{D0FBA22A-F54A-455B-ADCF-5AB55A9C957E}" srcOrd="0" destOrd="0" presId="urn:microsoft.com/office/officeart/2005/8/layout/default"/>
    <dgm:cxn modelId="{A80A0B74-2DF4-4E81-B5E5-3F9C88D58474}" type="presParOf" srcId="{F1279A2F-15FF-45D7-A091-20290F5B1979}" destId="{2236B681-6D6D-4705-9FDD-4735F99ECE44}" srcOrd="1" destOrd="0" presId="urn:microsoft.com/office/officeart/2005/8/layout/default"/>
    <dgm:cxn modelId="{5EFEF1F2-FEC8-4E25-AFCF-074F34C4FADD}" type="presParOf" srcId="{F1279A2F-15FF-45D7-A091-20290F5B1979}" destId="{00ABAC74-126C-489F-8D96-DCE406058B24}" srcOrd="2" destOrd="0" presId="urn:microsoft.com/office/officeart/2005/8/layout/default"/>
    <dgm:cxn modelId="{AD6713FC-3912-4BF7-BE65-E8FE7D25199A}" type="presParOf" srcId="{F1279A2F-15FF-45D7-A091-20290F5B1979}" destId="{BA72EE86-81B4-4E2A-8478-C6FD159BCD1F}" srcOrd="3" destOrd="0" presId="urn:microsoft.com/office/officeart/2005/8/layout/default"/>
    <dgm:cxn modelId="{ED19A856-D361-454B-BA7C-74C04FBC5775}" type="presParOf" srcId="{F1279A2F-15FF-45D7-A091-20290F5B1979}" destId="{C891FF84-13F0-4758-9DD0-8D19DF7CEF80}" srcOrd="4" destOrd="0" presId="urn:microsoft.com/office/officeart/2005/8/layout/default"/>
    <dgm:cxn modelId="{F1438992-5201-4949-9953-4A85F8A97249}" type="presParOf" srcId="{F1279A2F-15FF-45D7-A091-20290F5B1979}" destId="{38300AA4-C585-4292-A3FB-87751B4314D7}" srcOrd="5" destOrd="0" presId="urn:microsoft.com/office/officeart/2005/8/layout/default"/>
    <dgm:cxn modelId="{8B843EEF-43C0-4DEB-980E-5C2FE9188BFC}" type="presParOf" srcId="{F1279A2F-15FF-45D7-A091-20290F5B1979}" destId="{75C72853-699F-4FC4-9FFF-00A46CC9E7B0}" srcOrd="6" destOrd="0" presId="urn:microsoft.com/office/officeart/2005/8/layout/default"/>
    <dgm:cxn modelId="{C472C948-99AC-4659-B6C7-C48E3A353EFF}" type="presParOf" srcId="{F1279A2F-15FF-45D7-A091-20290F5B1979}" destId="{94616C6B-C8DD-4365-98F1-3C6D93838FDD}" srcOrd="7" destOrd="0" presId="urn:microsoft.com/office/officeart/2005/8/layout/default"/>
    <dgm:cxn modelId="{F26EA96B-1B23-44B0-8CFC-EA5AE5FF2935}" type="presParOf" srcId="{F1279A2F-15FF-45D7-A091-20290F5B1979}" destId="{FE0640CC-B09C-4B0E-B645-77A5FDDE3A35}" srcOrd="8" destOrd="0" presId="urn:microsoft.com/office/officeart/2005/8/layout/default"/>
    <dgm:cxn modelId="{FEDFA970-516B-4CCC-A3DB-847154DAE417}" type="presParOf" srcId="{F1279A2F-15FF-45D7-A091-20290F5B1979}" destId="{D7F12B36-75F0-4283-AF37-BE7462544B6F}" srcOrd="9" destOrd="0" presId="urn:microsoft.com/office/officeart/2005/8/layout/default"/>
    <dgm:cxn modelId="{F974AA44-E149-4BEE-9DC5-0FB2FD5B1332}" type="presParOf" srcId="{F1279A2F-15FF-45D7-A091-20290F5B1979}" destId="{05BDF24F-709C-47EB-A06E-F03118E1C361}" srcOrd="10" destOrd="0" presId="urn:microsoft.com/office/officeart/2005/8/layout/default"/>
    <dgm:cxn modelId="{8ED91B4F-5C86-498A-A2F3-9AC8C115F4BB}" type="presParOf" srcId="{F1279A2F-15FF-45D7-A091-20290F5B1979}" destId="{D02BAEF5-3E7D-4937-A38A-596101D19D20}" srcOrd="11" destOrd="0" presId="urn:microsoft.com/office/officeart/2005/8/layout/default"/>
    <dgm:cxn modelId="{BEA53387-C3C6-4036-AC13-C369F13D6818}" type="presParOf" srcId="{F1279A2F-15FF-45D7-A091-20290F5B1979}" destId="{CD2FD35F-5DF8-4657-A420-F3C092B7EFDC}" srcOrd="12" destOrd="0" presId="urn:microsoft.com/office/officeart/2005/8/layout/default"/>
    <dgm:cxn modelId="{0354864D-9DBF-40DE-8AC6-084065D2562F}" type="presParOf" srcId="{F1279A2F-15FF-45D7-A091-20290F5B1979}" destId="{1B971844-C194-4108-915E-8959352751EA}" srcOrd="13" destOrd="0" presId="urn:microsoft.com/office/officeart/2005/8/layout/default"/>
    <dgm:cxn modelId="{8A0DB679-C146-4C15-8AC9-574359EEF022}" type="presParOf" srcId="{F1279A2F-15FF-45D7-A091-20290F5B1979}" destId="{61CB2B1E-5E56-46DA-BE9E-E78702CEEF20}" srcOrd="14" destOrd="0" presId="urn:microsoft.com/office/officeart/2005/8/layout/default"/>
    <dgm:cxn modelId="{2DB9B606-0225-4EEA-AF63-5A0BE65B1990}" type="presParOf" srcId="{F1279A2F-15FF-45D7-A091-20290F5B1979}" destId="{C0DE2A8A-ABAE-48A0-B7BA-BADF51CF1376}" srcOrd="15" destOrd="0" presId="urn:microsoft.com/office/officeart/2005/8/layout/default"/>
    <dgm:cxn modelId="{EC091D91-4ABD-411E-ADA2-1A021F98E00A}" type="presParOf" srcId="{F1279A2F-15FF-45D7-A091-20290F5B1979}" destId="{05E4BB6C-3E94-4F38-99A7-F5F9C6DE3E9E}" srcOrd="16" destOrd="0" presId="urn:microsoft.com/office/officeart/2005/8/layout/default"/>
    <dgm:cxn modelId="{3D83E5DC-A750-47DC-A089-9158E2E9394D}" type="presParOf" srcId="{F1279A2F-15FF-45D7-A091-20290F5B1979}" destId="{52E1A3C7-D8FA-4E5E-AC66-798BEE081F8B}" srcOrd="17" destOrd="0" presId="urn:microsoft.com/office/officeart/2005/8/layout/default"/>
    <dgm:cxn modelId="{61F3A7C9-9FFF-410B-A46E-A52A91BDB068}" type="presParOf" srcId="{F1279A2F-15FF-45D7-A091-20290F5B1979}" destId="{8712529E-7D2F-421A-B72F-E6719D52E287}" srcOrd="18" destOrd="0" presId="urn:microsoft.com/office/officeart/2005/8/layout/default"/>
    <dgm:cxn modelId="{0141649C-9C01-412C-804D-067CCB761C86}" type="presParOf" srcId="{F1279A2F-15FF-45D7-A091-20290F5B1979}" destId="{AEE3E4D0-5F7D-4DB5-979F-76BF60730172}" srcOrd="19" destOrd="0" presId="urn:microsoft.com/office/officeart/2005/8/layout/default"/>
    <dgm:cxn modelId="{C727D100-8F0E-4788-BCEA-5E80398D0859}" type="presParOf" srcId="{F1279A2F-15FF-45D7-A091-20290F5B1979}" destId="{AE3159FB-5289-43C7-85CC-F702A4D0EF20}" srcOrd="20" destOrd="0" presId="urn:microsoft.com/office/officeart/2005/8/layout/default"/>
    <dgm:cxn modelId="{2E04061C-1497-44EF-8E58-5F3BBD85BE49}" type="presParOf" srcId="{F1279A2F-15FF-45D7-A091-20290F5B1979}" destId="{3B158AFF-4E2C-4D8E-9108-13D6B210575A}" srcOrd="21" destOrd="0" presId="urn:microsoft.com/office/officeart/2005/8/layout/default"/>
    <dgm:cxn modelId="{1403E4DD-E3DA-449B-A82C-EB6AB9B547F3}" type="presParOf" srcId="{F1279A2F-15FF-45D7-A091-20290F5B1979}" destId="{CBCDAE77-EEA3-4CE9-B365-CF2F7811DEEE}" srcOrd="2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BEA63-BCA9-4A97-8A3F-2ECE6EF397A1}">
      <dsp:nvSpPr>
        <dsp:cNvPr id="0" name=""/>
        <dsp:cNvSpPr/>
      </dsp:nvSpPr>
      <dsp:spPr>
        <a:xfrm>
          <a:off x="0" y="0"/>
          <a:ext cx="642483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F675888-BA42-4DE0-9937-DCCC1808CC66}">
      <dsp:nvSpPr>
        <dsp:cNvPr id="0" name=""/>
        <dsp:cNvSpPr/>
      </dsp:nvSpPr>
      <dsp:spPr>
        <a:xfrm>
          <a:off x="0" y="0"/>
          <a:ext cx="1284966" cy="4629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Key clusters:</a:t>
          </a:r>
        </a:p>
      </dsp:txBody>
      <dsp:txXfrm>
        <a:off x="0" y="0"/>
        <a:ext cx="1284966" cy="4629389"/>
      </dsp:txXfrm>
    </dsp:sp>
    <dsp:sp modelId="{6F2BD284-D28E-4290-ABEE-42DD0ACA4B46}">
      <dsp:nvSpPr>
        <dsp:cNvPr id="0" name=""/>
        <dsp:cNvSpPr/>
      </dsp:nvSpPr>
      <dsp:spPr>
        <a:xfrm>
          <a:off x="1381339" y="27379"/>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Defense / Aerospace (9 students)</a:t>
          </a:r>
        </a:p>
      </dsp:txBody>
      <dsp:txXfrm>
        <a:off x="1381339" y="27379"/>
        <a:ext cx="5043494" cy="547592"/>
      </dsp:txXfrm>
    </dsp:sp>
    <dsp:sp modelId="{4AA6B4E3-08AF-4E04-9FAB-197F2310E92D}">
      <dsp:nvSpPr>
        <dsp:cNvPr id="0" name=""/>
        <dsp:cNvSpPr/>
      </dsp:nvSpPr>
      <dsp:spPr>
        <a:xfrm>
          <a:off x="1284966" y="574972"/>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3120C67-BC3C-47C6-9196-D46A03D24411}">
      <dsp:nvSpPr>
        <dsp:cNvPr id="0" name=""/>
        <dsp:cNvSpPr/>
      </dsp:nvSpPr>
      <dsp:spPr>
        <a:xfrm>
          <a:off x="1381339" y="602351"/>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Manufacturing (6 students)</a:t>
          </a:r>
          <a:endParaRPr lang="en-US" sz="1400" kern="1200" dirty="0"/>
        </a:p>
      </dsp:txBody>
      <dsp:txXfrm>
        <a:off x="1381339" y="602351"/>
        <a:ext cx="5043494" cy="547592"/>
      </dsp:txXfrm>
    </dsp:sp>
    <dsp:sp modelId="{115491C5-F030-40F4-9B7A-D37F495FCC1B}">
      <dsp:nvSpPr>
        <dsp:cNvPr id="0" name=""/>
        <dsp:cNvSpPr/>
      </dsp:nvSpPr>
      <dsp:spPr>
        <a:xfrm>
          <a:off x="1284966" y="1149944"/>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DDFFC6C-77ED-4692-837A-12A6778602DB}">
      <dsp:nvSpPr>
        <dsp:cNvPr id="0" name=""/>
        <dsp:cNvSpPr/>
      </dsp:nvSpPr>
      <dsp:spPr>
        <a:xfrm>
          <a:off x="1381339" y="1177323"/>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Professional, Scientific &amp; Technical Services (3 students)</a:t>
          </a:r>
          <a:endParaRPr lang="en-US" sz="1400" kern="1200" dirty="0"/>
        </a:p>
      </dsp:txBody>
      <dsp:txXfrm>
        <a:off x="1381339" y="1177323"/>
        <a:ext cx="5043494" cy="547592"/>
      </dsp:txXfrm>
    </dsp:sp>
    <dsp:sp modelId="{8050E5AA-3437-4BDE-B403-1857DEC4D8C1}">
      <dsp:nvSpPr>
        <dsp:cNvPr id="0" name=""/>
        <dsp:cNvSpPr/>
      </dsp:nvSpPr>
      <dsp:spPr>
        <a:xfrm>
          <a:off x="1284966" y="1724916"/>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3490AFC-F464-406D-BA22-777ED4FC03A3}">
      <dsp:nvSpPr>
        <dsp:cNvPr id="0" name=""/>
        <dsp:cNvSpPr/>
      </dsp:nvSpPr>
      <dsp:spPr>
        <a:xfrm>
          <a:off x="1381339" y="1752296"/>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1"/>
              </a:solidFill>
            </a:rPr>
            <a:t>Transportation &amp; Warehousing (2 students)</a:t>
          </a:r>
          <a:endParaRPr lang="en-US" sz="1400" kern="1200" dirty="0">
            <a:solidFill>
              <a:schemeClr val="bg1"/>
            </a:solidFill>
          </a:endParaRPr>
        </a:p>
      </dsp:txBody>
      <dsp:txXfrm>
        <a:off x="1381339" y="1752296"/>
        <a:ext cx="5043494" cy="547592"/>
      </dsp:txXfrm>
    </dsp:sp>
    <dsp:sp modelId="{6D39B110-2D74-4620-9E7C-D76213E51848}">
      <dsp:nvSpPr>
        <dsp:cNvPr id="0" name=""/>
        <dsp:cNvSpPr/>
      </dsp:nvSpPr>
      <dsp:spPr>
        <a:xfrm>
          <a:off x="1284966" y="2299888"/>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320A365-55BA-49A6-A7C2-9A26AA5B4169}">
      <dsp:nvSpPr>
        <dsp:cNvPr id="0" name=""/>
        <dsp:cNvSpPr/>
      </dsp:nvSpPr>
      <dsp:spPr>
        <a:xfrm>
          <a:off x="1381339" y="2327268"/>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Research (2 students)</a:t>
          </a:r>
          <a:endParaRPr lang="en-US" sz="1400" kern="1200" dirty="0"/>
        </a:p>
      </dsp:txBody>
      <dsp:txXfrm>
        <a:off x="1381339" y="2327268"/>
        <a:ext cx="5043494" cy="547592"/>
      </dsp:txXfrm>
    </dsp:sp>
    <dsp:sp modelId="{FE7F0136-E6E1-44AE-8D00-62EB2AAF89DF}">
      <dsp:nvSpPr>
        <dsp:cNvPr id="0" name=""/>
        <dsp:cNvSpPr/>
      </dsp:nvSpPr>
      <dsp:spPr>
        <a:xfrm>
          <a:off x="1284966" y="2874860"/>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C98611A-9A0B-4ADE-B8BE-1D09F985A139}">
      <dsp:nvSpPr>
        <dsp:cNvPr id="0" name=""/>
        <dsp:cNvSpPr/>
      </dsp:nvSpPr>
      <dsp:spPr>
        <a:xfrm>
          <a:off x="1381339" y="2902240"/>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Media / Software / Telecom (2 students)</a:t>
          </a:r>
          <a:endParaRPr lang="en-US" sz="1400" kern="1200" dirty="0"/>
        </a:p>
      </dsp:txBody>
      <dsp:txXfrm>
        <a:off x="1381339" y="2902240"/>
        <a:ext cx="5043494" cy="547592"/>
      </dsp:txXfrm>
    </dsp:sp>
    <dsp:sp modelId="{DF8F7DA9-7220-47B7-9326-52DE75297628}">
      <dsp:nvSpPr>
        <dsp:cNvPr id="0" name=""/>
        <dsp:cNvSpPr/>
      </dsp:nvSpPr>
      <dsp:spPr>
        <a:xfrm>
          <a:off x="1284966" y="3449832"/>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0C88F89-9CE5-4F23-B0DA-35187B67504C}">
      <dsp:nvSpPr>
        <dsp:cNvPr id="0" name=""/>
        <dsp:cNvSpPr/>
      </dsp:nvSpPr>
      <dsp:spPr>
        <a:xfrm>
          <a:off x="1381339" y="3477212"/>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50% of students hold senior or leadership roles</a:t>
          </a:r>
          <a:endParaRPr lang="en-US" sz="1400" kern="1200" dirty="0"/>
        </a:p>
      </dsp:txBody>
      <dsp:txXfrm>
        <a:off x="1381339" y="3477212"/>
        <a:ext cx="5043494" cy="547592"/>
      </dsp:txXfrm>
    </dsp:sp>
    <dsp:sp modelId="{8F3D4514-9E77-49BF-9AC8-7155CB077E98}">
      <dsp:nvSpPr>
        <dsp:cNvPr id="0" name=""/>
        <dsp:cNvSpPr/>
      </dsp:nvSpPr>
      <dsp:spPr>
        <a:xfrm>
          <a:off x="1284966" y="4024805"/>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922D2A7-2D2D-4D46-B79B-1793E4D8EE9D}">
      <dsp:nvSpPr>
        <dsp:cNvPr id="0" name=""/>
        <dsp:cNvSpPr/>
      </dsp:nvSpPr>
      <dsp:spPr>
        <a:xfrm>
          <a:off x="1381339" y="4052184"/>
          <a:ext cx="5043494" cy="547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Top employers: </a:t>
          </a:r>
          <a:r>
            <a:rPr lang="en-US" sz="1400" b="0" kern="1200" dirty="0"/>
            <a:t>Boeing, Collins, Northrop Grumman</a:t>
          </a:r>
        </a:p>
      </dsp:txBody>
      <dsp:txXfrm>
        <a:off x="1381339" y="4052184"/>
        <a:ext cx="5043494" cy="547592"/>
      </dsp:txXfrm>
    </dsp:sp>
    <dsp:sp modelId="{7CAB251F-E1BA-4199-BD1F-265CBC2E1A21}">
      <dsp:nvSpPr>
        <dsp:cNvPr id="0" name=""/>
        <dsp:cNvSpPr/>
      </dsp:nvSpPr>
      <dsp:spPr>
        <a:xfrm>
          <a:off x="1284966" y="4599777"/>
          <a:ext cx="513986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BA22A-F54A-455B-ADCF-5AB55A9C957E}">
      <dsp:nvSpPr>
        <dsp:cNvPr id="0" name=""/>
        <dsp:cNvSpPr/>
      </dsp:nvSpPr>
      <dsp:spPr>
        <a:xfrm>
          <a:off x="0" y="610639"/>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General Motors, Engineering Group Manager</a:t>
          </a:r>
        </a:p>
      </dsp:txBody>
      <dsp:txXfrm>
        <a:off x="0" y="610639"/>
        <a:ext cx="1575331" cy="945198"/>
      </dsp:txXfrm>
    </dsp:sp>
    <dsp:sp modelId="{00ABAC74-126C-489F-8D96-DCE406058B24}">
      <dsp:nvSpPr>
        <dsp:cNvPr id="0" name=""/>
        <dsp:cNvSpPr/>
      </dsp:nvSpPr>
      <dsp:spPr>
        <a:xfrm>
          <a:off x="1732864" y="610639"/>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Lacy Diversified Industries, VP of Strategy &amp; Operations</a:t>
          </a:r>
        </a:p>
      </dsp:txBody>
      <dsp:txXfrm>
        <a:off x="1732864" y="610639"/>
        <a:ext cx="1575331" cy="945198"/>
      </dsp:txXfrm>
    </dsp:sp>
    <dsp:sp modelId="{C891FF84-13F0-4758-9DD0-8D19DF7CEF80}">
      <dsp:nvSpPr>
        <dsp:cNvPr id="0" name=""/>
        <dsp:cNvSpPr/>
      </dsp:nvSpPr>
      <dsp:spPr>
        <a:xfrm>
          <a:off x="3465728" y="610639"/>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Food and Drug Administration (FDA), Assistant Director Bone-Soft Tissue Interface</a:t>
          </a:r>
        </a:p>
      </dsp:txBody>
      <dsp:txXfrm>
        <a:off x="3465728" y="610639"/>
        <a:ext cx="1575331" cy="945198"/>
      </dsp:txXfrm>
    </dsp:sp>
    <dsp:sp modelId="{75C72853-699F-4FC4-9FFF-00A46CC9E7B0}">
      <dsp:nvSpPr>
        <dsp:cNvPr id="0" name=""/>
        <dsp:cNvSpPr/>
      </dsp:nvSpPr>
      <dsp:spPr>
        <a:xfrm>
          <a:off x="0" y="1713371"/>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Cummins, Inc., Assistant SVL and Power Cylinder Team Lead</a:t>
          </a:r>
        </a:p>
      </dsp:txBody>
      <dsp:txXfrm>
        <a:off x="0" y="1713371"/>
        <a:ext cx="1575331" cy="945198"/>
      </dsp:txXfrm>
    </dsp:sp>
    <dsp:sp modelId="{FE0640CC-B09C-4B0E-B645-77A5FDDE3A35}">
      <dsp:nvSpPr>
        <dsp:cNvPr id="0" name=""/>
        <dsp:cNvSpPr/>
      </dsp:nvSpPr>
      <dsp:spPr>
        <a:xfrm>
          <a:off x="1732864" y="1713371"/>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The Boeing Company, Associate Technical Fellow, Enterprise Support</a:t>
          </a:r>
        </a:p>
      </dsp:txBody>
      <dsp:txXfrm>
        <a:off x="1732864" y="1713371"/>
        <a:ext cx="1575331" cy="945198"/>
      </dsp:txXfrm>
    </dsp:sp>
    <dsp:sp modelId="{05BDF24F-709C-47EB-A06E-F03118E1C361}">
      <dsp:nvSpPr>
        <dsp:cNvPr id="0" name=""/>
        <dsp:cNvSpPr/>
      </dsp:nvSpPr>
      <dsp:spPr>
        <a:xfrm>
          <a:off x="3465728" y="1713371"/>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Alcon Research, Program Head: Intraocular Devices R&amp;D</a:t>
          </a:r>
        </a:p>
      </dsp:txBody>
      <dsp:txXfrm>
        <a:off x="3465728" y="1713371"/>
        <a:ext cx="1575331" cy="945198"/>
      </dsp:txXfrm>
    </dsp:sp>
    <dsp:sp modelId="{CD2FD35F-5DF8-4657-A420-F3C092B7EFDC}">
      <dsp:nvSpPr>
        <dsp:cNvPr id="0" name=""/>
        <dsp:cNvSpPr/>
      </dsp:nvSpPr>
      <dsp:spPr>
        <a:xfrm>
          <a:off x="0" y="2816103"/>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Northrup Grumman, Principal Reliability Engineer</a:t>
          </a:r>
        </a:p>
      </dsp:txBody>
      <dsp:txXfrm>
        <a:off x="0" y="2816103"/>
        <a:ext cx="1575331" cy="945198"/>
      </dsp:txXfrm>
    </dsp:sp>
    <dsp:sp modelId="{61CB2B1E-5E56-46DA-BE9E-E78702CEEF20}">
      <dsp:nvSpPr>
        <dsp:cNvPr id="0" name=""/>
        <dsp:cNvSpPr/>
      </dsp:nvSpPr>
      <dsp:spPr>
        <a:xfrm>
          <a:off x="1732864" y="2816103"/>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Google, Software Engineer</a:t>
          </a:r>
        </a:p>
      </dsp:txBody>
      <dsp:txXfrm>
        <a:off x="1732864" y="2816103"/>
        <a:ext cx="1575331" cy="945198"/>
      </dsp:txXfrm>
    </dsp:sp>
    <dsp:sp modelId="{05E4BB6C-3E94-4F38-99A7-F5F9C6DE3E9E}">
      <dsp:nvSpPr>
        <dsp:cNvPr id="0" name=""/>
        <dsp:cNvSpPr/>
      </dsp:nvSpPr>
      <dsp:spPr>
        <a:xfrm>
          <a:off x="3465728" y="2816103"/>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Nevada National Security Sites, Certified Packaging Engineer</a:t>
          </a:r>
        </a:p>
      </dsp:txBody>
      <dsp:txXfrm>
        <a:off x="3465728" y="2816103"/>
        <a:ext cx="1575331" cy="945198"/>
      </dsp:txXfrm>
    </dsp:sp>
    <dsp:sp modelId="{8712529E-7D2F-421A-B72F-E6719D52E287}">
      <dsp:nvSpPr>
        <dsp:cNvPr id="0" name=""/>
        <dsp:cNvSpPr/>
      </dsp:nvSpPr>
      <dsp:spPr>
        <a:xfrm>
          <a:off x="0" y="3918835"/>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SRAM </a:t>
          </a:r>
          <a:r>
            <a:rPr lang="en-US" sz="1100" kern="1200" dirty="0" err="1"/>
            <a:t>Rockshox</a:t>
          </a:r>
          <a:r>
            <a:rPr lang="en-US" sz="1100" kern="1200" dirty="0"/>
            <a:t> Mechatronics, Senior Design Engineering</a:t>
          </a:r>
        </a:p>
      </dsp:txBody>
      <dsp:txXfrm>
        <a:off x="0" y="3918835"/>
        <a:ext cx="1575331" cy="945198"/>
      </dsp:txXfrm>
    </dsp:sp>
    <dsp:sp modelId="{AE3159FB-5289-43C7-85CC-F702A4D0EF20}">
      <dsp:nvSpPr>
        <dsp:cNvPr id="0" name=""/>
        <dsp:cNvSpPr/>
      </dsp:nvSpPr>
      <dsp:spPr>
        <a:xfrm>
          <a:off x="1732864" y="3918835"/>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Alcon Research, Program Head Intraocular Devices R&amp;D</a:t>
          </a:r>
        </a:p>
      </dsp:txBody>
      <dsp:txXfrm>
        <a:off x="1732864" y="3918835"/>
        <a:ext cx="1575331" cy="945198"/>
      </dsp:txXfrm>
    </dsp:sp>
    <dsp:sp modelId="{CBCDAE77-EEA3-4CE9-B365-CF2F7811DEEE}">
      <dsp:nvSpPr>
        <dsp:cNvPr id="0" name=""/>
        <dsp:cNvSpPr/>
      </dsp:nvSpPr>
      <dsp:spPr>
        <a:xfrm>
          <a:off x="3465728" y="3918835"/>
          <a:ext cx="1575331" cy="945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IQVIA, Senior Machine Learning Engineer</a:t>
          </a:r>
        </a:p>
      </dsp:txBody>
      <dsp:txXfrm>
        <a:off x="3465728" y="3918835"/>
        <a:ext cx="1575331" cy="9451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7D61072-73DA-A04B-8A41-67DE4C728D5B}" type="datetimeFigureOut">
              <a:rPr lang="en-US" smtClean="0"/>
              <a:t>3/23/2026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C265683-8446-064B-AD30-47BA72480F7C}" type="datetimeFigureOut">
              <a:rPr lang="en-US" smtClean="0"/>
              <a:t>3/23/2026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378508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15</a:t>
            </a:fld>
            <a:endParaRPr lang="en-US"/>
          </a:p>
        </p:txBody>
      </p:sp>
    </p:spTree>
    <p:extLst>
      <p:ext uri="{BB962C8B-B14F-4D97-AF65-F5344CB8AC3E}">
        <p14:creationId xmlns:p14="http://schemas.microsoft.com/office/powerpoint/2010/main" val="2974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18</a:t>
            </a:fld>
            <a:endParaRPr lang="en-US"/>
          </a:p>
        </p:txBody>
      </p:sp>
    </p:spTree>
    <p:extLst>
      <p:ext uri="{BB962C8B-B14F-4D97-AF65-F5344CB8AC3E}">
        <p14:creationId xmlns:p14="http://schemas.microsoft.com/office/powerpoint/2010/main" val="586626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Ryan</a:t>
            </a:r>
            <a:endParaRPr lang="en-US">
              <a:ea typeface="Calibri"/>
              <a:cs typeface="Calibri"/>
            </a:endParaRPr>
          </a:p>
        </p:txBody>
      </p:sp>
      <p:sp>
        <p:nvSpPr>
          <p:cNvPr id="4" name="Slide Number Placeholder 3"/>
          <p:cNvSpPr>
            <a:spLocks noGrp="1"/>
          </p:cNvSpPr>
          <p:nvPr>
            <p:ph type="sldNum" sz="quarter" idx="5"/>
          </p:nvPr>
        </p:nvSpPr>
        <p:spPr/>
        <p:txBody>
          <a:bodyPr/>
          <a:lstStyle/>
          <a:p>
            <a:fld id="{37C63BD6-9A76-3E42-9DF3-1D28BC75B5C8}" type="slidenum">
              <a:rPr lang="en-US" smtClean="0"/>
              <a:t>20</a:t>
            </a:fld>
            <a:endParaRPr lang="en-US"/>
          </a:p>
        </p:txBody>
      </p:sp>
    </p:spTree>
    <p:extLst>
      <p:ext uri="{BB962C8B-B14F-4D97-AF65-F5344CB8AC3E}">
        <p14:creationId xmlns:p14="http://schemas.microsoft.com/office/powerpoint/2010/main" val="190412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F18D5-6BDA-D499-52D2-28042916D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9C65B-43AE-BBA6-CE74-F3E5AAC3F4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F3075C-970F-76DE-8143-0C323F3CF9A7}"/>
              </a:ext>
            </a:extLst>
          </p:cNvPr>
          <p:cNvSpPr>
            <a:spLocks noGrp="1"/>
          </p:cNvSpPr>
          <p:nvPr>
            <p:ph type="body" idx="1"/>
          </p:nvPr>
        </p:nvSpPr>
        <p:spPr/>
        <p:txBody>
          <a:bodyPr/>
          <a:lstStyle/>
          <a:p>
            <a:endParaRPr lang="en-US" sz="1800" dirty="0"/>
          </a:p>
        </p:txBody>
      </p:sp>
      <p:sp>
        <p:nvSpPr>
          <p:cNvPr id="4" name="Slide Number Placeholder 3">
            <a:extLst>
              <a:ext uri="{FF2B5EF4-FFF2-40B4-BE49-F238E27FC236}">
                <a16:creationId xmlns:a16="http://schemas.microsoft.com/office/drawing/2014/main" id="{ECFE7BF8-7E52-D486-FF35-A2A0E488FF55}"/>
              </a:ext>
            </a:extLst>
          </p:cNvPr>
          <p:cNvSpPr>
            <a:spLocks noGrp="1"/>
          </p:cNvSpPr>
          <p:nvPr>
            <p:ph type="sldNum" sz="quarter" idx="5"/>
          </p:nvPr>
        </p:nvSpPr>
        <p:spPr/>
        <p:txBody>
          <a:bodyPr/>
          <a:lstStyle/>
          <a:p>
            <a:fld id="{37C63BD6-9A76-3E42-9DF3-1D28BC75B5C8}" type="slidenum">
              <a:rPr lang="en-US" smtClean="0"/>
              <a:t>21</a:t>
            </a:fld>
            <a:endParaRPr lang="en-US"/>
          </a:p>
        </p:txBody>
      </p:sp>
    </p:spTree>
    <p:extLst>
      <p:ext uri="{BB962C8B-B14F-4D97-AF65-F5344CB8AC3E}">
        <p14:creationId xmlns:p14="http://schemas.microsoft.com/office/powerpoint/2010/main" val="106077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22</a:t>
            </a:fld>
            <a:endParaRPr lang="en-US"/>
          </a:p>
        </p:txBody>
      </p:sp>
    </p:spTree>
    <p:extLst>
      <p:ext uri="{BB962C8B-B14F-4D97-AF65-F5344CB8AC3E}">
        <p14:creationId xmlns:p14="http://schemas.microsoft.com/office/powerpoint/2010/main" val="242118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800" b="1">
                <a:solidFill>
                  <a:srgbClr val="000000"/>
                </a:solidFill>
                <a:latin typeface="Calibri" panose="020F0502020204030204" pitchFamily="34" charset="0"/>
              </a:rPr>
              <a:t>Alysa and then Alisyn</a:t>
            </a:r>
          </a:p>
          <a:p>
            <a:pPr fontAlgn="t"/>
            <a:endParaRPr lang="en-US" sz="1800" b="1">
              <a:solidFill>
                <a:srgbClr val="000000"/>
              </a:solidFill>
              <a:latin typeface="Calibri" panose="020F0502020204030204" pitchFamily="34" charset="0"/>
            </a:endParaRPr>
          </a:p>
          <a:p>
            <a:pPr fontAlgn="t"/>
            <a:r>
              <a:rPr lang="en-US" sz="1800" b="1">
                <a:solidFill>
                  <a:srgbClr val="000000"/>
                </a:solidFill>
                <a:latin typeface="Calibri" panose="020F0502020204030204" pitchFamily="34" charset="0"/>
              </a:rPr>
              <a:t>DENG:</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Engineering Manager</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Project Manager</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Lead Engineer</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Systems Engineer</a:t>
            </a:r>
          </a:p>
          <a:p>
            <a:pPr marL="177037" indent="-177037" fontAlgn="t"/>
            <a:endParaRPr lang="en-US" sz="1800">
              <a:solidFill>
                <a:srgbClr val="000000"/>
              </a:solidFill>
              <a:latin typeface="Calibri" panose="020F0502020204030204" pitchFamily="34" charset="0"/>
            </a:endParaRPr>
          </a:p>
          <a:p>
            <a:pPr marL="177037" indent="-177037" fontAlgn="t"/>
            <a:r>
              <a:rPr lang="en-US" sz="1800" b="1" err="1">
                <a:solidFill>
                  <a:srgbClr val="000000"/>
                </a:solidFill>
                <a:latin typeface="Calibri" panose="020F0502020204030204" pitchFamily="34" charset="0"/>
              </a:rPr>
              <a:t>DTech</a:t>
            </a:r>
            <a:r>
              <a:rPr lang="en-US" sz="1800" b="1">
                <a:solidFill>
                  <a:srgbClr val="000000"/>
                </a:solidFill>
                <a:latin typeface="Calibri" panose="020F0502020204030204" pitchFamily="34" charset="0"/>
              </a:rPr>
              <a:t>:</a:t>
            </a:r>
            <a:endParaRPr lang="en-US" sz="1800" b="1">
              <a:latin typeface="Arial" panose="020B0604020202020204" pitchFamily="34" charset="0"/>
            </a:endParaRPr>
          </a:p>
          <a:p>
            <a:pPr marL="177037" indent="-177037" fontAlgn="t"/>
            <a:r>
              <a:rPr lang="en-US" sz="1800">
                <a:solidFill>
                  <a:srgbClr val="000000"/>
                </a:solidFill>
                <a:latin typeface="Calibri" panose="020F0502020204030204" pitchFamily="34" charset="0"/>
              </a:rPr>
              <a:t>IT Manager / Director of IT</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Data Scientist / Data Analyst</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Project / Product / Program Manager</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Cybersecurity Analyst / Cybersecurity Manager</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Systems Architect / Solutions Architect</a:t>
            </a:r>
            <a:endParaRPr lang="en-US" sz="1800">
              <a:latin typeface="Arial" panose="020B0604020202020204" pitchFamily="34" charset="0"/>
            </a:endParaRPr>
          </a:p>
          <a:p>
            <a:pPr marL="177037" indent="-177037" fontAlgn="t"/>
            <a:r>
              <a:rPr lang="en-US" sz="1800">
                <a:solidFill>
                  <a:srgbClr val="000000"/>
                </a:solidFill>
                <a:latin typeface="Calibri" panose="020F0502020204030204" pitchFamily="34" charset="0"/>
              </a:rPr>
              <a:t>Software Developer / Engineer</a:t>
            </a:r>
            <a:endParaRPr lang="en-US" sz="1800">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24</a:t>
            </a:fld>
            <a:endParaRPr lang="en-US"/>
          </a:p>
        </p:txBody>
      </p:sp>
    </p:spTree>
    <p:extLst>
      <p:ext uri="{BB962C8B-B14F-4D97-AF65-F5344CB8AC3E}">
        <p14:creationId xmlns:p14="http://schemas.microsoft.com/office/powerpoint/2010/main" val="250177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242479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4</a:t>
            </a:fld>
            <a:endParaRPr lang="en-US"/>
          </a:p>
        </p:txBody>
      </p:sp>
    </p:spTree>
    <p:extLst>
      <p:ext uri="{BB962C8B-B14F-4D97-AF65-F5344CB8AC3E}">
        <p14:creationId xmlns:p14="http://schemas.microsoft.com/office/powerpoint/2010/main" val="203160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5</a:t>
            </a:fld>
            <a:endParaRPr lang="en-US"/>
          </a:p>
        </p:txBody>
      </p:sp>
    </p:spTree>
    <p:extLst>
      <p:ext uri="{BB962C8B-B14F-4D97-AF65-F5344CB8AC3E}">
        <p14:creationId xmlns:p14="http://schemas.microsoft.com/office/powerpoint/2010/main" val="19939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B396-E0FC-CC4E-6BDD-D8DB1E22C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9C1B4-6DA4-357E-D5A4-1FC6F984BA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C65215-9AA1-577D-3BBE-CFCBDE1B7D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21A4BA-8027-B660-4866-65D95A47D143}"/>
              </a:ext>
            </a:extLst>
          </p:cNvPr>
          <p:cNvSpPr>
            <a:spLocks noGrp="1"/>
          </p:cNvSpPr>
          <p:nvPr>
            <p:ph type="sldNum" sz="quarter" idx="5"/>
          </p:nvPr>
        </p:nvSpPr>
        <p:spPr/>
        <p:txBody>
          <a:bodyPr/>
          <a:lstStyle/>
          <a:p>
            <a:fld id="{37C63BD6-9A76-3E42-9DF3-1D28BC75B5C8}" type="slidenum">
              <a:rPr lang="en-US" smtClean="0"/>
              <a:t>6</a:t>
            </a:fld>
            <a:endParaRPr lang="en-US"/>
          </a:p>
        </p:txBody>
      </p:sp>
    </p:spTree>
    <p:extLst>
      <p:ext uri="{BB962C8B-B14F-4D97-AF65-F5344CB8AC3E}">
        <p14:creationId xmlns:p14="http://schemas.microsoft.com/office/powerpoint/2010/main" val="2023053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D.Eng Program is in the “Early Adopters” stage based on current data. How and when will we cross “the chasm” to reach the “Early Majority” market?</a:t>
            </a:r>
          </a:p>
        </p:txBody>
      </p:sp>
      <p:sp>
        <p:nvSpPr>
          <p:cNvPr id="4" name="Slide Number Placeholder 3"/>
          <p:cNvSpPr>
            <a:spLocks noGrp="1"/>
          </p:cNvSpPr>
          <p:nvPr>
            <p:ph type="sldNum" sz="quarter" idx="5"/>
          </p:nvPr>
        </p:nvSpPr>
        <p:spPr/>
        <p:txBody>
          <a:bodyPr/>
          <a:lstStyle/>
          <a:p>
            <a:fld id="{37C63BD6-9A76-3E42-9DF3-1D28BC75B5C8}" type="slidenum">
              <a:rPr lang="en-US" smtClean="0"/>
              <a:t>7</a:t>
            </a:fld>
            <a:endParaRPr lang="en-US"/>
          </a:p>
        </p:txBody>
      </p:sp>
    </p:spTree>
    <p:extLst>
      <p:ext uri="{BB962C8B-B14F-4D97-AF65-F5344CB8AC3E}">
        <p14:creationId xmlns:p14="http://schemas.microsoft.com/office/powerpoint/2010/main" val="192078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Based on a simple math, we won’t reach capacity constraint in the aggregate level by reaching an enrollment of 2,000 students, but it does not mean we won’t face constraint in some specific area due to students’ and their employer’s interest focused in 3 areas shown on slide 23.  I am dealing with one of them already. </a:t>
            </a:r>
          </a:p>
          <a:p>
            <a:pPr marL="171450" lvl="0" indent="-171450">
              <a:buFont typeface="Arial" panose="020B0604020202020204" pitchFamily="34" charset="0"/>
              <a:buChar char="•"/>
            </a:pPr>
            <a:r>
              <a:rPr lang="en-US" dirty="0"/>
              <a:t>That is why we are proactively reaching out and engaging our broad </a:t>
            </a:r>
            <a:r>
              <a:rPr lang="en-US"/>
              <a:t>faculty base.  </a:t>
            </a:r>
            <a:endParaRPr lang="en-US" dirty="0"/>
          </a:p>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8</a:t>
            </a:fld>
            <a:endParaRPr lang="en-US"/>
          </a:p>
        </p:txBody>
      </p:sp>
    </p:spTree>
    <p:extLst>
      <p:ext uri="{BB962C8B-B14F-4D97-AF65-F5344CB8AC3E}">
        <p14:creationId xmlns:p14="http://schemas.microsoft.com/office/powerpoint/2010/main" val="326916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9</a:t>
            </a:fld>
            <a:endParaRPr lang="en-US"/>
          </a:p>
        </p:txBody>
      </p:sp>
    </p:spTree>
    <p:extLst>
      <p:ext uri="{BB962C8B-B14F-4D97-AF65-F5344CB8AC3E}">
        <p14:creationId xmlns:p14="http://schemas.microsoft.com/office/powerpoint/2010/main" val="61801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91C60-629B-426A-9453-08177ACBC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85286-036F-02FC-1469-9578B7937BF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7FC4E3-ED1C-B540-E6BC-2899AACCF5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E24405-E894-28DD-BD8A-08A11138511C}"/>
              </a:ext>
            </a:extLst>
          </p:cNvPr>
          <p:cNvSpPr>
            <a:spLocks noGrp="1"/>
          </p:cNvSpPr>
          <p:nvPr>
            <p:ph type="sldNum" sz="quarter" idx="5"/>
          </p:nvPr>
        </p:nvSpPr>
        <p:spPr/>
        <p:txBody>
          <a:bodyPr/>
          <a:lstStyle/>
          <a:p>
            <a:fld id="{37C63BD6-9A76-3E42-9DF3-1D28BC75B5C8}" type="slidenum">
              <a:rPr lang="en-US" smtClean="0"/>
              <a:t>14</a:t>
            </a:fld>
            <a:endParaRPr lang="en-US"/>
          </a:p>
        </p:txBody>
      </p:sp>
    </p:spTree>
    <p:extLst>
      <p:ext uri="{BB962C8B-B14F-4D97-AF65-F5344CB8AC3E}">
        <p14:creationId xmlns:p14="http://schemas.microsoft.com/office/powerpoint/2010/main" val="195703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3/23/2026</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3/23/2026</a:t>
            </a:fld>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10" name="Purdue Logo" descr="Purdue Logo">
            <a:extLst>
              <a:ext uri="{FF2B5EF4-FFF2-40B4-BE49-F238E27FC236}">
                <a16:creationId xmlns:a16="http://schemas.microsoft.com/office/drawing/2014/main" id="{7CF17DB8-EDB5-8E42-B1FD-D17C9862083F}"/>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9964254" y="6192745"/>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3/23/2026</a:t>
            </a:fld>
            <a:endParaRPr lang="en-US"/>
          </a:p>
        </p:txBody>
      </p: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524387" y="6188886"/>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pic>
        <p:nvPicPr>
          <p:cNvPr id="10" name="Purdue Logo" descr="Purdue Logo">
            <a:extLst>
              <a:ext uri="{FF2B5EF4-FFF2-40B4-BE49-F238E27FC236}">
                <a16:creationId xmlns:a16="http://schemas.microsoft.com/office/drawing/2014/main" id="{37AA656F-1CE8-0042-9153-40F0FC723CE4}"/>
              </a:ext>
            </a:extLst>
          </p:cNvPr>
          <p:cNvPicPr>
            <a:picLocks noChangeAspect="1"/>
          </p:cNvPicPr>
          <p:nvPr userDrawn="1"/>
        </p:nvPicPr>
        <p:blipFill>
          <a:blip r:embed="rId3"/>
          <a:stretch>
            <a:fillRect/>
          </a:stretch>
        </p:blipFill>
        <p:spPr>
          <a:xfrm>
            <a:off x="179933" y="6188886"/>
            <a:ext cx="2463665" cy="440990"/>
          </a:xfrm>
          <a:prstGeom prst="rect">
            <a:avLst/>
          </a:prstGeom>
        </p:spPr>
      </p:pic>
      <p:sp>
        <p:nvSpPr>
          <p:cNvPr id="4" name="TextBox 3">
            <a:extLst>
              <a:ext uri="{FF2B5EF4-FFF2-40B4-BE49-F238E27FC236}">
                <a16:creationId xmlns:a16="http://schemas.microsoft.com/office/drawing/2014/main" id="{EEDC6A61-D858-7EB5-9A8C-B453B2260764}"/>
              </a:ext>
            </a:extLst>
          </p:cNvPr>
          <p:cNvSpPr txBox="1"/>
          <p:nvPr userDrawn="1"/>
        </p:nvSpPr>
        <p:spPr>
          <a:xfrm>
            <a:off x="4882113" y="6322099"/>
            <a:ext cx="3338158" cy="307777"/>
          </a:xfrm>
          <a:prstGeom prst="rect">
            <a:avLst/>
          </a:prstGeom>
          <a:noFill/>
        </p:spPr>
        <p:txBody>
          <a:bodyPr wrap="none" rtlCol="0">
            <a:spAutoFit/>
          </a:bodyPr>
          <a:lstStyle/>
          <a:p>
            <a:r>
              <a:rPr lang="en-US" sz="1400" dirty="0" err="1"/>
              <a:t>D.Eng</a:t>
            </a:r>
            <a:r>
              <a:rPr lang="en-US" sz="1400" dirty="0"/>
              <a:t> Overview – For Faculty Meetings </a:t>
            </a:r>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1" name="Purdue Logo" descr="Purdue Logo">
            <a:extLst>
              <a:ext uri="{FF2B5EF4-FFF2-40B4-BE49-F238E27FC236}">
                <a16:creationId xmlns:a16="http://schemas.microsoft.com/office/drawing/2014/main" id="{0ADFC752-222C-A74C-966F-968C47EBAA1E}"/>
              </a:ext>
            </a:extLst>
          </p:cNvPr>
          <p:cNvPicPr>
            <a:picLocks noChangeAspect="1"/>
          </p:cNvPicPr>
          <p:nvPr userDrawn="1"/>
        </p:nvPicPr>
        <p:blipFill>
          <a:blip r:embed="rId3"/>
          <a:stretch>
            <a:fillRect/>
          </a:stretch>
        </p:blipFill>
        <p:spPr>
          <a:xfrm>
            <a:off x="1020306" y="5972250"/>
            <a:ext cx="2463665" cy="440990"/>
          </a:xfrm>
          <a:prstGeom prst="rect">
            <a:avLst/>
          </a:prstGeom>
        </p:spPr>
      </p:pic>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3/23/2026</a:t>
            </a:fld>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12" name="Purdue Logo" descr="Purdue Logo">
            <a:extLst>
              <a:ext uri="{FF2B5EF4-FFF2-40B4-BE49-F238E27FC236}">
                <a16:creationId xmlns:a16="http://schemas.microsoft.com/office/drawing/2014/main" id="{4359FEF9-D255-3C44-8EAE-75B5D68A78B1}"/>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3/23/2026</a:t>
            </a:fld>
            <a:endParaRPr lang="en-US"/>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d Md" pitchFamily="50" charset="0"/>
              </a:defRPr>
            </a:lvl1pPr>
          </a:lstStyle>
          <a:p>
            <a:r>
              <a:rPr lang="en-US" b="1" spc="0">
                <a:latin typeface="United Sans Rg Md" pitchFamily="50" charset="0"/>
              </a:rPr>
              <a:t>123</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pic>
        <p:nvPicPr>
          <p:cNvPr id="12" name="Purdue Logo" descr="Purdue Logo">
            <a:extLst>
              <a:ext uri="{FF2B5EF4-FFF2-40B4-BE49-F238E27FC236}">
                <a16:creationId xmlns:a16="http://schemas.microsoft.com/office/drawing/2014/main" id="{5E605B16-02C1-2745-862C-3DA92BDFFF7E}"/>
              </a:ext>
            </a:extLst>
          </p:cNvPr>
          <p:cNvPicPr>
            <a:picLocks noChangeAspect="1"/>
          </p:cNvPicPr>
          <p:nvPr userDrawn="1"/>
        </p:nvPicPr>
        <p:blipFill>
          <a:blip r:embed="rId3"/>
          <a:stretch>
            <a:fillRect/>
          </a:stretch>
        </p:blipFill>
        <p:spPr>
          <a:xfrm>
            <a:off x="1020306" y="5972250"/>
            <a:ext cx="2463665" cy="44099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3/23/2026</a:t>
            </a:fld>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0" name="Purdue Logo" descr="Purdue Logo">
            <a:extLst>
              <a:ext uri="{FF2B5EF4-FFF2-40B4-BE49-F238E27FC236}">
                <a16:creationId xmlns:a16="http://schemas.microsoft.com/office/drawing/2014/main" id="{3690148A-538F-0249-B171-CEB854271033}"/>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3/23/2026</a:t>
            </a:fld>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 No Logo">
    <p:spTree>
      <p:nvGrpSpPr>
        <p:cNvPr id="1" name=""/>
        <p:cNvGrpSpPr/>
        <p:nvPr/>
      </p:nvGrpSpPr>
      <p:grpSpPr>
        <a:xfrm>
          <a:off x="0" y="0"/>
          <a:ext cx="0" cy="0"/>
          <a:chOff x="0" y="0"/>
          <a:chExt cx="0" cy="0"/>
        </a:xfrm>
      </p:grpSpPr>
      <p:pic>
        <p:nvPicPr>
          <p:cNvPr id="7" name="Picture 6" descr="A clock on a wall&#10;&#10;Description automatically generated with medium confidence">
            <a:extLst>
              <a:ext uri="{FF2B5EF4-FFF2-40B4-BE49-F238E27FC236}">
                <a16:creationId xmlns:a16="http://schemas.microsoft.com/office/drawing/2014/main" id="{B63E4BC5-E0CC-C541-DF63-02BAC2C0B3B2}"/>
              </a:ext>
            </a:extLst>
          </p:cNvPr>
          <p:cNvPicPr>
            <a:picLocks noChangeAspect="1"/>
          </p:cNvPicPr>
          <p:nvPr userDrawn="1"/>
        </p:nvPicPr>
        <p:blipFill>
          <a:blip r:embed="rId2"/>
          <a:stretch>
            <a:fillRect/>
          </a:stretch>
        </p:blipFill>
        <p:spPr>
          <a:xfrm>
            <a:off x="0" y="-1350"/>
            <a:ext cx="12192000" cy="6859350"/>
          </a:xfrm>
          <a:prstGeom prst="rect">
            <a:avLst/>
          </a:prstGeom>
        </p:spPr>
      </p:pic>
      <p:sp>
        <p:nvSpPr>
          <p:cNvPr id="11" name="Text Placeholder 10">
            <a:extLst>
              <a:ext uri="{FF2B5EF4-FFF2-40B4-BE49-F238E27FC236}">
                <a16:creationId xmlns:a16="http://schemas.microsoft.com/office/drawing/2014/main" id="{14C01C5A-E994-331E-11BC-BB838BCEDB53}"/>
              </a:ext>
            </a:extLst>
          </p:cNvPr>
          <p:cNvSpPr>
            <a:spLocks noGrp="1"/>
          </p:cNvSpPr>
          <p:nvPr>
            <p:ph type="body" sz="quarter" idx="10" hasCustomPrompt="1"/>
          </p:nvPr>
        </p:nvSpPr>
        <p:spPr>
          <a:xfrm>
            <a:off x="453974" y="681659"/>
            <a:ext cx="4802187" cy="608113"/>
          </a:xfrm>
          <a:prstGeom prst="rect">
            <a:avLst/>
          </a:prstGeom>
        </p:spPr>
        <p:txBody>
          <a:bodyPr/>
          <a:lstStyle>
            <a:lvl1pPr marL="0" indent="0">
              <a:buNone/>
              <a:defRPr sz="4400" baseline="0">
                <a:solidFill>
                  <a:schemeClr val="bg1"/>
                </a:solidFill>
                <a:latin typeface="+mn-lt"/>
              </a:defRPr>
            </a:lvl1pPr>
            <a:lvl2pPr>
              <a:defRPr>
                <a:solidFill>
                  <a:schemeClr val="bg1"/>
                </a:solidFill>
              </a:defRPr>
            </a:lvl2pPr>
            <a:lvl3pPr marL="914400" indent="0">
              <a:buNone/>
              <a:defRPr/>
            </a:lvl3pPr>
          </a:lstStyle>
          <a:p>
            <a:pPr lvl="0"/>
            <a:r>
              <a:rPr lang="en-US"/>
              <a:t>Headline</a:t>
            </a:r>
          </a:p>
        </p:txBody>
      </p:sp>
    </p:spTree>
    <p:extLst>
      <p:ext uri="{BB962C8B-B14F-4D97-AF65-F5344CB8AC3E}">
        <p14:creationId xmlns:p14="http://schemas.microsoft.com/office/powerpoint/2010/main" val="234295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36942" y="6181281"/>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3/23/2026</a:t>
            </a:fld>
            <a:endParaRPr lang="en-US"/>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 id="2147483726"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engineering.purdue.edu/online/programs/doctor-of-engineering?utm_source=puo_website&amp;utm_medium=snapsho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398967" y="1168112"/>
            <a:ext cx="5305454" cy="2954655"/>
          </a:xfrm>
        </p:spPr>
        <p:txBody>
          <a:bodyPr/>
          <a:lstStyle/>
          <a:p>
            <a:r>
              <a:rPr lang="en-US" sz="4800" dirty="0">
                <a:latin typeface="Acumin Pro"/>
              </a:rPr>
              <a:t>OVERVIEW of Purdue online</a:t>
            </a:r>
            <a:br>
              <a:rPr lang="en-US" sz="4800" dirty="0">
                <a:latin typeface="Acumin Pro"/>
              </a:rPr>
            </a:br>
            <a:r>
              <a:rPr lang="en-US" sz="4800" dirty="0">
                <a:latin typeface="Acumin Pro"/>
              </a:rPr>
              <a:t>Doctor of Engineering PROGRAM</a:t>
            </a:r>
            <a:endParaRPr lang="en-US" sz="4800" dirty="0">
              <a:latin typeface="Acumin Pro" panose="020B0604020202020204" charset="0"/>
            </a:endParaRPr>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3/23/2026</a:t>
            </a:fld>
            <a:endParaRPr lang="en-US"/>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a:xfrm>
            <a:off x="11213873" y="6181281"/>
            <a:ext cx="487680" cy="365760"/>
          </a:xfrm>
        </p:spPr>
        <p:txBody>
          <a:bodyPr/>
          <a:lstStyle/>
          <a:p>
            <a:fld id="{8A7A6979-0714-4377-B894-6BE4C2D6E202}" type="slidenum">
              <a:rPr lang="en-US" smtClean="0"/>
              <a:pPr/>
              <a:t>1</a:t>
            </a:fld>
            <a:endParaRPr lang="en-US"/>
          </a:p>
        </p:txBody>
      </p:sp>
      <p:pic>
        <p:nvPicPr>
          <p:cNvPr id="2052" name="Picture 4" descr="A person and person sitting at a table with laptops&#10;&#10;Description automatically generated with medium confidence">
            <a:extLst>
              <a:ext uri="{FF2B5EF4-FFF2-40B4-BE49-F238E27FC236}">
                <a16:creationId xmlns:a16="http://schemas.microsoft.com/office/drawing/2014/main" id="{8C0D6CC8-61F5-4A7D-9043-D0B9DD3AC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162" y="-388082"/>
            <a:ext cx="6657975"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8FD9A5-70C3-32F4-2864-6412A46AEA3A}"/>
              </a:ext>
            </a:extLst>
          </p:cNvPr>
          <p:cNvSpPr txBox="1"/>
          <p:nvPr/>
        </p:nvSpPr>
        <p:spPr>
          <a:xfrm>
            <a:off x="398967" y="4772025"/>
            <a:ext cx="3745256" cy="369332"/>
          </a:xfrm>
          <a:prstGeom prst="rect">
            <a:avLst/>
          </a:prstGeom>
          <a:noFill/>
        </p:spPr>
        <p:txBody>
          <a:bodyPr wrap="none" rtlCol="0">
            <a:spAutoFit/>
          </a:bodyPr>
          <a:lstStyle/>
          <a:p>
            <a:r>
              <a:rPr lang="en-US" dirty="0"/>
              <a:t>All Faculty Meeting (</a:t>
            </a:r>
            <a:r>
              <a:rPr lang="en-US" dirty="0">
                <a:solidFill>
                  <a:srgbClr val="FF0000"/>
                </a:solidFill>
              </a:rPr>
              <a:t>15min Version</a:t>
            </a:r>
            <a:r>
              <a:rPr lang="en-US" dirty="0"/>
              <a:t>)</a:t>
            </a:r>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D1CF-FBF8-9E5C-27C9-1722C81E1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B65A0-065E-4DC1-EC73-4C43AEF3CB73}"/>
              </a:ext>
            </a:extLst>
          </p:cNvPr>
          <p:cNvSpPr>
            <a:spLocks noGrp="1"/>
          </p:cNvSpPr>
          <p:nvPr>
            <p:ph type="ctrTitle"/>
          </p:nvPr>
        </p:nvSpPr>
        <p:spPr>
          <a:xfrm>
            <a:off x="348229" y="166449"/>
            <a:ext cx="11020811" cy="609398"/>
          </a:xfrm>
        </p:spPr>
        <p:txBody>
          <a:bodyPr/>
          <a:lstStyle/>
          <a:p>
            <a:r>
              <a:rPr lang="en-US" sz="4400" dirty="0"/>
              <a:t>Pros and Cons of Advising a </a:t>
            </a:r>
            <a:r>
              <a:rPr lang="en-US" sz="4400" dirty="0" err="1"/>
              <a:t>D.Eng</a:t>
            </a:r>
            <a:r>
              <a:rPr lang="en-US" sz="4400" dirty="0"/>
              <a:t> Student vs. a PhD Student</a:t>
            </a:r>
            <a:endParaRPr lang="en-US" sz="4400" dirty="0">
              <a:solidFill>
                <a:srgbClr val="FF0000"/>
              </a:solidFill>
            </a:endParaRPr>
          </a:p>
        </p:txBody>
      </p:sp>
      <p:sp>
        <p:nvSpPr>
          <p:cNvPr id="4" name="Text Placeholder 3">
            <a:extLst>
              <a:ext uri="{FF2B5EF4-FFF2-40B4-BE49-F238E27FC236}">
                <a16:creationId xmlns:a16="http://schemas.microsoft.com/office/drawing/2014/main" id="{FBA11737-4333-F0A4-A871-042325AD3180}"/>
              </a:ext>
            </a:extLst>
          </p:cNvPr>
          <p:cNvSpPr>
            <a:spLocks noGrp="1"/>
          </p:cNvSpPr>
          <p:nvPr>
            <p:ph type="body" sz="quarter" idx="14"/>
          </p:nvPr>
        </p:nvSpPr>
        <p:spPr>
          <a:xfrm>
            <a:off x="690562" y="1376996"/>
            <a:ext cx="10810875" cy="4510848"/>
          </a:xfrm>
        </p:spPr>
        <p:txBody>
          <a:bodyPr vert="horz" lIns="0" tIns="0" rIns="0" bIns="0" rtlCol="0" anchor="t">
            <a:noAutofit/>
          </a:bodyPr>
          <a:lstStyle/>
          <a:p>
            <a:pPr marL="0" lvl="0" indent="0">
              <a:buNone/>
            </a:pPr>
            <a:r>
              <a:rPr lang="en-US" sz="2800" b="1" dirty="0">
                <a:latin typeface="Arial" panose="020B0604020202020204" pitchFamily="34" charset="0"/>
                <a:cs typeface="Arial" panose="020B0604020202020204" pitchFamily="34" charset="0"/>
              </a:rPr>
              <a:t>Pros -</a:t>
            </a:r>
          </a:p>
          <a:p>
            <a:pPr lvl="0"/>
            <a:r>
              <a:rPr lang="en-US" sz="2800" dirty="0">
                <a:latin typeface="Arial" panose="020B0604020202020204" pitchFamily="34" charset="0"/>
                <a:cs typeface="Arial" panose="020B0604020202020204" pitchFamily="34" charset="0"/>
              </a:rPr>
              <a:t>Higher motivations</a:t>
            </a:r>
          </a:p>
          <a:p>
            <a:pPr lvl="0"/>
            <a:r>
              <a:rPr lang="en-US" sz="2800" dirty="0">
                <a:latin typeface="Arial" panose="020B0604020202020204" pitchFamily="34" charset="0"/>
                <a:cs typeface="Arial" panose="020B0604020202020204" pitchFamily="34" charset="0"/>
              </a:rPr>
              <a:t>Cross-functional team support</a:t>
            </a:r>
          </a:p>
          <a:p>
            <a:pPr lvl="0"/>
            <a:r>
              <a:rPr lang="en-US" sz="2800" dirty="0">
                <a:latin typeface="Arial" panose="020B0604020202020204" pitchFamily="34" charset="0"/>
                <a:cs typeface="Arial" panose="020B0604020202020204" pitchFamily="34" charset="0"/>
              </a:rPr>
              <a:t>No Purdue funding needed</a:t>
            </a:r>
          </a:p>
          <a:p>
            <a:endParaRPr lang="en-US" sz="2800"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Cons -</a:t>
            </a:r>
          </a:p>
          <a:p>
            <a:r>
              <a:rPr lang="en-US" sz="2800" dirty="0">
                <a:latin typeface="Arial"/>
                <a:cs typeface="Arial"/>
              </a:rPr>
              <a:t>Lack of in person interactions</a:t>
            </a:r>
          </a:p>
          <a:p>
            <a:r>
              <a:rPr lang="en-US" sz="2800" dirty="0">
                <a:latin typeface="Arial" panose="020B0604020202020204" pitchFamily="34" charset="0"/>
                <a:cs typeface="Arial" panose="020B0604020202020204" pitchFamily="34" charset="0"/>
              </a:rPr>
              <a:t>Manage the complexity with an industry partner on the Graduate Committee (slide 7)</a:t>
            </a:r>
          </a:p>
          <a:p>
            <a:r>
              <a:rPr lang="en-US" sz="2800" dirty="0">
                <a:latin typeface="Arial" panose="020B0604020202020204" pitchFamily="34" charset="0"/>
                <a:cs typeface="Arial" panose="020B0604020202020204" pitchFamily="34" charset="0"/>
              </a:rPr>
              <a:t>Potential time zones differences</a:t>
            </a:r>
          </a:p>
        </p:txBody>
      </p:sp>
      <p:sp>
        <p:nvSpPr>
          <p:cNvPr id="5" name="Date Placeholder 4">
            <a:extLst>
              <a:ext uri="{FF2B5EF4-FFF2-40B4-BE49-F238E27FC236}">
                <a16:creationId xmlns:a16="http://schemas.microsoft.com/office/drawing/2014/main" id="{8022269D-46A7-41EB-2EBF-F0015E8EFBBC}"/>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9FE86650-A718-2971-DBBE-A4D7B0A39792}"/>
              </a:ext>
            </a:extLst>
          </p:cNvPr>
          <p:cNvSpPr>
            <a:spLocks noGrp="1"/>
          </p:cNvSpPr>
          <p:nvPr>
            <p:ph type="sldNum" sz="quarter" idx="4"/>
          </p:nvPr>
        </p:nvSpPr>
        <p:spPr/>
        <p:txBody>
          <a:bodyPr/>
          <a:lstStyle/>
          <a:p>
            <a:fld id="{8A7A6979-0714-4377-B894-6BE4C2D6E202}" type="slidenum">
              <a:rPr lang="en-US" smtClean="0"/>
              <a:pPr/>
              <a:t>10</a:t>
            </a:fld>
            <a:endParaRPr lang="en-US"/>
          </a:p>
        </p:txBody>
      </p:sp>
    </p:spTree>
    <p:extLst>
      <p:ext uri="{BB962C8B-B14F-4D97-AF65-F5344CB8AC3E}">
        <p14:creationId xmlns:p14="http://schemas.microsoft.com/office/powerpoint/2010/main" val="239709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1705-3B19-BBEA-93F1-11F11162CB7D}"/>
              </a:ext>
            </a:extLst>
          </p:cNvPr>
          <p:cNvSpPr>
            <a:spLocks noGrp="1"/>
          </p:cNvSpPr>
          <p:nvPr>
            <p:ph type="ctrTitle"/>
          </p:nvPr>
        </p:nvSpPr>
        <p:spPr>
          <a:xfrm>
            <a:off x="348229" y="166449"/>
            <a:ext cx="9234309" cy="609398"/>
          </a:xfrm>
        </p:spPr>
        <p:txBody>
          <a:bodyPr/>
          <a:lstStyle/>
          <a:p>
            <a:r>
              <a:rPr lang="en-US" sz="4400" dirty="0"/>
              <a:t>Value Propositions to </a:t>
            </a:r>
            <a:r>
              <a:rPr lang="en-US" sz="4400" dirty="0">
                <a:solidFill>
                  <a:srgbClr val="FF0000"/>
                </a:solidFill>
              </a:rPr>
              <a:t>Faculty Members</a:t>
            </a:r>
          </a:p>
        </p:txBody>
      </p:sp>
      <p:sp>
        <p:nvSpPr>
          <p:cNvPr id="3" name="Subtitle 2">
            <a:extLst>
              <a:ext uri="{FF2B5EF4-FFF2-40B4-BE49-F238E27FC236}">
                <a16:creationId xmlns:a16="http://schemas.microsoft.com/office/drawing/2014/main" id="{B7865960-10CD-3EAD-6A0E-224655BEAF64}"/>
              </a:ext>
            </a:extLst>
          </p:cNvPr>
          <p:cNvSpPr>
            <a:spLocks noGrp="1"/>
          </p:cNvSpPr>
          <p:nvPr>
            <p:ph type="subTitle" idx="1"/>
          </p:nvPr>
        </p:nvSpPr>
        <p:spPr>
          <a:xfrm>
            <a:off x="690562" y="1113546"/>
            <a:ext cx="3570542" cy="376925"/>
          </a:xfrm>
        </p:spPr>
        <p:txBody>
          <a:bodyPr/>
          <a:lstStyle/>
          <a:p>
            <a:r>
              <a:rPr lang="en-US" dirty="0"/>
              <a:t>Non-Monetary Benefits</a:t>
            </a:r>
          </a:p>
        </p:txBody>
      </p:sp>
      <p:sp>
        <p:nvSpPr>
          <p:cNvPr id="4" name="Text Placeholder 3">
            <a:extLst>
              <a:ext uri="{FF2B5EF4-FFF2-40B4-BE49-F238E27FC236}">
                <a16:creationId xmlns:a16="http://schemas.microsoft.com/office/drawing/2014/main" id="{B2E24343-A5EF-0D38-91CC-1031D80C1564}"/>
              </a:ext>
            </a:extLst>
          </p:cNvPr>
          <p:cNvSpPr>
            <a:spLocks noGrp="1"/>
          </p:cNvSpPr>
          <p:nvPr>
            <p:ph type="body" sz="quarter" idx="14"/>
          </p:nvPr>
        </p:nvSpPr>
        <p:spPr>
          <a:xfrm>
            <a:off x="690562" y="1880285"/>
            <a:ext cx="10810875" cy="4104007"/>
          </a:xfrm>
        </p:spPr>
        <p:txBody>
          <a:bodyPr>
            <a:noAutofit/>
          </a:bodyPr>
          <a:lstStyle/>
          <a:p>
            <a:pPr lvl="0"/>
            <a:r>
              <a:rPr lang="en-US" sz="2000" b="1" dirty="0">
                <a:latin typeface="Arial Narrow" panose="020B0606020202030204" pitchFamily="34" charset="0"/>
              </a:rPr>
              <a:t>Industry Insights</a:t>
            </a:r>
            <a:r>
              <a:rPr lang="en-US" sz="2000" dirty="0">
                <a:latin typeface="Arial Narrow" panose="020B0606020202030204" pitchFamily="34" charset="0"/>
              </a:rPr>
              <a:t>: As working professionals, students bring real-world experience and current industry knowledge to their research, providing faculty with up-to-date perspectives on practical challenges and trends.</a:t>
            </a:r>
          </a:p>
          <a:p>
            <a:pPr lvl="0"/>
            <a:r>
              <a:rPr lang="en-US" sz="2000" b="1" dirty="0">
                <a:latin typeface="Arial Narrow" panose="020B0606020202030204" pitchFamily="34" charset="0"/>
              </a:rPr>
              <a:t>Collaborative Research</a:t>
            </a:r>
            <a:r>
              <a:rPr lang="en-US" sz="2000" dirty="0">
                <a:latin typeface="Arial Narrow" panose="020B0606020202030204" pitchFamily="34" charset="0"/>
              </a:rPr>
              <a:t>: Students’ research projects often focus on practical applications and industry needs, which can lead to collaborative opportunities for faculty to engage in applied research that has immediate relevance and impact.</a:t>
            </a:r>
          </a:p>
          <a:p>
            <a:pPr lvl="0"/>
            <a:r>
              <a:rPr lang="en-US" sz="2000" b="1" dirty="0">
                <a:latin typeface="Arial Narrow" panose="020B0606020202030204" pitchFamily="34" charset="0"/>
              </a:rPr>
              <a:t>Diverse Perspectives</a:t>
            </a:r>
            <a:r>
              <a:rPr lang="en-US" sz="2000" dirty="0">
                <a:latin typeface="Arial Narrow" panose="020B0606020202030204" pitchFamily="34" charset="0"/>
              </a:rPr>
              <a:t>: The diverse backgrounds and professional experiences of students can enrich the research environment, fostering innovative ideas and interdisciplinary approaches to problem-solving.</a:t>
            </a:r>
          </a:p>
          <a:p>
            <a:pPr lvl="0"/>
            <a:r>
              <a:rPr lang="en-US" sz="2000" b="1" dirty="0">
                <a:latin typeface="Arial Narrow" panose="020B0606020202030204" pitchFamily="34" charset="0"/>
              </a:rPr>
              <a:t>Professional Networks</a:t>
            </a:r>
            <a:r>
              <a:rPr lang="en-US" sz="2000" dirty="0">
                <a:latin typeface="Arial Narrow" panose="020B0606020202030204" pitchFamily="34" charset="0"/>
              </a:rPr>
              <a:t>: Students’ connections within their industries can open doors for faculty to establish partnerships with companies, access new resources, and explore funding opportunities for research projects.</a:t>
            </a:r>
          </a:p>
          <a:p>
            <a:pPr lvl="0"/>
            <a:r>
              <a:rPr lang="en-US" sz="2000" b="1" dirty="0">
                <a:latin typeface="Arial Narrow" panose="020B0606020202030204" pitchFamily="34" charset="0"/>
              </a:rPr>
              <a:t>Enhanced Research Output</a:t>
            </a:r>
            <a:r>
              <a:rPr lang="en-US" sz="2000" dirty="0">
                <a:latin typeface="Arial Narrow" panose="020B0606020202030204" pitchFamily="34" charset="0"/>
              </a:rPr>
              <a:t>: The practical focus of students’ research can lead to publications, presentations, and other scholarly outputs that enhance the faculty’s academic profile and contribute to the broader engineering community. In addition, faculty can gain satisfaction and professional growth from mentoring students, helping to shape the next generation of engineering leaders and contributing to their own legacy in the field.</a:t>
            </a:r>
          </a:p>
          <a:p>
            <a:endParaRPr lang="en-US" sz="2000" dirty="0">
              <a:latin typeface="Arial Narrow" panose="020B0606020202030204" pitchFamily="34" charset="0"/>
            </a:endParaRPr>
          </a:p>
        </p:txBody>
      </p:sp>
      <p:sp>
        <p:nvSpPr>
          <p:cNvPr id="5" name="Date Placeholder 4">
            <a:extLst>
              <a:ext uri="{FF2B5EF4-FFF2-40B4-BE49-F238E27FC236}">
                <a16:creationId xmlns:a16="http://schemas.microsoft.com/office/drawing/2014/main" id="{FF8350CB-E5D6-1D2E-CF3A-9C6DA024E2B0}"/>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7099D884-6C55-124A-A774-57FFF6EFB30B}"/>
              </a:ext>
            </a:extLst>
          </p:cNvPr>
          <p:cNvSpPr>
            <a:spLocks noGrp="1"/>
          </p:cNvSpPr>
          <p:nvPr>
            <p:ph type="sldNum" sz="quarter" idx="4"/>
          </p:nvPr>
        </p:nvSpPr>
        <p:spPr/>
        <p:txBody>
          <a:bodyPr/>
          <a:lstStyle/>
          <a:p>
            <a:fld id="{8A7A6979-0714-4377-B894-6BE4C2D6E202}" type="slidenum">
              <a:rPr lang="en-US" smtClean="0"/>
              <a:pPr/>
              <a:t>11</a:t>
            </a:fld>
            <a:endParaRPr lang="en-US"/>
          </a:p>
        </p:txBody>
      </p:sp>
      <p:sp>
        <p:nvSpPr>
          <p:cNvPr id="7" name="TextBox 6">
            <a:extLst>
              <a:ext uri="{FF2B5EF4-FFF2-40B4-BE49-F238E27FC236}">
                <a16:creationId xmlns:a16="http://schemas.microsoft.com/office/drawing/2014/main" id="{C579351A-BBB0-FD6C-2B97-0AF2D0ACB1C4}"/>
              </a:ext>
            </a:extLst>
          </p:cNvPr>
          <p:cNvSpPr txBox="1"/>
          <p:nvPr/>
        </p:nvSpPr>
        <p:spPr>
          <a:xfrm>
            <a:off x="5898179" y="1072326"/>
            <a:ext cx="4736168" cy="400110"/>
          </a:xfrm>
          <a:prstGeom prst="rect">
            <a:avLst/>
          </a:prstGeom>
          <a:noFill/>
        </p:spPr>
        <p:txBody>
          <a:bodyPr wrap="none" rtlCol="0">
            <a:spAutoFit/>
          </a:bodyPr>
          <a:lstStyle/>
          <a:p>
            <a:r>
              <a:rPr lang="en-US" sz="2000" b="1" dirty="0">
                <a:solidFill>
                  <a:srgbClr val="FF0000"/>
                </a:solidFill>
                <a:highlight>
                  <a:srgbClr val="FFFF00"/>
                </a:highlight>
              </a:rPr>
              <a:t>Any comments from a faculty advisor?</a:t>
            </a:r>
          </a:p>
        </p:txBody>
      </p:sp>
    </p:spTree>
    <p:extLst>
      <p:ext uri="{BB962C8B-B14F-4D97-AF65-F5344CB8AC3E}">
        <p14:creationId xmlns:p14="http://schemas.microsoft.com/office/powerpoint/2010/main" val="61875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127D8-2F04-5738-0C40-57C6CEFD9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57520-AC90-0323-A015-EDF959A13BB8}"/>
              </a:ext>
            </a:extLst>
          </p:cNvPr>
          <p:cNvSpPr>
            <a:spLocks noGrp="1"/>
          </p:cNvSpPr>
          <p:nvPr>
            <p:ph type="ctrTitle"/>
          </p:nvPr>
        </p:nvSpPr>
        <p:spPr>
          <a:xfrm>
            <a:off x="348229" y="166449"/>
            <a:ext cx="9234309" cy="609398"/>
          </a:xfrm>
        </p:spPr>
        <p:txBody>
          <a:bodyPr/>
          <a:lstStyle/>
          <a:p>
            <a:r>
              <a:rPr lang="en-US" sz="4400" dirty="0"/>
              <a:t>Value Propositions to </a:t>
            </a:r>
            <a:r>
              <a:rPr lang="en-US" sz="4400" dirty="0">
                <a:solidFill>
                  <a:srgbClr val="FF0000"/>
                </a:solidFill>
              </a:rPr>
              <a:t>Faculty Members</a:t>
            </a:r>
          </a:p>
        </p:txBody>
      </p:sp>
      <p:sp>
        <p:nvSpPr>
          <p:cNvPr id="3" name="Subtitle 2">
            <a:extLst>
              <a:ext uri="{FF2B5EF4-FFF2-40B4-BE49-F238E27FC236}">
                <a16:creationId xmlns:a16="http://schemas.microsoft.com/office/drawing/2014/main" id="{C297B1C2-ADD6-F9FB-2C5E-32139D362884}"/>
              </a:ext>
            </a:extLst>
          </p:cNvPr>
          <p:cNvSpPr>
            <a:spLocks noGrp="1"/>
          </p:cNvSpPr>
          <p:nvPr>
            <p:ph type="subTitle" idx="1"/>
          </p:nvPr>
        </p:nvSpPr>
        <p:spPr>
          <a:xfrm>
            <a:off x="690562" y="1113547"/>
            <a:ext cx="7321993" cy="341599"/>
          </a:xfrm>
        </p:spPr>
        <p:txBody>
          <a:bodyPr/>
          <a:lstStyle/>
          <a:p>
            <a:r>
              <a:rPr lang="en-US" dirty="0"/>
              <a:t>Monetary Benefits</a:t>
            </a:r>
          </a:p>
        </p:txBody>
      </p:sp>
      <p:sp>
        <p:nvSpPr>
          <p:cNvPr id="4" name="Text Placeholder 3">
            <a:extLst>
              <a:ext uri="{FF2B5EF4-FFF2-40B4-BE49-F238E27FC236}">
                <a16:creationId xmlns:a16="http://schemas.microsoft.com/office/drawing/2014/main" id="{EE3F8C82-0F0D-2B84-EA85-555612570576}"/>
              </a:ext>
            </a:extLst>
          </p:cNvPr>
          <p:cNvSpPr>
            <a:spLocks noGrp="1"/>
          </p:cNvSpPr>
          <p:nvPr>
            <p:ph type="body" sz="quarter" idx="14"/>
          </p:nvPr>
        </p:nvSpPr>
        <p:spPr>
          <a:xfrm>
            <a:off x="690562" y="1640445"/>
            <a:ext cx="10810875" cy="4104007"/>
          </a:xfrm>
        </p:spPr>
        <p:txBody>
          <a:bodyPr>
            <a:noAutofit/>
          </a:bodyPr>
          <a:lstStyle/>
          <a:p>
            <a:pPr marL="342900" indent="-342900">
              <a:buFont typeface="+mj-lt"/>
              <a:buAutoNum type="arabicPeriod"/>
            </a:pPr>
            <a:r>
              <a:rPr lang="en-US" sz="2400" dirty="0"/>
              <a:t>Agree to serve as major professor and student files an official plan of study - $1,000</a:t>
            </a:r>
          </a:p>
          <a:p>
            <a:pPr marL="342900" indent="-342900">
              <a:buFont typeface="+mj-lt"/>
              <a:buAutoNum type="arabicPeriod"/>
            </a:pPr>
            <a:r>
              <a:rPr lang="en-US" sz="2400" dirty="0"/>
              <a:t>Student successfully passes the Preliminary Exam - $1,000</a:t>
            </a:r>
          </a:p>
          <a:p>
            <a:pPr marL="342900" indent="-342900">
              <a:buFont typeface="+mj-lt"/>
              <a:buAutoNum type="arabicPeriod"/>
            </a:pPr>
            <a:r>
              <a:rPr lang="en-US" sz="2400" dirty="0"/>
              <a:t>Student successfully defends Dissertation - $1,000</a:t>
            </a:r>
          </a:p>
          <a:p>
            <a:pPr marL="342900" indent="-342900">
              <a:buFont typeface="+mj-lt"/>
              <a:buAutoNum type="arabicPeriod"/>
            </a:pPr>
            <a:r>
              <a:rPr lang="en-US" sz="2400" dirty="0"/>
              <a:t>Serve as major professor/instructor for ENGR research courses - $100 per student per credit hour; research credits required: 30 minimum ($3,000 minimum)</a:t>
            </a:r>
          </a:p>
          <a:p>
            <a:endParaRPr lang="en-US" sz="2400" dirty="0"/>
          </a:p>
          <a:p>
            <a:r>
              <a:rPr lang="en-US" sz="2400" b="1" i="1" dirty="0"/>
              <a:t>Total: </a:t>
            </a:r>
            <a:r>
              <a:rPr lang="en-US" sz="2400" i="1" dirty="0"/>
              <a:t>Minimum</a:t>
            </a:r>
            <a:r>
              <a:rPr lang="en-US" sz="2400" b="1" i="1" dirty="0">
                <a:solidFill>
                  <a:srgbClr val="FF0000"/>
                </a:solidFill>
              </a:rPr>
              <a:t> $6,000 </a:t>
            </a:r>
            <a:r>
              <a:rPr lang="en-US" sz="2400" i="1" dirty="0"/>
              <a:t>for completed dissertation</a:t>
            </a:r>
          </a:p>
          <a:p>
            <a:pPr lvl="0"/>
            <a:endParaRPr lang="en-US" sz="2800" dirty="0">
              <a:latin typeface="Arial Narrow" panose="020B0606020202030204" pitchFamily="34" charset="0"/>
            </a:endParaRPr>
          </a:p>
          <a:p>
            <a:endParaRPr lang="en-US" sz="2800" dirty="0">
              <a:latin typeface="Arial Narrow" panose="020B0606020202030204" pitchFamily="34" charset="0"/>
            </a:endParaRPr>
          </a:p>
        </p:txBody>
      </p:sp>
      <p:sp>
        <p:nvSpPr>
          <p:cNvPr id="5" name="Date Placeholder 4">
            <a:extLst>
              <a:ext uri="{FF2B5EF4-FFF2-40B4-BE49-F238E27FC236}">
                <a16:creationId xmlns:a16="http://schemas.microsoft.com/office/drawing/2014/main" id="{5CCFE6EB-6136-EFB9-03A9-244E76E828D9}"/>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D0ECB670-B14A-01A2-2688-789177FC9E82}"/>
              </a:ext>
            </a:extLst>
          </p:cNvPr>
          <p:cNvSpPr>
            <a:spLocks noGrp="1"/>
          </p:cNvSpPr>
          <p:nvPr>
            <p:ph type="sldNum" sz="quarter" idx="4"/>
          </p:nvPr>
        </p:nvSpPr>
        <p:spPr/>
        <p:txBody>
          <a:bodyPr/>
          <a:lstStyle/>
          <a:p>
            <a:fld id="{8A7A6979-0714-4377-B894-6BE4C2D6E202}" type="slidenum">
              <a:rPr lang="en-US" smtClean="0"/>
              <a:pPr/>
              <a:t>12</a:t>
            </a:fld>
            <a:endParaRPr lang="en-US"/>
          </a:p>
        </p:txBody>
      </p:sp>
    </p:spTree>
    <p:extLst>
      <p:ext uri="{BB962C8B-B14F-4D97-AF65-F5344CB8AC3E}">
        <p14:creationId xmlns:p14="http://schemas.microsoft.com/office/powerpoint/2010/main" val="1418535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D9C59-A087-7A5E-4067-095FEC1654D0}"/>
              </a:ext>
            </a:extLst>
          </p:cNvPr>
          <p:cNvSpPr>
            <a:spLocks noGrp="1"/>
          </p:cNvSpPr>
          <p:nvPr>
            <p:ph type="ctrTitle"/>
          </p:nvPr>
        </p:nvSpPr>
        <p:spPr>
          <a:xfrm>
            <a:off x="614929" y="195024"/>
            <a:ext cx="9234309" cy="609398"/>
          </a:xfrm>
        </p:spPr>
        <p:txBody>
          <a:bodyPr/>
          <a:lstStyle/>
          <a:p>
            <a:r>
              <a:rPr lang="en-US" sz="4400" dirty="0">
                <a:solidFill>
                  <a:srgbClr val="FF0000"/>
                </a:solidFill>
              </a:rPr>
              <a:t>Faculty Chair </a:t>
            </a:r>
            <a:r>
              <a:rPr lang="en-US" sz="4400" dirty="0"/>
              <a:t>Responsibilities: </a:t>
            </a:r>
          </a:p>
        </p:txBody>
      </p:sp>
      <p:sp>
        <p:nvSpPr>
          <p:cNvPr id="4" name="Text Placeholder 3">
            <a:extLst>
              <a:ext uri="{FF2B5EF4-FFF2-40B4-BE49-F238E27FC236}">
                <a16:creationId xmlns:a16="http://schemas.microsoft.com/office/drawing/2014/main" id="{D6450E3C-7DD2-23BA-B66D-9546D524B3C3}"/>
              </a:ext>
            </a:extLst>
          </p:cNvPr>
          <p:cNvSpPr>
            <a:spLocks noGrp="1"/>
          </p:cNvSpPr>
          <p:nvPr>
            <p:ph type="body" sz="quarter" idx="14"/>
          </p:nvPr>
        </p:nvSpPr>
        <p:spPr>
          <a:xfrm>
            <a:off x="614929" y="1428750"/>
            <a:ext cx="10591195" cy="4267199"/>
          </a:xfrm>
        </p:spPr>
        <p:txBody>
          <a:bodyPr>
            <a:normAutofit fontScale="92500" lnSpcReduction="10000"/>
          </a:bodyPr>
          <a:lstStyle/>
          <a:p>
            <a:pPr marL="457200" indent="-457200">
              <a:buFont typeface="+mj-lt"/>
              <a:buAutoNum type="arabicPeriod"/>
            </a:pPr>
            <a:r>
              <a:rPr lang="en-US" sz="2400" dirty="0"/>
              <a:t>Serve as an academic mentor and advisor to the student for their doctoral program </a:t>
            </a:r>
          </a:p>
          <a:p>
            <a:pPr marL="457200" indent="-457200">
              <a:buFont typeface="+mj-lt"/>
              <a:buAutoNum type="arabicPeriod"/>
            </a:pPr>
            <a:r>
              <a:rPr lang="en-US" sz="2400" dirty="0"/>
              <a:t>Help guide, as needed, to identify relevant coursework for the student's intended area of study and approve the student’s official </a:t>
            </a:r>
            <a:r>
              <a:rPr lang="en-US" sz="2800" dirty="0"/>
              <a:t>plan</a:t>
            </a:r>
            <a:r>
              <a:rPr lang="en-US" sz="2400" dirty="0"/>
              <a:t> of study </a:t>
            </a:r>
          </a:p>
          <a:p>
            <a:pPr marL="457200" indent="-457200">
              <a:buFont typeface="+mj-lt"/>
              <a:buAutoNum type="arabicPeriod"/>
            </a:pPr>
            <a:r>
              <a:rPr lang="en-US" sz="2400" dirty="0"/>
              <a:t>Support the student as they finalize their research topic and proposal and ensure the proposal will meet Purdue and field-specific dissertation standards </a:t>
            </a:r>
          </a:p>
          <a:p>
            <a:pPr marL="457200" indent="-457200">
              <a:buFont typeface="+mj-lt"/>
              <a:buAutoNum type="arabicPeriod"/>
            </a:pPr>
            <a:r>
              <a:rPr lang="en-US" sz="2400" dirty="0"/>
              <a:t>Advise the student on the selection of other dissertation committee members and approve proposed committee members, </a:t>
            </a:r>
            <a:r>
              <a:rPr lang="en-US" sz="2400" i="1" dirty="0">
                <a:solidFill>
                  <a:srgbClr val="FF0000"/>
                </a:solidFill>
              </a:rPr>
              <a:t>one of whom will likely be external to Purdue (the student’s industry partner) </a:t>
            </a:r>
          </a:p>
          <a:p>
            <a:pPr marL="457200" indent="-457200">
              <a:buFont typeface="+mj-lt"/>
              <a:buAutoNum type="arabicPeriod"/>
            </a:pPr>
            <a:r>
              <a:rPr lang="en-US" sz="2400" dirty="0"/>
              <a:t>With the committee, assess the student’s capability to undertake the research and defend the dissertation </a:t>
            </a:r>
          </a:p>
          <a:p>
            <a:pPr marL="457200" indent="-457200">
              <a:buFont typeface="+mj-lt"/>
              <a:buAutoNum type="arabicPeriod"/>
            </a:pPr>
            <a:r>
              <a:rPr lang="en-US" sz="2400" dirty="0"/>
              <a:t>Be aware of and follow all Purdue University procedures and ensure that the student stays on track. Reinforce deadlines and discourage postponements. </a:t>
            </a:r>
          </a:p>
          <a:p>
            <a:pPr marL="457200" indent="-457200">
              <a:buFont typeface="+mj-lt"/>
              <a:buAutoNum type="arabicPeriod"/>
            </a:pPr>
            <a:endParaRPr lang="en-US" sz="2400" dirty="0"/>
          </a:p>
        </p:txBody>
      </p:sp>
      <p:sp>
        <p:nvSpPr>
          <p:cNvPr id="5" name="Date Placeholder 4">
            <a:extLst>
              <a:ext uri="{FF2B5EF4-FFF2-40B4-BE49-F238E27FC236}">
                <a16:creationId xmlns:a16="http://schemas.microsoft.com/office/drawing/2014/main" id="{74B73113-164C-7030-7594-0BB1779727D5}"/>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868CAA3D-AF93-76A3-E73D-BFDCBFD4A535}"/>
              </a:ext>
            </a:extLst>
          </p:cNvPr>
          <p:cNvSpPr>
            <a:spLocks noGrp="1"/>
          </p:cNvSpPr>
          <p:nvPr>
            <p:ph type="sldNum" sz="quarter" idx="4"/>
          </p:nvPr>
        </p:nvSpPr>
        <p:spPr/>
        <p:txBody>
          <a:bodyPr/>
          <a:lstStyle/>
          <a:p>
            <a:fld id="{8A7A6979-0714-4377-B894-6BE4C2D6E202}" type="slidenum">
              <a:rPr lang="en-US" smtClean="0"/>
              <a:pPr/>
              <a:t>13</a:t>
            </a:fld>
            <a:endParaRPr lang="en-US"/>
          </a:p>
        </p:txBody>
      </p:sp>
    </p:spTree>
    <p:extLst>
      <p:ext uri="{BB962C8B-B14F-4D97-AF65-F5344CB8AC3E}">
        <p14:creationId xmlns:p14="http://schemas.microsoft.com/office/powerpoint/2010/main" val="126149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1BDE-960F-130B-8453-88F6C375A7E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0694060-71D3-7F3D-FD38-26BE85D5B0A2}"/>
              </a:ext>
            </a:extLst>
          </p:cNvPr>
          <p:cNvSpPr/>
          <p:nvPr/>
        </p:nvSpPr>
        <p:spPr>
          <a:xfrm>
            <a:off x="9601200" y="5933440"/>
            <a:ext cx="2350280" cy="8509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68A831-392F-5493-D031-403BAEA95FD4}"/>
              </a:ext>
            </a:extLst>
          </p:cNvPr>
          <p:cNvSpPr/>
          <p:nvPr/>
        </p:nvSpPr>
        <p:spPr>
          <a:xfrm>
            <a:off x="450482" y="5820251"/>
            <a:ext cx="3606800" cy="8509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23E9FCE1-B9EF-CD8A-EC7F-9ECF5E67CDDC}"/>
              </a:ext>
            </a:extLst>
          </p:cNvPr>
          <p:cNvSpPr>
            <a:spLocks noGrp="1"/>
          </p:cNvSpPr>
          <p:nvPr>
            <p:ph type="ctrTitle"/>
          </p:nvPr>
        </p:nvSpPr>
        <p:spPr>
          <a:xfrm>
            <a:off x="646358" y="193076"/>
            <a:ext cx="9234309" cy="609398"/>
          </a:xfrm>
        </p:spPr>
        <p:txBody>
          <a:bodyPr/>
          <a:lstStyle/>
          <a:p>
            <a:r>
              <a:rPr lang="en-US" sz="4400" dirty="0">
                <a:latin typeface="Acumin Pro ExtraCondensed"/>
              </a:rPr>
              <a:t>Doctor of Engineering  - Student Success Team</a:t>
            </a:r>
            <a:endParaRPr lang="en-US" sz="4400" dirty="0"/>
          </a:p>
        </p:txBody>
      </p:sp>
      <p:sp>
        <p:nvSpPr>
          <p:cNvPr id="6" name="Date">
            <a:extLst>
              <a:ext uri="{FF2B5EF4-FFF2-40B4-BE49-F238E27FC236}">
                <a16:creationId xmlns:a16="http://schemas.microsoft.com/office/drawing/2014/main" id="{2F522794-3CEF-8955-5A1D-B181483EA86D}"/>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7" name="Slide Number">
            <a:extLst>
              <a:ext uri="{FF2B5EF4-FFF2-40B4-BE49-F238E27FC236}">
                <a16:creationId xmlns:a16="http://schemas.microsoft.com/office/drawing/2014/main" id="{2DC1534C-29F3-B9BC-98CB-2C25451CED68}"/>
              </a:ext>
            </a:extLst>
          </p:cNvPr>
          <p:cNvSpPr>
            <a:spLocks noGrp="1"/>
          </p:cNvSpPr>
          <p:nvPr>
            <p:ph type="sldNum" sz="quarter" idx="4"/>
          </p:nvPr>
        </p:nvSpPr>
        <p:spPr/>
        <p:txBody>
          <a:bodyPr/>
          <a:lstStyle/>
          <a:p>
            <a:fld id="{8A7A6979-0714-4377-B894-6BE4C2D6E202}" type="slidenum">
              <a:rPr lang="en-US" smtClean="0"/>
              <a:pPr/>
              <a:t>14</a:t>
            </a:fld>
            <a:endParaRPr lang="en-US"/>
          </a:p>
        </p:txBody>
      </p:sp>
      <p:sp>
        <p:nvSpPr>
          <p:cNvPr id="12" name="TextBox 11">
            <a:extLst>
              <a:ext uri="{FF2B5EF4-FFF2-40B4-BE49-F238E27FC236}">
                <a16:creationId xmlns:a16="http://schemas.microsoft.com/office/drawing/2014/main" id="{ACA072C7-9386-9BA0-55B0-A0DF7F02B695}"/>
              </a:ext>
            </a:extLst>
          </p:cNvPr>
          <p:cNvSpPr txBox="1"/>
          <p:nvPr/>
        </p:nvSpPr>
        <p:spPr>
          <a:xfrm>
            <a:off x="1456163" y="4188883"/>
            <a:ext cx="26918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cumin Pro"/>
                <a:cs typeface="Segoe UI"/>
              </a:rPr>
              <a:t>Brittany Cruz</a:t>
            </a:r>
          </a:p>
          <a:p>
            <a:pPr algn="ctr"/>
            <a:r>
              <a:rPr lang="en-US" sz="1600" b="1">
                <a:cs typeface="Segoe UI"/>
              </a:rPr>
              <a:t>Academic Advisor</a:t>
            </a:r>
            <a:endParaRPr lang="en-US" b="1"/>
          </a:p>
        </p:txBody>
      </p:sp>
      <p:pic>
        <p:nvPicPr>
          <p:cNvPr id="16" name="Picture 15" descr="Brittany Cruz_JAU3197.jpg">
            <a:extLst>
              <a:ext uri="{FF2B5EF4-FFF2-40B4-BE49-F238E27FC236}">
                <a16:creationId xmlns:a16="http://schemas.microsoft.com/office/drawing/2014/main" id="{59418E35-06A4-491B-159D-993B195A80F8}"/>
              </a:ext>
            </a:extLst>
          </p:cNvPr>
          <p:cNvPicPr>
            <a:picLocks noChangeAspect="1"/>
          </p:cNvPicPr>
          <p:nvPr/>
        </p:nvPicPr>
        <p:blipFill>
          <a:blip r:embed="rId3"/>
          <a:srcRect t="67" r="-419" b="11599"/>
          <a:stretch/>
        </p:blipFill>
        <p:spPr>
          <a:xfrm>
            <a:off x="1888604" y="1739037"/>
            <a:ext cx="2016737" cy="2362001"/>
          </a:xfrm>
          <a:prstGeom prst="rect">
            <a:avLst/>
          </a:prstGeom>
        </p:spPr>
      </p:pic>
      <p:pic>
        <p:nvPicPr>
          <p:cNvPr id="3" name="Picture 2" descr="A person wearing glasses and a grey jacket&#10;&#10;Description automatically generated">
            <a:extLst>
              <a:ext uri="{FF2B5EF4-FFF2-40B4-BE49-F238E27FC236}">
                <a16:creationId xmlns:a16="http://schemas.microsoft.com/office/drawing/2014/main" id="{73D17FCA-1749-AA41-AA3F-15D84F26F835}"/>
              </a:ext>
            </a:extLst>
          </p:cNvPr>
          <p:cNvPicPr>
            <a:picLocks noChangeAspect="1"/>
          </p:cNvPicPr>
          <p:nvPr/>
        </p:nvPicPr>
        <p:blipFill>
          <a:blip r:embed="rId4"/>
          <a:srcRect l="-1672" t="-793" b="8023"/>
          <a:stretch/>
        </p:blipFill>
        <p:spPr>
          <a:xfrm>
            <a:off x="5857959" y="1554458"/>
            <a:ext cx="2049382" cy="2479225"/>
          </a:xfrm>
          <a:prstGeom prst="rect">
            <a:avLst/>
          </a:prstGeom>
        </p:spPr>
      </p:pic>
      <p:sp>
        <p:nvSpPr>
          <p:cNvPr id="5" name="TextBox 4">
            <a:extLst>
              <a:ext uri="{FF2B5EF4-FFF2-40B4-BE49-F238E27FC236}">
                <a16:creationId xmlns:a16="http://schemas.microsoft.com/office/drawing/2014/main" id="{B1D40E20-7CAD-422C-B335-E789923F9997}"/>
              </a:ext>
            </a:extLst>
          </p:cNvPr>
          <p:cNvSpPr txBox="1"/>
          <p:nvPr/>
        </p:nvSpPr>
        <p:spPr>
          <a:xfrm>
            <a:off x="5476692" y="4045671"/>
            <a:ext cx="26918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i="1">
                <a:latin typeface="Acumin Pro"/>
                <a:cs typeface="Segoe UI"/>
              </a:rPr>
              <a:t>(Currently on Family Leave) </a:t>
            </a:r>
            <a:r>
              <a:rPr lang="en-US" sz="1600" b="1">
                <a:latin typeface="Acumin Pro"/>
                <a:cs typeface="Segoe UI"/>
              </a:rPr>
              <a:t>Lezlie Ontiveros</a:t>
            </a:r>
            <a:endParaRPr lang="en-US" b="1"/>
          </a:p>
          <a:p>
            <a:pPr algn="ctr"/>
            <a:r>
              <a:rPr lang="en-US" sz="1600" b="1">
                <a:cs typeface="Segoe UI"/>
              </a:rPr>
              <a:t>Success Coach</a:t>
            </a:r>
          </a:p>
          <a:p>
            <a:pPr algn="ctr"/>
            <a:r>
              <a:rPr lang="en-US" sz="1200" b="1" i="1">
                <a:cs typeface="Segoe UI"/>
              </a:rPr>
              <a:t>Last Names A-L</a:t>
            </a:r>
            <a:endParaRPr lang="en-US" sz="1200" b="1" i="1"/>
          </a:p>
        </p:txBody>
      </p:sp>
      <p:sp>
        <p:nvSpPr>
          <p:cNvPr id="18" name="TextBox 17">
            <a:extLst>
              <a:ext uri="{FF2B5EF4-FFF2-40B4-BE49-F238E27FC236}">
                <a16:creationId xmlns:a16="http://schemas.microsoft.com/office/drawing/2014/main" id="{0573E8B4-4080-9484-0393-FDC5544B39B1}"/>
              </a:ext>
            </a:extLst>
          </p:cNvPr>
          <p:cNvSpPr txBox="1"/>
          <p:nvPr/>
        </p:nvSpPr>
        <p:spPr>
          <a:xfrm>
            <a:off x="818785" y="5037602"/>
            <a:ext cx="42093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t>Academic questions &amp; concerns</a:t>
            </a:r>
          </a:p>
          <a:p>
            <a:pPr marL="285750" indent="-285750">
              <a:buFont typeface="Arial" panose="020B0604020202020204" pitchFamily="34" charset="0"/>
              <a:buChar char="•"/>
            </a:pPr>
            <a:r>
              <a:rPr lang="en-US" sz="1600"/>
              <a:t>Course planning and selection</a:t>
            </a:r>
          </a:p>
          <a:p>
            <a:pPr marL="285750" indent="-285750">
              <a:buFont typeface="Arial" panose="020B0604020202020204" pitchFamily="34" charset="0"/>
              <a:buChar char="•"/>
            </a:pPr>
            <a:r>
              <a:rPr lang="en-US" sz="1600"/>
              <a:t>Plan of study worksheet and official EPOS</a:t>
            </a:r>
          </a:p>
          <a:p>
            <a:pPr marL="285750" indent="-285750">
              <a:buFont typeface="Arial" panose="020B0604020202020204" pitchFamily="34" charset="0"/>
              <a:buChar char="•"/>
            </a:pPr>
            <a:r>
              <a:rPr lang="en-US" sz="1600"/>
              <a:t>General program questions and help</a:t>
            </a:r>
          </a:p>
        </p:txBody>
      </p:sp>
      <p:sp>
        <p:nvSpPr>
          <p:cNvPr id="20" name="Rectangle 19">
            <a:extLst>
              <a:ext uri="{FF2B5EF4-FFF2-40B4-BE49-F238E27FC236}">
                <a16:creationId xmlns:a16="http://schemas.microsoft.com/office/drawing/2014/main" id="{4E397A09-1F77-2A3B-45CC-85BDC8609170}"/>
              </a:ext>
            </a:extLst>
          </p:cNvPr>
          <p:cNvSpPr/>
          <p:nvPr/>
        </p:nvSpPr>
        <p:spPr>
          <a:xfrm>
            <a:off x="9371143" y="5984240"/>
            <a:ext cx="2820857" cy="8509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D57DB6C-9B1D-D98A-1299-2B1967713CE3}"/>
              </a:ext>
            </a:extLst>
          </p:cNvPr>
          <p:cNvSpPr txBox="1"/>
          <p:nvPr/>
        </p:nvSpPr>
        <p:spPr>
          <a:xfrm>
            <a:off x="5975710" y="5116063"/>
            <a:ext cx="562375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t>Resource and support referrals</a:t>
            </a:r>
          </a:p>
          <a:p>
            <a:pPr marL="285750" indent="-285750">
              <a:buFont typeface="Arial" panose="020B0604020202020204" pitchFamily="34" charset="0"/>
              <a:buChar char="•"/>
            </a:pPr>
            <a:r>
              <a:rPr lang="en-US" sz="1600"/>
              <a:t>Guidance for navigating online course environment</a:t>
            </a:r>
          </a:p>
          <a:p>
            <a:pPr marL="285750" indent="-285750">
              <a:buFont typeface="Arial" panose="020B0604020202020204" pitchFamily="34" charset="0"/>
              <a:buChar char="•"/>
            </a:pPr>
            <a:r>
              <a:rPr lang="en-US" sz="1600"/>
              <a:t>Support for areas of academic / professional challenges</a:t>
            </a:r>
          </a:p>
          <a:p>
            <a:pPr marL="285750" indent="-285750">
              <a:buFont typeface="Arial" panose="020B0604020202020204" pitchFamily="34" charset="0"/>
              <a:buChar char="•"/>
            </a:pPr>
            <a:r>
              <a:rPr lang="en-US" sz="1600"/>
              <a:t>Networking and connection </a:t>
            </a:r>
          </a:p>
        </p:txBody>
      </p:sp>
      <p:sp>
        <p:nvSpPr>
          <p:cNvPr id="24" name="TextBox 23">
            <a:extLst>
              <a:ext uri="{FF2B5EF4-FFF2-40B4-BE49-F238E27FC236}">
                <a16:creationId xmlns:a16="http://schemas.microsoft.com/office/drawing/2014/main" id="{B2D157DD-7D1B-1232-EC58-2D6704FE0578}"/>
              </a:ext>
            </a:extLst>
          </p:cNvPr>
          <p:cNvSpPr txBox="1"/>
          <p:nvPr/>
        </p:nvSpPr>
        <p:spPr>
          <a:xfrm>
            <a:off x="8507120" y="4033683"/>
            <a:ext cx="27470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cumin Pro"/>
                <a:cs typeface="Segoe UI"/>
              </a:rPr>
              <a:t>Stacia Rosen</a:t>
            </a:r>
            <a:endParaRPr lang="en-US"/>
          </a:p>
          <a:p>
            <a:pPr algn="ctr"/>
            <a:r>
              <a:rPr lang="en-US" sz="1600" b="1">
                <a:latin typeface="Acumin Pro"/>
                <a:cs typeface="Segoe UI"/>
              </a:rPr>
              <a:t>Success Coach</a:t>
            </a:r>
          </a:p>
          <a:p>
            <a:pPr algn="ctr"/>
            <a:r>
              <a:rPr lang="en-US" sz="1200" b="1" i="1">
                <a:latin typeface="Acumin Pro"/>
                <a:cs typeface="Segoe UI"/>
              </a:rPr>
              <a:t>Currently: All Students</a:t>
            </a:r>
          </a:p>
          <a:p>
            <a:pPr algn="ctr"/>
            <a:r>
              <a:rPr lang="en-US" sz="1200" b="1" i="1">
                <a:latin typeface="Acumin Pro"/>
                <a:cs typeface="Segoe UI"/>
              </a:rPr>
              <a:t>Last Names M-Z</a:t>
            </a:r>
            <a:endParaRPr lang="en-US" sz="1000" b="1">
              <a:latin typeface="Acumin Pro"/>
              <a:cs typeface="Segoe UI"/>
            </a:endParaRPr>
          </a:p>
        </p:txBody>
      </p:sp>
      <p:cxnSp>
        <p:nvCxnSpPr>
          <p:cNvPr id="25" name="Straight Arrow Connector 24">
            <a:extLst>
              <a:ext uri="{FF2B5EF4-FFF2-40B4-BE49-F238E27FC236}">
                <a16:creationId xmlns:a16="http://schemas.microsoft.com/office/drawing/2014/main" id="{F2D4B3E5-B58E-87EA-C8F2-6368DC1BDCF0}"/>
              </a:ext>
            </a:extLst>
          </p:cNvPr>
          <p:cNvCxnSpPr>
            <a:cxnSpLocks/>
          </p:cNvCxnSpPr>
          <p:nvPr/>
        </p:nvCxnSpPr>
        <p:spPr>
          <a:xfrm>
            <a:off x="5246635" y="1275196"/>
            <a:ext cx="11545" cy="4941454"/>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9" name="Picture 8" descr="A close-up of a person smiling&#10;&#10;AI-generated content may be incorrect.">
            <a:extLst>
              <a:ext uri="{FF2B5EF4-FFF2-40B4-BE49-F238E27FC236}">
                <a16:creationId xmlns:a16="http://schemas.microsoft.com/office/drawing/2014/main" id="{9C9F6E98-ABDC-99AE-4C41-E5BB6E0ECBD6}"/>
              </a:ext>
            </a:extLst>
          </p:cNvPr>
          <p:cNvPicPr>
            <a:picLocks noChangeAspect="1"/>
          </p:cNvPicPr>
          <p:nvPr/>
        </p:nvPicPr>
        <p:blipFill>
          <a:blip r:embed="rId5"/>
          <a:stretch>
            <a:fillRect/>
          </a:stretch>
        </p:blipFill>
        <p:spPr>
          <a:xfrm>
            <a:off x="8696246" y="1533693"/>
            <a:ext cx="2368839" cy="2474590"/>
          </a:xfrm>
          <a:prstGeom prst="rect">
            <a:avLst/>
          </a:prstGeom>
        </p:spPr>
      </p:pic>
    </p:spTree>
    <p:extLst>
      <p:ext uri="{BB962C8B-B14F-4D97-AF65-F5344CB8AC3E}">
        <p14:creationId xmlns:p14="http://schemas.microsoft.com/office/powerpoint/2010/main" val="1121086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5037CE-899D-98C8-13D3-3BF28B1BA903}"/>
              </a:ext>
            </a:extLst>
          </p:cNvPr>
          <p:cNvSpPr>
            <a:spLocks noGrp="1"/>
          </p:cNvSpPr>
          <p:nvPr>
            <p:ph type="body" sz="quarter" idx="14"/>
          </p:nvPr>
        </p:nvSpPr>
        <p:spPr>
          <a:xfrm>
            <a:off x="1950849" y="1962540"/>
            <a:ext cx="7366000" cy="3411537"/>
          </a:xfrm>
        </p:spPr>
        <p:txBody>
          <a:bodyPr vert="horz" lIns="0" tIns="0" rIns="0" bIns="0" rtlCol="0" anchor="t">
            <a:normAutofit/>
          </a:bodyPr>
          <a:lstStyle/>
          <a:p>
            <a:endParaRPr lang="en-US"/>
          </a:p>
          <a:p>
            <a:endParaRPr lang="en-US"/>
          </a:p>
          <a:p>
            <a:endParaRPr lang="en-US"/>
          </a:p>
          <a:p>
            <a:endParaRPr lang="en-US"/>
          </a:p>
          <a:p>
            <a:endParaRPr lang="en-US"/>
          </a:p>
          <a:p>
            <a:endParaRPr lang="en-US"/>
          </a:p>
        </p:txBody>
      </p:sp>
      <p:sp>
        <p:nvSpPr>
          <p:cNvPr id="5" name="Date Placeholder 4">
            <a:extLst>
              <a:ext uri="{FF2B5EF4-FFF2-40B4-BE49-F238E27FC236}">
                <a16:creationId xmlns:a16="http://schemas.microsoft.com/office/drawing/2014/main" id="{1660E385-6F2A-722B-7E15-949075A38FE8}"/>
              </a:ext>
            </a:extLst>
          </p:cNvPr>
          <p:cNvSpPr>
            <a:spLocks noGrp="1"/>
          </p:cNvSpPr>
          <p:nvPr>
            <p:ph type="dt" sz="half" idx="2"/>
          </p:nvPr>
        </p:nvSpPr>
        <p:spPr>
          <a:xfrm>
            <a:off x="10987777" y="6308798"/>
            <a:ext cx="823616" cy="323968"/>
          </a:xfrm>
        </p:spPr>
        <p:txBody>
          <a:bodyPr/>
          <a:lstStyle/>
          <a:p>
            <a:fld id="{E0C8DACD-4E35-4E4C-AC75-C3DE50F04E7E}" type="datetime1">
              <a:rPr lang="en-US" smtClean="0"/>
              <a:pPr/>
              <a:t>3/23/2026</a:t>
            </a:fld>
            <a:endParaRPr lang="en-US" dirty="0"/>
          </a:p>
        </p:txBody>
      </p:sp>
      <p:sp>
        <p:nvSpPr>
          <p:cNvPr id="6" name="Slide Number Placeholder 5">
            <a:extLst>
              <a:ext uri="{FF2B5EF4-FFF2-40B4-BE49-F238E27FC236}">
                <a16:creationId xmlns:a16="http://schemas.microsoft.com/office/drawing/2014/main" id="{0708E9FD-6096-E42A-A4EB-7DB655B43263}"/>
              </a:ext>
            </a:extLst>
          </p:cNvPr>
          <p:cNvSpPr>
            <a:spLocks noGrp="1"/>
          </p:cNvSpPr>
          <p:nvPr>
            <p:ph type="sldNum" sz="quarter" idx="4"/>
          </p:nvPr>
        </p:nvSpPr>
        <p:spPr>
          <a:xfrm>
            <a:off x="11704320" y="6267006"/>
            <a:ext cx="487680" cy="365760"/>
          </a:xfrm>
        </p:spPr>
        <p:txBody>
          <a:bodyPr/>
          <a:lstStyle/>
          <a:p>
            <a:fld id="{8A7A6979-0714-4377-B894-6BE4C2D6E202}" type="slidenum">
              <a:rPr lang="en-US" smtClean="0"/>
              <a:pPr/>
              <a:t>15</a:t>
            </a:fld>
            <a:endParaRPr lang="en-US"/>
          </a:p>
        </p:txBody>
      </p:sp>
      <p:sp>
        <p:nvSpPr>
          <p:cNvPr id="3" name="TextBox 2">
            <a:extLst>
              <a:ext uri="{FF2B5EF4-FFF2-40B4-BE49-F238E27FC236}">
                <a16:creationId xmlns:a16="http://schemas.microsoft.com/office/drawing/2014/main" id="{528C8408-CF9A-29AF-373C-A15246FA3789}"/>
              </a:ext>
            </a:extLst>
          </p:cNvPr>
          <p:cNvSpPr txBox="1"/>
          <p:nvPr/>
        </p:nvSpPr>
        <p:spPr>
          <a:xfrm>
            <a:off x="321271" y="126749"/>
            <a:ext cx="1210396" cy="584775"/>
          </a:xfrm>
          <a:prstGeom prst="rect">
            <a:avLst/>
          </a:prstGeom>
          <a:noFill/>
        </p:spPr>
        <p:txBody>
          <a:bodyPr wrap="none" rtlCol="0">
            <a:spAutoFit/>
          </a:bodyPr>
          <a:lstStyle/>
          <a:p>
            <a:r>
              <a:rPr lang="en-US" sz="3200" b="1" i="1" dirty="0">
                <a:solidFill>
                  <a:schemeClr val="accent4"/>
                </a:solidFill>
              </a:rPr>
              <a:t>FYI --</a:t>
            </a:r>
          </a:p>
        </p:txBody>
      </p:sp>
      <p:pic>
        <p:nvPicPr>
          <p:cNvPr id="9" name="Picture 8" descr="A chart with black and gold squares&#10;&#10;AI-generated content may be incorrect.">
            <a:extLst>
              <a:ext uri="{FF2B5EF4-FFF2-40B4-BE49-F238E27FC236}">
                <a16:creationId xmlns:a16="http://schemas.microsoft.com/office/drawing/2014/main" id="{130874FE-180F-BBFC-6B67-3716D8A9C21B}"/>
              </a:ext>
            </a:extLst>
          </p:cNvPr>
          <p:cNvPicPr>
            <a:picLocks noChangeAspect="1"/>
          </p:cNvPicPr>
          <p:nvPr/>
        </p:nvPicPr>
        <p:blipFill>
          <a:blip r:embed="rId3"/>
          <a:stretch>
            <a:fillRect/>
          </a:stretch>
        </p:blipFill>
        <p:spPr>
          <a:xfrm>
            <a:off x="1950849" y="0"/>
            <a:ext cx="9144000" cy="6858000"/>
          </a:xfrm>
          <a:prstGeom prst="rect">
            <a:avLst/>
          </a:prstGeom>
        </p:spPr>
      </p:pic>
    </p:spTree>
    <p:extLst>
      <p:ext uri="{BB962C8B-B14F-4D97-AF65-F5344CB8AC3E}">
        <p14:creationId xmlns:p14="http://schemas.microsoft.com/office/powerpoint/2010/main" val="236874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A9F0-7ABD-D076-35D8-9B79E50C4D3B}"/>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2F6E758A-FC35-2DCB-29BA-57B65DE8ACB2}"/>
              </a:ext>
            </a:extLst>
          </p:cNvPr>
          <p:cNvSpPr>
            <a:spLocks noGrp="1"/>
          </p:cNvSpPr>
          <p:nvPr>
            <p:ph type="body" sz="quarter" idx="14"/>
          </p:nvPr>
        </p:nvSpPr>
        <p:spPr/>
        <p:txBody>
          <a:bodyPr/>
          <a:lstStyle/>
          <a:p>
            <a:r>
              <a:rPr lang="en-US" sz="5400" b="1" dirty="0"/>
              <a:t>Q &amp; A</a:t>
            </a:r>
          </a:p>
        </p:txBody>
      </p:sp>
      <p:sp>
        <p:nvSpPr>
          <p:cNvPr id="4" name="Date Placeholder 3">
            <a:extLst>
              <a:ext uri="{FF2B5EF4-FFF2-40B4-BE49-F238E27FC236}">
                <a16:creationId xmlns:a16="http://schemas.microsoft.com/office/drawing/2014/main" id="{4543915E-58A3-9FB9-C806-FFAE7A1E9DD4}"/>
              </a:ext>
            </a:extLst>
          </p:cNvPr>
          <p:cNvSpPr>
            <a:spLocks noGrp="1"/>
          </p:cNvSpPr>
          <p:nvPr>
            <p:ph type="dt" sz="half" idx="10"/>
          </p:nvPr>
        </p:nvSpPr>
        <p:spPr/>
        <p:txBody>
          <a:bodyPr/>
          <a:lstStyle/>
          <a:p>
            <a:fld id="{049DC8E1-D369-0F48-9062-BB068AFD07CE}" type="datetime1">
              <a:rPr lang="en-US" smtClean="0"/>
              <a:pPr/>
              <a:t>3/23/2026</a:t>
            </a:fld>
            <a:endParaRPr lang="en-US"/>
          </a:p>
        </p:txBody>
      </p:sp>
      <p:sp>
        <p:nvSpPr>
          <p:cNvPr id="5" name="Slide Number Placeholder 4">
            <a:extLst>
              <a:ext uri="{FF2B5EF4-FFF2-40B4-BE49-F238E27FC236}">
                <a16:creationId xmlns:a16="http://schemas.microsoft.com/office/drawing/2014/main" id="{7D009121-ED1E-534F-AE66-5E45E1145349}"/>
              </a:ext>
            </a:extLst>
          </p:cNvPr>
          <p:cNvSpPr>
            <a:spLocks noGrp="1"/>
          </p:cNvSpPr>
          <p:nvPr>
            <p:ph type="sldNum" sz="quarter" idx="12"/>
          </p:nvPr>
        </p:nvSpPr>
        <p:spPr/>
        <p:txBody>
          <a:bodyPr/>
          <a:lstStyle/>
          <a:p>
            <a:fld id="{8A7A6979-0714-4377-B894-6BE4C2D6E202}" type="slidenum">
              <a:rPr lang="en-US" smtClean="0"/>
              <a:pPr/>
              <a:t>16</a:t>
            </a:fld>
            <a:endParaRPr lang="en-US"/>
          </a:p>
        </p:txBody>
      </p:sp>
    </p:spTree>
    <p:extLst>
      <p:ext uri="{BB962C8B-B14F-4D97-AF65-F5344CB8AC3E}">
        <p14:creationId xmlns:p14="http://schemas.microsoft.com/office/powerpoint/2010/main" val="70708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35E9-06CD-DF90-9566-4D433670F15D}"/>
              </a:ext>
            </a:extLst>
          </p:cNvPr>
          <p:cNvSpPr>
            <a:spLocks noGrp="1"/>
          </p:cNvSpPr>
          <p:nvPr>
            <p:ph type="ctrTitle"/>
          </p:nvPr>
        </p:nvSpPr>
        <p:spPr/>
        <p:txBody>
          <a:bodyPr/>
          <a:lstStyle/>
          <a:p>
            <a:r>
              <a:rPr lang="en-US" dirty="0"/>
              <a:t>Appendix</a:t>
            </a:r>
          </a:p>
        </p:txBody>
      </p:sp>
      <p:sp>
        <p:nvSpPr>
          <p:cNvPr id="3" name="Text Placeholder 2">
            <a:extLst>
              <a:ext uri="{FF2B5EF4-FFF2-40B4-BE49-F238E27FC236}">
                <a16:creationId xmlns:a16="http://schemas.microsoft.com/office/drawing/2014/main" id="{928F933F-7531-B7DB-9637-857883E7B806}"/>
              </a:ext>
            </a:extLst>
          </p:cNvPr>
          <p:cNvSpPr>
            <a:spLocks noGrp="1"/>
          </p:cNvSpPr>
          <p:nvPr>
            <p:ph type="body" sz="quarter" idx="14"/>
          </p:nvPr>
        </p:nvSpPr>
        <p:spPr/>
        <p:txBody>
          <a:bodyPr/>
          <a:lstStyle/>
          <a:p>
            <a:endParaRPr lang="en-US" dirty="0"/>
          </a:p>
        </p:txBody>
      </p:sp>
      <p:sp>
        <p:nvSpPr>
          <p:cNvPr id="4" name="Date Placeholder 3">
            <a:extLst>
              <a:ext uri="{FF2B5EF4-FFF2-40B4-BE49-F238E27FC236}">
                <a16:creationId xmlns:a16="http://schemas.microsoft.com/office/drawing/2014/main" id="{D06F6CCE-EA5C-BBBC-321A-ECB96C519B48}"/>
              </a:ext>
            </a:extLst>
          </p:cNvPr>
          <p:cNvSpPr>
            <a:spLocks noGrp="1"/>
          </p:cNvSpPr>
          <p:nvPr>
            <p:ph type="dt" sz="half" idx="10"/>
          </p:nvPr>
        </p:nvSpPr>
        <p:spPr/>
        <p:txBody>
          <a:bodyPr/>
          <a:lstStyle/>
          <a:p>
            <a:fld id="{049DC8E1-D369-0F48-9062-BB068AFD07CE}" type="datetime1">
              <a:rPr lang="en-US" smtClean="0"/>
              <a:pPr/>
              <a:t>3/23/2026</a:t>
            </a:fld>
            <a:endParaRPr lang="en-US"/>
          </a:p>
        </p:txBody>
      </p:sp>
      <p:sp>
        <p:nvSpPr>
          <p:cNvPr id="5" name="Slide Number Placeholder 4">
            <a:extLst>
              <a:ext uri="{FF2B5EF4-FFF2-40B4-BE49-F238E27FC236}">
                <a16:creationId xmlns:a16="http://schemas.microsoft.com/office/drawing/2014/main" id="{0873452B-8F74-3380-5690-C16D8B97922C}"/>
              </a:ext>
            </a:extLst>
          </p:cNvPr>
          <p:cNvSpPr>
            <a:spLocks noGrp="1"/>
          </p:cNvSpPr>
          <p:nvPr>
            <p:ph type="sldNum" sz="quarter" idx="12"/>
          </p:nvPr>
        </p:nvSpPr>
        <p:spPr/>
        <p:txBody>
          <a:bodyPr/>
          <a:lstStyle/>
          <a:p>
            <a:fld id="{8A7A6979-0714-4377-B894-6BE4C2D6E202}" type="slidenum">
              <a:rPr lang="en-US" smtClean="0"/>
              <a:pPr/>
              <a:t>17</a:t>
            </a:fld>
            <a:endParaRPr lang="en-US"/>
          </a:p>
        </p:txBody>
      </p:sp>
    </p:spTree>
    <p:extLst>
      <p:ext uri="{BB962C8B-B14F-4D97-AF65-F5344CB8AC3E}">
        <p14:creationId xmlns:p14="http://schemas.microsoft.com/office/powerpoint/2010/main" val="204288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410115" y="196007"/>
            <a:ext cx="10434285" cy="609398"/>
          </a:xfrm>
        </p:spPr>
        <p:txBody>
          <a:bodyPr/>
          <a:lstStyle/>
          <a:p>
            <a:r>
              <a:rPr lang="en-US" sz="4400" dirty="0">
                <a:latin typeface="Acumin Pro ExtraCondensed"/>
              </a:rPr>
              <a:t>FYI - Dissertation Milestones</a:t>
            </a:r>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18</a:t>
            </a:fld>
            <a:endParaRPr lang="en-US"/>
          </a:p>
        </p:txBody>
      </p:sp>
      <p:graphicFrame>
        <p:nvGraphicFramePr>
          <p:cNvPr id="3" name="Table 2">
            <a:extLst>
              <a:ext uri="{FF2B5EF4-FFF2-40B4-BE49-F238E27FC236}">
                <a16:creationId xmlns:a16="http://schemas.microsoft.com/office/drawing/2014/main" id="{A25DE529-805D-94E3-BA85-D9B92A837FB0}"/>
              </a:ext>
            </a:extLst>
          </p:cNvPr>
          <p:cNvGraphicFramePr>
            <a:graphicFrameLocks noGrp="1"/>
          </p:cNvGraphicFramePr>
          <p:nvPr>
            <p:extLst>
              <p:ext uri="{D42A27DB-BD31-4B8C-83A1-F6EECF244321}">
                <p14:modId xmlns:p14="http://schemas.microsoft.com/office/powerpoint/2010/main" val="2018285745"/>
              </p:ext>
            </p:extLst>
          </p:nvPr>
        </p:nvGraphicFramePr>
        <p:xfrm>
          <a:off x="207556" y="1009533"/>
          <a:ext cx="11828234" cy="5622111"/>
        </p:xfrm>
        <a:graphic>
          <a:graphicData uri="http://schemas.openxmlformats.org/drawingml/2006/table">
            <a:tbl>
              <a:tblPr firstRow="1" bandRow="1">
                <a:tableStyleId>{F5AB1C69-6EDB-4FF4-983F-18BD219EF322}</a:tableStyleId>
              </a:tblPr>
              <a:tblGrid>
                <a:gridCol w="2729954">
                  <a:extLst>
                    <a:ext uri="{9D8B030D-6E8A-4147-A177-3AD203B41FA5}">
                      <a16:colId xmlns:a16="http://schemas.microsoft.com/office/drawing/2014/main" val="1391061815"/>
                    </a:ext>
                  </a:extLst>
                </a:gridCol>
                <a:gridCol w="2125980">
                  <a:extLst>
                    <a:ext uri="{9D8B030D-6E8A-4147-A177-3AD203B41FA5}">
                      <a16:colId xmlns:a16="http://schemas.microsoft.com/office/drawing/2014/main" val="1629837199"/>
                    </a:ext>
                  </a:extLst>
                </a:gridCol>
                <a:gridCol w="6972300">
                  <a:extLst>
                    <a:ext uri="{9D8B030D-6E8A-4147-A177-3AD203B41FA5}">
                      <a16:colId xmlns:a16="http://schemas.microsoft.com/office/drawing/2014/main" val="3943740575"/>
                    </a:ext>
                  </a:extLst>
                </a:gridCol>
              </a:tblGrid>
              <a:tr h="377452">
                <a:tc>
                  <a:txBody>
                    <a:bodyPr/>
                    <a:lstStyle/>
                    <a:p>
                      <a:pPr algn="ctr"/>
                      <a:r>
                        <a:rPr lang="en-US" sz="2000">
                          <a:latin typeface="+mn-lt"/>
                          <a:cs typeface="Calibri"/>
                        </a:rPr>
                        <a:t>Milestone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lvl="0" algn="ctr">
                        <a:buNone/>
                      </a:pPr>
                      <a:r>
                        <a:rPr lang="en-US" sz="2000">
                          <a:latin typeface="+mn-lt"/>
                          <a:cs typeface="Calibri"/>
                        </a:rPr>
                        <a:t>Timeline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099">
                      <a:solidFill>
                        <a:schemeClr val="tx1"/>
                      </a:solidFill>
                    </a:lnT>
                  </a:tcPr>
                </a:tc>
                <a:tc>
                  <a:txBody>
                    <a:bodyPr/>
                    <a:lstStyle/>
                    <a:p>
                      <a:pPr lvl="0" algn="ctr">
                        <a:buNone/>
                      </a:pPr>
                      <a:r>
                        <a:rPr lang="en-US" sz="2000">
                          <a:latin typeface="+mn-lt"/>
                          <a:cs typeface="Calibri"/>
                        </a:rPr>
                        <a:t>Details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099">
                      <a:solidFill>
                        <a:schemeClr val="tx1"/>
                      </a:solidFill>
                    </a:lnT>
                  </a:tcPr>
                </a:tc>
                <a:extLst>
                  <a:ext uri="{0D108BD9-81ED-4DB2-BD59-A6C34878D82A}">
                    <a16:rowId xmlns:a16="http://schemas.microsoft.com/office/drawing/2014/main" val="3805996170"/>
                  </a:ext>
                </a:extLst>
              </a:tr>
              <a:tr h="1393670">
                <a:tc>
                  <a:txBody>
                    <a:bodyPr/>
                    <a:lstStyle/>
                    <a:p>
                      <a:pPr lvl="0" algn="l">
                        <a:buNone/>
                      </a:pPr>
                      <a:r>
                        <a:rPr lang="en-US" b="1" dirty="0">
                          <a:latin typeface="+mn-lt"/>
                          <a:cs typeface="Calibri"/>
                        </a:rPr>
                        <a:t>1: Plan of Study submitted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cs typeface="Calibri"/>
                        </a:rPr>
                        <a:t>Submit no later than end of 2</a:t>
                      </a:r>
                      <a:r>
                        <a:rPr lang="en-US" baseline="30000">
                          <a:latin typeface="+mn-lt"/>
                          <a:cs typeface="Calibri"/>
                        </a:rPr>
                        <a:t>nd</a:t>
                      </a:r>
                      <a:r>
                        <a:rPr lang="en-US">
                          <a:latin typeface="+mn-lt"/>
                          <a:cs typeface="Calibri"/>
                        </a:rPr>
                        <a:t> semester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285750" lvl="0" indent="-285750" algn="l">
                        <a:buFontTx/>
                        <a:buChar char="-"/>
                      </a:pPr>
                      <a:r>
                        <a:rPr lang="en-US">
                          <a:latin typeface="+mn-lt"/>
                          <a:cs typeface="Calibri"/>
                        </a:rPr>
                        <a:t>Use ENGR 60100 &amp; Academic Advisor for support w/initial plan</a:t>
                      </a:r>
                    </a:p>
                    <a:p>
                      <a:pPr marL="285750" lvl="0" indent="-285750" algn="l">
                        <a:buFontTx/>
                        <a:buChar char="-"/>
                      </a:pPr>
                      <a:r>
                        <a:rPr lang="en-US">
                          <a:latin typeface="+mn-lt"/>
                          <a:cs typeface="Calibri"/>
                        </a:rPr>
                        <a:t>Submit transfer credit evaluation proposal ASAP</a:t>
                      </a:r>
                    </a:p>
                    <a:p>
                      <a:pPr marL="285750" lvl="0" indent="-285750" algn="l">
                        <a:buFontTx/>
                        <a:buChar char="-"/>
                      </a:pPr>
                      <a:r>
                        <a:rPr lang="en-US">
                          <a:latin typeface="+mn-lt"/>
                          <a:cs typeface="Calibri"/>
                        </a:rPr>
                        <a:t>Official plan finalized with faculty advisor</a:t>
                      </a:r>
                    </a:p>
                    <a:p>
                      <a:pPr marL="285750" lvl="0" indent="-285750" algn="l">
                        <a:buFontTx/>
                        <a:buChar char="-"/>
                      </a:pPr>
                      <a:r>
                        <a:rPr lang="en-US">
                          <a:latin typeface="+mn-lt"/>
                          <a:cs typeface="Calibri"/>
                        </a:rPr>
                        <a:t>Filed with OGSPS + Signed off on by Chair &amp; Committee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912292"/>
                  </a:ext>
                </a:extLst>
              </a:tr>
              <a:tr h="1393670">
                <a:tc>
                  <a:txBody>
                    <a:bodyPr/>
                    <a:lstStyle/>
                    <a:p>
                      <a:pPr lvl="0" algn="l">
                        <a:buNone/>
                      </a:pPr>
                      <a:r>
                        <a:rPr lang="en-US" sz="1800" b="1" i="0" u="none" strike="noStrike" noProof="0" dirty="0">
                          <a:solidFill>
                            <a:srgbClr val="000000"/>
                          </a:solidFill>
                          <a:latin typeface="+mn-lt"/>
                        </a:rPr>
                        <a:t>2: Start Research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lvl="0" indent="0" algn="l">
                        <a:buFontTx/>
                        <a:buNone/>
                      </a:pPr>
                      <a:r>
                        <a:rPr lang="en-US" sz="1800" b="0" i="0" u="none" strike="noStrike" noProof="0">
                          <a:solidFill>
                            <a:srgbClr val="000000"/>
                          </a:solidFill>
                          <a:latin typeface="+mn-lt"/>
                        </a:rPr>
                        <a:t>3</a:t>
                      </a:r>
                      <a:r>
                        <a:rPr lang="en-US" sz="1800" b="0" i="0" u="none" strike="noStrike" baseline="30000" noProof="0">
                          <a:solidFill>
                            <a:srgbClr val="000000"/>
                          </a:solidFill>
                          <a:latin typeface="+mn-lt"/>
                        </a:rPr>
                        <a:t>rd</a:t>
                      </a:r>
                      <a:r>
                        <a:rPr lang="en-US" sz="1800" b="0" i="0" u="none" strike="noStrike" noProof="0">
                          <a:solidFill>
                            <a:srgbClr val="000000"/>
                          </a:solidFill>
                          <a:latin typeface="+mn-lt"/>
                        </a:rPr>
                        <a:t>-4</a:t>
                      </a:r>
                      <a:r>
                        <a:rPr lang="en-US" sz="1800" b="0" i="0" u="none" strike="noStrike" baseline="30000" noProof="0">
                          <a:solidFill>
                            <a:srgbClr val="000000"/>
                          </a:solidFill>
                          <a:latin typeface="+mn-lt"/>
                        </a:rPr>
                        <a:t>th</a:t>
                      </a:r>
                      <a:r>
                        <a:rPr lang="en-US" sz="1800" b="0" i="0" u="none" strike="noStrike" noProof="0">
                          <a:solidFill>
                            <a:srgbClr val="000000"/>
                          </a:solidFill>
                          <a:latin typeface="+mn-lt"/>
                        </a:rPr>
                        <a:t> Semester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285750" lvl="0" indent="-285750" algn="l">
                        <a:buFontTx/>
                        <a:buChar char="-"/>
                      </a:pPr>
                      <a:r>
                        <a:rPr lang="en-US" sz="1800" b="1" i="0" u="none" strike="noStrike" noProof="0" dirty="0">
                          <a:solidFill>
                            <a:srgbClr val="000000"/>
                          </a:solidFill>
                          <a:latin typeface="+mn-lt"/>
                        </a:rPr>
                        <a:t>No research permitted in the first semester</a:t>
                      </a:r>
                    </a:p>
                    <a:p>
                      <a:pPr marL="285750" lvl="0" indent="-285750" algn="l">
                        <a:buFontTx/>
                        <a:buChar char="-"/>
                      </a:pPr>
                      <a:r>
                        <a:rPr lang="en-US" sz="1800" b="0" i="0" u="none" strike="noStrike" noProof="0">
                          <a:solidFill>
                            <a:srgbClr val="000000"/>
                          </a:solidFill>
                          <a:latin typeface="+mn-lt"/>
                        </a:rPr>
                        <a:t>Complete RCR training and research fundamentals course </a:t>
                      </a:r>
                      <a:br>
                        <a:rPr lang="en-US" sz="1800" b="0" i="0" u="none" strike="noStrike" noProof="0">
                          <a:solidFill>
                            <a:srgbClr val="000000"/>
                          </a:solidFill>
                          <a:latin typeface="+mn-lt"/>
                        </a:rPr>
                      </a:br>
                      <a:r>
                        <a:rPr lang="en-US" sz="1800" b="0" i="0" u="none" strike="noStrike" noProof="0">
                          <a:solidFill>
                            <a:srgbClr val="000000"/>
                          </a:solidFill>
                          <a:latin typeface="+mn-lt"/>
                        </a:rPr>
                        <a:t>(ENGR 60200) prior to starting or concurrently with</a:t>
                      </a:r>
                    </a:p>
                    <a:p>
                      <a:pPr marL="285750" lvl="0" indent="-285750" algn="l">
                        <a:buFontTx/>
                        <a:buChar char="-"/>
                      </a:pPr>
                      <a:r>
                        <a:rPr lang="en-US" sz="1800" b="0" i="0" u="none" strike="noStrike" noProof="0" dirty="0">
                          <a:solidFill>
                            <a:srgbClr val="000000"/>
                          </a:solidFill>
                          <a:latin typeface="+mn-lt"/>
                        </a:rPr>
                        <a:t>Work with Chair and Industry Partner on plan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24072212"/>
                  </a:ext>
                </a:extLst>
              </a:tr>
              <a:tr h="1132357">
                <a:tc>
                  <a:txBody>
                    <a:bodyPr/>
                    <a:lstStyle/>
                    <a:p>
                      <a:pPr lvl="0" algn="l">
                        <a:buNone/>
                      </a:pPr>
                      <a:r>
                        <a:rPr lang="en-US" sz="1800" b="1" i="0" u="none" strike="noStrike" noProof="0" dirty="0">
                          <a:solidFill>
                            <a:srgbClr val="000000"/>
                          </a:solidFill>
                          <a:latin typeface="+mn-lt"/>
                        </a:rPr>
                        <a:t>3: Preliminary Exam and Research Proposal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lvl="0" indent="0" algn="l">
                        <a:buFontTx/>
                        <a:buNone/>
                      </a:pPr>
                      <a:r>
                        <a:rPr lang="en-US" sz="1800" b="0" i="0" u="none" strike="noStrike" noProof="0">
                          <a:solidFill>
                            <a:srgbClr val="000000"/>
                          </a:solidFill>
                          <a:latin typeface="+mn-lt"/>
                        </a:rPr>
                        <a:t>Varies – no later than 1 year prior to graduation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285750" lvl="0" indent="-285750" algn="l">
                        <a:buFontTx/>
                        <a:buChar char="-"/>
                      </a:pPr>
                      <a:r>
                        <a:rPr lang="en-US" sz="1800" b="0" i="0" u="none" strike="noStrike" noProof="0" dirty="0">
                          <a:solidFill>
                            <a:srgbClr val="000000"/>
                          </a:solidFill>
                          <a:latin typeface="+mn-lt"/>
                        </a:rPr>
                        <a:t>Overseen and evaluated by Committee </a:t>
                      </a:r>
                    </a:p>
                    <a:p>
                      <a:pPr marL="285750" lvl="0" indent="-285750" algn="l">
                        <a:buFontTx/>
                        <a:buChar char="-"/>
                      </a:pPr>
                      <a:r>
                        <a:rPr lang="en-US" sz="1800" b="0" i="0" u="none" strike="noStrike" noProof="0" dirty="0">
                          <a:solidFill>
                            <a:srgbClr val="000000"/>
                          </a:solidFill>
                          <a:latin typeface="+mn-lt"/>
                        </a:rPr>
                        <a:t>Taken after </a:t>
                      </a:r>
                      <a:r>
                        <a:rPr lang="en-US" sz="1800" b="0" i="0" u="none" strike="noStrike" noProof="0" dirty="0">
                          <a:solidFill>
                            <a:srgbClr val="FF0000"/>
                          </a:solidFill>
                          <a:latin typeface="+mn-lt"/>
                        </a:rPr>
                        <a:t>at least 9 credits of research </a:t>
                      </a:r>
                      <a:r>
                        <a:rPr lang="en-US" sz="1800" b="0" i="0" u="none" strike="noStrike" noProof="0" dirty="0">
                          <a:solidFill>
                            <a:srgbClr val="000000"/>
                          </a:solidFill>
                          <a:latin typeface="+mn-lt"/>
                        </a:rPr>
                        <a:t>and </a:t>
                      </a:r>
                      <a:r>
                        <a:rPr lang="en-US" sz="1800" b="0" i="0" u="none" strike="noStrike" noProof="0" dirty="0">
                          <a:solidFill>
                            <a:srgbClr val="FF0000"/>
                          </a:solidFill>
                          <a:latin typeface="+mn-lt"/>
                        </a:rPr>
                        <a:t>no more than 21 credits completed</a:t>
                      </a:r>
                    </a:p>
                    <a:p>
                      <a:pPr marL="285750" lvl="0" indent="-285750" algn="l">
                        <a:buFontTx/>
                        <a:buChar char="-"/>
                      </a:pPr>
                      <a:r>
                        <a:rPr lang="en-US" sz="1800" b="0" i="0" u="none" strike="noStrike" noProof="0" dirty="0">
                          <a:solidFill>
                            <a:srgbClr val="000000"/>
                          </a:solidFill>
                          <a:latin typeface="+mn-lt"/>
                        </a:rPr>
                        <a:t>AND Must be taken </a:t>
                      </a:r>
                      <a:r>
                        <a:rPr lang="en-US" sz="1800" b="0" i="0" u="none" strike="noStrike" noProof="0" dirty="0">
                          <a:solidFill>
                            <a:srgbClr val="FF0000"/>
                          </a:solidFill>
                          <a:latin typeface="+mn-lt"/>
                        </a:rPr>
                        <a:t>minimum one year prior to final defense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252301"/>
                  </a:ext>
                </a:extLst>
              </a:tr>
              <a:tr h="609731">
                <a:tc>
                  <a:txBody>
                    <a:bodyPr/>
                    <a:lstStyle/>
                    <a:p>
                      <a:pPr lvl="0" algn="l">
                        <a:buNone/>
                      </a:pPr>
                      <a:r>
                        <a:rPr lang="en-US" sz="1800" b="1" i="0" u="none" strike="noStrike" noProof="0">
                          <a:solidFill>
                            <a:srgbClr val="000000"/>
                          </a:solidFill>
                          <a:latin typeface="+mn-lt"/>
                        </a:rPr>
                        <a:t>4: Final Exam / Defense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lvl="0" indent="0" algn="l">
                        <a:buFontTx/>
                        <a:buNone/>
                      </a:pPr>
                      <a:r>
                        <a:rPr lang="en-US" sz="1800" b="0" i="0" u="none" strike="noStrike" noProof="0">
                          <a:solidFill>
                            <a:srgbClr val="000000"/>
                          </a:solidFill>
                          <a:latin typeface="+mn-lt"/>
                        </a:rPr>
                        <a:t>Varies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285750" lvl="0" indent="-285750" algn="l">
                        <a:buFontTx/>
                        <a:buChar char="-"/>
                      </a:pPr>
                      <a:r>
                        <a:rPr lang="en-US" sz="1800" b="0" i="0" u="none" strike="noStrike" noProof="0" dirty="0">
                          <a:solidFill>
                            <a:srgbClr val="000000"/>
                          </a:solidFill>
                          <a:latin typeface="+mn-lt"/>
                        </a:rPr>
                        <a:t>In the final semester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79111879"/>
                  </a:ext>
                </a:extLst>
              </a:tr>
              <a:tr h="609731">
                <a:tc>
                  <a:txBody>
                    <a:bodyPr/>
                    <a:lstStyle/>
                    <a:p>
                      <a:pPr algn="l"/>
                      <a:r>
                        <a:rPr lang="en-US" b="1">
                          <a:latin typeface="+mn-lt"/>
                          <a:cs typeface="Calibri"/>
                        </a:rPr>
                        <a:t>5: Dissertation Deposit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lvl="0" indent="0" algn="l">
                        <a:buFontTx/>
                        <a:buNone/>
                      </a:pPr>
                      <a:r>
                        <a:rPr lang="en-US">
                          <a:latin typeface="+mn-lt"/>
                          <a:cs typeface="Calibri"/>
                        </a:rPr>
                        <a:t>Final step</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285750" lvl="0" indent="-285750" algn="l">
                        <a:buFontTx/>
                        <a:buChar char="-"/>
                      </a:pPr>
                      <a:r>
                        <a:rPr lang="en-US" dirty="0">
                          <a:latin typeface="+mn-lt"/>
                          <a:cs typeface="Calibri"/>
                        </a:rPr>
                        <a:t>$125 deposit fee</a:t>
                      </a:r>
                    </a:p>
                    <a:p>
                      <a:pPr marL="285750" lvl="0" indent="-285750" algn="l">
                        <a:buFontTx/>
                        <a:buChar char="-"/>
                      </a:pPr>
                      <a:r>
                        <a:rPr lang="en-US" dirty="0">
                          <a:latin typeface="+mn-lt"/>
                          <a:cs typeface="Calibri"/>
                        </a:rPr>
                        <a:t>Must be kept on file with Purdue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462432"/>
                  </a:ext>
                </a:extLst>
              </a:tr>
            </a:tbl>
          </a:graphicData>
        </a:graphic>
      </p:graphicFrame>
    </p:spTree>
    <p:extLst>
      <p:ext uri="{BB962C8B-B14F-4D97-AF65-F5344CB8AC3E}">
        <p14:creationId xmlns:p14="http://schemas.microsoft.com/office/powerpoint/2010/main" val="327825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65A5-C042-C591-424F-152EA46F248E}"/>
              </a:ext>
            </a:extLst>
          </p:cNvPr>
          <p:cNvSpPr>
            <a:spLocks noGrp="1"/>
          </p:cNvSpPr>
          <p:nvPr>
            <p:ph type="ctrTitle"/>
          </p:nvPr>
        </p:nvSpPr>
        <p:spPr>
          <a:xfrm>
            <a:off x="595498" y="203990"/>
            <a:ext cx="9234309" cy="609398"/>
          </a:xfrm>
        </p:spPr>
        <p:txBody>
          <a:bodyPr/>
          <a:lstStyle/>
          <a:p>
            <a:r>
              <a:rPr lang="en-US" sz="4400" dirty="0"/>
              <a:t>Value Propositions to </a:t>
            </a:r>
            <a:r>
              <a:rPr lang="en-US" sz="4400" dirty="0">
                <a:solidFill>
                  <a:srgbClr val="FF0000"/>
                </a:solidFill>
              </a:rPr>
              <a:t>Sponsoring Organizations</a:t>
            </a:r>
          </a:p>
        </p:txBody>
      </p:sp>
      <p:sp>
        <p:nvSpPr>
          <p:cNvPr id="3" name="Subtitle 2">
            <a:extLst>
              <a:ext uri="{FF2B5EF4-FFF2-40B4-BE49-F238E27FC236}">
                <a16:creationId xmlns:a16="http://schemas.microsoft.com/office/drawing/2014/main" id="{AA09682F-2038-1B72-A76D-35FE6CEACC99}"/>
              </a:ext>
            </a:extLst>
          </p:cNvPr>
          <p:cNvSpPr>
            <a:spLocks noGrp="1"/>
          </p:cNvSpPr>
          <p:nvPr>
            <p:ph type="subTitle" idx="1"/>
          </p:nvPr>
        </p:nvSpPr>
        <p:spPr>
          <a:xfrm>
            <a:off x="686938" y="1325860"/>
            <a:ext cx="10697342" cy="4206280"/>
          </a:xfrm>
        </p:spPr>
        <p:txBody>
          <a:bodyPr/>
          <a:lstStyle/>
          <a:p>
            <a:pPr marL="342900" indent="-342900">
              <a:buFont typeface="Arial" panose="020B0604020202020204" pitchFamily="34" charset="0"/>
              <a:buChar char="•"/>
            </a:pPr>
            <a:r>
              <a:rPr lang="en-US" sz="2000" dirty="0"/>
              <a:t>~ 5X or Higher Return On Tuition Investment</a:t>
            </a:r>
          </a:p>
          <a:p>
            <a:pPr marL="800100" lvl="1" indent="-342900" algn="l">
              <a:buFont typeface="Arial" panose="020B0604020202020204" pitchFamily="34" charset="0"/>
              <a:buChar char="•"/>
            </a:pPr>
            <a:r>
              <a:rPr lang="en-US" dirty="0"/>
              <a:t>A typical part-time Lean Six Sigma Black Belt (BB) graduate:  $100K ~ $150K EBITDA / year</a:t>
            </a:r>
          </a:p>
          <a:p>
            <a:pPr marL="800100" lvl="1" indent="-342900" algn="l">
              <a:buFont typeface="Arial" panose="020B0604020202020204" pitchFamily="34" charset="0"/>
              <a:buChar char="•"/>
            </a:pPr>
            <a:r>
              <a:rPr lang="en-US" dirty="0"/>
              <a:t>A typical part-time Master Black Belt (MBB) graduate: $150K ~ $250K EBITDA / year</a:t>
            </a:r>
          </a:p>
          <a:p>
            <a:pPr marL="800100" lvl="1" indent="-342900" algn="l">
              <a:buFont typeface="Arial" panose="020B0604020202020204" pitchFamily="34" charset="0"/>
              <a:buChar char="•"/>
            </a:pPr>
            <a:r>
              <a:rPr lang="en-US" dirty="0"/>
              <a:t>A </a:t>
            </a:r>
            <a:r>
              <a:rPr lang="en-US" i="1" dirty="0" err="1"/>
              <a:t>D.Eng</a:t>
            </a:r>
            <a:r>
              <a:rPr lang="en-US" i="1" dirty="0"/>
              <a:t> Dissertation </a:t>
            </a:r>
            <a:r>
              <a:rPr lang="en-US" dirty="0"/>
              <a:t>takes 1.5 ~ 2 years AND its training is higher than that of a BB or an MBB:</a:t>
            </a:r>
            <a:r>
              <a:rPr lang="en-US" dirty="0">
                <a:sym typeface="Wingdings" panose="05000000000000000000" pitchFamily="2" charset="2"/>
              </a:rPr>
              <a:t> $250K+ / year or $375K ~ $500K in 1.5 to 2 years.</a:t>
            </a:r>
          </a:p>
          <a:p>
            <a:pPr marL="800100" lvl="1" indent="-342900" algn="l">
              <a:buFont typeface="Arial" panose="020B0604020202020204" pitchFamily="34" charset="0"/>
              <a:buChar char="•"/>
            </a:pPr>
            <a:r>
              <a:rPr lang="en-US" dirty="0">
                <a:sym typeface="Wingdings" panose="05000000000000000000" pitchFamily="2" charset="2"/>
              </a:rPr>
              <a:t>Total tuition investment: ~$80K or ~$20K / year (</a:t>
            </a:r>
            <a:r>
              <a:rPr lang="en-US" sz="1800" dirty="0">
                <a:sym typeface="Wingdings" panose="05000000000000000000" pitchFamily="2" charset="2"/>
              </a:rPr>
              <a:t>a</a:t>
            </a:r>
            <a:r>
              <a:rPr lang="en-US" sz="1800" dirty="0"/>
              <a:t>ssuming 4-year duration</a:t>
            </a:r>
            <a:r>
              <a:rPr lang="en-US" dirty="0">
                <a:sym typeface="Wingdings" panose="05000000000000000000" pitchFamily="2" charset="2"/>
              </a:rPr>
              <a:t>)</a:t>
            </a:r>
            <a:endParaRPr lang="en-US" dirty="0"/>
          </a:p>
          <a:p>
            <a:pPr marL="342900" indent="-342900">
              <a:buFont typeface="Arial" panose="020B0604020202020204" pitchFamily="34" charset="0"/>
              <a:buChar char="•"/>
            </a:pPr>
            <a:r>
              <a:rPr lang="en-US" sz="2000" dirty="0"/>
              <a:t>New resource supporting succession planning &amp; talent retention</a:t>
            </a:r>
          </a:p>
          <a:p>
            <a:pPr marL="342900" indent="-342900">
              <a:buFont typeface="Arial" panose="020B0604020202020204" pitchFamily="34" charset="0"/>
              <a:buChar char="•"/>
            </a:pPr>
            <a:r>
              <a:rPr lang="en-US" sz="2000" dirty="0"/>
              <a:t>Future leaders immersed w/ trending issues, more structured problem-solving skills and more critical / innovative thinking skills</a:t>
            </a:r>
          </a:p>
          <a:p>
            <a:pPr marL="342900" indent="-342900">
              <a:buFont typeface="Arial" panose="020B0604020202020204" pitchFamily="34" charset="0"/>
              <a:buChar char="•"/>
            </a:pPr>
            <a:r>
              <a:rPr lang="en-US" sz="2000" dirty="0"/>
              <a:t>Broadened professional network w/ Purdue alumni (incl. their classmates) and faculty members</a:t>
            </a:r>
          </a:p>
        </p:txBody>
      </p:sp>
      <p:sp>
        <p:nvSpPr>
          <p:cNvPr id="5" name="Date Placeholder 4">
            <a:extLst>
              <a:ext uri="{FF2B5EF4-FFF2-40B4-BE49-F238E27FC236}">
                <a16:creationId xmlns:a16="http://schemas.microsoft.com/office/drawing/2014/main" id="{C7088CB7-730F-A83E-472C-FE38CC62BF5B}"/>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E2047CDF-8B1A-8C09-4AEF-C2C27D759CEE}"/>
              </a:ext>
            </a:extLst>
          </p:cNvPr>
          <p:cNvSpPr>
            <a:spLocks noGrp="1"/>
          </p:cNvSpPr>
          <p:nvPr>
            <p:ph type="sldNum" sz="quarter" idx="4"/>
          </p:nvPr>
        </p:nvSpPr>
        <p:spPr/>
        <p:txBody>
          <a:bodyPr/>
          <a:lstStyle/>
          <a:p>
            <a:fld id="{8A7A6979-0714-4377-B894-6BE4C2D6E202}" type="slidenum">
              <a:rPr lang="en-US" smtClean="0"/>
              <a:pPr/>
              <a:t>19</a:t>
            </a:fld>
            <a:endParaRPr lang="en-US"/>
          </a:p>
        </p:txBody>
      </p:sp>
    </p:spTree>
    <p:extLst>
      <p:ext uri="{BB962C8B-B14F-4D97-AF65-F5344CB8AC3E}">
        <p14:creationId xmlns:p14="http://schemas.microsoft.com/office/powerpoint/2010/main" val="1106262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E6F9-92B9-7CA2-A2B6-1D75DD31341B}"/>
              </a:ext>
            </a:extLst>
          </p:cNvPr>
          <p:cNvSpPr>
            <a:spLocks noGrp="1"/>
          </p:cNvSpPr>
          <p:nvPr>
            <p:ph type="ctrTitle"/>
          </p:nvPr>
        </p:nvSpPr>
        <p:spPr>
          <a:xfrm>
            <a:off x="677794" y="223218"/>
            <a:ext cx="9234309" cy="512448"/>
          </a:xfrm>
        </p:spPr>
        <p:txBody>
          <a:bodyPr/>
          <a:lstStyle/>
          <a:p>
            <a:r>
              <a:rPr lang="en-US" dirty="0"/>
              <a:t>Agenda</a:t>
            </a:r>
          </a:p>
        </p:txBody>
      </p:sp>
      <p:sp>
        <p:nvSpPr>
          <p:cNvPr id="4" name="Text Placeholder 3">
            <a:extLst>
              <a:ext uri="{FF2B5EF4-FFF2-40B4-BE49-F238E27FC236}">
                <a16:creationId xmlns:a16="http://schemas.microsoft.com/office/drawing/2014/main" id="{50936136-6659-D80C-5B20-0F1EFECC9A7F}"/>
              </a:ext>
            </a:extLst>
          </p:cNvPr>
          <p:cNvSpPr>
            <a:spLocks noGrp="1"/>
          </p:cNvSpPr>
          <p:nvPr>
            <p:ph type="body" sz="quarter" idx="14"/>
          </p:nvPr>
        </p:nvSpPr>
        <p:spPr>
          <a:xfrm>
            <a:off x="607940" y="1263885"/>
            <a:ext cx="5186278" cy="2694665"/>
          </a:xfrm>
        </p:spPr>
        <p:txBody>
          <a:bodyPr>
            <a:normAutofit fontScale="85000" lnSpcReduction="10000"/>
          </a:bodyPr>
          <a:lstStyle/>
          <a:p>
            <a:pPr marL="342900" indent="-342900">
              <a:lnSpc>
                <a:spcPct val="150000"/>
              </a:lnSpc>
              <a:buFont typeface="+mj-lt"/>
              <a:buAutoNum type="arabicPeriod"/>
            </a:pPr>
            <a:r>
              <a:rPr lang="en-US" sz="2400" b="1" dirty="0"/>
              <a:t>The D.Eng Program</a:t>
            </a:r>
          </a:p>
          <a:p>
            <a:pPr marL="342900" indent="-342900">
              <a:lnSpc>
                <a:spcPct val="150000"/>
              </a:lnSpc>
              <a:buFont typeface="+mj-lt"/>
              <a:buAutoNum type="arabicPeriod"/>
            </a:pPr>
            <a:r>
              <a:rPr lang="en-US" sz="2400" b="1" dirty="0"/>
              <a:t>Why am I Here Today?</a:t>
            </a:r>
          </a:p>
          <a:p>
            <a:pPr marL="342900" indent="-342900">
              <a:lnSpc>
                <a:spcPct val="150000"/>
              </a:lnSpc>
              <a:buFont typeface="+mj-lt"/>
              <a:buAutoNum type="arabicPeriod"/>
            </a:pPr>
            <a:r>
              <a:rPr lang="en-US" sz="2400" b="1" dirty="0"/>
              <a:t>Frequently Asked Questions</a:t>
            </a:r>
          </a:p>
          <a:p>
            <a:pPr marL="342900" indent="-342900">
              <a:lnSpc>
                <a:spcPct val="150000"/>
              </a:lnSpc>
              <a:buFont typeface="+mj-lt"/>
              <a:buAutoNum type="arabicPeriod"/>
            </a:pPr>
            <a:r>
              <a:rPr lang="en-US" sz="2400" b="1" dirty="0"/>
              <a:t>Benefits to and Responsibilities of the D.Eng Faculty Advisor or Grad Chair</a:t>
            </a:r>
          </a:p>
          <a:p>
            <a:pPr marL="342900" indent="-342900">
              <a:lnSpc>
                <a:spcPct val="150000"/>
              </a:lnSpc>
              <a:buFont typeface="+mj-lt"/>
              <a:buAutoNum type="arabicPeriod"/>
            </a:pPr>
            <a:r>
              <a:rPr lang="en-US" sz="2400" b="1" dirty="0"/>
              <a:t>Q &amp; A</a:t>
            </a:r>
          </a:p>
        </p:txBody>
      </p:sp>
      <p:sp>
        <p:nvSpPr>
          <p:cNvPr id="5" name="Date Placeholder 4">
            <a:extLst>
              <a:ext uri="{FF2B5EF4-FFF2-40B4-BE49-F238E27FC236}">
                <a16:creationId xmlns:a16="http://schemas.microsoft.com/office/drawing/2014/main" id="{956B0241-2602-80D2-17B4-5B29D3C1343B}"/>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C5FE1E2A-389F-B058-D1EC-638604606072}"/>
              </a:ext>
            </a:extLst>
          </p:cNvPr>
          <p:cNvSpPr>
            <a:spLocks noGrp="1"/>
          </p:cNvSpPr>
          <p:nvPr>
            <p:ph type="sldNum" sz="quarter" idx="4"/>
          </p:nvPr>
        </p:nvSpPr>
        <p:spPr/>
        <p:txBody>
          <a:bodyPr/>
          <a:lstStyle/>
          <a:p>
            <a:fld id="{8A7A6979-0714-4377-B894-6BE4C2D6E202}" type="slidenum">
              <a:rPr lang="en-US" smtClean="0"/>
              <a:pPr/>
              <a:t>2</a:t>
            </a:fld>
            <a:endParaRPr lang="en-US"/>
          </a:p>
        </p:txBody>
      </p:sp>
      <p:pic>
        <p:nvPicPr>
          <p:cNvPr id="9" name="Picture 8">
            <a:extLst>
              <a:ext uri="{FF2B5EF4-FFF2-40B4-BE49-F238E27FC236}">
                <a16:creationId xmlns:a16="http://schemas.microsoft.com/office/drawing/2014/main" id="{7E7EF610-41E2-59F9-20F8-60D1C755F170}"/>
              </a:ext>
            </a:extLst>
          </p:cNvPr>
          <p:cNvPicPr>
            <a:picLocks noChangeAspect="1"/>
          </p:cNvPicPr>
          <p:nvPr/>
        </p:nvPicPr>
        <p:blipFill>
          <a:blip r:embed="rId2"/>
          <a:stretch>
            <a:fillRect/>
          </a:stretch>
        </p:blipFill>
        <p:spPr>
          <a:xfrm>
            <a:off x="7339827" y="3005121"/>
            <a:ext cx="3834716" cy="2694666"/>
          </a:xfrm>
          <a:prstGeom prst="rect">
            <a:avLst/>
          </a:prstGeom>
        </p:spPr>
      </p:pic>
      <p:pic>
        <p:nvPicPr>
          <p:cNvPr id="10" name="Picture 9" descr="A person in a suit and tie&#10;&#10;AI-generated content may be incorrect.">
            <a:extLst>
              <a:ext uri="{FF2B5EF4-FFF2-40B4-BE49-F238E27FC236}">
                <a16:creationId xmlns:a16="http://schemas.microsoft.com/office/drawing/2014/main" id="{0C36C8EB-32AC-E106-B51F-D102D647289A}"/>
              </a:ext>
            </a:extLst>
          </p:cNvPr>
          <p:cNvPicPr>
            <a:picLocks noChangeAspect="1"/>
          </p:cNvPicPr>
          <p:nvPr/>
        </p:nvPicPr>
        <p:blipFill>
          <a:blip r:embed="rId3"/>
          <a:stretch>
            <a:fillRect/>
          </a:stretch>
        </p:blipFill>
        <p:spPr>
          <a:xfrm>
            <a:off x="8327361" y="1263886"/>
            <a:ext cx="1694338" cy="1694338"/>
          </a:xfrm>
          <a:prstGeom prst="rect">
            <a:avLst/>
          </a:prstGeom>
        </p:spPr>
      </p:pic>
    </p:spTree>
    <p:extLst>
      <p:ext uri="{BB962C8B-B14F-4D97-AF65-F5344CB8AC3E}">
        <p14:creationId xmlns:p14="http://schemas.microsoft.com/office/powerpoint/2010/main" val="3388399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the bed using a computer">
            <a:extLst>
              <a:ext uri="{FF2B5EF4-FFF2-40B4-BE49-F238E27FC236}">
                <a16:creationId xmlns:a16="http://schemas.microsoft.com/office/drawing/2014/main" id="{BF35AC21-B70F-AD7D-F603-EA22EAB154E4}"/>
              </a:ext>
            </a:extLst>
          </p:cNvPr>
          <p:cNvPicPr>
            <a:picLocks noChangeAspect="1"/>
          </p:cNvPicPr>
          <p:nvPr/>
        </p:nvPicPr>
        <p:blipFill rotWithShape="1">
          <a:blip r:embed="rId3"/>
          <a:srcRect b="61129"/>
          <a:stretch/>
        </p:blipFill>
        <p:spPr>
          <a:xfrm>
            <a:off x="0" y="0"/>
            <a:ext cx="12349316" cy="7048500"/>
          </a:xfrm>
          <a:prstGeom prst="rect">
            <a:avLst/>
          </a:prstGeom>
        </p:spPr>
      </p:pic>
      <p:sp>
        <p:nvSpPr>
          <p:cNvPr id="8" name="Rectangle 7">
            <a:extLst>
              <a:ext uri="{FF2B5EF4-FFF2-40B4-BE49-F238E27FC236}">
                <a16:creationId xmlns:a16="http://schemas.microsoft.com/office/drawing/2014/main" id="{7EDF48D8-6A70-D90E-B216-7253C01AF779}"/>
              </a:ext>
            </a:extLst>
          </p:cNvPr>
          <p:cNvSpPr/>
          <p:nvPr/>
        </p:nvSpPr>
        <p:spPr>
          <a:xfrm>
            <a:off x="190608" y="359932"/>
            <a:ext cx="10616487" cy="790615"/>
          </a:xfrm>
          <a:prstGeom prst="rect">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solidFill>
                <a:srgbClr val="FFC000"/>
              </a:solidFill>
            </a:endParaRPr>
          </a:p>
        </p:txBody>
      </p:sp>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281708" y="429104"/>
            <a:ext cx="10434285" cy="609398"/>
          </a:xfrm>
        </p:spPr>
        <p:txBody>
          <a:bodyPr/>
          <a:lstStyle/>
          <a:p>
            <a:r>
              <a:rPr lang="en-US" sz="4400" dirty="0">
                <a:solidFill>
                  <a:schemeClr val="accent3">
                    <a:lumMod val="75000"/>
                  </a:schemeClr>
                </a:solidFill>
                <a:latin typeface="+mj-lt"/>
              </a:rPr>
              <a:t>Detailed Admissions Requirements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20</a:t>
            </a:fld>
            <a:endParaRPr lang="en-US"/>
          </a:p>
        </p:txBody>
      </p:sp>
      <p:graphicFrame>
        <p:nvGraphicFramePr>
          <p:cNvPr id="3" name="Table 2">
            <a:extLst>
              <a:ext uri="{FF2B5EF4-FFF2-40B4-BE49-F238E27FC236}">
                <a16:creationId xmlns:a16="http://schemas.microsoft.com/office/drawing/2014/main" id="{A25DE529-805D-94E3-BA85-D9B92A837FB0}"/>
              </a:ext>
            </a:extLst>
          </p:cNvPr>
          <p:cNvGraphicFramePr>
            <a:graphicFrameLocks noGrp="1"/>
          </p:cNvGraphicFramePr>
          <p:nvPr/>
        </p:nvGraphicFramePr>
        <p:xfrm>
          <a:off x="1386585" y="1313029"/>
          <a:ext cx="9269078" cy="5316053"/>
        </p:xfrm>
        <a:graphic>
          <a:graphicData uri="http://schemas.openxmlformats.org/drawingml/2006/table">
            <a:tbl>
              <a:tblPr firstRow="1" bandRow="1">
                <a:tableStyleId>{F5AB1C69-6EDB-4FF4-983F-18BD219EF322}</a:tableStyleId>
              </a:tblPr>
              <a:tblGrid>
                <a:gridCol w="9269078">
                  <a:extLst>
                    <a:ext uri="{9D8B030D-6E8A-4147-A177-3AD203B41FA5}">
                      <a16:colId xmlns:a16="http://schemas.microsoft.com/office/drawing/2014/main" val="1391061815"/>
                    </a:ext>
                  </a:extLst>
                </a:gridCol>
              </a:tblGrid>
              <a:tr h="408884">
                <a:tc>
                  <a:txBody>
                    <a:bodyPr/>
                    <a:lstStyle/>
                    <a:p>
                      <a:pPr algn="ctr"/>
                      <a:r>
                        <a:rPr lang="en-US" sz="1600">
                          <a:latin typeface="+mn-lt"/>
                          <a:cs typeface="Calibri"/>
                        </a:rPr>
                        <a:t>DOCTOR OF ENGINEERING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05996170"/>
                  </a:ext>
                </a:extLst>
              </a:tr>
              <a:tr h="497389">
                <a:tc>
                  <a:txBody>
                    <a:bodyPr/>
                    <a:lstStyle/>
                    <a:p>
                      <a:pPr algn="ctr"/>
                      <a:r>
                        <a:rPr lang="en-US" sz="1600">
                          <a:latin typeface="+mn-lt"/>
                          <a:cs typeface="Calibri"/>
                        </a:rPr>
                        <a:t>Academic Statement of Purpose and Personal History Statement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912292"/>
                  </a:ext>
                </a:extLst>
              </a:tr>
              <a:tr h="497389">
                <a:tc>
                  <a:txBody>
                    <a:bodyPr/>
                    <a:lstStyle/>
                    <a:p>
                      <a:pPr algn="ctr"/>
                      <a:r>
                        <a:rPr lang="en-US" sz="1600">
                          <a:latin typeface="+mn-lt"/>
                          <a:cs typeface="Calibri"/>
                        </a:rPr>
                        <a:t>English Proficiency for Non-Native Speakers (follows OGSPS guidelines)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24072212"/>
                  </a:ext>
                </a:extLst>
              </a:tr>
              <a:tr h="497389">
                <a:tc>
                  <a:txBody>
                    <a:bodyPr/>
                    <a:lstStyle/>
                    <a:p>
                      <a:pPr algn="ctr"/>
                      <a:r>
                        <a:rPr lang="en-US" sz="1600">
                          <a:latin typeface="+mn-lt"/>
                          <a:cs typeface="Calibri"/>
                        </a:rPr>
                        <a:t>Official transcripts from all institutions attended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252301"/>
                  </a:ext>
                </a:extLst>
              </a:tr>
              <a:tr h="497389">
                <a:tc>
                  <a:txBody>
                    <a:bodyPr/>
                    <a:lstStyle/>
                    <a:p>
                      <a:pPr algn="ctr"/>
                      <a:r>
                        <a:rPr lang="en-US" sz="1600">
                          <a:latin typeface="+mn-lt"/>
                          <a:cs typeface="Calibri"/>
                        </a:rPr>
                        <a:t>3 Recommendations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38212538"/>
                  </a:ext>
                </a:extLst>
              </a:tr>
              <a:tr h="462642">
                <a:tc>
                  <a:txBody>
                    <a:bodyPr/>
                    <a:lstStyle/>
                    <a:p>
                      <a:pPr algn="ctr"/>
                      <a:r>
                        <a:rPr lang="en-US" sz="1600">
                          <a:latin typeface="+mn-lt"/>
                          <a:cs typeface="Calibri"/>
                        </a:rPr>
                        <a:t>Resume / CV</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79111879"/>
                  </a:ext>
                </a:extLst>
              </a:tr>
              <a:tr h="671285">
                <a:tc>
                  <a:txBody>
                    <a:bodyPr/>
                    <a:lstStyle/>
                    <a:p>
                      <a:pPr algn="ctr"/>
                      <a:r>
                        <a:rPr lang="en-US" sz="1600">
                          <a:latin typeface="+mn-lt"/>
                          <a:cs typeface="Calibri"/>
                        </a:rPr>
                        <a:t>Master's Degree + at least one degree in Engineering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462432"/>
                  </a:ext>
                </a:extLst>
              </a:tr>
              <a:tr h="502798">
                <a:tc>
                  <a:txBody>
                    <a:bodyPr/>
                    <a:lstStyle/>
                    <a:p>
                      <a:pPr marL="0" indent="0" algn="ctr">
                        <a:buFontTx/>
                        <a:buNone/>
                      </a:pPr>
                      <a:r>
                        <a:rPr lang="en-US" sz="1600">
                          <a:latin typeface="+mn-lt"/>
                          <a:cs typeface="Calibri"/>
                        </a:rPr>
                        <a:t>Min 3.0 GPA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24148720"/>
                  </a:ext>
                </a:extLst>
              </a:tr>
              <a:tr h="696685">
                <a:tc>
                  <a:txBody>
                    <a:bodyPr/>
                    <a:lstStyle/>
                    <a:p>
                      <a:pPr marL="0" indent="0" algn="ctr">
                        <a:buFontTx/>
                        <a:buNone/>
                      </a:pPr>
                      <a:r>
                        <a:rPr lang="en-US" sz="1600">
                          <a:latin typeface="+mn-lt"/>
                          <a:cs typeface="Calibri"/>
                        </a:rPr>
                        <a:t>5 years relevant industry experience required.</a:t>
                      </a:r>
                      <a:endParaRPr lang="en-US">
                        <a:cs typeface="Calibri"/>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54511226"/>
                  </a:ext>
                </a:extLst>
              </a:tr>
              <a:tr h="584203">
                <a:tc>
                  <a:txBody>
                    <a:bodyPr/>
                    <a:lstStyle/>
                    <a:p>
                      <a:pPr marL="0" indent="0" algn="ctr">
                        <a:buFontTx/>
                        <a:buNone/>
                      </a:pPr>
                      <a:r>
                        <a:rPr lang="en-US" sz="1600">
                          <a:latin typeface="+mn-lt"/>
                          <a:cs typeface="Calibri"/>
                        </a:rPr>
                        <a:t>Plan for industry partner and research topic.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073125"/>
                  </a:ext>
                </a:extLst>
              </a:tr>
            </a:tbl>
          </a:graphicData>
        </a:graphic>
      </p:graphicFrame>
    </p:spTree>
    <p:extLst>
      <p:ext uri="{BB962C8B-B14F-4D97-AF65-F5344CB8AC3E}">
        <p14:creationId xmlns:p14="http://schemas.microsoft.com/office/powerpoint/2010/main" val="1947135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77469-02D6-2F7B-16C6-0A0A334109E0}"/>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1A2142E-A1AA-0312-C212-16CA75434866}"/>
              </a:ext>
            </a:extLst>
          </p:cNvPr>
          <p:cNvSpPr>
            <a:spLocks noGrp="1"/>
          </p:cNvSpPr>
          <p:nvPr>
            <p:ph type="ctrTitle"/>
          </p:nvPr>
        </p:nvSpPr>
        <p:spPr>
          <a:xfrm>
            <a:off x="437862" y="195087"/>
            <a:ext cx="10954663" cy="606990"/>
          </a:xfrm>
        </p:spPr>
        <p:txBody>
          <a:bodyPr/>
          <a:lstStyle/>
          <a:p>
            <a:r>
              <a:rPr lang="en-US" sz="4400" dirty="0">
                <a:latin typeface="Acumin Pro ExtraCondensed"/>
              </a:rPr>
              <a:t>FYI - Current Student Profile: Industries and Titles</a:t>
            </a:r>
            <a:endParaRPr lang="en-US" dirty="0"/>
          </a:p>
        </p:txBody>
      </p:sp>
      <p:sp>
        <p:nvSpPr>
          <p:cNvPr id="5" name="Date">
            <a:extLst>
              <a:ext uri="{FF2B5EF4-FFF2-40B4-BE49-F238E27FC236}">
                <a16:creationId xmlns:a16="http://schemas.microsoft.com/office/drawing/2014/main" id="{0A8A235F-B92A-3530-2E29-54AD9FD10D93}"/>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a:extLst>
              <a:ext uri="{FF2B5EF4-FFF2-40B4-BE49-F238E27FC236}">
                <a16:creationId xmlns:a16="http://schemas.microsoft.com/office/drawing/2014/main" id="{B9430333-AA1A-A3BF-AC95-DCDB841F042E}"/>
              </a:ext>
            </a:extLst>
          </p:cNvPr>
          <p:cNvSpPr>
            <a:spLocks noGrp="1"/>
          </p:cNvSpPr>
          <p:nvPr>
            <p:ph type="sldNum" sz="quarter" idx="4"/>
          </p:nvPr>
        </p:nvSpPr>
        <p:spPr/>
        <p:txBody>
          <a:bodyPr/>
          <a:lstStyle/>
          <a:p>
            <a:fld id="{8A7A6979-0714-4377-B894-6BE4C2D6E202}" type="slidenum">
              <a:rPr lang="en-US" smtClean="0"/>
              <a:pPr/>
              <a:t>21</a:t>
            </a:fld>
            <a:endParaRPr lang="en-US"/>
          </a:p>
        </p:txBody>
      </p:sp>
      <p:graphicFrame>
        <p:nvGraphicFramePr>
          <p:cNvPr id="3" name="Content Placeholder 2">
            <a:extLst>
              <a:ext uri="{FF2B5EF4-FFF2-40B4-BE49-F238E27FC236}">
                <a16:creationId xmlns:a16="http://schemas.microsoft.com/office/drawing/2014/main" id="{B1B13973-093D-C96F-FBBC-70DEE5717CEA}"/>
              </a:ext>
            </a:extLst>
          </p:cNvPr>
          <p:cNvGraphicFramePr>
            <a:graphicFrameLocks noGrp="1"/>
          </p:cNvGraphicFramePr>
          <p:nvPr/>
        </p:nvGraphicFramePr>
        <p:xfrm>
          <a:off x="173675" y="1054719"/>
          <a:ext cx="6424834" cy="4629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3" name="TextBox 6">
            <a:extLst>
              <a:ext uri="{FF2B5EF4-FFF2-40B4-BE49-F238E27FC236}">
                <a16:creationId xmlns:a16="http://schemas.microsoft.com/office/drawing/2014/main" id="{6D297C24-FEFA-B2FF-CA8F-015AE3BACA75}"/>
              </a:ext>
            </a:extLst>
          </p:cNvPr>
          <p:cNvGraphicFramePr/>
          <p:nvPr/>
        </p:nvGraphicFramePr>
        <p:xfrm>
          <a:off x="6838720" y="802076"/>
          <a:ext cx="5041060" cy="54746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1166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434138" y="195086"/>
            <a:ext cx="9238033" cy="509452"/>
          </a:xfrm>
        </p:spPr>
        <p:txBody>
          <a:bodyPr/>
          <a:lstStyle/>
          <a:p>
            <a:r>
              <a:rPr lang="en-US" sz="4400" dirty="0">
                <a:latin typeface="Acumin Pro ExtraCondensed"/>
              </a:rPr>
              <a:t>FYI - Applicant Profile</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22</a:t>
            </a:fld>
            <a:endParaRPr lang="en-US"/>
          </a:p>
        </p:txBody>
      </p:sp>
      <p:graphicFrame>
        <p:nvGraphicFramePr>
          <p:cNvPr id="3" name="Table 2">
            <a:extLst>
              <a:ext uri="{FF2B5EF4-FFF2-40B4-BE49-F238E27FC236}">
                <a16:creationId xmlns:a16="http://schemas.microsoft.com/office/drawing/2014/main" id="{A25DE529-805D-94E3-BA85-D9B92A837FB0}"/>
              </a:ext>
            </a:extLst>
          </p:cNvPr>
          <p:cNvGraphicFramePr>
            <a:graphicFrameLocks noGrp="1"/>
          </p:cNvGraphicFramePr>
          <p:nvPr>
            <p:extLst>
              <p:ext uri="{D42A27DB-BD31-4B8C-83A1-F6EECF244321}">
                <p14:modId xmlns:p14="http://schemas.microsoft.com/office/powerpoint/2010/main" val="4004498957"/>
              </p:ext>
            </p:extLst>
          </p:nvPr>
        </p:nvGraphicFramePr>
        <p:xfrm>
          <a:off x="437862" y="1717609"/>
          <a:ext cx="11324497" cy="4978076"/>
        </p:xfrm>
        <a:graphic>
          <a:graphicData uri="http://schemas.openxmlformats.org/drawingml/2006/table">
            <a:tbl>
              <a:tblPr firstRow="1" bandRow="1">
                <a:tableStyleId>{00A15C55-8517-42AA-B614-E9B94910E393}</a:tableStyleId>
              </a:tblPr>
              <a:tblGrid>
                <a:gridCol w="3155815">
                  <a:extLst>
                    <a:ext uri="{9D8B030D-6E8A-4147-A177-3AD203B41FA5}">
                      <a16:colId xmlns:a16="http://schemas.microsoft.com/office/drawing/2014/main" val="1851689914"/>
                    </a:ext>
                  </a:extLst>
                </a:gridCol>
                <a:gridCol w="8168682">
                  <a:extLst>
                    <a:ext uri="{9D8B030D-6E8A-4147-A177-3AD203B41FA5}">
                      <a16:colId xmlns:a16="http://schemas.microsoft.com/office/drawing/2014/main" val="1391061815"/>
                    </a:ext>
                  </a:extLst>
                </a:gridCol>
              </a:tblGrid>
              <a:tr h="346363">
                <a:tc>
                  <a:txBody>
                    <a:bodyPr/>
                    <a:lstStyle/>
                    <a:p>
                      <a:r>
                        <a:rPr lang="en-US" sz="1400" b="1" dirty="0"/>
                        <a:t>Academic Background</a:t>
                      </a:r>
                    </a:p>
                  </a:txBody>
                  <a:tcPr/>
                </a:tc>
                <a:tc>
                  <a:txBody>
                    <a:bodyPr/>
                    <a:lstStyle/>
                    <a:p>
                      <a:r>
                        <a:rPr lang="en-US" sz="1400" b="0" dirty="0"/>
                        <a:t>Master’s degree required. At least one degree in engineering required.</a:t>
                      </a:r>
                    </a:p>
                  </a:txBody>
                  <a:tcPr/>
                </a:tc>
                <a:extLst>
                  <a:ext uri="{0D108BD9-81ED-4DB2-BD59-A6C34878D82A}">
                    <a16:rowId xmlns:a16="http://schemas.microsoft.com/office/drawing/2014/main" val="250912292"/>
                  </a:ext>
                </a:extLst>
              </a:tr>
              <a:tr h="357909">
                <a:tc>
                  <a:txBody>
                    <a:bodyPr/>
                    <a:lstStyle/>
                    <a:p>
                      <a:r>
                        <a:rPr lang="en-US" sz="1400" b="1" dirty="0"/>
                        <a:t>Professional Experience</a:t>
                      </a:r>
                    </a:p>
                  </a:txBody>
                  <a:tcPr/>
                </a:tc>
                <a:tc>
                  <a:txBody>
                    <a:bodyPr/>
                    <a:lstStyle/>
                    <a:p>
                      <a:r>
                        <a:rPr lang="en-US" sz="1400" dirty="0"/>
                        <a:t>Minimum 5 years of relevant industry experience required.</a:t>
                      </a:r>
                    </a:p>
                  </a:txBody>
                  <a:tcPr/>
                </a:tc>
                <a:extLst>
                  <a:ext uri="{0D108BD9-81ED-4DB2-BD59-A6C34878D82A}">
                    <a16:rowId xmlns:a16="http://schemas.microsoft.com/office/drawing/2014/main" val="252462432"/>
                  </a:ext>
                </a:extLst>
              </a:tr>
              <a:tr h="1154545">
                <a:tc>
                  <a:txBody>
                    <a:bodyPr/>
                    <a:lstStyle/>
                    <a:p>
                      <a:r>
                        <a:rPr lang="en-US" sz="1400" b="1" dirty="0"/>
                        <a:t>Desired Career Outcome Examples</a:t>
                      </a:r>
                    </a:p>
                  </a:txBody>
                  <a:tcPr/>
                </a:tc>
                <a:tc>
                  <a:txBody>
                    <a:bodyPr/>
                    <a:lstStyle/>
                    <a:p>
                      <a:pPr marL="171450" indent="-171450">
                        <a:buFont typeface="Arial"/>
                        <a:buChar char="•"/>
                      </a:pPr>
                      <a:r>
                        <a:rPr lang="en-US" sz="1400" dirty="0"/>
                        <a:t>Executive Leadership:  CTO, Chief Product Officer, Chief Engineer/Scientist, Chief Operations Officer, Director of Engineering</a:t>
                      </a:r>
                    </a:p>
                    <a:p>
                      <a:pPr marL="171450" indent="-171450">
                        <a:buFont typeface="Arial"/>
                        <a:buChar char="•"/>
                      </a:pPr>
                      <a:r>
                        <a:rPr lang="en-US" sz="1400" dirty="0"/>
                        <a:t>Gov’t Engineering Consultant</a:t>
                      </a:r>
                    </a:p>
                    <a:p>
                      <a:pPr marL="171450" indent="-171450">
                        <a:buFont typeface="Arial"/>
                        <a:buChar char="•"/>
                      </a:pPr>
                      <a:r>
                        <a:rPr lang="en-US" sz="1400" dirty="0"/>
                        <a:t>Innovation Director</a:t>
                      </a:r>
                    </a:p>
                    <a:p>
                      <a:pPr marL="171450" indent="-171450">
                        <a:buFont typeface="Arial"/>
                        <a:buChar char="•"/>
                      </a:pPr>
                      <a:r>
                        <a:rPr lang="en-US" sz="1400" dirty="0"/>
                        <a:t>Consulting Engineer: Senior or Principal</a:t>
                      </a:r>
                    </a:p>
                    <a:p>
                      <a:pPr marL="171450" indent="-171450">
                        <a:buFont typeface="Arial"/>
                        <a:buChar char="•"/>
                      </a:pPr>
                      <a:r>
                        <a:rPr lang="en-US" sz="1400" dirty="0"/>
                        <a:t>Professor of Engineering</a:t>
                      </a:r>
                    </a:p>
                  </a:txBody>
                  <a:tcPr/>
                </a:tc>
                <a:extLst>
                  <a:ext uri="{0D108BD9-81ED-4DB2-BD59-A6C34878D82A}">
                    <a16:rowId xmlns:a16="http://schemas.microsoft.com/office/drawing/2014/main" val="2854511226"/>
                  </a:ext>
                </a:extLst>
              </a:tr>
              <a:tr h="2324315">
                <a:tc>
                  <a:txBody>
                    <a:bodyPr/>
                    <a:lstStyle/>
                    <a:p>
                      <a:pPr lvl="0">
                        <a:buNone/>
                      </a:pPr>
                      <a:r>
                        <a:rPr lang="en-US" sz="1400" b="1" dirty="0"/>
                        <a:t>Top Areas of Interest for Research and Coursework</a:t>
                      </a:r>
                    </a:p>
                  </a:txBody>
                  <a:tcPr/>
                </a:tc>
                <a:tc>
                  <a:txBody>
                    <a:bodyPr/>
                    <a:lstStyle/>
                    <a:p>
                      <a:pPr marL="285750" marR="0" lvl="0" indent="-285750" algn="l">
                        <a:lnSpc>
                          <a:spcPct val="90000"/>
                        </a:lnSpc>
                        <a:spcBef>
                          <a:spcPts val="1000"/>
                        </a:spcBef>
                        <a:spcAft>
                          <a:spcPts val="0"/>
                        </a:spcAft>
                        <a:buClr>
                          <a:srgbClr val="000000"/>
                        </a:buClr>
                        <a:buFont typeface="Arial,Sans-Serif"/>
                        <a:buChar char="•"/>
                      </a:pPr>
                      <a:r>
                        <a:rPr lang="en-US" sz="1400" i="0" u="none" strike="noStrike" noProof="0" dirty="0">
                          <a:solidFill>
                            <a:schemeClr val="bg1"/>
                          </a:solidFill>
                        </a:rPr>
                        <a:t>Prevalence of </a:t>
                      </a:r>
                      <a:r>
                        <a:rPr lang="en-US" sz="1400" i="0" u="none" strike="noStrike" noProof="0" dirty="0">
                          <a:solidFill>
                            <a:srgbClr val="FF0000"/>
                          </a:solidFill>
                        </a:rPr>
                        <a:t>AI/ML and Computer Science</a:t>
                      </a:r>
                    </a:p>
                    <a:p>
                      <a:pPr marL="742950" marR="0" lvl="1" indent="-285750" algn="l">
                        <a:lnSpc>
                          <a:spcPct val="90000"/>
                        </a:lnSpc>
                        <a:spcBef>
                          <a:spcPts val="500"/>
                        </a:spcBef>
                        <a:spcAft>
                          <a:spcPts val="0"/>
                        </a:spcAft>
                        <a:buClr>
                          <a:srgbClr val="000000"/>
                        </a:buClr>
                        <a:buFont typeface="Arial,Sans-Serif"/>
                        <a:buChar char="•"/>
                      </a:pPr>
                      <a:r>
                        <a:rPr lang="en-US" sz="1400" i="0" u="none" strike="noStrike" noProof="0" dirty="0">
                          <a:solidFill>
                            <a:schemeClr val="bg1"/>
                          </a:solidFill>
                        </a:rPr>
                        <a:t>Majority of applicants weave AI, ML, data analytics, or advanced computing into their primary research interests. Many also mention IoT, robotics, or quantum.</a:t>
                      </a:r>
                    </a:p>
                    <a:p>
                      <a:pPr marL="285750" marR="0" lvl="0" indent="-285750" algn="l">
                        <a:lnSpc>
                          <a:spcPct val="90000"/>
                        </a:lnSpc>
                        <a:spcBef>
                          <a:spcPts val="1000"/>
                        </a:spcBef>
                        <a:spcAft>
                          <a:spcPts val="0"/>
                        </a:spcAft>
                        <a:buClr>
                          <a:srgbClr val="000000"/>
                        </a:buClr>
                        <a:buFont typeface="Arial,Sans-Serif"/>
                        <a:buChar char="•"/>
                      </a:pPr>
                      <a:r>
                        <a:rPr lang="en-US" sz="1400" i="0" u="none" strike="noStrike" noProof="0" dirty="0">
                          <a:solidFill>
                            <a:srgbClr val="FF0000"/>
                          </a:solidFill>
                        </a:rPr>
                        <a:t>Robotics and Automation </a:t>
                      </a:r>
                      <a:r>
                        <a:rPr lang="en-US" sz="1400" i="0" u="none" strike="noStrike" noProof="0" dirty="0">
                          <a:solidFill>
                            <a:schemeClr val="bg1"/>
                          </a:solidFill>
                        </a:rPr>
                        <a:t>as a Major Sub-Theme</a:t>
                      </a:r>
                    </a:p>
                    <a:p>
                      <a:pPr marL="742950" marR="0" lvl="1" indent="-285750" algn="l">
                        <a:lnSpc>
                          <a:spcPct val="90000"/>
                        </a:lnSpc>
                        <a:spcBef>
                          <a:spcPts val="500"/>
                        </a:spcBef>
                        <a:spcAft>
                          <a:spcPts val="0"/>
                        </a:spcAft>
                        <a:buClr>
                          <a:srgbClr val="000000"/>
                        </a:buClr>
                        <a:buFont typeface="Arial,Sans-Serif"/>
                        <a:buChar char="•"/>
                      </a:pPr>
                      <a:r>
                        <a:rPr lang="en-US" sz="1400" i="0" u="none" strike="noStrike" noProof="0" dirty="0">
                          <a:solidFill>
                            <a:schemeClr val="bg1"/>
                          </a:solidFill>
                        </a:rPr>
                        <a:t>Robotics, autonomy, and mechatronics appear frequently, often paired with industrial or manufacturing applications.</a:t>
                      </a:r>
                    </a:p>
                    <a:p>
                      <a:pPr marL="285750" marR="0" lvl="0" indent="-285750" algn="l">
                        <a:lnSpc>
                          <a:spcPct val="90000"/>
                        </a:lnSpc>
                        <a:spcBef>
                          <a:spcPts val="1000"/>
                        </a:spcBef>
                        <a:spcAft>
                          <a:spcPts val="0"/>
                        </a:spcAft>
                        <a:buClr>
                          <a:srgbClr val="000000"/>
                        </a:buClr>
                        <a:buFont typeface="Arial,Sans-Serif"/>
                        <a:buChar char="•"/>
                      </a:pPr>
                      <a:r>
                        <a:rPr lang="en-US" sz="1400" i="0" u="none" strike="noStrike" noProof="0" dirty="0">
                          <a:solidFill>
                            <a:srgbClr val="FF0000"/>
                          </a:solidFill>
                        </a:rPr>
                        <a:t>Industrial &amp; Systems Engineering and Operations / Supply Chain Analytics</a:t>
                      </a:r>
                    </a:p>
                    <a:p>
                      <a:pPr marL="742950" marR="0" lvl="1" indent="-285750" algn="l">
                        <a:lnSpc>
                          <a:spcPct val="90000"/>
                        </a:lnSpc>
                        <a:spcBef>
                          <a:spcPts val="500"/>
                        </a:spcBef>
                        <a:spcAft>
                          <a:spcPts val="0"/>
                        </a:spcAft>
                        <a:buClr>
                          <a:srgbClr val="000000"/>
                        </a:buClr>
                        <a:buFont typeface="Arial,Sans-Serif"/>
                        <a:buChar char="•"/>
                      </a:pPr>
                      <a:r>
                        <a:rPr lang="en-US" sz="1400" i="0" u="none" strike="noStrike" noProof="0" dirty="0">
                          <a:solidFill>
                            <a:schemeClr val="bg1"/>
                          </a:solidFill>
                        </a:rPr>
                        <a:t>Several applicants focus on smart manufacturing, digital transformation, or supply chain optimization, typically leveraging AI, IoT, or real-time analytics.</a:t>
                      </a:r>
                    </a:p>
                    <a:p>
                      <a:pPr marL="285750" marR="0" lvl="0" indent="-285750" algn="l">
                        <a:lnSpc>
                          <a:spcPct val="90000"/>
                        </a:lnSpc>
                        <a:spcBef>
                          <a:spcPts val="1000"/>
                        </a:spcBef>
                        <a:spcAft>
                          <a:spcPts val="0"/>
                        </a:spcAft>
                        <a:buClr>
                          <a:srgbClr val="000000"/>
                        </a:buClr>
                        <a:buFont typeface="Arial,Sans-Serif"/>
                        <a:buChar char="•"/>
                      </a:pPr>
                      <a:r>
                        <a:rPr lang="en-US" sz="1400" i="0" u="none" strike="noStrike" noProof="0" dirty="0">
                          <a:solidFill>
                            <a:schemeClr val="bg1"/>
                          </a:solidFill>
                        </a:rPr>
                        <a:t>Smaller Clusters in Energy/Nuclear, Biomedical, and Defense</a:t>
                      </a:r>
                    </a:p>
                    <a:p>
                      <a:pPr marL="285750" marR="0" lvl="0" indent="-285750" algn="l">
                        <a:lnSpc>
                          <a:spcPct val="90000"/>
                        </a:lnSpc>
                        <a:spcBef>
                          <a:spcPts val="1000"/>
                        </a:spcBef>
                        <a:spcAft>
                          <a:spcPts val="0"/>
                        </a:spcAft>
                        <a:buClr>
                          <a:srgbClr val="000000"/>
                        </a:buClr>
                        <a:buFont typeface="Arial,Sans-Serif"/>
                        <a:buChar char="•"/>
                      </a:pPr>
                      <a:r>
                        <a:rPr lang="en-US" sz="1400" u="none" strike="noStrike" noProof="0" dirty="0">
                          <a:solidFill>
                            <a:srgbClr val="000000"/>
                          </a:solidFill>
                        </a:rPr>
                        <a:t>Multidisciplinary Overlaps</a:t>
                      </a:r>
                    </a:p>
                  </a:txBody>
                  <a:tcPr/>
                </a:tc>
                <a:extLst>
                  <a:ext uri="{0D108BD9-81ED-4DB2-BD59-A6C34878D82A}">
                    <a16:rowId xmlns:a16="http://schemas.microsoft.com/office/drawing/2014/main" val="4164875513"/>
                  </a:ext>
                </a:extLst>
              </a:tr>
            </a:tbl>
          </a:graphicData>
        </a:graphic>
      </p:graphicFrame>
      <p:sp>
        <p:nvSpPr>
          <p:cNvPr id="7" name="TextBox 6">
            <a:extLst>
              <a:ext uri="{FF2B5EF4-FFF2-40B4-BE49-F238E27FC236}">
                <a16:creationId xmlns:a16="http://schemas.microsoft.com/office/drawing/2014/main" id="{F85A2A71-BA1B-B664-08FD-52D0030BF0AE}"/>
              </a:ext>
            </a:extLst>
          </p:cNvPr>
          <p:cNvSpPr txBox="1"/>
          <p:nvPr/>
        </p:nvSpPr>
        <p:spPr>
          <a:xfrm>
            <a:off x="434138" y="1055466"/>
            <a:ext cx="10765108" cy="523220"/>
          </a:xfrm>
          <a:prstGeom prst="rect">
            <a:avLst/>
          </a:prstGeom>
          <a:noFill/>
        </p:spPr>
        <p:txBody>
          <a:bodyPr wrap="square" lIns="91440" tIns="45720" rIns="91440" bIns="45720" anchor="t">
            <a:spAutoFit/>
          </a:bodyPr>
          <a:lstStyle/>
          <a:p>
            <a:pPr algn="ctr"/>
            <a:r>
              <a:rPr lang="en-US" sz="1400" i="1" dirty="0"/>
              <a:t>Future graduates are expected to take on significant leadership responsibility, technical oversight, and influence over strategic decision-making in engineering or technology-driven organizations.</a:t>
            </a:r>
          </a:p>
        </p:txBody>
      </p:sp>
    </p:spTree>
    <p:extLst>
      <p:ext uri="{BB962C8B-B14F-4D97-AF65-F5344CB8AC3E}">
        <p14:creationId xmlns:p14="http://schemas.microsoft.com/office/powerpoint/2010/main" val="604878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7CCC-6550-56BF-EFF3-657843D777B9}"/>
              </a:ext>
            </a:extLst>
          </p:cNvPr>
          <p:cNvSpPr>
            <a:spLocks noGrp="1"/>
          </p:cNvSpPr>
          <p:nvPr>
            <p:ph type="ctrTitle"/>
          </p:nvPr>
        </p:nvSpPr>
        <p:spPr>
          <a:xfrm>
            <a:off x="613786" y="204930"/>
            <a:ext cx="9234309" cy="553998"/>
          </a:xfrm>
        </p:spPr>
        <p:txBody>
          <a:bodyPr/>
          <a:lstStyle/>
          <a:p>
            <a:r>
              <a:rPr lang="en-US" sz="4000" dirty="0"/>
              <a:t>FYI - Value Propositions to </a:t>
            </a:r>
            <a:r>
              <a:rPr lang="en-US" sz="4000" dirty="0">
                <a:solidFill>
                  <a:srgbClr val="FF0000"/>
                </a:solidFill>
              </a:rPr>
              <a:t>Learners</a:t>
            </a:r>
          </a:p>
        </p:txBody>
      </p:sp>
      <p:sp>
        <p:nvSpPr>
          <p:cNvPr id="4" name="Text Placeholder 3">
            <a:extLst>
              <a:ext uri="{FF2B5EF4-FFF2-40B4-BE49-F238E27FC236}">
                <a16:creationId xmlns:a16="http://schemas.microsoft.com/office/drawing/2014/main" id="{1AAB8B7C-69D0-E241-41D9-2B58CAFF9036}"/>
              </a:ext>
            </a:extLst>
          </p:cNvPr>
          <p:cNvSpPr>
            <a:spLocks noGrp="1"/>
          </p:cNvSpPr>
          <p:nvPr>
            <p:ph type="body" sz="quarter" idx="14"/>
          </p:nvPr>
        </p:nvSpPr>
        <p:spPr>
          <a:xfrm>
            <a:off x="613786" y="1710752"/>
            <a:ext cx="10973611" cy="3436495"/>
          </a:xfrm>
        </p:spPr>
        <p:txBody>
          <a:bodyPr>
            <a:noAutofit/>
          </a:bodyPr>
          <a:lstStyle/>
          <a:p>
            <a:pPr fontAlgn="base"/>
            <a:r>
              <a:rPr lang="en-US" sz="2000" b="1" dirty="0">
                <a:solidFill>
                  <a:srgbClr val="000000"/>
                </a:solidFill>
                <a:latin typeface="Calibri"/>
                <a:ea typeface="Calibri"/>
                <a:cs typeface="Calibri"/>
              </a:rPr>
              <a:t>Flexibility.</a:t>
            </a:r>
            <a:r>
              <a:rPr lang="en-US" sz="2000" dirty="0">
                <a:solidFill>
                  <a:srgbClr val="000000"/>
                </a:solidFill>
                <a:latin typeface="Calibri"/>
                <a:ea typeface="Calibri"/>
                <a:cs typeface="Calibri"/>
              </a:rPr>
              <a:t> The 100% online format allows working professionals to balance their studies with their job and personal commitments.</a:t>
            </a:r>
          </a:p>
          <a:p>
            <a:pPr fontAlgn="base"/>
            <a:endParaRPr lang="en-US" sz="1050" b="1" dirty="0">
              <a:solidFill>
                <a:srgbClr val="000000"/>
              </a:solidFill>
              <a:latin typeface="Calibri"/>
              <a:ea typeface="Calibri"/>
              <a:cs typeface="Calibri"/>
            </a:endParaRPr>
          </a:p>
          <a:p>
            <a:pPr fontAlgn="base"/>
            <a:r>
              <a:rPr lang="en-US" sz="2000" b="1" dirty="0">
                <a:solidFill>
                  <a:srgbClr val="000000"/>
                </a:solidFill>
                <a:latin typeface="Calibri"/>
                <a:ea typeface="Calibri"/>
                <a:cs typeface="Calibri"/>
              </a:rPr>
              <a:t>Customization.</a:t>
            </a:r>
            <a:r>
              <a:rPr lang="en-US" sz="2000" dirty="0">
                <a:solidFill>
                  <a:srgbClr val="000000"/>
                </a:solidFill>
                <a:latin typeface="Calibri"/>
                <a:ea typeface="Calibri"/>
                <a:cs typeface="Calibri"/>
              </a:rPr>
              <a:t> Students can tailor their coursework and research projects to align with their specific career goals and professional interests. </a:t>
            </a:r>
          </a:p>
          <a:p>
            <a:pPr fontAlgn="base"/>
            <a:endParaRPr lang="en-US" sz="1050" dirty="0">
              <a:solidFill>
                <a:srgbClr val="000000"/>
              </a:solidFill>
              <a:latin typeface="Calibri"/>
              <a:ea typeface="Calibri"/>
              <a:cs typeface="Calibri"/>
            </a:endParaRPr>
          </a:p>
          <a:p>
            <a:pPr fontAlgn="base"/>
            <a:r>
              <a:rPr lang="en-US" sz="2000" b="1" dirty="0">
                <a:solidFill>
                  <a:srgbClr val="000000"/>
                </a:solidFill>
                <a:latin typeface="Calibri"/>
                <a:ea typeface="Calibri"/>
                <a:cs typeface="Calibri"/>
              </a:rPr>
              <a:t>Advanced Technical Skills.</a:t>
            </a:r>
            <a:r>
              <a:rPr lang="en-US" sz="2000" dirty="0">
                <a:solidFill>
                  <a:srgbClr val="000000"/>
                </a:solidFill>
                <a:latin typeface="Calibri"/>
                <a:ea typeface="Calibri"/>
                <a:cs typeface="Calibri"/>
              </a:rPr>
              <a:t> The program provides in-depth knowledge in various engineering domains. </a:t>
            </a:r>
          </a:p>
          <a:p>
            <a:pPr fontAlgn="base"/>
            <a:endParaRPr lang="en-US" sz="1100" dirty="0">
              <a:solidFill>
                <a:srgbClr val="000000"/>
              </a:solidFill>
              <a:latin typeface="Calibri"/>
              <a:ea typeface="Calibri"/>
              <a:cs typeface="Calibri"/>
            </a:endParaRPr>
          </a:p>
          <a:p>
            <a:pPr fontAlgn="base"/>
            <a:r>
              <a:rPr lang="en-US" sz="2000" b="1" dirty="0">
                <a:solidFill>
                  <a:srgbClr val="000000"/>
                </a:solidFill>
                <a:latin typeface="Calibri"/>
                <a:ea typeface="Calibri"/>
                <a:cs typeface="Calibri"/>
              </a:rPr>
              <a:t>Industry Relevance</a:t>
            </a:r>
            <a:r>
              <a:rPr lang="en-US" sz="2000" dirty="0">
                <a:solidFill>
                  <a:srgbClr val="000000"/>
                </a:solidFill>
                <a:latin typeface="Calibri"/>
                <a:ea typeface="Calibri"/>
                <a:cs typeface="Calibri"/>
              </a:rPr>
              <a:t>. The focus on practical application and industry-related research projects bridges the gap between academic theory and real-world practice. </a:t>
            </a:r>
          </a:p>
          <a:p>
            <a:pPr fontAlgn="base"/>
            <a:endParaRPr lang="en-US" sz="1100" dirty="0">
              <a:solidFill>
                <a:srgbClr val="000000"/>
              </a:solidFill>
              <a:latin typeface="Calibri"/>
              <a:ea typeface="Calibri"/>
              <a:cs typeface="Calibri"/>
            </a:endParaRPr>
          </a:p>
          <a:p>
            <a:pPr fontAlgn="base"/>
            <a:r>
              <a:rPr lang="en-US" sz="2000" b="1" dirty="0">
                <a:solidFill>
                  <a:srgbClr val="000000"/>
                </a:solidFill>
                <a:latin typeface="Calibri"/>
                <a:ea typeface="Calibri"/>
                <a:cs typeface="Calibri"/>
              </a:rPr>
              <a:t>Networking &amp; Peer Learning Opportunities.</a:t>
            </a:r>
            <a:r>
              <a:rPr lang="en-US" sz="2000" dirty="0">
                <a:solidFill>
                  <a:srgbClr val="000000"/>
                </a:solidFill>
                <a:latin typeface="Calibri"/>
                <a:ea typeface="Calibri"/>
                <a:cs typeface="Calibri"/>
              </a:rPr>
              <a:t> Students can connect with peers, faculty, and industry professionals. </a:t>
            </a:r>
            <a:br>
              <a:rPr lang="en-US" sz="2000" dirty="0">
                <a:latin typeface="Calibri"/>
              </a:rPr>
            </a:br>
            <a:endParaRPr lang="en-US" sz="2000" dirty="0">
              <a:solidFill>
                <a:srgbClr val="000000"/>
              </a:solidFill>
              <a:latin typeface="Calibri"/>
              <a:ea typeface="Calibri"/>
              <a:cs typeface="Calibri"/>
            </a:endParaRPr>
          </a:p>
        </p:txBody>
      </p:sp>
      <p:sp>
        <p:nvSpPr>
          <p:cNvPr id="5" name="Date Placeholder 4">
            <a:extLst>
              <a:ext uri="{FF2B5EF4-FFF2-40B4-BE49-F238E27FC236}">
                <a16:creationId xmlns:a16="http://schemas.microsoft.com/office/drawing/2014/main" id="{48755DE2-80C4-1316-74EB-E74F9FD4E5A3}"/>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0CB9C06E-C6D8-4973-2C67-64E25D8D5236}"/>
              </a:ext>
            </a:extLst>
          </p:cNvPr>
          <p:cNvSpPr>
            <a:spLocks noGrp="1"/>
          </p:cNvSpPr>
          <p:nvPr>
            <p:ph type="sldNum" sz="quarter" idx="4"/>
          </p:nvPr>
        </p:nvSpPr>
        <p:spPr/>
        <p:txBody>
          <a:bodyPr/>
          <a:lstStyle/>
          <a:p>
            <a:fld id="{8A7A6979-0714-4377-B894-6BE4C2D6E202}" type="slidenum">
              <a:rPr lang="en-US" smtClean="0"/>
              <a:pPr/>
              <a:t>23</a:t>
            </a:fld>
            <a:endParaRPr lang="en-US"/>
          </a:p>
        </p:txBody>
      </p:sp>
    </p:spTree>
    <p:extLst>
      <p:ext uri="{BB962C8B-B14F-4D97-AF65-F5344CB8AC3E}">
        <p14:creationId xmlns:p14="http://schemas.microsoft.com/office/powerpoint/2010/main" val="1103088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437862" y="195086"/>
            <a:ext cx="9234309" cy="609398"/>
          </a:xfrm>
        </p:spPr>
        <p:txBody>
          <a:bodyPr/>
          <a:lstStyle/>
          <a:p>
            <a:r>
              <a:rPr lang="en-US" sz="4400" dirty="0">
                <a:latin typeface="Acumin Pro ExtraCondensed"/>
              </a:rPr>
              <a:t>Current Student Profile: Professional Experience</a:t>
            </a:r>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24</a:t>
            </a:fld>
            <a:endParaRPr lang="en-US"/>
          </a:p>
        </p:txBody>
      </p:sp>
      <p:sp>
        <p:nvSpPr>
          <p:cNvPr id="7" name="TextBox 6">
            <a:extLst>
              <a:ext uri="{FF2B5EF4-FFF2-40B4-BE49-F238E27FC236}">
                <a16:creationId xmlns:a16="http://schemas.microsoft.com/office/drawing/2014/main" id="{F85A2A71-BA1B-B664-08FD-52D0030BF0AE}"/>
              </a:ext>
            </a:extLst>
          </p:cNvPr>
          <p:cNvSpPr txBox="1"/>
          <p:nvPr/>
        </p:nvSpPr>
        <p:spPr>
          <a:xfrm>
            <a:off x="434138" y="1615760"/>
            <a:ext cx="10765108" cy="3340402"/>
          </a:xfrm>
          <a:prstGeom prst="rect">
            <a:avLst/>
          </a:prstGeom>
          <a:noFill/>
        </p:spPr>
        <p:txBody>
          <a:bodyPr wrap="square" lIns="91440" tIns="45720" rIns="91440" bIns="45720" anchor="t">
            <a:spAutoFit/>
          </a:bodyPr>
          <a:lstStyle/>
          <a:p>
            <a:pPr marL="285750" indent="-285750">
              <a:lnSpc>
                <a:spcPct val="90000"/>
              </a:lnSpc>
              <a:spcBef>
                <a:spcPts val="1000"/>
              </a:spcBef>
              <a:buFont typeface="Arial,Sans-Serif"/>
              <a:buChar char="•"/>
            </a:pPr>
            <a:r>
              <a:rPr lang="en-US" sz="2400" dirty="0">
                <a:latin typeface="Calibri"/>
                <a:ea typeface="Calibri"/>
                <a:cs typeface="Calibri"/>
              </a:rPr>
              <a:t>For accepted applicants from the spring 2025 semester, most report between </a:t>
            </a:r>
            <a:r>
              <a:rPr lang="en-US" sz="2400" b="1" dirty="0">
                <a:latin typeface="Calibri"/>
                <a:ea typeface="Calibri"/>
                <a:cs typeface="Calibri"/>
              </a:rPr>
              <a:t>4 and 28</a:t>
            </a:r>
            <a:r>
              <a:rPr lang="en-US" sz="2400" dirty="0">
                <a:latin typeface="Calibri"/>
                <a:ea typeface="Calibri"/>
                <a:cs typeface="Calibri"/>
              </a:rPr>
              <a:t> years of experience. Average is 13 years of experience.</a:t>
            </a:r>
          </a:p>
          <a:p>
            <a:pPr marL="285750" indent="-285750">
              <a:lnSpc>
                <a:spcPct val="90000"/>
              </a:lnSpc>
              <a:spcBef>
                <a:spcPts val="1000"/>
              </a:spcBef>
              <a:buFont typeface="Arial,Sans-Serif"/>
              <a:buChar char="•"/>
            </a:pPr>
            <a:r>
              <a:rPr lang="en-US" sz="2400" dirty="0">
                <a:latin typeface="Calibri"/>
                <a:ea typeface="Calibri"/>
                <a:cs typeface="Calibri"/>
              </a:rPr>
              <a:t>For denied applicants, the range is roughly </a:t>
            </a:r>
            <a:r>
              <a:rPr lang="en-US" sz="2400" b="1" dirty="0">
                <a:latin typeface="Calibri"/>
                <a:ea typeface="Calibri"/>
                <a:cs typeface="Calibri"/>
              </a:rPr>
              <a:t>3 to 30</a:t>
            </a:r>
            <a:r>
              <a:rPr lang="en-US" sz="2400" dirty="0">
                <a:latin typeface="Calibri"/>
                <a:ea typeface="Calibri"/>
                <a:cs typeface="Calibri"/>
              </a:rPr>
              <a:t> years, with an </a:t>
            </a:r>
            <a:r>
              <a:rPr lang="en-US" sz="2400" b="1" dirty="0">
                <a:latin typeface="Calibri"/>
                <a:ea typeface="Calibri"/>
                <a:cs typeface="Calibri"/>
              </a:rPr>
              <a:t>average around 19</a:t>
            </a:r>
            <a:r>
              <a:rPr lang="en-US" sz="2400" dirty="0">
                <a:latin typeface="Calibri"/>
                <a:ea typeface="Calibri"/>
                <a:cs typeface="Calibri"/>
              </a:rPr>
              <a:t> years.</a:t>
            </a:r>
          </a:p>
          <a:p>
            <a:pPr>
              <a:lnSpc>
                <a:spcPct val="90000"/>
              </a:lnSpc>
              <a:spcBef>
                <a:spcPts val="1000"/>
              </a:spcBef>
            </a:pPr>
            <a:br>
              <a:rPr lang="en-US" sz="2400" dirty="0">
                <a:latin typeface="Calibri"/>
              </a:rPr>
            </a:br>
            <a:r>
              <a:rPr lang="en-US" sz="2400" dirty="0">
                <a:latin typeface="Calibri"/>
                <a:ea typeface="Calibri"/>
                <a:cs typeface="Calibri"/>
              </a:rPr>
              <a:t>Despite some exceptions, on average, denied applicants have more total years of experience than accepted applicants. That said, there are outliers on both ends (e.g., a 27-year-old with 3 years’ experience was denied, but a 36-year-old with only 4 years’ experience was accepted).</a:t>
            </a:r>
            <a:endParaRPr lang="en-US" sz="1600" i="1" dirty="0">
              <a:latin typeface="Calibri"/>
              <a:ea typeface="Calibri"/>
              <a:cs typeface="Calibri"/>
            </a:endParaRPr>
          </a:p>
        </p:txBody>
      </p:sp>
    </p:spTree>
    <p:extLst>
      <p:ext uri="{BB962C8B-B14F-4D97-AF65-F5344CB8AC3E}">
        <p14:creationId xmlns:p14="http://schemas.microsoft.com/office/powerpoint/2010/main" val="303234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9B7E35-AA5D-5678-22B7-DC01261A0FB3}"/>
              </a:ext>
            </a:extLst>
          </p:cNvPr>
          <p:cNvSpPr/>
          <p:nvPr/>
        </p:nvSpPr>
        <p:spPr>
          <a:xfrm>
            <a:off x="179521" y="5657353"/>
            <a:ext cx="3483390" cy="106017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F2A2F-38BE-EB9B-9FA3-F0E2FA754070}"/>
              </a:ext>
            </a:extLst>
          </p:cNvPr>
          <p:cNvSpPr>
            <a:spLocks noGrp="1"/>
          </p:cNvSpPr>
          <p:nvPr>
            <p:ph type="ctrTitle"/>
          </p:nvPr>
        </p:nvSpPr>
        <p:spPr>
          <a:xfrm>
            <a:off x="736637" y="220424"/>
            <a:ext cx="9234309" cy="609398"/>
          </a:xfrm>
        </p:spPr>
        <p:txBody>
          <a:bodyPr/>
          <a:lstStyle/>
          <a:p>
            <a:r>
              <a:rPr lang="en-US" sz="4400" dirty="0">
                <a:latin typeface="Acumin Pro ExtraCondensed"/>
              </a:rPr>
              <a:t>Purdue University Online Doctor of Engineering (D.Eng.)</a:t>
            </a:r>
            <a:endParaRPr lang="en-US" sz="4400" dirty="0"/>
          </a:p>
        </p:txBody>
      </p:sp>
      <p:sp>
        <p:nvSpPr>
          <p:cNvPr id="5" name="Date Placeholder 4">
            <a:extLst>
              <a:ext uri="{FF2B5EF4-FFF2-40B4-BE49-F238E27FC236}">
                <a16:creationId xmlns:a16="http://schemas.microsoft.com/office/drawing/2014/main" id="{DCFCD98C-B4AF-2710-7983-94A49B14D912}"/>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6C2D8900-7360-6347-56AF-74968141B6B8}"/>
              </a:ext>
            </a:extLst>
          </p:cNvPr>
          <p:cNvSpPr>
            <a:spLocks noGrp="1"/>
          </p:cNvSpPr>
          <p:nvPr>
            <p:ph type="sldNum" sz="quarter" idx="4"/>
          </p:nvPr>
        </p:nvSpPr>
        <p:spPr/>
        <p:txBody>
          <a:bodyPr/>
          <a:lstStyle/>
          <a:p>
            <a:fld id="{8A7A6979-0714-4377-B894-6BE4C2D6E202}" type="slidenum">
              <a:rPr lang="en-US" smtClean="0"/>
              <a:pPr/>
              <a:t>3</a:t>
            </a:fld>
            <a:endParaRPr lang="en-US"/>
          </a:p>
        </p:txBody>
      </p:sp>
      <p:sp>
        <p:nvSpPr>
          <p:cNvPr id="3" name="Text Placeholder 3">
            <a:extLst>
              <a:ext uri="{FF2B5EF4-FFF2-40B4-BE49-F238E27FC236}">
                <a16:creationId xmlns:a16="http://schemas.microsoft.com/office/drawing/2014/main" id="{1710EF4F-8D8E-E60C-7DF0-6DCF87355107}"/>
              </a:ext>
            </a:extLst>
          </p:cNvPr>
          <p:cNvSpPr txBox="1">
            <a:spLocks/>
          </p:cNvSpPr>
          <p:nvPr/>
        </p:nvSpPr>
        <p:spPr>
          <a:xfrm>
            <a:off x="464469" y="1065320"/>
            <a:ext cx="11229336" cy="5202936"/>
          </a:xfrm>
          <a:prstGeom prst="rect">
            <a:avLst/>
          </a:prstGeom>
        </p:spPr>
        <p:txBody>
          <a:bodyPr vert="horz" lIns="0" tIns="0" rIns="0" bIns="0" rtlCol="0" anchor="t">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fontAlgn="base">
              <a:buNone/>
            </a:pPr>
            <a:r>
              <a:rPr lang="en-US" sz="1600" b="1" i="1" dirty="0">
                <a:solidFill>
                  <a:schemeClr val="accent3">
                    <a:lumMod val="50000"/>
                  </a:schemeClr>
                </a:solidFill>
                <a:latin typeface="Calibri"/>
                <a:ea typeface="Calibri"/>
                <a:cs typeface="Calibri"/>
              </a:rPr>
              <a:t>Vision:</a:t>
            </a:r>
            <a:endParaRPr lang="en-US" sz="1600" dirty="0">
              <a:solidFill>
                <a:schemeClr val="accent3">
                  <a:lumMod val="50000"/>
                </a:schemeClr>
              </a:solidFill>
              <a:latin typeface="Calibri"/>
              <a:ea typeface="Calibri"/>
              <a:cs typeface="Calibri"/>
            </a:endParaRPr>
          </a:p>
          <a:p>
            <a:pPr marL="0">
              <a:buNone/>
            </a:pPr>
            <a:r>
              <a:rPr lang="en-US" sz="1600" dirty="0">
                <a:solidFill>
                  <a:srgbClr val="212529"/>
                </a:solidFill>
                <a:latin typeface="Calibri"/>
                <a:ea typeface="Calibri"/>
                <a:cs typeface="Calibri"/>
              </a:rPr>
              <a:t>To empower engineering professionals by providing a flexible, interdisciplinary online doctoral program that fosters innovation, technical expertise, and leadership, enabling them to drive significant advancements in their fields and achieve their career aspirations.</a:t>
            </a:r>
          </a:p>
          <a:p>
            <a:pPr marL="0">
              <a:buNone/>
            </a:pPr>
            <a:endParaRPr lang="en-US" sz="1600" dirty="0">
              <a:solidFill>
                <a:srgbClr val="212529"/>
              </a:solidFill>
              <a:latin typeface="Calibri"/>
              <a:ea typeface="Calibri"/>
              <a:cs typeface="Calibri"/>
            </a:endParaRPr>
          </a:p>
          <a:p>
            <a:pPr marL="0" indent="0" algn="l" rtl="0" fontAlgn="base">
              <a:buNone/>
            </a:pPr>
            <a:r>
              <a:rPr lang="en-US" sz="1600" b="1" i="1" dirty="0">
                <a:solidFill>
                  <a:srgbClr val="806000"/>
                </a:solidFill>
                <a:effectLst/>
                <a:latin typeface="Calibri"/>
                <a:ea typeface="Calibri"/>
                <a:cs typeface="Calibri"/>
              </a:rPr>
              <a:t>Target Learner: </a:t>
            </a:r>
          </a:p>
          <a:p>
            <a:pPr fontAlgn="base"/>
            <a:r>
              <a:rPr lang="en-US" sz="1600" dirty="0">
                <a:solidFill>
                  <a:srgbClr val="212529"/>
                </a:solidFill>
                <a:latin typeface="Calibri"/>
                <a:ea typeface="Calibri"/>
                <a:cs typeface="Calibri"/>
              </a:rPr>
              <a:t>Mid- to senior-level engineer / team lead / manager / director.</a:t>
            </a:r>
          </a:p>
          <a:p>
            <a:pPr fontAlgn="base"/>
            <a:r>
              <a:rPr lang="en-US" sz="1600" dirty="0">
                <a:solidFill>
                  <a:srgbClr val="212529"/>
                </a:solidFill>
                <a:latin typeface="Calibri"/>
                <a:ea typeface="Calibri"/>
                <a:cs typeface="Calibri"/>
              </a:rPr>
              <a:t>Clear professional and academic goals, including a clear vision for their research project and dissertation and interest in specific Purdue faculty.</a:t>
            </a:r>
          </a:p>
          <a:p>
            <a:pPr fontAlgn="base"/>
            <a:r>
              <a:rPr lang="en-US" sz="1600" b="0" i="0" dirty="0">
                <a:solidFill>
                  <a:srgbClr val="212529"/>
                </a:solidFill>
                <a:effectLst/>
                <a:latin typeface="Calibri"/>
                <a:ea typeface="Calibri"/>
                <a:cs typeface="Calibri"/>
              </a:rPr>
              <a:t>Unable to pause their career while pursuing a traditional residential PhD.</a:t>
            </a:r>
            <a:endParaRPr lang="en-US" sz="1600" b="0" i="0" dirty="0">
              <a:solidFill>
                <a:srgbClr val="806000"/>
              </a:solidFill>
              <a:effectLst/>
              <a:latin typeface="Calibri"/>
              <a:ea typeface="Calibri"/>
              <a:cs typeface="Calibri"/>
            </a:endParaRPr>
          </a:p>
          <a:p>
            <a:pPr marL="0" indent="0" algn="l" rtl="0" fontAlgn="base">
              <a:buNone/>
            </a:pPr>
            <a:endParaRPr lang="en-US" sz="1600" b="0" i="1" dirty="0">
              <a:solidFill>
                <a:srgbClr val="806000"/>
              </a:solidFill>
              <a:effectLst/>
              <a:latin typeface="Calibri"/>
              <a:ea typeface="Calibri"/>
              <a:cs typeface="Calibri"/>
            </a:endParaRPr>
          </a:p>
          <a:p>
            <a:pPr marL="0" indent="0">
              <a:buNone/>
            </a:pPr>
            <a:r>
              <a:rPr lang="en-US" sz="1600" b="1" i="1" dirty="0">
                <a:solidFill>
                  <a:schemeClr val="accent3">
                    <a:lumMod val="50000"/>
                  </a:schemeClr>
                </a:solidFill>
                <a:latin typeface="Calibri"/>
                <a:ea typeface="Calibri"/>
                <a:cs typeface="Calibri"/>
              </a:rPr>
              <a:t>Program Basics:</a:t>
            </a:r>
            <a:endParaRPr lang="en-US" sz="1600" b="1" dirty="0">
              <a:solidFill>
                <a:srgbClr val="212529"/>
              </a:solidFill>
              <a:latin typeface="Calibri"/>
              <a:ea typeface="Calibri"/>
              <a:cs typeface="Calibri"/>
            </a:endParaRPr>
          </a:p>
          <a:p>
            <a:pPr marL="285750" indent="-285750"/>
            <a:r>
              <a:rPr lang="en-US" sz="1600" dirty="0">
                <a:solidFill>
                  <a:srgbClr val="212529"/>
                </a:solidFill>
                <a:latin typeface="Calibri"/>
                <a:ea typeface="Calibri"/>
                <a:cs typeface="Calibri"/>
              </a:rPr>
              <a:t>60+ credits with a previously earned master's in engineering</a:t>
            </a:r>
          </a:p>
          <a:p>
            <a:pPr marL="285750" indent="-285750"/>
            <a:r>
              <a:rPr lang="en-US" sz="1600" b="0" i="0" dirty="0">
                <a:solidFill>
                  <a:srgbClr val="212529"/>
                </a:solidFill>
                <a:effectLst/>
                <a:latin typeface="Calibri"/>
                <a:ea typeface="Calibri"/>
                <a:cs typeface="Calibri"/>
              </a:rPr>
              <a:t>Incl. 30 credit research requirement and dissertation</a:t>
            </a:r>
          </a:p>
          <a:p>
            <a:pPr marL="468630" lvl="1" indent="-285750"/>
            <a:r>
              <a:rPr lang="en-US" b="0" i="0" dirty="0">
                <a:solidFill>
                  <a:srgbClr val="212529"/>
                </a:solidFill>
                <a:effectLst/>
                <a:latin typeface="Calibri"/>
                <a:ea typeface="Calibri"/>
                <a:cs typeface="Calibri"/>
              </a:rPr>
              <a:t>Purdue Faculty Advisor, Dissertation Committee, and non-Purdue Industry Partner (employer)</a:t>
            </a:r>
          </a:p>
          <a:p>
            <a:pPr marL="285750" indent="-285750"/>
            <a:r>
              <a:rPr lang="en-US" sz="1600" dirty="0">
                <a:solidFill>
                  <a:srgbClr val="212529"/>
                </a:solidFill>
                <a:latin typeface="Calibri"/>
                <a:ea typeface="Calibri"/>
                <a:cs typeface="Calibri"/>
              </a:rPr>
              <a:t>Required coursework in technical, professional, and foundational areas</a:t>
            </a:r>
          </a:p>
          <a:p>
            <a:pPr marL="285750" indent="-285750"/>
            <a:endParaRPr lang="en-US" sz="1600" b="0" i="0" dirty="0">
              <a:solidFill>
                <a:srgbClr val="212529"/>
              </a:solidFill>
              <a:effectLst/>
              <a:latin typeface="Calibri"/>
              <a:ea typeface="Calibri"/>
              <a:cs typeface="Calibri"/>
            </a:endParaRPr>
          </a:p>
          <a:p>
            <a:pPr marL="0" indent="0">
              <a:buNone/>
            </a:pPr>
            <a:r>
              <a:rPr lang="en-US" sz="1600" b="1" i="1" dirty="0">
                <a:solidFill>
                  <a:schemeClr val="accent3">
                    <a:lumMod val="50000"/>
                  </a:schemeClr>
                </a:solidFill>
                <a:latin typeface="Calibri"/>
                <a:ea typeface="Calibri"/>
                <a:cs typeface="Calibri"/>
              </a:rPr>
              <a:t>Key Admission Criteria (Refer to page 20 for details):</a:t>
            </a:r>
            <a:endParaRPr lang="en-US" sz="1600" b="1" dirty="0">
              <a:solidFill>
                <a:srgbClr val="212529"/>
              </a:solidFill>
              <a:latin typeface="Calibri"/>
              <a:ea typeface="Calibri"/>
              <a:cs typeface="Calibri"/>
            </a:endParaRPr>
          </a:p>
          <a:p>
            <a:pPr>
              <a:buFont typeface="Wingdings" panose="05000000000000000000" pitchFamily="2" charset="2"/>
              <a:buChar char="§"/>
            </a:pPr>
            <a:r>
              <a:rPr lang="en-US" sz="1600" dirty="0">
                <a:solidFill>
                  <a:srgbClr val="212529"/>
                </a:solidFill>
                <a:latin typeface="Calibri"/>
                <a:ea typeface="Calibri"/>
                <a:cs typeface="Calibri"/>
              </a:rPr>
              <a:t>A master’s degree in engineering.</a:t>
            </a:r>
          </a:p>
          <a:p>
            <a:pPr>
              <a:buFont typeface="Wingdings" panose="05000000000000000000" pitchFamily="2" charset="2"/>
              <a:buChar char="§"/>
            </a:pPr>
            <a:r>
              <a:rPr lang="en-US" sz="1600" dirty="0">
                <a:solidFill>
                  <a:srgbClr val="212529"/>
                </a:solidFill>
                <a:latin typeface="Calibri"/>
                <a:ea typeface="Calibri"/>
                <a:cs typeface="Calibri"/>
              </a:rPr>
              <a:t>5+ years’ professional working experience.</a:t>
            </a:r>
          </a:p>
          <a:p>
            <a:pPr>
              <a:buFont typeface="Wingdings" panose="05000000000000000000" pitchFamily="2" charset="2"/>
              <a:buChar char="§"/>
            </a:pPr>
            <a:r>
              <a:rPr lang="en-US" sz="1600" dirty="0">
                <a:solidFill>
                  <a:srgbClr val="212529"/>
                </a:solidFill>
                <a:latin typeface="Calibri"/>
                <a:ea typeface="Calibri"/>
                <a:cs typeface="Calibri"/>
              </a:rPr>
              <a:t>3.0 (out of 4.0) GPA</a:t>
            </a:r>
          </a:p>
          <a:p>
            <a:pPr marL="0" indent="0">
              <a:buNone/>
            </a:pPr>
            <a:endParaRPr lang="en-US" sz="1600" b="0" i="0" dirty="0">
              <a:solidFill>
                <a:srgbClr val="000000"/>
              </a:solidFill>
              <a:effectLst/>
              <a:latin typeface="Franklin Gothic"/>
              <a:ea typeface="Calibri"/>
              <a:cs typeface="Segoe UI"/>
            </a:endParaRPr>
          </a:p>
        </p:txBody>
      </p:sp>
      <p:sp>
        <p:nvSpPr>
          <p:cNvPr id="7" name="TextBox 6">
            <a:hlinkClick r:id="rId3"/>
            <a:extLst>
              <a:ext uri="{FF2B5EF4-FFF2-40B4-BE49-F238E27FC236}">
                <a16:creationId xmlns:a16="http://schemas.microsoft.com/office/drawing/2014/main" id="{E93BB59A-81ED-AB02-51A9-CDDC76A1257A}"/>
              </a:ext>
            </a:extLst>
          </p:cNvPr>
          <p:cNvSpPr txBox="1"/>
          <p:nvPr/>
        </p:nvSpPr>
        <p:spPr>
          <a:xfrm>
            <a:off x="8641080" y="3519783"/>
            <a:ext cx="2120709" cy="461665"/>
          </a:xfrm>
          <a:prstGeom prst="rect">
            <a:avLst/>
          </a:prstGeom>
          <a:noFill/>
        </p:spPr>
        <p:txBody>
          <a:bodyPr wrap="none" rtlCol="0">
            <a:spAutoFit/>
          </a:bodyPr>
          <a:lstStyle/>
          <a:p>
            <a:r>
              <a:rPr lang="en-US" sz="2400" u="sng" dirty="0">
                <a:solidFill>
                  <a:srgbClr val="0070C0"/>
                </a:solidFill>
              </a:rPr>
              <a:t>D.Eng website</a:t>
            </a:r>
          </a:p>
        </p:txBody>
      </p:sp>
    </p:spTree>
    <p:extLst>
      <p:ext uri="{BB962C8B-B14F-4D97-AF65-F5344CB8AC3E}">
        <p14:creationId xmlns:p14="http://schemas.microsoft.com/office/powerpoint/2010/main" val="227533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532833" y="193156"/>
            <a:ext cx="9234309" cy="609398"/>
          </a:xfrm>
        </p:spPr>
        <p:txBody>
          <a:bodyPr/>
          <a:lstStyle/>
          <a:p>
            <a:r>
              <a:rPr lang="en-US" sz="4400" dirty="0">
                <a:latin typeface="Acumin Pro ExtraCondensed"/>
              </a:rPr>
              <a:t>D. Eng Curriculum (Estimate: 4~ 6 years)</a:t>
            </a:r>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4</a:t>
            </a:fld>
            <a:endParaRPr lang="en-US"/>
          </a:p>
        </p:txBody>
      </p:sp>
      <p:sp>
        <p:nvSpPr>
          <p:cNvPr id="7" name="TextBox 6">
            <a:extLst>
              <a:ext uri="{FF2B5EF4-FFF2-40B4-BE49-F238E27FC236}">
                <a16:creationId xmlns:a16="http://schemas.microsoft.com/office/drawing/2014/main" id="{9A5F8471-D1FE-E96D-9AA5-01E7A2A22645}"/>
              </a:ext>
            </a:extLst>
          </p:cNvPr>
          <p:cNvSpPr txBox="1"/>
          <p:nvPr/>
        </p:nvSpPr>
        <p:spPr>
          <a:xfrm>
            <a:off x="8889476" y="1158844"/>
            <a:ext cx="2979704" cy="4708981"/>
          </a:xfrm>
          <a:prstGeom prst="rect">
            <a:avLst/>
          </a:prstGeom>
          <a:solidFill>
            <a:schemeClr val="tx1"/>
          </a:solidFill>
        </p:spPr>
        <p:txBody>
          <a:bodyPr wrap="square" rtlCol="0">
            <a:spAutoFit/>
          </a:bodyPr>
          <a:lstStyle/>
          <a:p>
            <a:pPr marL="285750" indent="-285750">
              <a:buFont typeface="Wingdings" panose="05000000000000000000" pitchFamily="2" charset="2"/>
              <a:buChar char="§"/>
            </a:pPr>
            <a:r>
              <a:rPr lang="en-US" sz="2000" dirty="0">
                <a:solidFill>
                  <a:srgbClr val="FFC000"/>
                </a:solidFill>
              </a:rPr>
              <a:t>46 students enrolled (started in SP 2025)</a:t>
            </a:r>
          </a:p>
          <a:p>
            <a:pPr marL="285750" indent="-285750">
              <a:buFont typeface="Wingdings" panose="05000000000000000000" pitchFamily="2" charset="2"/>
              <a:buChar char="§"/>
            </a:pPr>
            <a:r>
              <a:rPr lang="en-US" sz="2000" dirty="0">
                <a:solidFill>
                  <a:srgbClr val="FFC000"/>
                </a:solidFill>
              </a:rPr>
              <a:t>Top three areas of research interest: (1) AI / ML and data science applications in their area; (2) Robotics &amp; autonomous systems; (3) Industrial / systems engineering, and operations and supply chain management &amp; analytics. </a:t>
            </a:r>
          </a:p>
        </p:txBody>
      </p:sp>
      <p:pic>
        <p:nvPicPr>
          <p:cNvPr id="8" name="Picture 7">
            <a:extLst>
              <a:ext uri="{FF2B5EF4-FFF2-40B4-BE49-F238E27FC236}">
                <a16:creationId xmlns:a16="http://schemas.microsoft.com/office/drawing/2014/main" id="{7B0B06EF-B3D0-71BC-EF33-EC782809A035}"/>
              </a:ext>
            </a:extLst>
          </p:cNvPr>
          <p:cNvPicPr>
            <a:picLocks noChangeAspect="1"/>
          </p:cNvPicPr>
          <p:nvPr/>
        </p:nvPicPr>
        <p:blipFill>
          <a:blip r:embed="rId3"/>
          <a:stretch>
            <a:fillRect/>
          </a:stretch>
        </p:blipFill>
        <p:spPr>
          <a:xfrm>
            <a:off x="322820" y="1158843"/>
            <a:ext cx="8387547" cy="4808323"/>
          </a:xfrm>
          <a:prstGeom prst="rect">
            <a:avLst/>
          </a:prstGeom>
        </p:spPr>
      </p:pic>
    </p:spTree>
    <p:extLst>
      <p:ext uri="{BB962C8B-B14F-4D97-AF65-F5344CB8AC3E}">
        <p14:creationId xmlns:p14="http://schemas.microsoft.com/office/powerpoint/2010/main" val="196909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5E42BC-8C5F-F2CD-A30E-0ADEE5D62B3C}"/>
              </a:ext>
            </a:extLst>
          </p:cNvPr>
          <p:cNvSpPr/>
          <p:nvPr/>
        </p:nvSpPr>
        <p:spPr>
          <a:xfrm>
            <a:off x="8290112" y="5866205"/>
            <a:ext cx="2350280" cy="8509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12B804-DE0F-D56E-75B9-AD4B0B563DC0}"/>
              </a:ext>
            </a:extLst>
          </p:cNvPr>
          <p:cNvSpPr/>
          <p:nvPr/>
        </p:nvSpPr>
        <p:spPr>
          <a:xfrm>
            <a:off x="602537" y="5938711"/>
            <a:ext cx="3606800" cy="8509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646358" y="193076"/>
            <a:ext cx="9234309" cy="609398"/>
          </a:xfrm>
        </p:spPr>
        <p:txBody>
          <a:bodyPr/>
          <a:lstStyle/>
          <a:p>
            <a:r>
              <a:rPr lang="en-US" sz="4400" dirty="0">
                <a:latin typeface="Acumin Pro ExtraCondensed"/>
              </a:rPr>
              <a:t>FYI - Doctor of Engineering  - Program Team</a:t>
            </a:r>
            <a:endParaRPr lang="en-US" sz="4400"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5</a:t>
            </a:fld>
            <a:endParaRPr lang="en-US"/>
          </a:p>
        </p:txBody>
      </p:sp>
      <p:sp>
        <p:nvSpPr>
          <p:cNvPr id="4" name="TextBox 3">
            <a:extLst>
              <a:ext uri="{FF2B5EF4-FFF2-40B4-BE49-F238E27FC236}">
                <a16:creationId xmlns:a16="http://schemas.microsoft.com/office/drawing/2014/main" id="{B4E3D879-F7BF-0C61-27F1-E16E0AB894A5}"/>
              </a:ext>
            </a:extLst>
          </p:cNvPr>
          <p:cNvSpPr txBox="1"/>
          <p:nvPr/>
        </p:nvSpPr>
        <p:spPr>
          <a:xfrm>
            <a:off x="637095" y="1655699"/>
            <a:ext cx="353768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endParaRPr lang="en-US" sz="1600">
              <a:latin typeface="Acumin Pro"/>
              <a:cs typeface="Segoe UI"/>
            </a:endParaRPr>
          </a:p>
          <a:p>
            <a:endParaRPr lang="en-US" sz="1000" b="1">
              <a:latin typeface="Calibri"/>
              <a:cs typeface="Segoe UI"/>
            </a:endParaRPr>
          </a:p>
        </p:txBody>
      </p:sp>
      <p:sp>
        <p:nvSpPr>
          <p:cNvPr id="20" name="Rectangle 19">
            <a:extLst>
              <a:ext uri="{FF2B5EF4-FFF2-40B4-BE49-F238E27FC236}">
                <a16:creationId xmlns:a16="http://schemas.microsoft.com/office/drawing/2014/main" id="{41E11458-6487-A117-28CA-FC22B93E4273}"/>
              </a:ext>
            </a:extLst>
          </p:cNvPr>
          <p:cNvSpPr/>
          <p:nvPr/>
        </p:nvSpPr>
        <p:spPr>
          <a:xfrm>
            <a:off x="9150748" y="5670320"/>
            <a:ext cx="2820857" cy="8509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9564A0C-2230-CF62-9F56-B547AB02BAC7}"/>
              </a:ext>
            </a:extLst>
          </p:cNvPr>
          <p:cNvSpPr txBox="1"/>
          <p:nvPr/>
        </p:nvSpPr>
        <p:spPr>
          <a:xfrm>
            <a:off x="8729195" y="3906994"/>
            <a:ext cx="26918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Acumin Pro"/>
                <a:cs typeface="Segoe UI"/>
              </a:rPr>
              <a:t>Alisyn Gruener</a:t>
            </a:r>
          </a:p>
          <a:p>
            <a:pPr algn="ctr"/>
            <a:r>
              <a:rPr lang="en-US" sz="1600" b="1" dirty="0">
                <a:latin typeface="Acumin Pro"/>
                <a:cs typeface="Segoe UI"/>
              </a:rPr>
              <a:t>Program Manager</a:t>
            </a:r>
          </a:p>
          <a:p>
            <a:pPr algn="ctr"/>
            <a:endParaRPr lang="en-US" sz="1000" b="1" dirty="0">
              <a:latin typeface="Acumin Pro"/>
              <a:cs typeface="Segoe UI"/>
            </a:endParaRPr>
          </a:p>
        </p:txBody>
      </p:sp>
      <p:sp>
        <p:nvSpPr>
          <p:cNvPr id="28" name="TextBox 27">
            <a:extLst>
              <a:ext uri="{FF2B5EF4-FFF2-40B4-BE49-F238E27FC236}">
                <a16:creationId xmlns:a16="http://schemas.microsoft.com/office/drawing/2014/main" id="{9C83D436-1A3C-3A4C-B5CA-07E3AF0EBEAC}"/>
              </a:ext>
            </a:extLst>
          </p:cNvPr>
          <p:cNvSpPr txBox="1"/>
          <p:nvPr/>
        </p:nvSpPr>
        <p:spPr>
          <a:xfrm>
            <a:off x="8517642" y="4581195"/>
            <a:ext cx="33943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t>Program operations</a:t>
            </a:r>
          </a:p>
          <a:p>
            <a:pPr marL="285750" indent="-285750">
              <a:buFont typeface="Arial" panose="020B0604020202020204" pitchFamily="34" charset="0"/>
              <a:buChar char="•"/>
            </a:pPr>
            <a:r>
              <a:rPr lang="en-US" sz="1600"/>
              <a:t>Functional program staff support</a:t>
            </a:r>
          </a:p>
          <a:p>
            <a:pPr marL="285750" indent="-285750">
              <a:buFont typeface="Arial" panose="020B0604020202020204" pitchFamily="34" charset="0"/>
              <a:buChar char="•"/>
            </a:pPr>
            <a:r>
              <a:rPr lang="en-US" sz="1600"/>
              <a:t>Department &amp; OGSPS policies, procedures, requirements</a:t>
            </a:r>
          </a:p>
          <a:p>
            <a:pPr marL="285750" indent="-285750">
              <a:buFont typeface="Arial" panose="020B0604020202020204" pitchFamily="34" charset="0"/>
              <a:buChar char="•"/>
            </a:pPr>
            <a:r>
              <a:rPr lang="en-US" sz="1600"/>
              <a:t>Project manage faculty committee(s) and other groups</a:t>
            </a:r>
          </a:p>
          <a:p>
            <a:pPr marL="285750" indent="-285750">
              <a:buFont typeface="Arial" panose="020B0604020202020204" pitchFamily="34" charset="0"/>
              <a:buChar char="•"/>
            </a:pPr>
            <a:r>
              <a:rPr lang="en-US" sz="1600"/>
              <a:t>Process Documentation</a:t>
            </a:r>
          </a:p>
        </p:txBody>
      </p:sp>
      <p:cxnSp>
        <p:nvCxnSpPr>
          <p:cNvPr id="23" name="Straight Arrow Connector 22">
            <a:extLst>
              <a:ext uri="{FF2B5EF4-FFF2-40B4-BE49-F238E27FC236}">
                <a16:creationId xmlns:a16="http://schemas.microsoft.com/office/drawing/2014/main" id="{39F3FE70-287D-A90D-C183-4F1DBBFCC9E2}"/>
              </a:ext>
            </a:extLst>
          </p:cNvPr>
          <p:cNvCxnSpPr>
            <a:cxnSpLocks/>
          </p:cNvCxnSpPr>
          <p:nvPr/>
        </p:nvCxnSpPr>
        <p:spPr>
          <a:xfrm>
            <a:off x="4282859" y="1143113"/>
            <a:ext cx="11545" cy="5253964"/>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4" name="Picture 13" descr="BME's Kinzer-Ursem appointed associate dean for graduate and professional  education - News - College of Engineering - Purdue University">
            <a:extLst>
              <a:ext uri="{FF2B5EF4-FFF2-40B4-BE49-F238E27FC236}">
                <a16:creationId xmlns:a16="http://schemas.microsoft.com/office/drawing/2014/main" id="{35975E76-07C2-DBDA-54C9-09C57985733A}"/>
              </a:ext>
            </a:extLst>
          </p:cNvPr>
          <p:cNvPicPr>
            <a:picLocks noChangeAspect="1"/>
          </p:cNvPicPr>
          <p:nvPr/>
        </p:nvPicPr>
        <p:blipFill>
          <a:blip r:embed="rId3"/>
          <a:srcRect l="-134" t="217" r="540" b="5311"/>
          <a:stretch/>
        </p:blipFill>
        <p:spPr>
          <a:xfrm>
            <a:off x="1237902" y="1145354"/>
            <a:ext cx="2028146" cy="2537303"/>
          </a:xfrm>
          <a:prstGeom prst="rect">
            <a:avLst/>
          </a:prstGeom>
        </p:spPr>
      </p:pic>
      <p:pic>
        <p:nvPicPr>
          <p:cNvPr id="15" name="Picture 14" descr="A person smiling for a selfie&#10;&#10;AI-generated content may be incorrect.">
            <a:extLst>
              <a:ext uri="{FF2B5EF4-FFF2-40B4-BE49-F238E27FC236}">
                <a16:creationId xmlns:a16="http://schemas.microsoft.com/office/drawing/2014/main" id="{6E82CC32-D2E3-648C-C4D4-1B60C1F314E2}"/>
              </a:ext>
            </a:extLst>
          </p:cNvPr>
          <p:cNvPicPr>
            <a:picLocks noChangeAspect="1"/>
          </p:cNvPicPr>
          <p:nvPr/>
        </p:nvPicPr>
        <p:blipFill>
          <a:blip r:embed="rId4"/>
          <a:srcRect l="294" t="6870" r="221" b="-6871"/>
          <a:stretch/>
        </p:blipFill>
        <p:spPr>
          <a:xfrm>
            <a:off x="9010533" y="1187680"/>
            <a:ext cx="2129198" cy="2716700"/>
          </a:xfrm>
          <a:prstGeom prst="rect">
            <a:avLst/>
          </a:prstGeom>
        </p:spPr>
      </p:pic>
      <p:sp>
        <p:nvSpPr>
          <p:cNvPr id="27" name="TextBox 26">
            <a:extLst>
              <a:ext uri="{FF2B5EF4-FFF2-40B4-BE49-F238E27FC236}">
                <a16:creationId xmlns:a16="http://schemas.microsoft.com/office/drawing/2014/main" id="{7264F293-BABF-A270-5A34-89D67936BAC4}"/>
              </a:ext>
            </a:extLst>
          </p:cNvPr>
          <p:cNvSpPr txBox="1"/>
          <p:nvPr/>
        </p:nvSpPr>
        <p:spPr>
          <a:xfrm>
            <a:off x="157117" y="3763979"/>
            <a:ext cx="40679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Acumin Pro"/>
                <a:cs typeface="Segoe UI"/>
              </a:rPr>
              <a:t>Dr. Tamara Kinzer-</a:t>
            </a:r>
            <a:r>
              <a:rPr lang="en-US" sz="1600" b="1" dirty="0" err="1">
                <a:latin typeface="Acumin Pro"/>
                <a:cs typeface="Segoe UI"/>
              </a:rPr>
              <a:t>Ursem</a:t>
            </a:r>
            <a:endParaRPr lang="en-US" dirty="0"/>
          </a:p>
          <a:p>
            <a:pPr algn="ctr"/>
            <a:r>
              <a:rPr lang="en-US" sz="1600" b="1" dirty="0">
                <a:latin typeface="Acumin Pro"/>
                <a:cs typeface="Segoe UI"/>
              </a:rPr>
              <a:t>Associate Dean of Graduate &amp; Professional Education</a:t>
            </a:r>
          </a:p>
        </p:txBody>
      </p:sp>
      <p:sp>
        <p:nvSpPr>
          <p:cNvPr id="29" name="TextBox 28">
            <a:extLst>
              <a:ext uri="{FF2B5EF4-FFF2-40B4-BE49-F238E27FC236}">
                <a16:creationId xmlns:a16="http://schemas.microsoft.com/office/drawing/2014/main" id="{D798622C-F9B3-793E-227B-9C10C5A1E5E0}"/>
              </a:ext>
            </a:extLst>
          </p:cNvPr>
          <p:cNvSpPr txBox="1"/>
          <p:nvPr/>
        </p:nvSpPr>
        <p:spPr>
          <a:xfrm>
            <a:off x="366650" y="4625753"/>
            <a:ext cx="377781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t>D.Eng. Program &amp; Department Head, Interdisciplinary Engineering</a:t>
            </a:r>
          </a:p>
          <a:p>
            <a:pPr marL="285750" indent="-285750">
              <a:buFont typeface="Arial" panose="020B0604020202020204" pitchFamily="34" charset="0"/>
              <a:buChar char="•"/>
            </a:pPr>
            <a:r>
              <a:rPr lang="en-US" sz="1600" dirty="0"/>
              <a:t>Co-chair. faculty advisory committee</a:t>
            </a:r>
          </a:p>
          <a:p>
            <a:pPr marL="285750" indent="-285750">
              <a:buFont typeface="Arial" panose="020B0604020202020204" pitchFamily="34" charset="0"/>
              <a:buChar char="•"/>
            </a:pPr>
            <a:r>
              <a:rPr lang="en-US" sz="1600" dirty="0"/>
              <a:t>College of Engineering oversight of professional, graduate programs</a:t>
            </a:r>
          </a:p>
        </p:txBody>
      </p:sp>
      <p:sp>
        <p:nvSpPr>
          <p:cNvPr id="3" name="TextBox 2">
            <a:extLst>
              <a:ext uri="{FF2B5EF4-FFF2-40B4-BE49-F238E27FC236}">
                <a16:creationId xmlns:a16="http://schemas.microsoft.com/office/drawing/2014/main" id="{656861CD-B861-614F-432C-513071C8770F}"/>
              </a:ext>
            </a:extLst>
          </p:cNvPr>
          <p:cNvSpPr txBox="1"/>
          <p:nvPr/>
        </p:nvSpPr>
        <p:spPr>
          <a:xfrm>
            <a:off x="4452620" y="3781812"/>
            <a:ext cx="382380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Acumin Pro"/>
                <a:cs typeface="Segoe UI"/>
              </a:rPr>
              <a:t>Jack Feng, PhD</a:t>
            </a:r>
            <a:r>
              <a:rPr lang="en-US" sz="1600" b="1" dirty="0">
                <a:cs typeface="Segoe UI"/>
              </a:rPr>
              <a:t>, IISE Fellow</a:t>
            </a:r>
          </a:p>
          <a:p>
            <a:pPr algn="ctr"/>
            <a:r>
              <a:rPr lang="en-US" sz="1600" b="1" dirty="0">
                <a:latin typeface="Acumin Pro"/>
                <a:cs typeface="Segoe UI"/>
              </a:rPr>
              <a:t>Professor of Practice (IE)</a:t>
            </a:r>
            <a:endParaRPr lang="en-US" dirty="0"/>
          </a:p>
        </p:txBody>
      </p:sp>
      <p:sp>
        <p:nvSpPr>
          <p:cNvPr id="5" name="TextBox 4">
            <a:extLst>
              <a:ext uri="{FF2B5EF4-FFF2-40B4-BE49-F238E27FC236}">
                <a16:creationId xmlns:a16="http://schemas.microsoft.com/office/drawing/2014/main" id="{66B3823C-EFB6-98EE-7310-53C3B6AA6354}"/>
              </a:ext>
            </a:extLst>
          </p:cNvPr>
          <p:cNvSpPr txBox="1"/>
          <p:nvPr/>
        </p:nvSpPr>
        <p:spPr>
          <a:xfrm>
            <a:off x="4499311" y="4334974"/>
            <a:ext cx="378384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t>Academic Director</a:t>
            </a:r>
          </a:p>
          <a:p>
            <a:pPr marL="285750" indent="-285750">
              <a:buFont typeface="Arial" panose="020B0604020202020204" pitchFamily="34" charset="0"/>
              <a:buChar char="•"/>
            </a:pPr>
            <a:r>
              <a:rPr lang="en-US" sz="1600" dirty="0"/>
              <a:t>Co-chair, faculty advisory committee</a:t>
            </a:r>
          </a:p>
          <a:p>
            <a:pPr marL="285750" indent="-285750">
              <a:buFont typeface="Arial" panose="020B0604020202020204" pitchFamily="34" charset="0"/>
              <a:buChar char="•"/>
            </a:pPr>
            <a:r>
              <a:rPr lang="en-US" sz="1600" dirty="0"/>
              <a:t>Industrial Engineering Faculty Member</a:t>
            </a:r>
          </a:p>
          <a:p>
            <a:pPr marL="285750" indent="-285750">
              <a:buFont typeface="Arial" panose="020B0604020202020204" pitchFamily="34" charset="0"/>
              <a:buChar char="•"/>
            </a:pPr>
            <a:r>
              <a:rPr lang="en-US" sz="1600" dirty="0"/>
              <a:t>Student Mentoring</a:t>
            </a:r>
          </a:p>
          <a:p>
            <a:pPr marL="285750" indent="-285750">
              <a:buFont typeface="Arial" panose="020B0604020202020204" pitchFamily="34" charset="0"/>
              <a:buChar char="•"/>
            </a:pPr>
            <a:r>
              <a:rPr lang="en-US" sz="1600" dirty="0">
                <a:solidFill>
                  <a:srgbClr val="FF0000"/>
                </a:solidFill>
              </a:rPr>
              <a:t>College/Dept Internal Networking</a:t>
            </a:r>
          </a:p>
          <a:p>
            <a:pPr marL="285750" indent="-285750">
              <a:buFont typeface="Arial" panose="020B0604020202020204" pitchFamily="34" charset="0"/>
              <a:buChar char="•"/>
            </a:pPr>
            <a:r>
              <a:rPr lang="en-US" sz="1600" dirty="0"/>
              <a:t>Corporate Relations</a:t>
            </a:r>
          </a:p>
          <a:p>
            <a:pPr marL="285750" indent="-285750">
              <a:buFont typeface="Arial" panose="020B0604020202020204" pitchFamily="34" charset="0"/>
              <a:buChar char="•"/>
            </a:pPr>
            <a:r>
              <a:rPr lang="en-US" sz="1600" dirty="0"/>
              <a:t>Core Course Instruction</a:t>
            </a:r>
          </a:p>
        </p:txBody>
      </p:sp>
      <p:cxnSp>
        <p:nvCxnSpPr>
          <p:cNvPr id="9" name="Straight Arrow Connector 8">
            <a:extLst>
              <a:ext uri="{FF2B5EF4-FFF2-40B4-BE49-F238E27FC236}">
                <a16:creationId xmlns:a16="http://schemas.microsoft.com/office/drawing/2014/main" id="{7683E33D-28C5-4AA1-71FF-E4AF32360ED0}"/>
              </a:ext>
            </a:extLst>
          </p:cNvPr>
          <p:cNvCxnSpPr>
            <a:cxnSpLocks/>
          </p:cNvCxnSpPr>
          <p:nvPr/>
        </p:nvCxnSpPr>
        <p:spPr>
          <a:xfrm>
            <a:off x="8392043" y="1143113"/>
            <a:ext cx="9978" cy="5221048"/>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1" name="Picture 10" descr="A person in a suit and tie&#10;&#10;AI-generated content may be incorrect.">
            <a:extLst>
              <a:ext uri="{FF2B5EF4-FFF2-40B4-BE49-F238E27FC236}">
                <a16:creationId xmlns:a16="http://schemas.microsoft.com/office/drawing/2014/main" id="{5C7988D0-A3C6-5456-2EA8-85230C3B8E3F}"/>
              </a:ext>
            </a:extLst>
          </p:cNvPr>
          <p:cNvPicPr>
            <a:picLocks noChangeAspect="1"/>
          </p:cNvPicPr>
          <p:nvPr/>
        </p:nvPicPr>
        <p:blipFill>
          <a:blip r:embed="rId5"/>
          <a:stretch>
            <a:fillRect/>
          </a:stretch>
        </p:blipFill>
        <p:spPr>
          <a:xfrm>
            <a:off x="5050006" y="1310783"/>
            <a:ext cx="2347184" cy="2347184"/>
          </a:xfrm>
          <a:prstGeom prst="rect">
            <a:avLst/>
          </a:prstGeom>
        </p:spPr>
      </p:pic>
    </p:spTree>
    <p:extLst>
      <p:ext uri="{BB962C8B-B14F-4D97-AF65-F5344CB8AC3E}">
        <p14:creationId xmlns:p14="http://schemas.microsoft.com/office/powerpoint/2010/main" val="2379681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609EF-6276-6D61-88C9-0ED037673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569BB-A6B3-9602-E0FB-3CFCE5E0B062}"/>
              </a:ext>
            </a:extLst>
          </p:cNvPr>
          <p:cNvSpPr>
            <a:spLocks noGrp="1"/>
          </p:cNvSpPr>
          <p:nvPr>
            <p:ph type="ctrTitle"/>
          </p:nvPr>
        </p:nvSpPr>
        <p:spPr>
          <a:xfrm>
            <a:off x="337204" y="180670"/>
            <a:ext cx="10318459" cy="609398"/>
          </a:xfrm>
        </p:spPr>
        <p:txBody>
          <a:bodyPr/>
          <a:lstStyle/>
          <a:p>
            <a:r>
              <a:rPr lang="en-US" sz="4400" dirty="0">
                <a:latin typeface="Acumin Pro ExtraCondensed"/>
              </a:rPr>
              <a:t>FYI - Purdue University - PhD vs. Professional Doctorate (</a:t>
            </a:r>
            <a:r>
              <a:rPr lang="en-US" sz="4400" dirty="0" err="1">
                <a:latin typeface="Acumin Pro ExtraCondensed"/>
              </a:rPr>
              <a:t>D.Eng</a:t>
            </a:r>
            <a:r>
              <a:rPr lang="en-US" sz="4400" dirty="0">
                <a:latin typeface="Acumin Pro ExtraCondensed"/>
              </a:rPr>
              <a:t>)</a:t>
            </a:r>
            <a:endParaRPr lang="en-US" sz="4400" dirty="0"/>
          </a:p>
        </p:txBody>
      </p:sp>
      <p:sp>
        <p:nvSpPr>
          <p:cNvPr id="5" name="Date Placeholder 4">
            <a:extLst>
              <a:ext uri="{FF2B5EF4-FFF2-40B4-BE49-F238E27FC236}">
                <a16:creationId xmlns:a16="http://schemas.microsoft.com/office/drawing/2014/main" id="{9D290D54-5F3F-883E-934F-8484150D2D59}"/>
              </a:ext>
            </a:extLst>
          </p:cNvPr>
          <p:cNvSpPr>
            <a:spLocks noGrp="1"/>
          </p:cNvSpPr>
          <p:nvPr>
            <p:ph type="dt" sz="half" idx="2"/>
          </p:nvPr>
        </p:nvSpPr>
        <p:spPr>
          <a:xfrm>
            <a:off x="10136783" y="6178167"/>
            <a:ext cx="1037760" cy="323968"/>
          </a:xfrm>
        </p:spPr>
        <p:txBody>
          <a:bodyPr/>
          <a:lstStyle/>
          <a:p>
            <a:fld id="{E0C8DACD-4E35-4E4C-AC75-C3DE50F04E7E}" type="datetime1">
              <a:rPr lang="en-US" smtClean="0"/>
              <a:pPr/>
              <a:t>3/23/2026</a:t>
            </a:fld>
            <a:endParaRPr lang="en-US" dirty="0"/>
          </a:p>
        </p:txBody>
      </p:sp>
      <p:sp>
        <p:nvSpPr>
          <p:cNvPr id="6" name="Slide Number Placeholder 5">
            <a:extLst>
              <a:ext uri="{FF2B5EF4-FFF2-40B4-BE49-F238E27FC236}">
                <a16:creationId xmlns:a16="http://schemas.microsoft.com/office/drawing/2014/main" id="{D1D0703C-7047-2389-9CEC-C92399ECA3B0}"/>
              </a:ext>
            </a:extLst>
          </p:cNvPr>
          <p:cNvSpPr>
            <a:spLocks noGrp="1"/>
          </p:cNvSpPr>
          <p:nvPr>
            <p:ph type="sldNum" sz="quarter" idx="4"/>
          </p:nvPr>
        </p:nvSpPr>
        <p:spPr>
          <a:xfrm>
            <a:off x="11301374" y="6157271"/>
            <a:ext cx="487680" cy="365760"/>
          </a:xfrm>
        </p:spPr>
        <p:txBody>
          <a:bodyPr/>
          <a:lstStyle/>
          <a:p>
            <a:fld id="{8A7A6979-0714-4377-B894-6BE4C2D6E202}" type="slidenum">
              <a:rPr lang="en-US" smtClean="0"/>
              <a:pPr/>
              <a:t>6</a:t>
            </a:fld>
            <a:endParaRPr lang="en-US" dirty="0"/>
          </a:p>
        </p:txBody>
      </p:sp>
      <p:sp>
        <p:nvSpPr>
          <p:cNvPr id="10" name="Oval 9">
            <a:extLst>
              <a:ext uri="{FF2B5EF4-FFF2-40B4-BE49-F238E27FC236}">
                <a16:creationId xmlns:a16="http://schemas.microsoft.com/office/drawing/2014/main" id="{C4A0E960-4CBD-3EC7-C013-35FDA81728DB}"/>
              </a:ext>
            </a:extLst>
          </p:cNvPr>
          <p:cNvSpPr/>
          <p:nvPr/>
        </p:nvSpPr>
        <p:spPr>
          <a:xfrm>
            <a:off x="105951" y="1014249"/>
            <a:ext cx="5116448" cy="4918841"/>
          </a:xfrm>
          <a:prstGeom prst="ellipse">
            <a:avLst/>
          </a:prstGeom>
          <a:solidFill>
            <a:schemeClr val="accent3"/>
          </a:solidFill>
          <a:ln w="57150">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b="1" dirty="0">
                <a:solidFill>
                  <a:schemeClr val="tx1"/>
                </a:solidFill>
                <a:latin typeface="Acumin Pro"/>
                <a:cs typeface="Calibri"/>
              </a:rPr>
              <a:t>PhD</a:t>
            </a:r>
          </a:p>
          <a:p>
            <a:pPr marL="285750" indent="-285750">
              <a:spcAft>
                <a:spcPts val="600"/>
              </a:spcAft>
              <a:buFont typeface="Arial,Sans-Serif"/>
              <a:buChar char="•"/>
            </a:pPr>
            <a:r>
              <a:rPr lang="en-US" sz="1500" i="1" dirty="0">
                <a:solidFill>
                  <a:srgbClr val="FF0000"/>
                </a:solidFill>
                <a:latin typeface="Acumin Pro"/>
                <a:ea typeface="Calibri"/>
                <a:cs typeface="Calibri"/>
              </a:rPr>
              <a:t>Guiding Philosophy: Theory and scholarship</a:t>
            </a:r>
            <a:endParaRPr lang="en-US" sz="1500" i="1" dirty="0">
              <a:solidFill>
                <a:srgbClr val="FF0000"/>
              </a:solidFill>
              <a:latin typeface="Acumin Pro" panose="020B0604020202020204" charset="0"/>
              <a:ea typeface="Calibri"/>
              <a:cs typeface="Calibri"/>
            </a:endParaRPr>
          </a:p>
          <a:p>
            <a:pPr marL="285750" indent="-285750">
              <a:spcAft>
                <a:spcPts val="600"/>
              </a:spcAft>
              <a:buFont typeface="Arial,Sans-Serif"/>
              <a:buChar char="•"/>
            </a:pPr>
            <a:r>
              <a:rPr lang="en-US" sz="1500" dirty="0">
                <a:solidFill>
                  <a:schemeClr val="tx1"/>
                </a:solidFill>
                <a:latin typeface="Acumin Pro"/>
                <a:ea typeface="Calibri"/>
                <a:cs typeface="Calibri"/>
              </a:rPr>
              <a:t>Develops a new theory or theoretical model</a:t>
            </a:r>
            <a:endParaRPr lang="en-US" sz="1500" dirty="0">
              <a:solidFill>
                <a:schemeClr val="tx1"/>
              </a:solidFill>
              <a:latin typeface="Acumin Pro" panose="020B0604020202020204" charset="0"/>
              <a:ea typeface="Calibri"/>
              <a:cs typeface="Calibri"/>
            </a:endParaRPr>
          </a:p>
          <a:p>
            <a:pPr marL="285750" indent="-285750">
              <a:spcAft>
                <a:spcPts val="600"/>
              </a:spcAft>
              <a:buFont typeface="Arial,Sans-Serif"/>
              <a:buChar char="•"/>
            </a:pPr>
            <a:r>
              <a:rPr lang="en-US" sz="1500" dirty="0">
                <a:solidFill>
                  <a:schemeClr val="tx1"/>
                </a:solidFill>
                <a:latin typeface="Acumin Pro"/>
                <a:ea typeface="Calibri"/>
                <a:cs typeface="Calibri"/>
              </a:rPr>
              <a:t>Contributes to the academic community</a:t>
            </a:r>
          </a:p>
          <a:p>
            <a:pPr marL="285750" indent="-285750">
              <a:spcAft>
                <a:spcPts val="600"/>
              </a:spcAft>
              <a:buFont typeface="Arial,Sans-Serif"/>
              <a:buChar char="•"/>
            </a:pPr>
            <a:r>
              <a:rPr lang="en-US" sz="1500" dirty="0">
                <a:solidFill>
                  <a:schemeClr val="tx1"/>
                </a:solidFill>
                <a:latin typeface="Acumin Pro"/>
                <a:ea typeface="Calibri"/>
                <a:cs typeface="Calibri"/>
              </a:rPr>
              <a:t>May extend major professor’s research agenda</a:t>
            </a:r>
          </a:p>
          <a:p>
            <a:pPr marL="285750" indent="-285750">
              <a:spcAft>
                <a:spcPts val="600"/>
              </a:spcAft>
              <a:buFont typeface="Arial,Sans-Serif"/>
              <a:buChar char="•"/>
            </a:pPr>
            <a:r>
              <a:rPr lang="en-US" sz="1500" dirty="0">
                <a:solidFill>
                  <a:schemeClr val="tx1"/>
                </a:solidFill>
                <a:latin typeface="Acumin Pro"/>
                <a:ea typeface="Calibri"/>
                <a:cs typeface="Calibri"/>
              </a:rPr>
              <a:t>Academic or industrial research career</a:t>
            </a:r>
          </a:p>
          <a:p>
            <a:pPr marL="285750" indent="-285750">
              <a:spcAft>
                <a:spcPts val="600"/>
              </a:spcAft>
              <a:buFont typeface="Arial,Sans-Serif"/>
              <a:buChar char="•"/>
            </a:pPr>
            <a:r>
              <a:rPr lang="en-US" sz="1500" dirty="0">
                <a:solidFill>
                  <a:schemeClr val="tx1"/>
                </a:solidFill>
                <a:latin typeface="Acumin Pro"/>
                <a:cs typeface="Calibri"/>
              </a:rPr>
              <a:t>Early career</a:t>
            </a:r>
            <a:endParaRPr lang="en-US" sz="1500" dirty="0">
              <a:solidFill>
                <a:schemeClr val="tx1"/>
              </a:solidFill>
              <a:latin typeface="Acumin Pro"/>
              <a:ea typeface="Calibri"/>
              <a:cs typeface="Calibri"/>
            </a:endParaRPr>
          </a:p>
          <a:p>
            <a:pPr marL="285750" indent="-285750">
              <a:spcAft>
                <a:spcPts val="600"/>
              </a:spcAft>
              <a:buFont typeface="Arial,Sans-Serif"/>
              <a:buChar char="•"/>
            </a:pPr>
            <a:r>
              <a:rPr lang="en-US" sz="1500" dirty="0">
                <a:solidFill>
                  <a:schemeClr val="tx1"/>
                </a:solidFill>
                <a:latin typeface="Acumin Pro"/>
                <a:cs typeface="Calibri"/>
              </a:rPr>
              <a:t>Residential, on-campus, full-time</a:t>
            </a:r>
          </a:p>
          <a:p>
            <a:pPr marL="285750" indent="-285750">
              <a:spcAft>
                <a:spcPts val="600"/>
              </a:spcAft>
              <a:buFont typeface="Arial,Sans-Serif"/>
              <a:buChar char="•"/>
            </a:pPr>
            <a:r>
              <a:rPr lang="en-US" sz="1500" i="1" dirty="0">
                <a:solidFill>
                  <a:srgbClr val="FF0000"/>
                </a:solidFill>
                <a:latin typeface="Acumin Pro"/>
                <a:ea typeface="Calibri"/>
                <a:cs typeface="Calibri"/>
              </a:rPr>
              <a:t>School/Department-based</a:t>
            </a:r>
          </a:p>
        </p:txBody>
      </p:sp>
      <p:sp>
        <p:nvSpPr>
          <p:cNvPr id="11" name="Oval 10">
            <a:extLst>
              <a:ext uri="{FF2B5EF4-FFF2-40B4-BE49-F238E27FC236}">
                <a16:creationId xmlns:a16="http://schemas.microsoft.com/office/drawing/2014/main" id="{D0FF35A3-2724-7D1F-1333-3145B4D1FA46}"/>
              </a:ext>
            </a:extLst>
          </p:cNvPr>
          <p:cNvSpPr/>
          <p:nvPr/>
        </p:nvSpPr>
        <p:spPr>
          <a:xfrm>
            <a:off x="7047754" y="1014249"/>
            <a:ext cx="5028525" cy="4918841"/>
          </a:xfrm>
          <a:prstGeom prst="ellipse">
            <a:avLst/>
          </a:prstGeom>
          <a:solidFill>
            <a:schemeClr val="accent3"/>
          </a:solidFill>
          <a:ln w="57150">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b="1" dirty="0">
                <a:solidFill>
                  <a:schemeClr val="tx1"/>
                </a:solidFill>
                <a:latin typeface="Acumin Pro"/>
                <a:cs typeface="Calibri"/>
              </a:rPr>
              <a:t>Professional Doctorate</a:t>
            </a:r>
          </a:p>
          <a:p>
            <a:pPr marL="285750" indent="-285750">
              <a:spcAft>
                <a:spcPts val="600"/>
              </a:spcAft>
              <a:buFont typeface="Arial,Sans-Serif"/>
              <a:buChar char="•"/>
            </a:pPr>
            <a:r>
              <a:rPr lang="en-US" sz="1500" i="1" dirty="0">
                <a:solidFill>
                  <a:srgbClr val="FF0000"/>
                </a:solidFill>
                <a:latin typeface="Acumin Pro"/>
                <a:cs typeface="Calibri"/>
              </a:rPr>
              <a:t>Guiding Philosophy: Practice and Application</a:t>
            </a:r>
            <a:endParaRPr lang="en-US" sz="1500" i="1" dirty="0">
              <a:solidFill>
                <a:srgbClr val="FF0000"/>
              </a:solidFill>
              <a:latin typeface="Acumin Pro" panose="020B0604020202020204" charset="0"/>
              <a:ea typeface="Calibri"/>
              <a:cs typeface="Calibri"/>
            </a:endParaRPr>
          </a:p>
          <a:p>
            <a:pPr marL="285750" indent="-285750">
              <a:spcAft>
                <a:spcPts val="600"/>
              </a:spcAft>
              <a:buFont typeface="Arial,Sans-Serif"/>
              <a:buChar char="•"/>
            </a:pPr>
            <a:r>
              <a:rPr lang="en-US" sz="1500" dirty="0">
                <a:solidFill>
                  <a:schemeClr val="tx1"/>
                </a:solidFill>
                <a:latin typeface="Acumin Pro"/>
                <a:cs typeface="Calibri"/>
              </a:rPr>
              <a:t>Develops a practical solution or applied framework to address a real-world problem</a:t>
            </a:r>
            <a:endParaRPr lang="en-US" sz="1500" dirty="0">
              <a:solidFill>
                <a:schemeClr val="tx1"/>
              </a:solidFill>
              <a:latin typeface="Acumin Pro" panose="020B0604020202020204" charset="0"/>
              <a:ea typeface="Calibri"/>
              <a:cs typeface="Calibri"/>
            </a:endParaRPr>
          </a:p>
          <a:p>
            <a:pPr marL="285750" indent="-285750">
              <a:spcAft>
                <a:spcPts val="600"/>
              </a:spcAft>
              <a:buFont typeface="Arial,Sans-Serif"/>
              <a:buChar char="•"/>
            </a:pPr>
            <a:r>
              <a:rPr lang="en-US" sz="1500" dirty="0">
                <a:solidFill>
                  <a:schemeClr val="tx1"/>
                </a:solidFill>
                <a:latin typeface="Acumin Pro"/>
                <a:cs typeface="Calibri"/>
              </a:rPr>
              <a:t>Aims for practical application in professional settings</a:t>
            </a:r>
          </a:p>
          <a:p>
            <a:pPr marL="285750" indent="-285750">
              <a:spcAft>
                <a:spcPts val="600"/>
              </a:spcAft>
              <a:buFont typeface="Arial,Sans-Serif"/>
              <a:buChar char="•"/>
            </a:pPr>
            <a:r>
              <a:rPr lang="en-US" sz="1500" dirty="0">
                <a:solidFill>
                  <a:schemeClr val="tx1"/>
                </a:solidFill>
                <a:latin typeface="Acumin Pro"/>
                <a:cs typeface="Calibri"/>
              </a:rPr>
              <a:t>Aligns with industry needs or organizational challenges</a:t>
            </a:r>
          </a:p>
          <a:p>
            <a:pPr marL="285750" indent="-285750">
              <a:spcAft>
                <a:spcPts val="600"/>
              </a:spcAft>
              <a:buFont typeface="Arial,Sans-Serif"/>
              <a:buChar char="•"/>
            </a:pPr>
            <a:r>
              <a:rPr lang="en-US" sz="1500" dirty="0">
                <a:solidFill>
                  <a:schemeClr val="tx1"/>
                </a:solidFill>
                <a:latin typeface="Acumin Pro"/>
                <a:cs typeface="Calibri"/>
              </a:rPr>
              <a:t>Engineering/Technology leadership role in industry or public sector</a:t>
            </a:r>
          </a:p>
          <a:p>
            <a:pPr marL="285750" indent="-285750">
              <a:spcAft>
                <a:spcPts val="600"/>
              </a:spcAft>
              <a:buFont typeface="Arial,Sans-Serif"/>
              <a:buChar char="•"/>
            </a:pPr>
            <a:r>
              <a:rPr lang="en-US" sz="1500" i="1" dirty="0">
                <a:solidFill>
                  <a:srgbClr val="FF0000"/>
                </a:solidFill>
                <a:latin typeface="Acumin Pro"/>
                <a:cs typeface="Calibri"/>
              </a:rPr>
              <a:t>Mid-career</a:t>
            </a:r>
          </a:p>
          <a:p>
            <a:pPr marL="285750" indent="-285750">
              <a:spcAft>
                <a:spcPts val="600"/>
              </a:spcAft>
              <a:buFont typeface="Arial,Sans-Serif"/>
              <a:buChar char="•"/>
            </a:pPr>
            <a:r>
              <a:rPr lang="en-US" sz="1500" i="1" dirty="0">
                <a:solidFill>
                  <a:srgbClr val="FF0000"/>
                </a:solidFill>
                <a:latin typeface="Acumin Pro"/>
                <a:ea typeface="Calibri"/>
                <a:cs typeface="Calibri"/>
              </a:rPr>
              <a:t>Non-residential, online, part-time</a:t>
            </a:r>
          </a:p>
          <a:p>
            <a:pPr marL="285750" indent="-285750">
              <a:spcAft>
                <a:spcPts val="600"/>
              </a:spcAft>
              <a:buFont typeface="Arial,Sans-Serif"/>
              <a:buChar char="•"/>
            </a:pPr>
            <a:r>
              <a:rPr lang="en-US" sz="1500" i="1" dirty="0">
                <a:solidFill>
                  <a:srgbClr val="FF0000"/>
                </a:solidFill>
                <a:latin typeface="Acumin Pro"/>
                <a:ea typeface="Calibri"/>
                <a:cs typeface="Calibri"/>
              </a:rPr>
              <a:t>College-wide: an IDE Degree</a:t>
            </a:r>
          </a:p>
        </p:txBody>
      </p:sp>
      <p:sp>
        <p:nvSpPr>
          <p:cNvPr id="12" name="Oval 11">
            <a:extLst>
              <a:ext uri="{FF2B5EF4-FFF2-40B4-BE49-F238E27FC236}">
                <a16:creationId xmlns:a16="http://schemas.microsoft.com/office/drawing/2014/main" id="{9163ADDA-D156-F53E-30CF-F357235801AD}"/>
              </a:ext>
            </a:extLst>
          </p:cNvPr>
          <p:cNvSpPr/>
          <p:nvPr/>
        </p:nvSpPr>
        <p:spPr>
          <a:xfrm>
            <a:off x="4466084" y="1915193"/>
            <a:ext cx="3192597" cy="3126259"/>
          </a:xfrm>
          <a:prstGeom prst="ellipse">
            <a:avLst/>
          </a:prstGeom>
          <a:solidFill>
            <a:schemeClr val="tx1"/>
          </a:solidFill>
          <a:ln w="57150">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285750" indent="-285750">
              <a:spcAft>
                <a:spcPts val="600"/>
              </a:spcAft>
              <a:buFont typeface="Arial,Sans-Serif"/>
              <a:buChar char="•"/>
            </a:pPr>
            <a:r>
              <a:rPr lang="en-US" sz="1500" dirty="0">
                <a:solidFill>
                  <a:schemeClr val="accent4"/>
                </a:solidFill>
                <a:latin typeface="Acumin Pro"/>
                <a:cs typeface="Calibri"/>
              </a:rPr>
              <a:t>Hold value in academic and professional fields.</a:t>
            </a:r>
            <a:endParaRPr lang="en-US" sz="1500" dirty="0">
              <a:solidFill>
                <a:schemeClr val="accent4"/>
              </a:solidFill>
              <a:latin typeface="Acumin Pro"/>
            </a:endParaRPr>
          </a:p>
          <a:p>
            <a:pPr marL="285750" indent="-285750">
              <a:spcAft>
                <a:spcPts val="600"/>
              </a:spcAft>
              <a:buFont typeface="Arial,Sans-Serif"/>
              <a:buChar char="•"/>
            </a:pPr>
            <a:r>
              <a:rPr lang="en-US" sz="1500" dirty="0">
                <a:solidFill>
                  <a:schemeClr val="accent4"/>
                </a:solidFill>
                <a:latin typeface="Acumin Pro"/>
                <a:cs typeface="Calibri"/>
              </a:rPr>
              <a:t>Culminate in a dissertation demonstrating research independence</a:t>
            </a:r>
          </a:p>
          <a:p>
            <a:pPr marL="285750" indent="-285750">
              <a:spcAft>
                <a:spcPts val="600"/>
              </a:spcAft>
              <a:buFont typeface="Arial,Sans-Serif"/>
              <a:buChar char="•"/>
            </a:pPr>
            <a:r>
              <a:rPr lang="en-US" sz="1500" dirty="0">
                <a:solidFill>
                  <a:schemeClr val="accent4"/>
                </a:solidFill>
                <a:latin typeface="Acumin Pro"/>
                <a:cs typeface="Calibri"/>
              </a:rPr>
              <a:t>Confer the title "Doctor."</a:t>
            </a:r>
            <a:endParaRPr lang="en-US" sz="1500" dirty="0">
              <a:solidFill>
                <a:schemeClr val="accent4"/>
              </a:solidFill>
              <a:latin typeface="Acumin Pro"/>
            </a:endParaRPr>
          </a:p>
        </p:txBody>
      </p:sp>
    </p:spTree>
    <p:extLst>
      <p:ext uri="{BB962C8B-B14F-4D97-AF65-F5344CB8AC3E}">
        <p14:creationId xmlns:p14="http://schemas.microsoft.com/office/powerpoint/2010/main" val="390953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8CF64-ADD2-8CD1-A306-31584127A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5EE8D-4234-19F4-4B80-7E38BEFC8A31}"/>
              </a:ext>
            </a:extLst>
          </p:cNvPr>
          <p:cNvSpPr>
            <a:spLocks noGrp="1"/>
          </p:cNvSpPr>
          <p:nvPr>
            <p:ph type="ctrTitle"/>
          </p:nvPr>
        </p:nvSpPr>
        <p:spPr>
          <a:xfrm>
            <a:off x="348228" y="166449"/>
            <a:ext cx="11044297" cy="553998"/>
          </a:xfrm>
        </p:spPr>
        <p:txBody>
          <a:bodyPr/>
          <a:lstStyle/>
          <a:p>
            <a:r>
              <a:rPr lang="en-US" sz="4000" dirty="0">
                <a:solidFill>
                  <a:srgbClr val="FF0000"/>
                </a:solidFill>
              </a:rPr>
              <a:t>Key Concerns </a:t>
            </a:r>
            <a:r>
              <a:rPr lang="en-US" sz="4000" dirty="0"/>
              <a:t>for our </a:t>
            </a:r>
            <a:r>
              <a:rPr lang="en-US" sz="4000" dirty="0" err="1"/>
              <a:t>D.Eng</a:t>
            </a:r>
            <a:r>
              <a:rPr lang="en-US" sz="4000" dirty="0"/>
              <a:t> Program – </a:t>
            </a:r>
            <a:r>
              <a:rPr lang="en-US" sz="4000" dirty="0">
                <a:solidFill>
                  <a:srgbClr val="FF0000"/>
                </a:solidFill>
              </a:rPr>
              <a:t>Cross the Chasm</a:t>
            </a:r>
          </a:p>
        </p:txBody>
      </p:sp>
      <p:sp>
        <p:nvSpPr>
          <p:cNvPr id="5" name="Date Placeholder 4">
            <a:extLst>
              <a:ext uri="{FF2B5EF4-FFF2-40B4-BE49-F238E27FC236}">
                <a16:creationId xmlns:a16="http://schemas.microsoft.com/office/drawing/2014/main" id="{A5BE6E21-375C-F40E-DF44-49B5B731C6EB}"/>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903C716D-7924-C41B-3AC4-7EA1066C38E3}"/>
              </a:ext>
            </a:extLst>
          </p:cNvPr>
          <p:cNvSpPr>
            <a:spLocks noGrp="1"/>
          </p:cNvSpPr>
          <p:nvPr>
            <p:ph type="sldNum" sz="quarter" idx="4"/>
          </p:nvPr>
        </p:nvSpPr>
        <p:spPr/>
        <p:txBody>
          <a:bodyPr/>
          <a:lstStyle/>
          <a:p>
            <a:fld id="{8A7A6979-0714-4377-B894-6BE4C2D6E202}" type="slidenum">
              <a:rPr lang="en-US" smtClean="0"/>
              <a:pPr/>
              <a:t>7</a:t>
            </a:fld>
            <a:endParaRPr lang="en-US"/>
          </a:p>
        </p:txBody>
      </p:sp>
      <p:pic>
        <p:nvPicPr>
          <p:cNvPr id="15" name="Picture 14">
            <a:extLst>
              <a:ext uri="{FF2B5EF4-FFF2-40B4-BE49-F238E27FC236}">
                <a16:creationId xmlns:a16="http://schemas.microsoft.com/office/drawing/2014/main" id="{A59A8898-EAAC-E25F-20AE-6671772EFF42}"/>
              </a:ext>
            </a:extLst>
          </p:cNvPr>
          <p:cNvPicPr>
            <a:picLocks noChangeAspect="1"/>
          </p:cNvPicPr>
          <p:nvPr/>
        </p:nvPicPr>
        <p:blipFill>
          <a:blip r:embed="rId3"/>
          <a:stretch>
            <a:fillRect/>
          </a:stretch>
        </p:blipFill>
        <p:spPr>
          <a:xfrm>
            <a:off x="3319805" y="2134858"/>
            <a:ext cx="2550571" cy="2550571"/>
          </a:xfrm>
          <a:prstGeom prst="rect">
            <a:avLst/>
          </a:prstGeom>
        </p:spPr>
      </p:pic>
      <p:sp>
        <p:nvSpPr>
          <p:cNvPr id="10" name="TextBox 9">
            <a:extLst>
              <a:ext uri="{FF2B5EF4-FFF2-40B4-BE49-F238E27FC236}">
                <a16:creationId xmlns:a16="http://schemas.microsoft.com/office/drawing/2014/main" id="{6A9EE569-E492-2504-CA64-5EE61C667D37}"/>
              </a:ext>
            </a:extLst>
          </p:cNvPr>
          <p:cNvSpPr txBox="1"/>
          <p:nvPr/>
        </p:nvSpPr>
        <p:spPr>
          <a:xfrm>
            <a:off x="3401112" y="4761887"/>
            <a:ext cx="2089632" cy="1415772"/>
          </a:xfrm>
          <a:prstGeom prst="rect">
            <a:avLst/>
          </a:prstGeom>
          <a:solidFill>
            <a:schemeClr val="accent6">
              <a:lumMod val="20000"/>
              <a:lumOff val="80000"/>
            </a:schemeClr>
          </a:solidFill>
        </p:spPr>
        <p:txBody>
          <a:bodyPr wrap="square" rtlCol="0">
            <a:spAutoFit/>
          </a:bodyPr>
          <a:lstStyle/>
          <a:p>
            <a:r>
              <a:rPr lang="en-US" sz="1200" dirty="0">
                <a:latin typeface="Arial" panose="020B0604020202020204" pitchFamily="34" charset="0"/>
                <a:cs typeface="Arial" panose="020B0604020202020204" pitchFamily="34" charset="0"/>
              </a:rPr>
              <a:t>Geoffrey Moore, 2014, </a:t>
            </a:r>
            <a:r>
              <a:rPr lang="en-US" sz="1200" i="1" dirty="0">
                <a:latin typeface="Arial" panose="020B0604020202020204" pitchFamily="34" charset="0"/>
                <a:cs typeface="Arial" panose="020B0604020202020204" pitchFamily="34" charset="0"/>
              </a:rPr>
              <a:t>Crossing The </a:t>
            </a:r>
            <a:r>
              <a:rPr lang="en-US" sz="1400" i="1" dirty="0">
                <a:latin typeface="Arial" panose="020B0604020202020204" pitchFamily="34" charset="0"/>
                <a:cs typeface="Arial" panose="020B0604020202020204" pitchFamily="34" charset="0"/>
              </a:rPr>
              <a:t>Chasm</a:t>
            </a:r>
            <a:r>
              <a:rPr lang="en-US" sz="1200" i="1" dirty="0">
                <a:latin typeface="Arial" panose="020B0604020202020204" pitchFamily="34" charset="0"/>
                <a:cs typeface="Arial" panose="020B0604020202020204" pitchFamily="34" charset="0"/>
              </a:rPr>
              <a:t>: Marketing and Selling Disruptive Products to Mainstream Customers</a:t>
            </a:r>
            <a:r>
              <a:rPr lang="en-US" sz="1200" dirty="0">
                <a:latin typeface="Arial" panose="020B0604020202020204" pitchFamily="34" charset="0"/>
                <a:cs typeface="Arial" panose="020B0604020202020204" pitchFamily="34" charset="0"/>
              </a:rPr>
              <a:t>, 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 Edition. New York, NY: Harper Business.</a:t>
            </a:r>
          </a:p>
        </p:txBody>
      </p:sp>
      <p:sp>
        <p:nvSpPr>
          <p:cNvPr id="11" name="Rectangle: Rounded Corners 10">
            <a:extLst>
              <a:ext uri="{FF2B5EF4-FFF2-40B4-BE49-F238E27FC236}">
                <a16:creationId xmlns:a16="http://schemas.microsoft.com/office/drawing/2014/main" id="{F7566482-E977-F7D7-0EE4-175DD9B34E89}"/>
              </a:ext>
            </a:extLst>
          </p:cNvPr>
          <p:cNvSpPr/>
          <p:nvPr/>
        </p:nvSpPr>
        <p:spPr>
          <a:xfrm>
            <a:off x="1978702" y="1073515"/>
            <a:ext cx="1514006" cy="55399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Infant Mortality</a:t>
            </a:r>
          </a:p>
        </p:txBody>
      </p:sp>
      <p:sp>
        <p:nvSpPr>
          <p:cNvPr id="12" name="Rectangle: Rounded Corners 11">
            <a:extLst>
              <a:ext uri="{FF2B5EF4-FFF2-40B4-BE49-F238E27FC236}">
                <a16:creationId xmlns:a16="http://schemas.microsoft.com/office/drawing/2014/main" id="{E6E94D81-F07F-2E07-3688-68B801EECADA}"/>
              </a:ext>
            </a:extLst>
          </p:cNvPr>
          <p:cNvSpPr/>
          <p:nvPr/>
        </p:nvSpPr>
        <p:spPr>
          <a:xfrm>
            <a:off x="4084820" y="1068696"/>
            <a:ext cx="1514006" cy="55399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Cross the Chasm</a:t>
            </a:r>
          </a:p>
        </p:txBody>
      </p:sp>
      <p:sp>
        <p:nvSpPr>
          <p:cNvPr id="16" name="Rectangle: Rounded Corners 15">
            <a:extLst>
              <a:ext uri="{FF2B5EF4-FFF2-40B4-BE49-F238E27FC236}">
                <a16:creationId xmlns:a16="http://schemas.microsoft.com/office/drawing/2014/main" id="{52CA6634-2908-AC6D-8108-21C4F818AF0B}"/>
              </a:ext>
            </a:extLst>
          </p:cNvPr>
          <p:cNvSpPr/>
          <p:nvPr/>
        </p:nvSpPr>
        <p:spPr>
          <a:xfrm>
            <a:off x="6189662" y="1068696"/>
            <a:ext cx="1514006" cy="55399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Resource Constraints</a:t>
            </a:r>
          </a:p>
        </p:txBody>
      </p:sp>
      <p:cxnSp>
        <p:nvCxnSpPr>
          <p:cNvPr id="18" name="Straight Arrow Connector 17">
            <a:extLst>
              <a:ext uri="{FF2B5EF4-FFF2-40B4-BE49-F238E27FC236}">
                <a16:creationId xmlns:a16="http://schemas.microsoft.com/office/drawing/2014/main" id="{339F7784-D8EE-F0DB-8C3F-B544FF297EAF}"/>
              </a:ext>
            </a:extLst>
          </p:cNvPr>
          <p:cNvCxnSpPr>
            <a:cxnSpLocks/>
            <a:stCxn id="11" idx="3"/>
          </p:cNvCxnSpPr>
          <p:nvPr/>
        </p:nvCxnSpPr>
        <p:spPr>
          <a:xfrm flipV="1">
            <a:off x="3492708" y="1345695"/>
            <a:ext cx="607102" cy="48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5F93A65-16FE-C6A7-0408-904EAA3668C0}"/>
              </a:ext>
            </a:extLst>
          </p:cNvPr>
          <p:cNvCxnSpPr>
            <a:cxnSpLocks/>
          </p:cNvCxnSpPr>
          <p:nvPr/>
        </p:nvCxnSpPr>
        <p:spPr>
          <a:xfrm flipV="1">
            <a:off x="5593825" y="1348195"/>
            <a:ext cx="607102" cy="48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Arrow: Down 19">
            <a:extLst>
              <a:ext uri="{FF2B5EF4-FFF2-40B4-BE49-F238E27FC236}">
                <a16:creationId xmlns:a16="http://schemas.microsoft.com/office/drawing/2014/main" id="{1D289454-AB49-8220-622E-01B06059A9BB}"/>
              </a:ext>
            </a:extLst>
          </p:cNvPr>
          <p:cNvSpPr/>
          <p:nvPr/>
        </p:nvSpPr>
        <p:spPr>
          <a:xfrm>
            <a:off x="4649008" y="1622694"/>
            <a:ext cx="361290" cy="512164"/>
          </a:xfrm>
          <a:prstGeom prst="down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5EE7FFA-1A08-EBAE-1A3A-F486B8CA657C}"/>
              </a:ext>
            </a:extLst>
          </p:cNvPr>
          <p:cNvPicPr>
            <a:picLocks noChangeAspect="1"/>
          </p:cNvPicPr>
          <p:nvPr/>
        </p:nvPicPr>
        <p:blipFill>
          <a:blip r:embed="rId4"/>
          <a:stretch>
            <a:fillRect/>
          </a:stretch>
        </p:blipFill>
        <p:spPr>
          <a:xfrm>
            <a:off x="5572050" y="1765584"/>
            <a:ext cx="6376366" cy="4451926"/>
          </a:xfrm>
          <a:prstGeom prst="rect">
            <a:avLst/>
          </a:prstGeom>
        </p:spPr>
      </p:pic>
      <p:sp>
        <p:nvSpPr>
          <p:cNvPr id="21" name="TextBox 20">
            <a:extLst>
              <a:ext uri="{FF2B5EF4-FFF2-40B4-BE49-F238E27FC236}">
                <a16:creationId xmlns:a16="http://schemas.microsoft.com/office/drawing/2014/main" id="{97F05D2A-5F61-639A-0439-E4DC888A1452}"/>
              </a:ext>
            </a:extLst>
          </p:cNvPr>
          <p:cNvSpPr txBox="1"/>
          <p:nvPr/>
        </p:nvSpPr>
        <p:spPr>
          <a:xfrm>
            <a:off x="348228" y="2690336"/>
            <a:ext cx="3052884" cy="1754326"/>
          </a:xfrm>
          <a:prstGeom prst="rect">
            <a:avLst/>
          </a:prstGeom>
          <a:solidFill>
            <a:schemeClr val="tx1"/>
          </a:solidFill>
        </p:spPr>
        <p:txBody>
          <a:bodyPr wrap="square" rtlCol="0">
            <a:spAutoFit/>
          </a:bodyPr>
          <a:lstStyle/>
          <a:p>
            <a:pPr lvl="0" defTabSz="914400"/>
            <a:r>
              <a:rPr kumimoji="0" lang="en-US" sz="18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Recent high-profile products not Crossed the Chasm: </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Nikola Motor </a:t>
            </a:r>
            <a:r>
              <a:rPr kumimoji="0" lang="en-US" sz="18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&amp; </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Apple car</a:t>
            </a:r>
            <a:r>
              <a:rPr kumimoji="0" lang="en-US" sz="18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 What about the </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Tesla </a:t>
            </a:r>
            <a:r>
              <a:rPr kumimoji="0" lang="en-US" sz="18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Cybertruck</a:t>
            </a:r>
            <a:r>
              <a:rPr lang="en-US" kern="0" dirty="0">
                <a:solidFill>
                  <a:schemeClr val="accent4"/>
                </a:solidFill>
                <a:latin typeface="Arial" panose="020B0604020202020204" pitchFamily="34" charset="0"/>
                <a:cs typeface="Arial" panose="020B0604020202020204" pitchFamily="34" charset="0"/>
              </a:rPr>
              <a:t>? Will </a:t>
            </a:r>
            <a:r>
              <a:rPr lang="en-US" b="1" kern="0" dirty="0">
                <a:solidFill>
                  <a:srgbClr val="FF0000"/>
                </a:solidFill>
                <a:latin typeface="Arial" panose="020B0604020202020204" pitchFamily="34" charset="0"/>
                <a:cs typeface="Arial" panose="020B0604020202020204" pitchFamily="34" charset="0"/>
              </a:rPr>
              <a:t>Google’s Waymo </a:t>
            </a:r>
            <a:r>
              <a:rPr lang="en-US" kern="0" dirty="0">
                <a:solidFill>
                  <a:schemeClr val="accent4"/>
                </a:solidFill>
                <a:latin typeface="Arial" panose="020B0604020202020204" pitchFamily="34" charset="0"/>
                <a:cs typeface="Arial" panose="020B0604020202020204" pitchFamily="34" charset="0"/>
              </a:rPr>
              <a:t>cross the chasm? </a:t>
            </a:r>
            <a:endParaRPr kumimoji="0" lang="en-US" sz="18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71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E6E5F-BA61-2063-0F69-A6E383C50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9452-2B78-236B-03F4-B1788564AB55}"/>
              </a:ext>
            </a:extLst>
          </p:cNvPr>
          <p:cNvSpPr>
            <a:spLocks noGrp="1"/>
          </p:cNvSpPr>
          <p:nvPr>
            <p:ph type="ctrTitle"/>
          </p:nvPr>
        </p:nvSpPr>
        <p:spPr>
          <a:xfrm>
            <a:off x="348228" y="166449"/>
            <a:ext cx="11044297" cy="553998"/>
          </a:xfrm>
        </p:spPr>
        <p:txBody>
          <a:bodyPr/>
          <a:lstStyle/>
          <a:p>
            <a:r>
              <a:rPr lang="en-US" sz="4000" dirty="0">
                <a:solidFill>
                  <a:schemeClr val="accent3"/>
                </a:solidFill>
              </a:rPr>
              <a:t>Key Concerns for our </a:t>
            </a:r>
            <a:r>
              <a:rPr lang="en-US" sz="4000" dirty="0" err="1">
                <a:solidFill>
                  <a:schemeClr val="accent3"/>
                </a:solidFill>
              </a:rPr>
              <a:t>D.Eng</a:t>
            </a:r>
            <a:r>
              <a:rPr lang="en-US" sz="4000" dirty="0">
                <a:solidFill>
                  <a:schemeClr val="accent3"/>
                </a:solidFill>
              </a:rPr>
              <a:t> Program – </a:t>
            </a:r>
            <a:r>
              <a:rPr lang="en-US" sz="4000" dirty="0">
                <a:solidFill>
                  <a:srgbClr val="FF0000"/>
                </a:solidFill>
                <a:latin typeface="Acumin Pro ExtraCondensed" panose="020B0604020202020204" charset="0"/>
              </a:rPr>
              <a:t>Lessons from our </a:t>
            </a:r>
            <a:r>
              <a:rPr lang="en-US" sz="4000" dirty="0" err="1">
                <a:solidFill>
                  <a:srgbClr val="FF0000"/>
                </a:solidFill>
                <a:latin typeface="Acumin Pro ExtraCondensed" panose="020B0604020202020204" charset="0"/>
              </a:rPr>
              <a:t>D.Tech</a:t>
            </a:r>
            <a:r>
              <a:rPr lang="en-US" sz="4000" dirty="0">
                <a:solidFill>
                  <a:srgbClr val="FF0000"/>
                </a:solidFill>
                <a:latin typeface="Acumin Pro ExtraCondensed" panose="020B0604020202020204" charset="0"/>
              </a:rPr>
              <a:t> Program</a:t>
            </a:r>
            <a:endParaRPr lang="en-US" sz="4000" dirty="0">
              <a:solidFill>
                <a:srgbClr val="FF0000"/>
              </a:solidFill>
            </a:endParaRPr>
          </a:p>
        </p:txBody>
      </p:sp>
      <p:sp>
        <p:nvSpPr>
          <p:cNvPr id="5" name="Date Placeholder 4">
            <a:extLst>
              <a:ext uri="{FF2B5EF4-FFF2-40B4-BE49-F238E27FC236}">
                <a16:creationId xmlns:a16="http://schemas.microsoft.com/office/drawing/2014/main" id="{4C34F4B8-3666-D024-CF76-895C269FA0FD}"/>
              </a:ext>
            </a:extLst>
          </p:cNvPr>
          <p:cNvSpPr>
            <a:spLocks noGrp="1"/>
          </p:cNvSpPr>
          <p:nvPr>
            <p:ph type="dt" sz="half" idx="2"/>
          </p:nvPr>
        </p:nvSpPr>
        <p:spPr/>
        <p:txBody>
          <a:bodyPr/>
          <a:lstStyle/>
          <a:p>
            <a:fld id="{E0C8DACD-4E35-4E4C-AC75-C3DE50F04E7E}" type="datetime1">
              <a:rPr lang="en-US" smtClean="0"/>
              <a:pPr/>
              <a:t>3/23/2026</a:t>
            </a:fld>
            <a:endParaRPr lang="en-US"/>
          </a:p>
        </p:txBody>
      </p:sp>
      <p:sp>
        <p:nvSpPr>
          <p:cNvPr id="6" name="Slide Number Placeholder 5">
            <a:extLst>
              <a:ext uri="{FF2B5EF4-FFF2-40B4-BE49-F238E27FC236}">
                <a16:creationId xmlns:a16="http://schemas.microsoft.com/office/drawing/2014/main" id="{C3019589-4033-70CB-7B9B-66B5D8D7AFAD}"/>
              </a:ext>
            </a:extLst>
          </p:cNvPr>
          <p:cNvSpPr>
            <a:spLocks noGrp="1"/>
          </p:cNvSpPr>
          <p:nvPr>
            <p:ph type="sldNum" sz="quarter" idx="4"/>
          </p:nvPr>
        </p:nvSpPr>
        <p:spPr/>
        <p:txBody>
          <a:bodyPr/>
          <a:lstStyle/>
          <a:p>
            <a:fld id="{8A7A6979-0714-4377-B894-6BE4C2D6E202}" type="slidenum">
              <a:rPr lang="en-US" smtClean="0"/>
              <a:pPr/>
              <a:t>8</a:t>
            </a:fld>
            <a:endParaRPr lang="en-US"/>
          </a:p>
        </p:txBody>
      </p:sp>
      <p:sp>
        <p:nvSpPr>
          <p:cNvPr id="8" name="Text Placeholder 3">
            <a:extLst>
              <a:ext uri="{FF2B5EF4-FFF2-40B4-BE49-F238E27FC236}">
                <a16:creationId xmlns:a16="http://schemas.microsoft.com/office/drawing/2014/main" id="{3F4348B5-4504-3A2F-5D3B-5BC067824FD6}"/>
              </a:ext>
            </a:extLst>
          </p:cNvPr>
          <p:cNvSpPr>
            <a:spLocks noGrp="1"/>
          </p:cNvSpPr>
          <p:nvPr>
            <p:ph type="body" sz="quarter" idx="14"/>
          </p:nvPr>
        </p:nvSpPr>
        <p:spPr>
          <a:xfrm>
            <a:off x="3268385" y="2188568"/>
            <a:ext cx="7553665" cy="424417"/>
          </a:xfrm>
          <a:solidFill>
            <a:srgbClr val="FFFF00"/>
          </a:solidFill>
        </p:spPr>
        <p:txBody>
          <a:bodyPr anchor="ctr" anchorCtr="0">
            <a:noAutofit/>
          </a:bodyPr>
          <a:lstStyle/>
          <a:p>
            <a:pPr marL="0" indent="0" algn="ctr">
              <a:buNone/>
            </a:pPr>
            <a:r>
              <a:rPr lang="en-US" sz="2000" dirty="0">
                <a:solidFill>
                  <a:srgbClr val="FF0000"/>
                </a:solidFill>
                <a:latin typeface="Arial" panose="020B0604020202020204" pitchFamily="34" charset="0"/>
                <a:cs typeface="Arial" panose="020B0604020202020204" pitchFamily="34" charset="0"/>
              </a:rPr>
              <a:t>Bottleneck in the Capacity of </a:t>
            </a:r>
            <a:r>
              <a:rPr lang="en-US" sz="2000" b="1" dirty="0">
                <a:solidFill>
                  <a:srgbClr val="FF0000"/>
                </a:solidFill>
                <a:latin typeface="Arial" panose="020B0604020202020204" pitchFamily="34" charset="0"/>
                <a:cs typeface="Arial" panose="020B0604020202020204" pitchFamily="34" charset="0"/>
              </a:rPr>
              <a:t>Faculty Advisor or Graduate Chair</a:t>
            </a:r>
          </a:p>
        </p:txBody>
      </p:sp>
      <p:cxnSp>
        <p:nvCxnSpPr>
          <p:cNvPr id="10" name="Straight Connector 9">
            <a:extLst>
              <a:ext uri="{FF2B5EF4-FFF2-40B4-BE49-F238E27FC236}">
                <a16:creationId xmlns:a16="http://schemas.microsoft.com/office/drawing/2014/main" id="{89BFCA43-5F8A-E0A9-8EB3-AED9EB38AE8F}"/>
              </a:ext>
            </a:extLst>
          </p:cNvPr>
          <p:cNvCxnSpPr/>
          <p:nvPr/>
        </p:nvCxnSpPr>
        <p:spPr>
          <a:xfrm>
            <a:off x="3867470" y="4513462"/>
            <a:ext cx="52615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BF8179-D918-204F-6AA5-2E8A9466EC58}"/>
              </a:ext>
            </a:extLst>
          </p:cNvPr>
          <p:cNvCxnSpPr>
            <a:cxnSpLocks/>
          </p:cNvCxnSpPr>
          <p:nvPr/>
        </p:nvCxnSpPr>
        <p:spPr>
          <a:xfrm flipV="1">
            <a:off x="3867470" y="2788171"/>
            <a:ext cx="0" cy="27431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4CFB33-37D5-3602-AB10-3653154E9F4D}"/>
              </a:ext>
            </a:extLst>
          </p:cNvPr>
          <p:cNvCxnSpPr/>
          <p:nvPr/>
        </p:nvCxnSpPr>
        <p:spPr>
          <a:xfrm>
            <a:off x="3867470" y="4966528"/>
            <a:ext cx="52615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501D1F-7A07-247B-8467-2C6748B2E3A8}"/>
              </a:ext>
            </a:extLst>
          </p:cNvPr>
          <p:cNvCxnSpPr/>
          <p:nvPr/>
        </p:nvCxnSpPr>
        <p:spPr>
          <a:xfrm>
            <a:off x="3867470" y="5528797"/>
            <a:ext cx="53772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8C0AD1-55CE-C676-1AD7-840F073F6CF6}"/>
              </a:ext>
            </a:extLst>
          </p:cNvPr>
          <p:cNvSpPr txBox="1"/>
          <p:nvPr/>
        </p:nvSpPr>
        <p:spPr>
          <a:xfrm>
            <a:off x="3717569" y="5696264"/>
            <a:ext cx="634020" cy="369332"/>
          </a:xfrm>
          <a:prstGeom prst="rect">
            <a:avLst/>
          </a:prstGeom>
          <a:noFill/>
        </p:spPr>
        <p:txBody>
          <a:bodyPr wrap="none" rtlCol="0">
            <a:spAutoFit/>
          </a:bodyPr>
          <a:lstStyle/>
          <a:p>
            <a:r>
              <a:rPr lang="en-US" dirty="0"/>
              <a:t>2017</a:t>
            </a:r>
          </a:p>
        </p:txBody>
      </p:sp>
      <p:sp>
        <p:nvSpPr>
          <p:cNvPr id="23" name="TextBox 22">
            <a:extLst>
              <a:ext uri="{FF2B5EF4-FFF2-40B4-BE49-F238E27FC236}">
                <a16:creationId xmlns:a16="http://schemas.microsoft.com/office/drawing/2014/main" id="{2980E5E9-1A76-0491-CDCC-DA0CB14563EF}"/>
              </a:ext>
            </a:extLst>
          </p:cNvPr>
          <p:cNvSpPr txBox="1"/>
          <p:nvPr/>
        </p:nvSpPr>
        <p:spPr>
          <a:xfrm>
            <a:off x="8602148" y="5721458"/>
            <a:ext cx="626646" cy="338554"/>
          </a:xfrm>
          <a:prstGeom prst="rect">
            <a:avLst/>
          </a:prstGeom>
          <a:noFill/>
        </p:spPr>
        <p:txBody>
          <a:bodyPr wrap="none" rtlCol="0">
            <a:spAutoFit/>
          </a:bodyPr>
          <a:lstStyle/>
          <a:p>
            <a:r>
              <a:rPr lang="en-US" sz="1600" dirty="0"/>
              <a:t>2025</a:t>
            </a:r>
          </a:p>
        </p:txBody>
      </p:sp>
      <p:cxnSp>
        <p:nvCxnSpPr>
          <p:cNvPr id="25" name="Straight Connector 24">
            <a:extLst>
              <a:ext uri="{FF2B5EF4-FFF2-40B4-BE49-F238E27FC236}">
                <a16:creationId xmlns:a16="http://schemas.microsoft.com/office/drawing/2014/main" id="{F99414A5-09D9-4D10-4CED-CB1193DDBB75}"/>
              </a:ext>
            </a:extLst>
          </p:cNvPr>
          <p:cNvCxnSpPr>
            <a:cxnSpLocks/>
          </p:cNvCxnSpPr>
          <p:nvPr/>
        </p:nvCxnSpPr>
        <p:spPr>
          <a:xfrm flipV="1">
            <a:off x="3867469" y="3361858"/>
            <a:ext cx="5261549" cy="197177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C6D64EE-6312-5495-8C14-AA0693A253B1}"/>
              </a:ext>
            </a:extLst>
          </p:cNvPr>
          <p:cNvSpPr txBox="1"/>
          <p:nvPr/>
        </p:nvSpPr>
        <p:spPr>
          <a:xfrm>
            <a:off x="7900116" y="5723958"/>
            <a:ext cx="624466" cy="338554"/>
          </a:xfrm>
          <a:prstGeom prst="rect">
            <a:avLst/>
          </a:prstGeom>
          <a:noFill/>
        </p:spPr>
        <p:txBody>
          <a:bodyPr wrap="none" rtlCol="0">
            <a:spAutoFit/>
          </a:bodyPr>
          <a:lstStyle/>
          <a:p>
            <a:r>
              <a:rPr lang="en-US" sz="1600" dirty="0"/>
              <a:t>2024</a:t>
            </a:r>
          </a:p>
        </p:txBody>
      </p:sp>
      <p:sp>
        <p:nvSpPr>
          <p:cNvPr id="28" name="Rectangle: Rounded Corners 27">
            <a:extLst>
              <a:ext uri="{FF2B5EF4-FFF2-40B4-BE49-F238E27FC236}">
                <a16:creationId xmlns:a16="http://schemas.microsoft.com/office/drawing/2014/main" id="{E581DAF4-E791-847E-619D-8741BF9A3FC4}"/>
              </a:ext>
            </a:extLst>
          </p:cNvPr>
          <p:cNvSpPr/>
          <p:nvPr/>
        </p:nvSpPr>
        <p:spPr>
          <a:xfrm>
            <a:off x="1978702" y="1073515"/>
            <a:ext cx="1514006" cy="55399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Infant Mortality</a:t>
            </a:r>
          </a:p>
        </p:txBody>
      </p:sp>
      <p:sp>
        <p:nvSpPr>
          <p:cNvPr id="29" name="Rectangle: Rounded Corners 28">
            <a:extLst>
              <a:ext uri="{FF2B5EF4-FFF2-40B4-BE49-F238E27FC236}">
                <a16:creationId xmlns:a16="http://schemas.microsoft.com/office/drawing/2014/main" id="{B78DEC70-7E5F-ED59-2A08-E5057F620D58}"/>
              </a:ext>
            </a:extLst>
          </p:cNvPr>
          <p:cNvSpPr/>
          <p:nvPr/>
        </p:nvSpPr>
        <p:spPr>
          <a:xfrm>
            <a:off x="4084820" y="1068696"/>
            <a:ext cx="1514006" cy="55399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Cross the Chasm</a:t>
            </a:r>
          </a:p>
        </p:txBody>
      </p:sp>
      <p:sp>
        <p:nvSpPr>
          <p:cNvPr id="30" name="Rectangle: Rounded Corners 29">
            <a:extLst>
              <a:ext uri="{FF2B5EF4-FFF2-40B4-BE49-F238E27FC236}">
                <a16:creationId xmlns:a16="http://schemas.microsoft.com/office/drawing/2014/main" id="{C522B6D7-FDBF-76D7-F41B-745515A93CD5}"/>
              </a:ext>
            </a:extLst>
          </p:cNvPr>
          <p:cNvSpPr/>
          <p:nvPr/>
        </p:nvSpPr>
        <p:spPr>
          <a:xfrm>
            <a:off x="6189662" y="1068696"/>
            <a:ext cx="1514006" cy="55399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Resource Constraints</a:t>
            </a:r>
          </a:p>
        </p:txBody>
      </p:sp>
      <p:cxnSp>
        <p:nvCxnSpPr>
          <p:cNvPr id="31" name="Straight Arrow Connector 30">
            <a:extLst>
              <a:ext uri="{FF2B5EF4-FFF2-40B4-BE49-F238E27FC236}">
                <a16:creationId xmlns:a16="http://schemas.microsoft.com/office/drawing/2014/main" id="{D7D2F4DB-506E-6426-C7AB-780E59F58EFA}"/>
              </a:ext>
            </a:extLst>
          </p:cNvPr>
          <p:cNvCxnSpPr>
            <a:cxnSpLocks/>
            <a:stCxn id="28" idx="3"/>
          </p:cNvCxnSpPr>
          <p:nvPr/>
        </p:nvCxnSpPr>
        <p:spPr>
          <a:xfrm flipV="1">
            <a:off x="3492708" y="1345695"/>
            <a:ext cx="607102" cy="48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F1C281-F68E-80E7-AFCD-0CBB3DE02553}"/>
              </a:ext>
            </a:extLst>
          </p:cNvPr>
          <p:cNvCxnSpPr>
            <a:cxnSpLocks/>
          </p:cNvCxnSpPr>
          <p:nvPr/>
        </p:nvCxnSpPr>
        <p:spPr>
          <a:xfrm flipV="1">
            <a:off x="5593825" y="1348195"/>
            <a:ext cx="607102" cy="48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Arrow: Down 32">
            <a:extLst>
              <a:ext uri="{FF2B5EF4-FFF2-40B4-BE49-F238E27FC236}">
                <a16:creationId xmlns:a16="http://schemas.microsoft.com/office/drawing/2014/main" id="{4857787D-8F4A-2D24-E27B-D1F8AF5E8122}"/>
              </a:ext>
            </a:extLst>
          </p:cNvPr>
          <p:cNvSpPr/>
          <p:nvPr/>
        </p:nvSpPr>
        <p:spPr>
          <a:xfrm>
            <a:off x="6766020" y="1636044"/>
            <a:ext cx="361290" cy="512164"/>
          </a:xfrm>
          <a:prstGeom prst="down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FDABC4B-ADEB-87BD-CF0A-FFB9F3E42E00}"/>
              </a:ext>
            </a:extLst>
          </p:cNvPr>
          <p:cNvSpPr txBox="1"/>
          <p:nvPr/>
        </p:nvSpPr>
        <p:spPr>
          <a:xfrm>
            <a:off x="9228794" y="4280769"/>
            <a:ext cx="1593257" cy="369332"/>
          </a:xfrm>
          <a:prstGeom prst="rect">
            <a:avLst/>
          </a:prstGeom>
          <a:noFill/>
        </p:spPr>
        <p:txBody>
          <a:bodyPr wrap="none" rtlCol="0">
            <a:spAutoFit/>
          </a:bodyPr>
          <a:lstStyle/>
          <a:p>
            <a:r>
              <a:rPr lang="en-US" dirty="0">
                <a:solidFill>
                  <a:schemeClr val="accent1"/>
                </a:solidFill>
              </a:rPr>
              <a:t>Total faculty #</a:t>
            </a:r>
          </a:p>
        </p:txBody>
      </p:sp>
      <p:sp>
        <p:nvSpPr>
          <p:cNvPr id="35" name="TextBox 34">
            <a:extLst>
              <a:ext uri="{FF2B5EF4-FFF2-40B4-BE49-F238E27FC236}">
                <a16:creationId xmlns:a16="http://schemas.microsoft.com/office/drawing/2014/main" id="{A7D2CE63-34C8-68C8-3432-F8410980BCFB}"/>
              </a:ext>
            </a:extLst>
          </p:cNvPr>
          <p:cNvSpPr txBox="1"/>
          <p:nvPr/>
        </p:nvSpPr>
        <p:spPr>
          <a:xfrm>
            <a:off x="9206655" y="4764695"/>
            <a:ext cx="2427972" cy="369332"/>
          </a:xfrm>
          <a:prstGeom prst="rect">
            <a:avLst/>
          </a:prstGeom>
          <a:noFill/>
        </p:spPr>
        <p:txBody>
          <a:bodyPr wrap="none" rtlCol="0">
            <a:spAutoFit/>
          </a:bodyPr>
          <a:lstStyle/>
          <a:p>
            <a:r>
              <a:rPr lang="en-US" dirty="0"/>
              <a:t>R1 / qualified faculty #</a:t>
            </a:r>
          </a:p>
        </p:txBody>
      </p:sp>
      <p:sp>
        <p:nvSpPr>
          <p:cNvPr id="36" name="TextBox 35">
            <a:extLst>
              <a:ext uri="{FF2B5EF4-FFF2-40B4-BE49-F238E27FC236}">
                <a16:creationId xmlns:a16="http://schemas.microsoft.com/office/drawing/2014/main" id="{AC72F4EE-5DB4-AAC7-E9EF-43AADEADA9FF}"/>
              </a:ext>
            </a:extLst>
          </p:cNvPr>
          <p:cNvSpPr txBox="1"/>
          <p:nvPr/>
        </p:nvSpPr>
        <p:spPr>
          <a:xfrm>
            <a:off x="9215965" y="3512462"/>
            <a:ext cx="2021515" cy="369332"/>
          </a:xfrm>
          <a:prstGeom prst="rect">
            <a:avLst/>
          </a:prstGeom>
          <a:noFill/>
        </p:spPr>
        <p:txBody>
          <a:bodyPr wrap="square" rtlCol="0">
            <a:spAutoFit/>
          </a:bodyPr>
          <a:lstStyle/>
          <a:p>
            <a:r>
              <a:rPr lang="en-US" dirty="0">
                <a:solidFill>
                  <a:srgbClr val="00B050"/>
                </a:solidFill>
              </a:rPr>
              <a:t>Faculty capacity</a:t>
            </a:r>
          </a:p>
        </p:txBody>
      </p:sp>
      <p:cxnSp>
        <p:nvCxnSpPr>
          <p:cNvPr id="37" name="Straight Connector 36">
            <a:extLst>
              <a:ext uri="{FF2B5EF4-FFF2-40B4-BE49-F238E27FC236}">
                <a16:creationId xmlns:a16="http://schemas.microsoft.com/office/drawing/2014/main" id="{A9681234-E1BF-0B5D-34B2-55158CC87399}"/>
              </a:ext>
            </a:extLst>
          </p:cNvPr>
          <p:cNvCxnSpPr/>
          <p:nvPr/>
        </p:nvCxnSpPr>
        <p:spPr>
          <a:xfrm>
            <a:off x="3843733" y="3684919"/>
            <a:ext cx="526154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1A6135E-D265-C194-F27A-1AAE2A88CCA3}"/>
              </a:ext>
            </a:extLst>
          </p:cNvPr>
          <p:cNvSpPr txBox="1"/>
          <p:nvPr/>
        </p:nvSpPr>
        <p:spPr>
          <a:xfrm rot="10800000">
            <a:off x="3268386" y="3103837"/>
            <a:ext cx="461665" cy="2290050"/>
          </a:xfrm>
          <a:prstGeom prst="rect">
            <a:avLst/>
          </a:prstGeom>
          <a:noFill/>
        </p:spPr>
        <p:txBody>
          <a:bodyPr vert="eaVert" wrap="none" rtlCol="0">
            <a:spAutoFit/>
          </a:bodyPr>
          <a:lstStyle/>
          <a:p>
            <a:r>
              <a:rPr lang="en-US" dirty="0"/>
              <a:t># of Faculty Members</a:t>
            </a:r>
          </a:p>
        </p:txBody>
      </p:sp>
      <p:cxnSp>
        <p:nvCxnSpPr>
          <p:cNvPr id="43" name="Straight Connector 42">
            <a:extLst>
              <a:ext uri="{FF2B5EF4-FFF2-40B4-BE49-F238E27FC236}">
                <a16:creationId xmlns:a16="http://schemas.microsoft.com/office/drawing/2014/main" id="{A7AB4457-2777-2810-E933-055CDE7F0EF9}"/>
              </a:ext>
            </a:extLst>
          </p:cNvPr>
          <p:cNvCxnSpPr/>
          <p:nvPr/>
        </p:nvCxnSpPr>
        <p:spPr>
          <a:xfrm>
            <a:off x="8228318" y="2788171"/>
            <a:ext cx="0" cy="2740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2CBEB85-7C0D-0FAC-DF19-797FCB3ABFA1}"/>
              </a:ext>
            </a:extLst>
          </p:cNvPr>
          <p:cNvSpPr txBox="1"/>
          <p:nvPr/>
        </p:nvSpPr>
        <p:spPr>
          <a:xfrm>
            <a:off x="9218469" y="3103837"/>
            <a:ext cx="1282659" cy="369332"/>
          </a:xfrm>
          <a:prstGeom prst="rect">
            <a:avLst/>
          </a:prstGeom>
          <a:noFill/>
        </p:spPr>
        <p:txBody>
          <a:bodyPr wrap="none" rtlCol="0">
            <a:spAutoFit/>
          </a:bodyPr>
          <a:lstStyle/>
          <a:p>
            <a:r>
              <a:rPr lang="en-US" dirty="0">
                <a:solidFill>
                  <a:srgbClr val="00B0F0"/>
                </a:solidFill>
              </a:rPr>
              <a:t>Students #</a:t>
            </a:r>
          </a:p>
        </p:txBody>
      </p:sp>
      <p:sp>
        <p:nvSpPr>
          <p:cNvPr id="51" name="TextBox 50">
            <a:extLst>
              <a:ext uri="{FF2B5EF4-FFF2-40B4-BE49-F238E27FC236}">
                <a16:creationId xmlns:a16="http://schemas.microsoft.com/office/drawing/2014/main" id="{642872D6-DB4A-20BE-BDA5-9CA290279D92}"/>
              </a:ext>
            </a:extLst>
          </p:cNvPr>
          <p:cNvSpPr txBox="1"/>
          <p:nvPr/>
        </p:nvSpPr>
        <p:spPr>
          <a:xfrm>
            <a:off x="348228" y="3361858"/>
            <a:ext cx="2729273" cy="923330"/>
          </a:xfrm>
          <a:prstGeom prst="rect">
            <a:avLst/>
          </a:prstGeom>
          <a:noFill/>
        </p:spPr>
        <p:txBody>
          <a:bodyPr wrap="none" rtlCol="0">
            <a:spAutoFit/>
          </a:bodyPr>
          <a:lstStyle/>
          <a:p>
            <a:r>
              <a:rPr lang="en-US" b="1" dirty="0"/>
              <a:t>Research / Dissertation</a:t>
            </a:r>
          </a:p>
          <a:p>
            <a:pPr marL="342900" indent="-342900">
              <a:buAutoNum type="arabicPeriod"/>
            </a:pPr>
            <a:r>
              <a:rPr lang="en-US" dirty="0"/>
              <a:t>D.Eng – 30 hours</a:t>
            </a:r>
          </a:p>
          <a:p>
            <a:pPr marL="342900" indent="-342900">
              <a:buAutoNum type="arabicPeriod"/>
            </a:pPr>
            <a:r>
              <a:rPr lang="en-US" dirty="0"/>
              <a:t>D.Tech – 15 hours</a:t>
            </a:r>
          </a:p>
        </p:txBody>
      </p:sp>
    </p:spTree>
    <p:extLst>
      <p:ext uri="{BB962C8B-B14F-4D97-AF65-F5344CB8AC3E}">
        <p14:creationId xmlns:p14="http://schemas.microsoft.com/office/powerpoint/2010/main" val="1797811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12B804-DE0F-D56E-75B9-AD4B0B563DC0}"/>
              </a:ext>
            </a:extLst>
          </p:cNvPr>
          <p:cNvSpPr/>
          <p:nvPr/>
        </p:nvSpPr>
        <p:spPr>
          <a:xfrm>
            <a:off x="419100" y="5791200"/>
            <a:ext cx="3606800" cy="8509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646358" y="193076"/>
            <a:ext cx="9234309" cy="609398"/>
          </a:xfrm>
        </p:spPr>
        <p:txBody>
          <a:bodyPr/>
          <a:lstStyle/>
          <a:p>
            <a:r>
              <a:rPr lang="en-US" sz="4400" dirty="0">
                <a:latin typeface="Acumin Pro ExtraCondensed"/>
              </a:rPr>
              <a:t>Faculty Team: Grad Chair and Committee</a:t>
            </a:r>
            <a:endParaRPr lang="en-US"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a:xfrm>
            <a:off x="10049694" y="6277127"/>
            <a:ext cx="1124849" cy="323968"/>
          </a:xfrm>
        </p:spPr>
        <p:txBody>
          <a:bodyPr/>
          <a:lstStyle/>
          <a:p>
            <a:fld id="{E0C8DACD-4E35-4E4C-AC75-C3DE50F04E7E}" type="datetime1">
              <a:rPr lang="en-US" smtClean="0"/>
              <a:pPr/>
              <a:t>3/23/2026</a:t>
            </a:fld>
            <a:endParaRPr lang="en-US"/>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a:xfrm>
            <a:off x="11213873" y="6256231"/>
            <a:ext cx="487680" cy="365760"/>
          </a:xfrm>
        </p:spPr>
        <p:txBody>
          <a:bodyPr/>
          <a:lstStyle/>
          <a:p>
            <a:fld id="{8A7A6979-0714-4377-B894-6BE4C2D6E202}" type="slidenum">
              <a:rPr lang="en-US" smtClean="0"/>
              <a:pPr/>
              <a:t>9</a:t>
            </a:fld>
            <a:endParaRPr lang="en-US"/>
          </a:p>
        </p:txBody>
      </p:sp>
      <p:sp>
        <p:nvSpPr>
          <p:cNvPr id="9" name="Body Text">
            <a:extLst>
              <a:ext uri="{FF2B5EF4-FFF2-40B4-BE49-F238E27FC236}">
                <a16:creationId xmlns:a16="http://schemas.microsoft.com/office/drawing/2014/main" id="{CB878A48-59FF-4A03-A440-27DFAFB0B71A}"/>
              </a:ext>
            </a:extLst>
          </p:cNvPr>
          <p:cNvSpPr txBox="1">
            <a:spLocks/>
          </p:cNvSpPr>
          <p:nvPr/>
        </p:nvSpPr>
        <p:spPr>
          <a:xfrm>
            <a:off x="1046896" y="1376807"/>
            <a:ext cx="4591832" cy="1262089"/>
          </a:xfrm>
          <a:prstGeom prst="rect">
            <a:avLst/>
          </a:prstGeom>
        </p:spPr>
        <p:txBody>
          <a:bodyPr vert="horz" lIns="0" tIns="0" rIns="0" bIns="0" rtlCol="0" anchor="t">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a:latin typeface="+mn-lt"/>
            </a:endParaRPr>
          </a:p>
          <a:p>
            <a:endParaRPr lang="en-US"/>
          </a:p>
          <a:p>
            <a:endParaRPr lang="en-US"/>
          </a:p>
        </p:txBody>
      </p:sp>
      <p:sp>
        <p:nvSpPr>
          <p:cNvPr id="4" name="TextBox 3">
            <a:extLst>
              <a:ext uri="{FF2B5EF4-FFF2-40B4-BE49-F238E27FC236}">
                <a16:creationId xmlns:a16="http://schemas.microsoft.com/office/drawing/2014/main" id="{B4E3D879-F7BF-0C61-27F1-E16E0AB894A5}"/>
              </a:ext>
            </a:extLst>
          </p:cNvPr>
          <p:cNvSpPr txBox="1"/>
          <p:nvPr/>
        </p:nvSpPr>
        <p:spPr>
          <a:xfrm>
            <a:off x="5007226" y="1340261"/>
            <a:ext cx="353768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endParaRPr lang="en-US" sz="1600">
              <a:latin typeface="Acumin Pro"/>
              <a:cs typeface="Segoe UI"/>
            </a:endParaRPr>
          </a:p>
          <a:p>
            <a:endParaRPr lang="en-US" sz="1000" b="1">
              <a:latin typeface="Calibri"/>
              <a:cs typeface="Segoe UI"/>
            </a:endParaRPr>
          </a:p>
        </p:txBody>
      </p:sp>
      <p:sp>
        <p:nvSpPr>
          <p:cNvPr id="10" name="TextBox 9">
            <a:extLst>
              <a:ext uri="{FF2B5EF4-FFF2-40B4-BE49-F238E27FC236}">
                <a16:creationId xmlns:a16="http://schemas.microsoft.com/office/drawing/2014/main" id="{1A7B730C-BF92-7521-5AC3-40613538FA37}"/>
              </a:ext>
            </a:extLst>
          </p:cNvPr>
          <p:cNvSpPr txBox="1"/>
          <p:nvPr/>
        </p:nvSpPr>
        <p:spPr>
          <a:xfrm>
            <a:off x="-165148" y="2376067"/>
            <a:ext cx="36255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0000"/>
                </a:solidFill>
                <a:cs typeface="Segoe UI"/>
              </a:rPr>
              <a:t>Faculty Advisor / Grad Chair</a:t>
            </a:r>
          </a:p>
        </p:txBody>
      </p:sp>
      <p:sp>
        <p:nvSpPr>
          <p:cNvPr id="11" name="TextBox 10">
            <a:extLst>
              <a:ext uri="{FF2B5EF4-FFF2-40B4-BE49-F238E27FC236}">
                <a16:creationId xmlns:a16="http://schemas.microsoft.com/office/drawing/2014/main" id="{0BF3A514-BD81-0E4E-54FB-0D440D7754A0}"/>
              </a:ext>
            </a:extLst>
          </p:cNvPr>
          <p:cNvSpPr txBox="1"/>
          <p:nvPr/>
        </p:nvSpPr>
        <p:spPr>
          <a:xfrm>
            <a:off x="82486" y="2697049"/>
            <a:ext cx="3314290"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500" b="1" dirty="0">
                <a:solidFill>
                  <a:schemeClr val="tx2">
                    <a:lumMod val="75000"/>
                  </a:schemeClr>
                </a:solidFill>
              </a:rPr>
              <a:t>COE faculty member </a:t>
            </a:r>
            <a:r>
              <a:rPr lang="en-US" sz="1500" dirty="0"/>
              <a:t>w/regular R1 faculty status &amp; extensive expertise </a:t>
            </a:r>
          </a:p>
          <a:p>
            <a:pPr marL="285750" indent="-285750">
              <a:buFont typeface="Arial" panose="020B0604020202020204" pitchFamily="34" charset="0"/>
              <a:buChar char="•"/>
            </a:pPr>
            <a:r>
              <a:rPr lang="en-US" sz="1500" dirty="0"/>
              <a:t>Supervise student’s study, research, and writing</a:t>
            </a:r>
          </a:p>
          <a:p>
            <a:pPr marL="285750" indent="-285750">
              <a:buFont typeface="Arial" panose="020B0604020202020204" pitchFamily="34" charset="0"/>
              <a:buChar char="•"/>
            </a:pPr>
            <a:r>
              <a:rPr lang="en-US" sz="1500" dirty="0"/>
              <a:t>Sign off on </a:t>
            </a:r>
            <a:r>
              <a:rPr lang="en-US" sz="1500" b="1" dirty="0"/>
              <a:t>plan of study, </a:t>
            </a:r>
            <a:r>
              <a:rPr lang="en-US" sz="1500" dirty="0"/>
              <a:t>dissertation forms, etc.</a:t>
            </a:r>
          </a:p>
          <a:p>
            <a:pPr marL="285750" indent="-285750">
              <a:buFont typeface="Arial" panose="020B0604020202020204" pitchFamily="34" charset="0"/>
              <a:buChar char="•"/>
            </a:pPr>
            <a:r>
              <a:rPr lang="en-US" sz="1500" dirty="0"/>
              <a:t>Responsible for guiding through the dissertation process</a:t>
            </a:r>
          </a:p>
          <a:p>
            <a:pPr marL="285750" indent="-285750">
              <a:buFont typeface="Arial" panose="020B0604020202020204" pitchFamily="34" charset="0"/>
              <a:buChar char="•"/>
            </a:pPr>
            <a:r>
              <a:rPr lang="en-US" sz="1500" dirty="0"/>
              <a:t>Support committee selection</a:t>
            </a:r>
          </a:p>
          <a:p>
            <a:pPr marL="285750" indent="-285750">
              <a:buFont typeface="Arial" panose="020B0604020202020204" pitchFamily="34" charset="0"/>
              <a:buChar char="•"/>
            </a:pPr>
            <a:r>
              <a:rPr lang="en-US" sz="1500" dirty="0"/>
              <a:t>Evaluate student's ability to start research, pass prelim, and defend dissertation</a:t>
            </a:r>
          </a:p>
        </p:txBody>
      </p:sp>
      <p:sp>
        <p:nvSpPr>
          <p:cNvPr id="25" name="TextBox 24">
            <a:extLst>
              <a:ext uri="{FF2B5EF4-FFF2-40B4-BE49-F238E27FC236}">
                <a16:creationId xmlns:a16="http://schemas.microsoft.com/office/drawing/2014/main" id="{F071E8A1-7E61-0075-5B99-1286F6F36E86}"/>
              </a:ext>
            </a:extLst>
          </p:cNvPr>
          <p:cNvSpPr txBox="1"/>
          <p:nvPr/>
        </p:nvSpPr>
        <p:spPr>
          <a:xfrm>
            <a:off x="2945631" y="2333034"/>
            <a:ext cx="362559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Segoe UI"/>
              </a:rPr>
              <a:t>Committee Member #1</a:t>
            </a:r>
            <a:endParaRPr lang="en-US" dirty="0"/>
          </a:p>
          <a:p>
            <a:pPr algn="ctr"/>
            <a:endParaRPr lang="en-US" sz="1000" b="1" dirty="0">
              <a:latin typeface="Acumin Pro"/>
              <a:cs typeface="Segoe UI"/>
            </a:endParaRPr>
          </a:p>
        </p:txBody>
      </p:sp>
      <p:sp>
        <p:nvSpPr>
          <p:cNvPr id="26" name="TextBox 25">
            <a:extLst>
              <a:ext uri="{FF2B5EF4-FFF2-40B4-BE49-F238E27FC236}">
                <a16:creationId xmlns:a16="http://schemas.microsoft.com/office/drawing/2014/main" id="{B7127613-2AB1-5A83-6F1E-3FC4DA1C2CCF}"/>
              </a:ext>
            </a:extLst>
          </p:cNvPr>
          <p:cNvSpPr txBox="1"/>
          <p:nvPr/>
        </p:nvSpPr>
        <p:spPr>
          <a:xfrm>
            <a:off x="5771351" y="2228104"/>
            <a:ext cx="362559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Segoe UI"/>
              </a:rPr>
              <a:t>Committee Member #2</a:t>
            </a:r>
            <a:endParaRPr lang="en-US" dirty="0"/>
          </a:p>
          <a:p>
            <a:pPr algn="ctr"/>
            <a:endParaRPr lang="en-US" sz="1000" b="1" dirty="0">
              <a:latin typeface="Acumin Pro"/>
              <a:cs typeface="Segoe UI"/>
            </a:endParaRPr>
          </a:p>
        </p:txBody>
      </p:sp>
      <p:sp>
        <p:nvSpPr>
          <p:cNvPr id="27" name="TextBox 26">
            <a:extLst>
              <a:ext uri="{FF2B5EF4-FFF2-40B4-BE49-F238E27FC236}">
                <a16:creationId xmlns:a16="http://schemas.microsoft.com/office/drawing/2014/main" id="{6B180F2E-2FF1-99A2-5F0D-0D69C3104286}"/>
              </a:ext>
            </a:extLst>
          </p:cNvPr>
          <p:cNvSpPr txBox="1"/>
          <p:nvPr/>
        </p:nvSpPr>
        <p:spPr>
          <a:xfrm>
            <a:off x="8749507" y="2246388"/>
            <a:ext cx="362559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Segoe UI"/>
              </a:rPr>
              <a:t>Committee Member #3</a:t>
            </a:r>
            <a:endParaRPr lang="en-US" dirty="0"/>
          </a:p>
          <a:p>
            <a:pPr algn="ctr"/>
            <a:endParaRPr lang="en-US" sz="1000" b="1" dirty="0">
              <a:latin typeface="Acumin Pro"/>
              <a:cs typeface="Segoe UI"/>
            </a:endParaRPr>
          </a:p>
        </p:txBody>
      </p:sp>
      <p:cxnSp>
        <p:nvCxnSpPr>
          <p:cNvPr id="5" name="Straight Arrow Connector 4">
            <a:extLst>
              <a:ext uri="{FF2B5EF4-FFF2-40B4-BE49-F238E27FC236}">
                <a16:creationId xmlns:a16="http://schemas.microsoft.com/office/drawing/2014/main" id="{14ECF85A-99F3-B20B-1A5D-CCB1925F246F}"/>
              </a:ext>
            </a:extLst>
          </p:cNvPr>
          <p:cNvCxnSpPr>
            <a:cxnSpLocks/>
          </p:cNvCxnSpPr>
          <p:nvPr/>
        </p:nvCxnSpPr>
        <p:spPr>
          <a:xfrm>
            <a:off x="9060492" y="1284431"/>
            <a:ext cx="19612" cy="471532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6F9188-6016-5A06-E3C4-66FC983E0785}"/>
              </a:ext>
            </a:extLst>
          </p:cNvPr>
          <p:cNvCxnSpPr>
            <a:cxnSpLocks/>
          </p:cNvCxnSpPr>
          <p:nvPr/>
        </p:nvCxnSpPr>
        <p:spPr>
          <a:xfrm>
            <a:off x="3378307" y="1282315"/>
            <a:ext cx="15537" cy="471743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B2ADEEB-F92F-6F2C-7E01-33046EB21830}"/>
              </a:ext>
            </a:extLst>
          </p:cNvPr>
          <p:cNvCxnSpPr>
            <a:cxnSpLocks/>
          </p:cNvCxnSpPr>
          <p:nvPr/>
        </p:nvCxnSpPr>
        <p:spPr>
          <a:xfrm>
            <a:off x="6179603" y="1282315"/>
            <a:ext cx="18576" cy="468239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981B573-CDBE-D3F7-F309-2571980F502F}"/>
              </a:ext>
            </a:extLst>
          </p:cNvPr>
          <p:cNvSpPr txBox="1"/>
          <p:nvPr/>
        </p:nvSpPr>
        <p:spPr>
          <a:xfrm>
            <a:off x="3441835" y="2678531"/>
            <a:ext cx="28627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500" b="1" dirty="0">
                <a:solidFill>
                  <a:schemeClr val="tx2">
                    <a:lumMod val="75000"/>
                  </a:schemeClr>
                </a:solidFill>
              </a:rPr>
              <a:t>COE faculty member</a:t>
            </a:r>
          </a:p>
          <a:p>
            <a:pPr marL="285750" indent="-285750">
              <a:buFont typeface="Arial" panose="020B0604020202020204" pitchFamily="34" charset="0"/>
              <a:buChar char="•"/>
            </a:pPr>
            <a:r>
              <a:rPr lang="en-US" sz="1500" dirty="0"/>
              <a:t>Subject matter expert in research area</a:t>
            </a:r>
          </a:p>
          <a:p>
            <a:pPr marL="285750" indent="-285750">
              <a:buFont typeface="Arial" panose="020B0604020202020204" pitchFamily="34" charset="0"/>
              <a:buChar char="•"/>
            </a:pPr>
            <a:r>
              <a:rPr lang="en-US" sz="1500" dirty="0"/>
              <a:t>Sign off on </a:t>
            </a:r>
            <a:r>
              <a:rPr lang="en-US" sz="1500" b="1" dirty="0"/>
              <a:t>plan of study </a:t>
            </a:r>
            <a:r>
              <a:rPr lang="en-US" sz="1500" dirty="0"/>
              <a:t>and dissertation forms</a:t>
            </a:r>
          </a:p>
          <a:p>
            <a:pPr marL="285750" indent="-285750">
              <a:buFont typeface="Arial" panose="020B0604020202020204" pitchFamily="34" charset="0"/>
              <a:buChar char="•"/>
            </a:pPr>
            <a:r>
              <a:rPr lang="en-US" sz="1500" dirty="0"/>
              <a:t>Evaluate student's ability to start research, pass prelim, and defend dissertation</a:t>
            </a:r>
          </a:p>
        </p:txBody>
      </p:sp>
      <p:sp>
        <p:nvSpPr>
          <p:cNvPr id="8" name="TextBox 7">
            <a:extLst>
              <a:ext uri="{FF2B5EF4-FFF2-40B4-BE49-F238E27FC236}">
                <a16:creationId xmlns:a16="http://schemas.microsoft.com/office/drawing/2014/main" id="{CB358E47-C6C7-081D-FB69-E6B9D132B84A}"/>
              </a:ext>
            </a:extLst>
          </p:cNvPr>
          <p:cNvSpPr txBox="1"/>
          <p:nvPr/>
        </p:nvSpPr>
        <p:spPr>
          <a:xfrm>
            <a:off x="6180613" y="2648266"/>
            <a:ext cx="2779872"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500" b="1" dirty="0">
                <a:solidFill>
                  <a:schemeClr val="tx2">
                    <a:lumMod val="75000"/>
                  </a:schemeClr>
                </a:solidFill>
              </a:rPr>
              <a:t>Purdue faculty member</a:t>
            </a:r>
          </a:p>
          <a:p>
            <a:pPr marL="285750" indent="-285750">
              <a:buFont typeface="Arial" panose="020B0604020202020204" pitchFamily="34" charset="0"/>
              <a:buChar char="•"/>
            </a:pPr>
            <a:r>
              <a:rPr lang="en-US" sz="1500" dirty="0"/>
              <a:t>Subject matter expertise </a:t>
            </a:r>
          </a:p>
          <a:p>
            <a:pPr marL="285750" indent="-285750">
              <a:buFont typeface="Arial" panose="020B0604020202020204" pitchFamily="34" charset="0"/>
              <a:buChar char="•"/>
            </a:pPr>
            <a:r>
              <a:rPr lang="en-US" sz="1500" dirty="0"/>
              <a:t>Sign off on </a:t>
            </a:r>
            <a:r>
              <a:rPr lang="en-US" sz="1500" b="1" dirty="0"/>
              <a:t>plan of study </a:t>
            </a:r>
            <a:r>
              <a:rPr lang="en-US" sz="1500" dirty="0"/>
              <a:t>&amp; dissertation forms</a:t>
            </a:r>
          </a:p>
          <a:p>
            <a:pPr marL="285750" indent="-285750">
              <a:buFont typeface="Arial" panose="020B0604020202020204" pitchFamily="34" charset="0"/>
              <a:buChar char="•"/>
            </a:pPr>
            <a:r>
              <a:rPr lang="en-US" sz="1500" dirty="0"/>
              <a:t>Evaluate student's ability to start research, pass prelim, and defend dissertation</a:t>
            </a:r>
          </a:p>
        </p:txBody>
      </p:sp>
      <p:sp>
        <p:nvSpPr>
          <p:cNvPr id="14" name="TextBox 13">
            <a:extLst>
              <a:ext uri="{FF2B5EF4-FFF2-40B4-BE49-F238E27FC236}">
                <a16:creationId xmlns:a16="http://schemas.microsoft.com/office/drawing/2014/main" id="{A82AC2E0-2BBA-1BAD-C8F3-0DD0D6AA5846}"/>
              </a:ext>
            </a:extLst>
          </p:cNvPr>
          <p:cNvSpPr txBox="1"/>
          <p:nvPr/>
        </p:nvSpPr>
        <p:spPr>
          <a:xfrm>
            <a:off x="9131318" y="2640431"/>
            <a:ext cx="2861970"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500" b="1" dirty="0">
                <a:solidFill>
                  <a:srgbClr val="FF0000"/>
                </a:solidFill>
              </a:rPr>
              <a:t>Industry partner</a:t>
            </a:r>
            <a:r>
              <a:rPr lang="en-US" sz="1500" dirty="0">
                <a:solidFill>
                  <a:srgbClr val="FF0000"/>
                </a:solidFill>
              </a:rPr>
              <a:t> </a:t>
            </a:r>
            <a:r>
              <a:rPr lang="en-US" sz="1500" dirty="0"/>
              <a:t>with PhD or Purdue faculty member</a:t>
            </a:r>
          </a:p>
          <a:p>
            <a:pPr marL="285750" indent="-285750">
              <a:buFont typeface="Arial" panose="020B0604020202020204" pitchFamily="34" charset="0"/>
              <a:buChar char="•"/>
            </a:pPr>
            <a:r>
              <a:rPr lang="en-US" sz="1500" dirty="0"/>
              <a:t>Subject matter expert from industry</a:t>
            </a:r>
          </a:p>
          <a:p>
            <a:pPr marL="285750" indent="-285750">
              <a:buFont typeface="Arial" panose="020B0604020202020204" pitchFamily="34" charset="0"/>
              <a:buChar char="•"/>
            </a:pPr>
            <a:r>
              <a:rPr lang="en-US" sz="1500" dirty="0"/>
              <a:t>Sign off on dissertation forms</a:t>
            </a:r>
          </a:p>
          <a:p>
            <a:pPr marL="285750" indent="-285750">
              <a:buFont typeface="Arial" panose="020B0604020202020204" pitchFamily="34" charset="0"/>
              <a:buChar char="•"/>
            </a:pPr>
            <a:r>
              <a:rPr lang="en-US" sz="1500" dirty="0"/>
              <a:t>Evaluate student's ability to start research, pass prelim, and defend dissertation</a:t>
            </a:r>
          </a:p>
        </p:txBody>
      </p:sp>
      <p:pic>
        <p:nvPicPr>
          <p:cNvPr id="17" name="Graphic 16" descr="User with solid fill">
            <a:extLst>
              <a:ext uri="{FF2B5EF4-FFF2-40B4-BE49-F238E27FC236}">
                <a16:creationId xmlns:a16="http://schemas.microsoft.com/office/drawing/2014/main" id="{79FE5CC7-AD7F-8031-9987-EE65F887E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853" y="810234"/>
            <a:ext cx="1678337" cy="1678337"/>
          </a:xfrm>
          <a:prstGeom prst="rect">
            <a:avLst/>
          </a:prstGeom>
        </p:spPr>
      </p:pic>
      <p:pic>
        <p:nvPicPr>
          <p:cNvPr id="18" name="Graphic 17" descr="User with solid fill">
            <a:extLst>
              <a:ext uri="{FF2B5EF4-FFF2-40B4-BE49-F238E27FC236}">
                <a16:creationId xmlns:a16="http://schemas.microsoft.com/office/drawing/2014/main" id="{FC84C1AA-4DC0-00BC-10DE-29B1D9F7DF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6072" y="747313"/>
            <a:ext cx="1678337" cy="1678337"/>
          </a:xfrm>
          <a:prstGeom prst="rect">
            <a:avLst/>
          </a:prstGeom>
        </p:spPr>
      </p:pic>
      <p:pic>
        <p:nvPicPr>
          <p:cNvPr id="19" name="Graphic 18" descr="User with solid fill">
            <a:extLst>
              <a:ext uri="{FF2B5EF4-FFF2-40B4-BE49-F238E27FC236}">
                <a16:creationId xmlns:a16="http://schemas.microsoft.com/office/drawing/2014/main" id="{D12B3C97-5470-BA39-D240-E2B3DF919B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3495" y="747313"/>
            <a:ext cx="1678337" cy="1678337"/>
          </a:xfrm>
          <a:prstGeom prst="rect">
            <a:avLst/>
          </a:prstGeom>
        </p:spPr>
      </p:pic>
      <p:pic>
        <p:nvPicPr>
          <p:cNvPr id="21" name="Graphic 20" descr="User with solid fill">
            <a:extLst>
              <a:ext uri="{FF2B5EF4-FFF2-40B4-BE49-F238E27FC236}">
                <a16:creationId xmlns:a16="http://schemas.microsoft.com/office/drawing/2014/main" id="{1D67D2C2-DFF8-13B5-862C-B7C42ECF6D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68112" y="722174"/>
            <a:ext cx="1678337" cy="1678337"/>
          </a:xfrm>
          <a:prstGeom prst="rect">
            <a:avLst/>
          </a:prstGeom>
        </p:spPr>
      </p:pic>
      <p:sp>
        <p:nvSpPr>
          <p:cNvPr id="22" name="TextBox 21">
            <a:extLst>
              <a:ext uri="{FF2B5EF4-FFF2-40B4-BE49-F238E27FC236}">
                <a16:creationId xmlns:a16="http://schemas.microsoft.com/office/drawing/2014/main" id="{AE258F6B-96BE-05D6-96EC-6FF63EC6FF3A}"/>
              </a:ext>
            </a:extLst>
          </p:cNvPr>
          <p:cNvSpPr txBox="1"/>
          <p:nvPr/>
        </p:nvSpPr>
        <p:spPr>
          <a:xfrm>
            <a:off x="6633911" y="6321659"/>
            <a:ext cx="2118876" cy="369332"/>
          </a:xfrm>
          <a:prstGeom prst="rect">
            <a:avLst/>
          </a:prstGeom>
          <a:noFill/>
        </p:spPr>
        <p:txBody>
          <a:bodyPr wrap="square" rtlCol="0">
            <a:spAutoFit/>
          </a:bodyPr>
          <a:lstStyle/>
          <a:p>
            <a:pPr algn="ctr"/>
            <a:r>
              <a:rPr lang="en-US" b="1">
                <a:solidFill>
                  <a:schemeClr val="tx2">
                    <a:lumMod val="75000"/>
                  </a:schemeClr>
                </a:solidFill>
              </a:rPr>
              <a:t>2</a:t>
            </a:r>
            <a:r>
              <a:rPr lang="en-US" b="1" baseline="30000">
                <a:solidFill>
                  <a:schemeClr val="tx2">
                    <a:lumMod val="75000"/>
                  </a:schemeClr>
                </a:solidFill>
              </a:rPr>
              <a:t>nd</a:t>
            </a:r>
            <a:r>
              <a:rPr lang="en-US" b="1">
                <a:solidFill>
                  <a:schemeClr val="tx2">
                    <a:lumMod val="75000"/>
                  </a:schemeClr>
                </a:solidFill>
              </a:rPr>
              <a:t> semester</a:t>
            </a:r>
          </a:p>
        </p:txBody>
      </p:sp>
      <p:sp>
        <p:nvSpPr>
          <p:cNvPr id="24" name="TextBox 23">
            <a:extLst>
              <a:ext uri="{FF2B5EF4-FFF2-40B4-BE49-F238E27FC236}">
                <a16:creationId xmlns:a16="http://schemas.microsoft.com/office/drawing/2014/main" id="{4930477D-D9A8-7C3C-438F-B40E23AC17F9}"/>
              </a:ext>
            </a:extLst>
          </p:cNvPr>
          <p:cNvSpPr txBox="1"/>
          <p:nvPr/>
        </p:nvSpPr>
        <p:spPr>
          <a:xfrm>
            <a:off x="559576" y="6335144"/>
            <a:ext cx="2118876" cy="369332"/>
          </a:xfrm>
          <a:prstGeom prst="rect">
            <a:avLst/>
          </a:prstGeom>
          <a:noFill/>
        </p:spPr>
        <p:txBody>
          <a:bodyPr wrap="square" rtlCol="0">
            <a:spAutoFit/>
          </a:bodyPr>
          <a:lstStyle/>
          <a:p>
            <a:pPr algn="ctr"/>
            <a:r>
              <a:rPr lang="en-US" b="1">
                <a:solidFill>
                  <a:schemeClr val="tx2">
                    <a:lumMod val="75000"/>
                  </a:schemeClr>
                </a:solidFill>
              </a:rPr>
              <a:t>1</a:t>
            </a:r>
            <a:r>
              <a:rPr lang="en-US" b="1" baseline="30000">
                <a:solidFill>
                  <a:schemeClr val="tx2">
                    <a:lumMod val="75000"/>
                  </a:schemeClr>
                </a:solidFill>
              </a:rPr>
              <a:t>st</a:t>
            </a:r>
            <a:r>
              <a:rPr lang="en-US" b="1">
                <a:solidFill>
                  <a:schemeClr val="tx2">
                    <a:lumMod val="75000"/>
                  </a:schemeClr>
                </a:solidFill>
              </a:rPr>
              <a:t> semester</a:t>
            </a:r>
          </a:p>
        </p:txBody>
      </p:sp>
      <p:cxnSp>
        <p:nvCxnSpPr>
          <p:cNvPr id="30" name="Straight Arrow Connector 29">
            <a:extLst>
              <a:ext uri="{FF2B5EF4-FFF2-40B4-BE49-F238E27FC236}">
                <a16:creationId xmlns:a16="http://schemas.microsoft.com/office/drawing/2014/main" id="{D7A670E5-3339-4285-7A18-BBA73695D874}"/>
              </a:ext>
            </a:extLst>
          </p:cNvPr>
          <p:cNvCxnSpPr>
            <a:cxnSpLocks/>
          </p:cNvCxnSpPr>
          <p:nvPr/>
        </p:nvCxnSpPr>
        <p:spPr>
          <a:xfrm flipV="1">
            <a:off x="559576" y="6267753"/>
            <a:ext cx="2564624" cy="125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77DA501-E7FC-72C0-90C9-F4728491999D}"/>
              </a:ext>
            </a:extLst>
          </p:cNvPr>
          <p:cNvCxnSpPr>
            <a:cxnSpLocks/>
          </p:cNvCxnSpPr>
          <p:nvPr/>
        </p:nvCxnSpPr>
        <p:spPr>
          <a:xfrm flipV="1">
            <a:off x="3553720" y="6223947"/>
            <a:ext cx="8033657" cy="430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80785F6-B39E-8A7E-8C09-A62599EE49D6}"/>
              </a:ext>
            </a:extLst>
          </p:cNvPr>
          <p:cNvSpPr txBox="1"/>
          <p:nvPr/>
        </p:nvSpPr>
        <p:spPr>
          <a:xfrm>
            <a:off x="3826520" y="4824214"/>
            <a:ext cx="7946380" cy="1200329"/>
          </a:xfrm>
          <a:prstGeom prst="rect">
            <a:avLst/>
          </a:prstGeom>
          <a:solidFill>
            <a:srgbClr val="FFC000"/>
          </a:solidFill>
        </p:spPr>
        <p:txBody>
          <a:bodyPr wrap="square" rtlCol="0">
            <a:spAutoFit/>
          </a:bodyPr>
          <a:lstStyle/>
          <a:p>
            <a:r>
              <a:rPr lang="en-US" dirty="0">
                <a:solidFill>
                  <a:schemeClr val="bg1"/>
                </a:solidFill>
              </a:rPr>
              <a:t>The applicant is required w/ or w/o consent from his / her sponsor to</a:t>
            </a:r>
          </a:p>
          <a:p>
            <a:pPr marL="342900" indent="-342900">
              <a:buAutoNum type="arabicParenBoth"/>
            </a:pPr>
            <a:r>
              <a:rPr lang="en-US" dirty="0">
                <a:solidFill>
                  <a:schemeClr val="bg1"/>
                </a:solidFill>
              </a:rPr>
              <a:t>list some research areas and </a:t>
            </a:r>
          </a:p>
          <a:p>
            <a:pPr marL="342900" indent="-342900">
              <a:buAutoNum type="arabicParenBoth"/>
            </a:pPr>
            <a:r>
              <a:rPr lang="en-US" dirty="0">
                <a:solidFill>
                  <a:schemeClr val="bg1"/>
                </a:solidFill>
              </a:rPr>
              <a:t>have identified and </a:t>
            </a:r>
            <a:r>
              <a:rPr lang="en-US" dirty="0">
                <a:solidFill>
                  <a:srgbClr val="FF0000"/>
                </a:solidFill>
              </a:rPr>
              <a:t>initiated the </a:t>
            </a:r>
            <a:r>
              <a:rPr lang="en-US" i="1" dirty="0">
                <a:solidFill>
                  <a:srgbClr val="FF0000"/>
                </a:solidFill>
              </a:rPr>
              <a:t>contact w/ at least a faculty member </a:t>
            </a:r>
            <a:r>
              <a:rPr lang="en-US" dirty="0">
                <a:solidFill>
                  <a:schemeClr val="bg1"/>
                </a:solidFill>
              </a:rPr>
              <a:t>whose research matches his / her interest areas.</a:t>
            </a:r>
          </a:p>
        </p:txBody>
      </p:sp>
    </p:spTree>
    <p:extLst>
      <p:ext uri="{BB962C8B-B14F-4D97-AF65-F5344CB8AC3E}">
        <p14:creationId xmlns:p14="http://schemas.microsoft.com/office/powerpoint/2010/main" val="1310415209"/>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0132FE3-3012-4A94-8F88-5D7E4793FE2B}" vid="{4E341614-A6DA-4A9E-88B3-59657520AD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fb1d81e-dab6-4ef1-b6ad-fed7667aa555">
      <UserInfo>
        <DisplayName/>
        <AccountId xsi:nil="true"/>
        <AccountType/>
      </UserInfo>
    </SharedWithUsers>
    <lcf76f155ced4ddcb4097134ff3c332f xmlns="dd8fe509-5382-410e-8967-f5d9ff75802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0838EF1EEEC94687788BAA676A86F6" ma:contentTypeVersion="15" ma:contentTypeDescription="Create a new document." ma:contentTypeScope="" ma:versionID="5a72825159c94494689a590d42cb1c37">
  <xsd:schema xmlns:xsd="http://www.w3.org/2001/XMLSchema" xmlns:xs="http://www.w3.org/2001/XMLSchema" xmlns:p="http://schemas.microsoft.com/office/2006/metadata/properties" xmlns:ns2="dd8fe509-5382-410e-8967-f5d9ff758024" xmlns:ns3="efb1d81e-dab6-4ef1-b6ad-fed7667aa555" targetNamespace="http://schemas.microsoft.com/office/2006/metadata/properties" ma:root="true" ma:fieldsID="cbb773a0505104d5efb9822b66215a2d" ns2:_="" ns3:_="">
    <xsd:import namespace="dd8fe509-5382-410e-8967-f5d9ff758024"/>
    <xsd:import namespace="efb1d81e-dab6-4ef1-b6ad-fed7667aa5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fe509-5382-410e-8967-f5d9ff758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b1d81e-dab6-4ef1-b6ad-fed7667aa5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8A4A49-AB57-4175-A33D-B07082CDEBB9}">
  <ds:schemaRefs>
    <ds:schemaRef ds:uri="http://schemas.openxmlformats.org/package/2006/metadata/core-properties"/>
    <ds:schemaRef ds:uri="dd8fe509-5382-410e-8967-f5d9ff758024"/>
    <ds:schemaRef ds:uri="http://purl.org/dc/elements/1.1/"/>
    <ds:schemaRef ds:uri="http://schemas.microsoft.com/office/2006/documentManagement/types"/>
    <ds:schemaRef ds:uri="http://schemas.microsoft.com/office/infopath/2007/PartnerControls"/>
    <ds:schemaRef ds:uri="http://purl.org/dc/dcmitype/"/>
    <ds:schemaRef ds:uri="http://www.w3.org/XML/1998/namespace"/>
    <ds:schemaRef ds:uri="efb1d81e-dab6-4ef1-b6ad-fed7667aa55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3198C0C-BC38-4046-A9AE-0155B2B32A59}">
  <ds:schemaRefs>
    <ds:schemaRef ds:uri="http://schemas.microsoft.com/sharepoint/v3/contenttype/forms"/>
  </ds:schemaRefs>
</ds:datastoreItem>
</file>

<file path=customXml/itemProps3.xml><?xml version="1.0" encoding="utf-8"?>
<ds:datastoreItem xmlns:ds="http://schemas.openxmlformats.org/officeDocument/2006/customXml" ds:itemID="{7A3780A6-41B6-47AE-A10D-82590C2EEA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8fe509-5382-410e-8967-f5d9ff758024"/>
    <ds:schemaRef ds:uri="efb1d81e-dab6-4ef1-b6ad-fed7667aa5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11939</TotalTime>
  <Words>2658</Words>
  <Application>Microsoft Office PowerPoint</Application>
  <PresentationFormat>Widescreen</PresentationFormat>
  <Paragraphs>370</Paragraphs>
  <Slides>24</Slides>
  <Notes>15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Arial</vt:lpstr>
      <vt:lpstr>Acumin Pro ExtraCondensed</vt:lpstr>
      <vt:lpstr>Acumin Pro Medium</vt:lpstr>
      <vt:lpstr>Calibri</vt:lpstr>
      <vt:lpstr>Acumin Pro Semibold</vt:lpstr>
      <vt:lpstr>Arial Narrow</vt:lpstr>
      <vt:lpstr>Acumin Pro SemiCondensed</vt:lpstr>
      <vt:lpstr>Wingdings</vt:lpstr>
      <vt:lpstr>Acumin Pro</vt:lpstr>
      <vt:lpstr>Acumin Pro ExtraCondensed Smbd</vt:lpstr>
      <vt:lpstr>United Sans Rg Md</vt:lpstr>
      <vt:lpstr>United Sans Cd Md</vt:lpstr>
      <vt:lpstr>Arial,Sans-Serif</vt:lpstr>
      <vt:lpstr>Franklin Gothic</vt:lpstr>
      <vt:lpstr>Segoe UI</vt:lpstr>
      <vt:lpstr>Purdue1</vt:lpstr>
      <vt:lpstr>OVERVIEW of Purdue online Doctor of Engineering PROGRAM</vt:lpstr>
      <vt:lpstr>Agenda</vt:lpstr>
      <vt:lpstr>Purdue University Online Doctor of Engineering (D.Eng.)</vt:lpstr>
      <vt:lpstr>D. Eng Curriculum (Estimate: 4~ 6 years)</vt:lpstr>
      <vt:lpstr>FYI - Doctor of Engineering  - Program Team</vt:lpstr>
      <vt:lpstr>FYI - Purdue University - PhD vs. Professional Doctorate (D.Eng)</vt:lpstr>
      <vt:lpstr>Key Concerns for our D.Eng Program – Cross the Chasm</vt:lpstr>
      <vt:lpstr>Key Concerns for our D.Eng Program – Lessons from our D.Tech Program</vt:lpstr>
      <vt:lpstr>Faculty Team: Grad Chair and Committee</vt:lpstr>
      <vt:lpstr>Pros and Cons of Advising a D.Eng Student vs. a PhD Student</vt:lpstr>
      <vt:lpstr>Value Propositions to Faculty Members</vt:lpstr>
      <vt:lpstr>Value Propositions to Faculty Members</vt:lpstr>
      <vt:lpstr>Faculty Chair Responsibilities: </vt:lpstr>
      <vt:lpstr>Doctor of Engineering  - Student Success Team</vt:lpstr>
      <vt:lpstr>PowerPoint Presentation</vt:lpstr>
      <vt:lpstr>PowerPoint Presentation</vt:lpstr>
      <vt:lpstr>Appendix</vt:lpstr>
      <vt:lpstr>FYI - Dissertation Milestones</vt:lpstr>
      <vt:lpstr>Value Propositions to Sponsoring Organizations</vt:lpstr>
      <vt:lpstr>Detailed Admissions Requirements</vt:lpstr>
      <vt:lpstr>FYI - Current Student Profile: Industries and Titles</vt:lpstr>
      <vt:lpstr>FYI - Applicant Profile</vt:lpstr>
      <vt:lpstr>FYI - Value Propositions to Learners</vt:lpstr>
      <vt:lpstr>Current Student Profile: Professional Experience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Acumin Pro Extra Cond Bold Italic 60</dc:title>
  <dc:creator>LeNoue, Sarah Elizabeth</dc:creator>
  <cp:lastModifiedBy>Jack Feng</cp:lastModifiedBy>
  <cp:revision>105</cp:revision>
  <cp:lastPrinted>2025-11-07T17:28:29Z</cp:lastPrinted>
  <dcterms:created xsi:type="dcterms:W3CDTF">2022-06-14T14:10:44Z</dcterms:created>
  <dcterms:modified xsi:type="dcterms:W3CDTF">2026-03-23T15:07:57Z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0x0101003E0838EF1EEEC94687788BAA676A86F6</vt:lpwstr>
  </property>
  <property fmtid="{D5CDD505-2E9C-101B-9397-08002B2CF9AE}" pid="3" name="MSIP_Label_4044bd30-2ed7-4c9d-9d12-46200872a97b_Enabled">
    <vt:lpwstr>true</vt:lpwstr>
  </property>
  <property fmtid="{D5CDD505-2E9C-101B-9397-08002B2CF9AE}" pid="4" name="MSIP_Label_4044bd30-2ed7-4c9d-9d12-46200872a97b_SetDate">
    <vt:lpwstr>2024-08-12T20:10:51Z</vt:lpwstr>
  </property>
  <property fmtid="{D5CDD505-2E9C-101B-9397-08002B2CF9AE}" pid="5" name="MSIP_Label_4044bd30-2ed7-4c9d-9d12-46200872a97b_Method">
    <vt:lpwstr>Standard</vt:lpwstr>
  </property>
  <property fmtid="{D5CDD505-2E9C-101B-9397-08002B2CF9AE}" pid="6" name="MSIP_Label_4044bd30-2ed7-4c9d-9d12-46200872a97b_Name">
    <vt:lpwstr>defa4170-0d19-0005-0004-bc88714345d2</vt:lpwstr>
  </property>
  <property fmtid="{D5CDD505-2E9C-101B-9397-08002B2CF9AE}" pid="7" name="MSIP_Label_4044bd30-2ed7-4c9d-9d12-46200872a97b_SiteId">
    <vt:lpwstr>4130bd39-7c53-419c-b1e5-8758d6d63f21</vt:lpwstr>
  </property>
  <property fmtid="{D5CDD505-2E9C-101B-9397-08002B2CF9AE}" pid="8" name="MSIP_Label_4044bd30-2ed7-4c9d-9d12-46200872a97b_ActionId">
    <vt:lpwstr>37b014ca-73de-4d28-9029-338157f54675</vt:lpwstr>
  </property>
  <property fmtid="{D5CDD505-2E9C-101B-9397-08002B2CF9AE}" pid="9" name="MSIP_Label_4044bd30-2ed7-4c9d-9d12-46200872a97b_ContentBits">
    <vt:lpwstr>0</vt:lpwstr>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bool>false</vt:bool>
  </property>
</Properties>
</file>