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16"/>
  </p:notesMasterIdLst>
  <p:handoutMasterIdLst>
    <p:handoutMasterId r:id="rId17"/>
  </p:handoutMasterIdLst>
  <p:sldIdLst>
    <p:sldId id="269" r:id="rId2"/>
    <p:sldId id="284" r:id="rId3"/>
    <p:sldId id="346" r:id="rId4"/>
    <p:sldId id="370" r:id="rId5"/>
    <p:sldId id="362" r:id="rId6"/>
    <p:sldId id="371" r:id="rId7"/>
    <p:sldId id="372" r:id="rId8"/>
    <p:sldId id="373" r:id="rId9"/>
    <p:sldId id="374" r:id="rId10"/>
    <p:sldId id="305" r:id="rId11"/>
    <p:sldId id="307" r:id="rId12"/>
    <p:sldId id="376" r:id="rId13"/>
    <p:sldId id="351" r:id="rId14"/>
    <p:sldId id="37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ccessibility Statement" id="{2B4C539B-34B6-0B49-AD90-A927238366AC}">
          <p14:sldIdLst/>
        </p14:section>
        <p14:section name="PPT Template" id="{6B92E0B9-BEE6-FA4E-808E-BE60CA14C95B}">
          <p14:sldIdLst>
            <p14:sldId id="269"/>
            <p14:sldId id="284"/>
            <p14:sldId id="346"/>
            <p14:sldId id="370"/>
            <p14:sldId id="362"/>
            <p14:sldId id="371"/>
            <p14:sldId id="372"/>
            <p14:sldId id="373"/>
            <p14:sldId id="374"/>
            <p14:sldId id="305"/>
            <p14:sldId id="307"/>
            <p14:sldId id="376"/>
            <p14:sldId id="351"/>
            <p14:sldId id="37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0834" autoAdjust="0"/>
  </p:normalViewPr>
  <p:slideViewPr>
    <p:cSldViewPr snapToGrid="0" snapToObjects="1">
      <p:cViewPr varScale="1">
        <p:scale>
          <a:sx n="98" d="100"/>
          <a:sy n="98" d="100"/>
        </p:scale>
        <p:origin x="1074" y="72"/>
      </p:cViewPr>
      <p:guideLst/>
    </p:cSldViewPr>
  </p:slideViewPr>
  <p:notesTextViewPr>
    <p:cViewPr>
      <p:scale>
        <a:sx n="1" d="1"/>
        <a:sy n="1" d="1"/>
      </p:scale>
      <p:origin x="0" y="0"/>
    </p:cViewPr>
  </p:notesTextViewPr>
  <p:notesViewPr>
    <p:cSldViewPr snapToGrid="0" snapToObjects="1">
      <p:cViewPr varScale="1">
        <p:scale>
          <a:sx n="164" d="100"/>
          <a:sy n="164" d="100"/>
        </p:scale>
        <p:origin x="50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3C1EAF9-4718-034F-90B3-1E23D9FC38C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17E4E72-6179-DD41-84BE-14680CA07BF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DF351A-5EA2-C146-A10F-CD8C6A7F8C0C}" type="datetime1">
              <a:rPr lang="en-US" smtClean="0"/>
              <a:t>9/16/2025</a:t>
            </a:fld>
            <a:endParaRPr lang="en-US" dirty="0"/>
          </a:p>
        </p:txBody>
      </p:sp>
      <p:sp>
        <p:nvSpPr>
          <p:cNvPr id="4" name="Footer Placeholder 3">
            <a:extLst>
              <a:ext uri="{FF2B5EF4-FFF2-40B4-BE49-F238E27FC236}">
                <a16:creationId xmlns:a16="http://schemas.microsoft.com/office/drawing/2014/main" id="{75F144C2-3F80-4342-9BD6-697909F44F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6226BFA-00F6-034C-8865-C10242FD9A6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141FFB6-B16B-9547-A849-38D74703E65D}" type="slidenum">
              <a:rPr lang="en-US" smtClean="0"/>
              <a:t>‹#›</a:t>
            </a:fld>
            <a:endParaRPr lang="en-US" dirty="0"/>
          </a:p>
        </p:txBody>
      </p:sp>
    </p:spTree>
    <p:extLst>
      <p:ext uri="{BB962C8B-B14F-4D97-AF65-F5344CB8AC3E}">
        <p14:creationId xmlns:p14="http://schemas.microsoft.com/office/powerpoint/2010/main" val="385545126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C410F0-6477-C64C-B9A1-FDB330E4BF64}" type="datetime1">
              <a:rPr lang="en-US" smtClean="0"/>
              <a:t>9/16/2025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04D96B-BF35-6342-BF49-131378446712}" type="slidenum">
              <a:rPr lang="en-US" smtClean="0"/>
              <a:t>‹#›</a:t>
            </a:fld>
            <a:endParaRPr lang="en-US" dirty="0"/>
          </a:p>
        </p:txBody>
      </p:sp>
    </p:spTree>
    <p:extLst>
      <p:ext uri="{BB962C8B-B14F-4D97-AF65-F5344CB8AC3E}">
        <p14:creationId xmlns:p14="http://schemas.microsoft.com/office/powerpoint/2010/main" val="30063042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A3792C"/>
              </a:solidFill>
              <a:effectLst/>
              <a:latin typeface="Helvetica Neue"/>
            </a:endParaRPr>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5</a:t>
            </a:fld>
            <a:endParaRPr lang="en-US" dirty="0"/>
          </a:p>
        </p:txBody>
      </p:sp>
    </p:spTree>
    <p:extLst>
      <p:ext uri="{BB962C8B-B14F-4D97-AF65-F5344CB8AC3E}">
        <p14:creationId xmlns:p14="http://schemas.microsoft.com/office/powerpoint/2010/main" val="2609137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A3792C"/>
              </a:solidFill>
              <a:effectLst/>
              <a:latin typeface="Helvetica Neue"/>
            </a:endParaRPr>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6</a:t>
            </a:fld>
            <a:endParaRPr lang="en-US" dirty="0"/>
          </a:p>
        </p:txBody>
      </p:sp>
    </p:spTree>
    <p:extLst>
      <p:ext uri="{BB962C8B-B14F-4D97-AF65-F5344CB8AC3E}">
        <p14:creationId xmlns:p14="http://schemas.microsoft.com/office/powerpoint/2010/main" val="272442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A3792C"/>
              </a:solidFill>
              <a:effectLst/>
              <a:latin typeface="Helvetica Neue"/>
            </a:endParaRPr>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7</a:t>
            </a:fld>
            <a:endParaRPr lang="en-US" dirty="0"/>
          </a:p>
        </p:txBody>
      </p:sp>
    </p:spTree>
    <p:extLst>
      <p:ext uri="{BB962C8B-B14F-4D97-AF65-F5344CB8AC3E}">
        <p14:creationId xmlns:p14="http://schemas.microsoft.com/office/powerpoint/2010/main" val="343027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A3792C"/>
              </a:solidFill>
              <a:effectLst/>
              <a:latin typeface="Helvetica Neue"/>
            </a:endParaRPr>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8</a:t>
            </a:fld>
            <a:endParaRPr lang="en-US" dirty="0"/>
          </a:p>
        </p:txBody>
      </p:sp>
    </p:spTree>
    <p:extLst>
      <p:ext uri="{BB962C8B-B14F-4D97-AF65-F5344CB8AC3E}">
        <p14:creationId xmlns:p14="http://schemas.microsoft.com/office/powerpoint/2010/main" val="2838154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A3792C"/>
              </a:solidFill>
              <a:effectLst/>
              <a:latin typeface="Helvetica Neue"/>
            </a:endParaRPr>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9</a:t>
            </a:fld>
            <a:endParaRPr lang="en-US" dirty="0"/>
          </a:p>
        </p:txBody>
      </p:sp>
    </p:spTree>
    <p:extLst>
      <p:ext uri="{BB962C8B-B14F-4D97-AF65-F5344CB8AC3E}">
        <p14:creationId xmlns:p14="http://schemas.microsoft.com/office/powerpoint/2010/main" val="4138881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A3792C"/>
              </a:solidFill>
              <a:effectLst/>
              <a:latin typeface="Helvetica Neue"/>
            </a:endParaRPr>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12</a:t>
            </a:fld>
            <a:endParaRPr lang="en-US" dirty="0"/>
          </a:p>
        </p:txBody>
      </p:sp>
    </p:spTree>
    <p:extLst>
      <p:ext uri="{BB962C8B-B14F-4D97-AF65-F5344CB8AC3E}">
        <p14:creationId xmlns:p14="http://schemas.microsoft.com/office/powerpoint/2010/main" val="2613278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13</a:t>
            </a:fld>
            <a:endParaRPr lang="en-US" dirty="0"/>
          </a:p>
        </p:txBody>
      </p:sp>
    </p:spTree>
    <p:extLst>
      <p:ext uri="{BB962C8B-B14F-4D97-AF65-F5344CB8AC3E}">
        <p14:creationId xmlns:p14="http://schemas.microsoft.com/office/powerpoint/2010/main" val="91340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97C410F0-6477-C64C-B9A1-FDB330E4BF64}" type="datetime1">
              <a:rPr lang="en-US" smtClean="0"/>
              <a:t>9/16/2025</a:t>
            </a:fld>
            <a:endParaRPr lang="en-US" dirty="0"/>
          </a:p>
        </p:txBody>
      </p:sp>
      <p:sp>
        <p:nvSpPr>
          <p:cNvPr id="5" name="Slide Number Placeholder 4"/>
          <p:cNvSpPr>
            <a:spLocks noGrp="1"/>
          </p:cNvSpPr>
          <p:nvPr>
            <p:ph type="sldNum" sz="quarter" idx="5"/>
          </p:nvPr>
        </p:nvSpPr>
        <p:spPr/>
        <p:txBody>
          <a:bodyPr/>
          <a:lstStyle/>
          <a:p>
            <a:fld id="{F904D96B-BF35-6342-BF49-131378446712}" type="slidenum">
              <a:rPr lang="en-US" smtClean="0"/>
              <a:t>14</a:t>
            </a:fld>
            <a:endParaRPr lang="en-US" dirty="0"/>
          </a:p>
        </p:txBody>
      </p:sp>
    </p:spTree>
    <p:extLst>
      <p:ext uri="{BB962C8B-B14F-4D97-AF65-F5344CB8AC3E}">
        <p14:creationId xmlns:p14="http://schemas.microsoft.com/office/powerpoint/2010/main" val="30982896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essibility Statement">
    <p:bg>
      <p:bgPr>
        <a:solidFill>
          <a:schemeClr val="accent2"/>
        </a:solidFill>
        <a:effectLst/>
      </p:bgPr>
    </p:bg>
    <p:spTree>
      <p:nvGrpSpPr>
        <p:cNvPr id="1" name=""/>
        <p:cNvGrpSpPr/>
        <p:nvPr/>
      </p:nvGrpSpPr>
      <p:grpSpPr>
        <a:xfrm>
          <a:off x="0" y="0"/>
          <a:ext cx="0" cy="0"/>
          <a:chOff x="0" y="0"/>
          <a:chExt cx="0" cy="0"/>
        </a:xfrm>
      </p:grpSpPr>
      <p:sp>
        <p:nvSpPr>
          <p:cNvPr id="14" name="Accessibility Text">
            <a:extLst>
              <a:ext uri="{FF2B5EF4-FFF2-40B4-BE49-F238E27FC236}">
                <a16:creationId xmlns:a16="http://schemas.microsoft.com/office/drawing/2014/main" id="{0D6DAF39-EE35-6843-807B-FF770BE21293}"/>
              </a:ext>
            </a:extLst>
          </p:cNvPr>
          <p:cNvSpPr>
            <a:spLocks noGrp="1"/>
          </p:cNvSpPr>
          <p:nvPr>
            <p:ph type="ctrTitle" hasCustomPrompt="1"/>
          </p:nvPr>
        </p:nvSpPr>
        <p:spPr bwMode="blackWhite">
          <a:xfrm>
            <a:off x="1488202" y="1884218"/>
            <a:ext cx="7968508" cy="1246495"/>
          </a:xfrm>
          <a:prstGeom prst="rect">
            <a:avLst/>
          </a:prstGeom>
          <a:noFill/>
          <a:ln w="38100">
            <a:noFill/>
          </a:ln>
        </p:spPr>
        <p:txBody>
          <a:bodyPr wrap="square" lIns="0" tIns="0" rIns="0" bIns="0" anchor="t" anchorCtr="0">
            <a:spAutoFit/>
          </a:bodyPr>
          <a:lstStyle>
            <a:lvl1pPr algn="l">
              <a:defRPr sz="1800" b="0" i="0" cap="none" spc="0">
                <a:solidFill>
                  <a:schemeClr val="bg1"/>
                </a:solidFill>
                <a:latin typeface="Acumin Pro" panose="020B0504020202020204" pitchFamily="34" charset="77"/>
              </a:defRPr>
            </a:lvl1pPr>
          </a:lstStyle>
          <a:p>
            <a:r>
              <a:rPr lang="en-US" dirty="0">
                <a:effectLst/>
                <a:latin typeface="Acumin Pro" panose="020B0504020202020204" pitchFamily="34" charset="77"/>
              </a:rPr>
              <a:t>Support the Purdue University brand in your presentations by using a brand-friendly template. This template uses an accessible master layout. Please note that some changes  to the PowerPoint template could impact accessibility by those with disabilities. Follow the instructions provided by Microsoft Office to ensure that your PowerPoint presentations are accessible to all users:</a:t>
            </a:r>
          </a:p>
        </p:txBody>
      </p:sp>
      <p:sp>
        <p:nvSpPr>
          <p:cNvPr id="18" name="Microsoft Accessibility URL">
            <a:extLst>
              <a:ext uri="{FF2B5EF4-FFF2-40B4-BE49-F238E27FC236}">
                <a16:creationId xmlns:a16="http://schemas.microsoft.com/office/drawing/2014/main" id="{787D9F17-6276-3E46-A218-B3EF30CA7E56}"/>
              </a:ext>
            </a:extLst>
          </p:cNvPr>
          <p:cNvSpPr txBox="1"/>
          <p:nvPr userDrawn="1"/>
        </p:nvSpPr>
        <p:spPr>
          <a:xfrm>
            <a:off x="1481118" y="3953492"/>
            <a:ext cx="8171677" cy="553998"/>
          </a:xfrm>
          <a:prstGeom prst="rect">
            <a:avLst/>
          </a:prstGeom>
          <a:noFill/>
        </p:spPr>
        <p:txBody>
          <a:bodyPr wrap="square" lIns="0" tIns="0" rIns="0" bIns="0" rtlCol="0">
            <a:spAutoFit/>
          </a:bodyPr>
          <a:lstStyle/>
          <a:p>
            <a:r>
              <a:rPr lang="en-US" sz="1800" dirty="0">
                <a:solidFill>
                  <a:schemeClr val="accent1"/>
                </a:solidFill>
                <a:effectLst/>
                <a:latin typeface="Acumin Pro" panose="020B0504020202020204" pitchFamily="34" charset="77"/>
              </a:rPr>
              <a:t>https://support.office.com/en-us/article/Make-your-PowerPoint-presentations-accessible-6f7772b2-2f33-4bd2-8ca7-dae3b2b3ef25</a:t>
            </a:r>
            <a:endParaRPr lang="en-US" sz="1800" dirty="0">
              <a:solidFill>
                <a:schemeClr val="accent1"/>
              </a:solidFill>
            </a:endParaRPr>
          </a:p>
        </p:txBody>
      </p:sp>
      <p:pic>
        <p:nvPicPr>
          <p:cNvPr id="31" name="Purdue Logo" descr="Purdue Logo">
            <a:extLst>
              <a:ext uri="{FF2B5EF4-FFF2-40B4-BE49-F238E27FC236}">
                <a16:creationId xmlns:a16="http://schemas.microsoft.com/office/drawing/2014/main" id="{5776162E-C11B-0945-A3D0-13135D39C15E}"/>
              </a:ext>
            </a:extLst>
          </p:cNvPr>
          <p:cNvPicPr>
            <a:picLocks noChangeAspect="1"/>
          </p:cNvPicPr>
          <p:nvPr userDrawn="1"/>
        </p:nvPicPr>
        <p:blipFill>
          <a:blip r:embed="rId2"/>
          <a:stretch>
            <a:fillRect/>
          </a:stretch>
        </p:blipFill>
        <p:spPr>
          <a:xfrm>
            <a:off x="511824" y="6059043"/>
            <a:ext cx="2544533" cy="341599"/>
          </a:xfrm>
          <a:prstGeom prst="rect">
            <a:avLst/>
          </a:prstGeom>
        </p:spPr>
      </p:pic>
      <p:cxnSp>
        <p:nvCxnSpPr>
          <p:cNvPr id="13" name="Line 1">
            <a:extLst>
              <a:ext uri="{FF2B5EF4-FFF2-40B4-BE49-F238E27FC236}">
                <a16:creationId xmlns:a16="http://schemas.microsoft.com/office/drawing/2014/main" id="{A746CD05-A191-A442-A002-3AD9F5CCAD2A}"/>
              </a:ext>
            </a:extLst>
          </p:cNvPr>
          <p:cNvCxnSpPr>
            <a:cxnSpLocks/>
          </p:cNvCxnSpPr>
          <p:nvPr userDrawn="1"/>
        </p:nvCxnSpPr>
        <p:spPr>
          <a:xfrm flipH="1">
            <a:off x="573115" y="318798"/>
            <a:ext cx="75068" cy="51732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Line 2">
            <a:extLst>
              <a:ext uri="{FF2B5EF4-FFF2-40B4-BE49-F238E27FC236}">
                <a16:creationId xmlns:a16="http://schemas.microsoft.com/office/drawing/2014/main" id="{461AAE78-C01B-DD4E-A8D1-EE36B5982A91}"/>
              </a:ext>
            </a:extLst>
          </p:cNvPr>
          <p:cNvCxnSpPr>
            <a:cxnSpLocks/>
          </p:cNvCxnSpPr>
          <p:nvPr userDrawn="1"/>
        </p:nvCxnSpPr>
        <p:spPr>
          <a:xfrm>
            <a:off x="4655908" y="318798"/>
            <a:ext cx="0" cy="13101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9" name="Gold Triangle">
            <a:extLst>
              <a:ext uri="{FF2B5EF4-FFF2-40B4-BE49-F238E27FC236}">
                <a16:creationId xmlns:a16="http://schemas.microsoft.com/office/drawing/2014/main" id="{6C3B8210-1510-C644-9CE9-0E6E1BA9961F}"/>
              </a:ext>
            </a:extLst>
          </p:cNvPr>
          <p:cNvPicPr>
            <a:picLocks noChangeAspect="1"/>
          </p:cNvPicPr>
          <p:nvPr userDrawn="1"/>
        </p:nvPicPr>
        <p:blipFill>
          <a:blip r:embed="rId3"/>
          <a:stretch>
            <a:fillRect/>
          </a:stretch>
        </p:blipFill>
        <p:spPr>
          <a:xfrm>
            <a:off x="9821333" y="0"/>
            <a:ext cx="2370667" cy="6858000"/>
          </a:xfrm>
          <a:prstGeom prst="rect">
            <a:avLst/>
          </a:prstGeom>
        </p:spPr>
      </p:pic>
      <p:sp>
        <p:nvSpPr>
          <p:cNvPr id="19" name="Date">
            <a:extLst>
              <a:ext uri="{FF2B5EF4-FFF2-40B4-BE49-F238E27FC236}">
                <a16:creationId xmlns:a16="http://schemas.microsoft.com/office/drawing/2014/main" id="{AAF94E19-ED71-7845-B4E1-5D3EA4F2593F}"/>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9/16/2025</a:t>
            </a:fld>
            <a:endParaRPr lang="en-US" dirty="0"/>
          </a:p>
        </p:txBody>
      </p:sp>
      <p:cxnSp>
        <p:nvCxnSpPr>
          <p:cNvPr id="22" name="Line 3">
            <a:extLst>
              <a:ext uri="{FF2B5EF4-FFF2-40B4-BE49-F238E27FC236}">
                <a16:creationId xmlns:a16="http://schemas.microsoft.com/office/drawing/2014/main" id="{6E05FCF8-5823-9D4D-B7F3-412E5BDD4E01}"/>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Slide Number">
            <a:extLst>
              <a:ext uri="{FF2B5EF4-FFF2-40B4-BE49-F238E27FC236}">
                <a16:creationId xmlns:a16="http://schemas.microsoft.com/office/drawing/2014/main" id="{14A543BD-A296-7346-B649-5BA64898AF2C}"/>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57418840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352" userDrawn="1">
          <p15:clr>
            <a:srgbClr val="FBAE40"/>
          </p15:clr>
        </p15:guide>
        <p15:guide id="8" orient="horz" pos="192" userDrawn="1">
          <p15:clr>
            <a:srgbClr val="FBAE40"/>
          </p15:clr>
        </p15:guide>
        <p15:guide id="9" pos="928" userDrawn="1">
          <p15:clr>
            <a:srgbClr val="FBAE40"/>
          </p15:clr>
        </p15:guide>
        <p15:guide id="10" orient="horz" pos="38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2"/>
        </a:solidFill>
        <a:effectLst/>
      </p:bgPr>
    </p:bg>
    <p:spTree>
      <p:nvGrpSpPr>
        <p:cNvPr id="1" name=""/>
        <p:cNvGrpSpPr/>
        <p:nvPr/>
      </p:nvGrpSpPr>
      <p:grpSpPr>
        <a:xfrm>
          <a:off x="0" y="0"/>
          <a:ext cx="0" cy="0"/>
          <a:chOff x="0" y="0"/>
          <a:chExt cx="0" cy="0"/>
        </a:xfrm>
      </p:grpSpPr>
      <p:sp>
        <p:nvSpPr>
          <p:cNvPr id="20" name="Gold Background">
            <a:extLst>
              <a:ext uri="{FF2B5EF4-FFF2-40B4-BE49-F238E27FC236}">
                <a16:creationId xmlns:a16="http://schemas.microsoft.com/office/drawing/2014/main" id="{EACB2F0C-1C3D-CD48-AD13-7B5AD683F7C7}"/>
              </a:ext>
            </a:extLst>
          </p:cNvPr>
          <p:cNvSpPr/>
          <p:nvPr userDrawn="1"/>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cNvSpPr>
            <a:spLocks noGrp="1"/>
          </p:cNvSpPr>
          <p:nvPr>
            <p:ph type="ctrTitle" hasCustomPrompt="1"/>
          </p:nvPr>
        </p:nvSpPr>
        <p:spPr bwMode="blackWhite">
          <a:xfrm>
            <a:off x="1488156" y="1626244"/>
            <a:ext cx="7911945" cy="2234458"/>
          </a:xfrm>
          <a:prstGeom prst="rect">
            <a:avLst/>
          </a:prstGeom>
          <a:noFill/>
          <a:ln w="38100">
            <a:noFill/>
          </a:ln>
        </p:spPr>
        <p:txBody>
          <a:bodyPr wrap="square" lIns="0" tIns="0" rIns="0" bIns="0" anchor="t" anchorCtr="0">
            <a:spAutoFit/>
          </a:bodyPr>
          <a:lstStyle>
            <a:lvl1pPr algn="l">
              <a:lnSpc>
                <a:spcPct val="80000"/>
              </a:lnSpc>
              <a:defRPr sz="6000" b="1" i="1" spc="0">
                <a:solidFill>
                  <a:schemeClr val="bg1"/>
                </a:solidFill>
                <a:latin typeface="Acumin Pro ExtraCondensed" panose="020B0508020202020204" pitchFamily="34" charset="77"/>
              </a:defRPr>
            </a:lvl1pPr>
          </a:lstStyle>
          <a:p>
            <a:r>
              <a:rPr lang="en-US" dirty="0"/>
              <a:t>Title Slide </a:t>
            </a:r>
            <a:r>
              <a:rPr lang="en-US" dirty="0" err="1"/>
              <a:t>Acumin</a:t>
            </a:r>
            <a:r>
              <a:rPr lang="en-US" dirty="0"/>
              <a:t> Pro Extra Cond Bold Italic 60</a:t>
            </a:r>
          </a:p>
        </p:txBody>
      </p:sp>
      <p:sp>
        <p:nvSpPr>
          <p:cNvPr id="3" name="Subtitle"/>
          <p:cNvSpPr>
            <a:spLocks noGrp="1"/>
          </p:cNvSpPr>
          <p:nvPr>
            <p:ph type="subTitle" idx="1" hasCustomPrompt="1"/>
          </p:nvPr>
        </p:nvSpPr>
        <p:spPr>
          <a:xfrm>
            <a:off x="1495680" y="3990085"/>
            <a:ext cx="7096269" cy="336015"/>
          </a:xfrm>
          <a:noFill/>
        </p:spPr>
        <p:txBody>
          <a:bodyPr wrap="square" lIns="0" tIns="0" rIns="0" bIns="0" anchor="t" anchorCtr="0">
            <a:spAutoFit/>
          </a:bodyPr>
          <a:lstStyle>
            <a:lvl1pPr marL="0" indent="0" algn="l">
              <a:buNone/>
              <a:defRPr sz="2200" b="1" i="0">
                <a:solidFill>
                  <a:schemeClr val="bg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r>
              <a:rPr lang="en-US" dirty="0" err="1"/>
              <a:t>Acumin</a:t>
            </a:r>
            <a:r>
              <a:rPr lang="en-US" dirty="0"/>
              <a:t> Pro Semi Cond Bold 22 </a:t>
            </a:r>
            <a:r>
              <a:rPr lang="en-US" dirty="0" err="1"/>
              <a:t>pt</a:t>
            </a:r>
            <a:endParaRPr lang="en-US" dirty="0"/>
          </a:p>
        </p:txBody>
      </p:sp>
      <p:pic>
        <p:nvPicPr>
          <p:cNvPr id="25" name="Black Triangle">
            <a:extLst>
              <a:ext uri="{FF2B5EF4-FFF2-40B4-BE49-F238E27FC236}">
                <a16:creationId xmlns:a16="http://schemas.microsoft.com/office/drawing/2014/main" id="{B39FD579-3334-AA49-8C7F-768033BE0C6B}"/>
              </a:ext>
            </a:extLst>
          </p:cNvPr>
          <p:cNvPicPr>
            <a:picLocks noChangeAspect="1"/>
          </p:cNvPicPr>
          <p:nvPr userDrawn="1"/>
        </p:nvPicPr>
        <p:blipFill>
          <a:blip r:embed="rId2"/>
          <a:stretch>
            <a:fillRect/>
          </a:stretch>
        </p:blipFill>
        <p:spPr>
          <a:xfrm>
            <a:off x="9821333" y="0"/>
            <a:ext cx="2370667" cy="6858000"/>
          </a:xfrm>
          <a:prstGeom prst="rect">
            <a:avLst/>
          </a:prstGeom>
        </p:spPr>
      </p:pic>
      <p:sp>
        <p:nvSpPr>
          <p:cNvPr id="7" name="Date"/>
          <p:cNvSpPr>
            <a:spLocks noGrp="1"/>
          </p:cNvSpPr>
          <p:nvPr>
            <p:ph type="dt" sz="half" idx="10"/>
          </p:nvPr>
        </p:nvSpPr>
        <p:spPr/>
        <p:txBody>
          <a:bodyPr/>
          <a:lstStyle>
            <a:lvl1pPr>
              <a:defRPr>
                <a:solidFill>
                  <a:schemeClr val="tx1">
                    <a:alpha val="70000"/>
                  </a:schemeClr>
                </a:solidFill>
              </a:defRPr>
            </a:lvl1pPr>
          </a:lstStyle>
          <a:p>
            <a:fld id="{049DC8E1-D369-0F48-9062-BB068AFD07CE}" type="datetime1">
              <a:rPr lang="en-US" smtClean="0"/>
              <a:pPr/>
              <a:t>9/16/2025</a:t>
            </a:fld>
            <a:endParaRPr lang="en-US" dirty="0"/>
          </a:p>
        </p:txBody>
      </p:sp>
      <p:cxnSp>
        <p:nvCxnSpPr>
          <p:cNvPr id="33" name="Line">
            <a:extLst>
              <a:ext uri="{FF2B5EF4-FFF2-40B4-BE49-F238E27FC236}">
                <a16:creationId xmlns:a16="http://schemas.microsoft.com/office/drawing/2014/main" id="{E61121D3-034C-A148-89AD-C240C1E7F6F7}"/>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Slide Number"/>
          <p:cNvSpPr>
            <a:spLocks noGrp="1"/>
          </p:cNvSpPr>
          <p:nvPr>
            <p:ph type="sldNum" sz="quarter" idx="12"/>
          </p:nvPr>
        </p:nvSpPr>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6350217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8" pos="92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 Copy">
    <p:bg>
      <p:bgPr>
        <a:solidFill>
          <a:schemeClr val="accent2"/>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userDrawn="1"/>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489619" y="442674"/>
            <a:ext cx="9234309" cy="51244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1489618" y="1345167"/>
            <a:ext cx="7321993" cy="341599"/>
          </a:xfrm>
          <a:noFill/>
        </p:spPr>
        <p:txBody>
          <a:bodyPr wrap="square" lIns="0" tIns="0" rIns="0" bIns="0" anchor="t" anchorCtr="0">
            <a:spAutoFit/>
          </a:bodyPr>
          <a:lstStyle>
            <a:lvl1pPr marL="0" indent="0" algn="l">
              <a:buNone/>
              <a:defRPr sz="2200" b="1" i="0">
                <a:solidFill>
                  <a:schemeClr val="bg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hasCustomPrompt="1"/>
          </p:nvPr>
        </p:nvSpPr>
        <p:spPr>
          <a:xfrm>
            <a:off x="2428620" y="1962540"/>
            <a:ext cx="7366000"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p:txBody>
      </p:sp>
      <p:sp>
        <p:nvSpPr>
          <p:cNvPr id="28" name="Date">
            <a:extLst>
              <a:ext uri="{FF2B5EF4-FFF2-40B4-BE49-F238E27FC236}">
                <a16:creationId xmlns:a16="http://schemas.microsoft.com/office/drawing/2014/main" id="{32B67432-75BE-B145-B884-FF16D239EAF2}"/>
              </a:ext>
            </a:extLst>
          </p:cNvPr>
          <p:cNvSpPr>
            <a:spLocks noGrp="1"/>
          </p:cNvSpPr>
          <p:nvPr>
            <p:ph type="dt" sz="half" idx="2"/>
          </p:nvPr>
        </p:nvSpPr>
        <p:spPr>
          <a:xfrm>
            <a:off x="10171610" y="6202177"/>
            <a:ext cx="1002933"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9/16/2025</a:t>
            </a:fld>
            <a:endParaRPr lang="en-US" dirty="0"/>
          </a:p>
        </p:txBody>
      </p:sp>
      <p:cxnSp>
        <p:nvCxnSpPr>
          <p:cNvPr id="30" name="Line">
            <a:extLst>
              <a:ext uri="{FF2B5EF4-FFF2-40B4-BE49-F238E27FC236}">
                <a16:creationId xmlns:a16="http://schemas.microsoft.com/office/drawing/2014/main" id="{58350E96-57A4-414B-9B8B-1430C2B4D38E}"/>
              </a:ext>
            </a:extLst>
          </p:cNvPr>
          <p:cNvCxnSpPr>
            <a:cxnSpLocks/>
          </p:cNvCxnSpPr>
          <p:nvPr userDrawn="1"/>
        </p:nvCxnSpPr>
        <p:spPr>
          <a:xfrm>
            <a:off x="11200667" y="6270568"/>
            <a:ext cx="0" cy="1600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Slide Number">
            <a:extLst>
              <a:ext uri="{FF2B5EF4-FFF2-40B4-BE49-F238E27FC236}">
                <a16:creationId xmlns:a16="http://schemas.microsoft.com/office/drawing/2014/main" id="{49E8753C-A442-034F-B0F4-92D22B3247FE}"/>
              </a:ext>
            </a:extLst>
          </p:cNvPr>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0675489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312" userDrawn="1">
          <p15:clr>
            <a:srgbClr val="FBAE40"/>
          </p15:clr>
        </p15:guide>
        <p15:guide id="8" pos="928" userDrawn="1">
          <p15:clr>
            <a:srgbClr val="FBAE40"/>
          </p15:clr>
        </p15:guide>
        <p15:guide id="9" pos="153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Copy &amp; Pic/Chart">
    <p:bg>
      <p:bgPr>
        <a:solidFill>
          <a:schemeClr val="accent2"/>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userDrawn="1"/>
        </p:nvPicPr>
        <p:blipFill>
          <a:blip r:embed="rId2"/>
          <a:stretch>
            <a:fillRect/>
          </a:stretch>
        </p:blipFill>
        <p:spPr>
          <a:xfrm>
            <a:off x="7009" y="0"/>
            <a:ext cx="11514667" cy="914400"/>
          </a:xfrm>
          <a:prstGeom prst="rect">
            <a:avLst/>
          </a:prstGeom>
        </p:spPr>
      </p:pic>
      <p:sp>
        <p:nvSpPr>
          <p:cNvPr id="22" name="Title">
            <a:extLst>
              <a:ext uri="{FF2B5EF4-FFF2-40B4-BE49-F238E27FC236}">
                <a16:creationId xmlns:a16="http://schemas.microsoft.com/office/drawing/2014/main" id="{73768DE6-FB80-874D-8DE0-986B46F1FD05}"/>
              </a:ext>
            </a:extLst>
          </p:cNvPr>
          <p:cNvSpPr>
            <a:spLocks noGrp="1"/>
          </p:cNvSpPr>
          <p:nvPr>
            <p:ph type="ctrTitle" hasCustomPrompt="1"/>
          </p:nvPr>
        </p:nvSpPr>
        <p:spPr bwMode="blackWhite">
          <a:xfrm>
            <a:off x="1489619" y="442674"/>
            <a:ext cx="9234309" cy="51244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1504669" y="1345166"/>
            <a:ext cx="7288495" cy="338554"/>
          </a:xfrm>
          <a:noFill/>
        </p:spPr>
        <p:txBody>
          <a:bodyPr wrap="square" lIns="0" tIns="0" rIns="0" bIns="0" anchor="t" anchorCtr="0">
            <a:spAutoFit/>
          </a:bodyPr>
          <a:lstStyle>
            <a:lvl1pPr marL="0" indent="0" algn="l">
              <a:buNone/>
              <a:defRPr sz="2200" b="1" i="0">
                <a:solidFill>
                  <a:schemeClr val="bg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1504669" y="1917389"/>
            <a:ext cx="4591332"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6354234" y="1920876"/>
            <a:ext cx="5287433" cy="2982913"/>
          </a:xfrm>
        </p:spPr>
        <p:txBody>
          <a:bodyPr lIns="0" tIns="0" rIns="0" bIns="0" anchor="ctr" anchorCtr="0"/>
          <a:lstStyle>
            <a:lvl1pPr algn="ctr">
              <a:defRPr b="0" i="0">
                <a:solidFill>
                  <a:schemeClr val="bg1"/>
                </a:solidFill>
                <a:latin typeface="Acumin Pro" panose="020B0504020202020204" pitchFamily="34" charset="77"/>
              </a:defRPr>
            </a:lvl1pPr>
            <a:lvl4pPr marL="685800" indent="0" algn="ctr">
              <a:buNone/>
              <a:defRPr>
                <a:solidFill>
                  <a:schemeClr val="bg1"/>
                </a:solidFill>
              </a:defRPr>
            </a:lvl4pPr>
          </a:lstStyle>
          <a:p>
            <a:pPr lvl="0"/>
            <a:r>
              <a:rPr lang="en-US" dirty="0"/>
              <a:t>Insert picture or chart here</a:t>
            </a:r>
          </a:p>
        </p:txBody>
      </p:sp>
      <p:sp>
        <p:nvSpPr>
          <p:cNvPr id="23" name="Date">
            <a:extLst>
              <a:ext uri="{FF2B5EF4-FFF2-40B4-BE49-F238E27FC236}">
                <a16:creationId xmlns:a16="http://schemas.microsoft.com/office/drawing/2014/main" id="{CF069E70-AF49-2042-836A-1CC5C09B9CCB}"/>
              </a:ext>
            </a:extLst>
          </p:cNvPr>
          <p:cNvSpPr>
            <a:spLocks noGrp="1"/>
          </p:cNvSpPr>
          <p:nvPr>
            <p:ph type="dt" sz="half" idx="2"/>
          </p:nvPr>
        </p:nvSpPr>
        <p:spPr>
          <a:xfrm>
            <a:off x="10171610" y="6202177"/>
            <a:ext cx="1002933"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9/16/2025</a:t>
            </a:fld>
            <a:endParaRPr lang="en-US" dirty="0"/>
          </a:p>
        </p:txBody>
      </p:sp>
      <p:cxnSp>
        <p:nvCxnSpPr>
          <p:cNvPr id="25" name="Line">
            <a:extLst>
              <a:ext uri="{FF2B5EF4-FFF2-40B4-BE49-F238E27FC236}">
                <a16:creationId xmlns:a16="http://schemas.microsoft.com/office/drawing/2014/main" id="{BCC405A1-23C8-8E4E-940E-49CA3B709385}"/>
              </a:ext>
            </a:extLst>
          </p:cNvPr>
          <p:cNvCxnSpPr>
            <a:cxnSpLocks/>
          </p:cNvCxnSpPr>
          <p:nvPr userDrawn="1"/>
        </p:nvCxnSpPr>
        <p:spPr>
          <a:xfrm>
            <a:off x="11200667" y="6270568"/>
            <a:ext cx="0" cy="1600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Slide Number">
            <a:extLst>
              <a:ext uri="{FF2B5EF4-FFF2-40B4-BE49-F238E27FC236}">
                <a16:creationId xmlns:a16="http://schemas.microsoft.com/office/drawing/2014/main" id="{50D54855-2B56-7D4D-BC1F-BBB8B58B9663}"/>
              </a:ext>
            </a:extLst>
          </p:cNvPr>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81546405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Picture">
    <p:bg>
      <p:bgPr>
        <a:solidFill>
          <a:schemeClr val="accent2"/>
        </a:solidFill>
        <a:effectLst/>
      </p:bgPr>
    </p:bg>
    <p:spTree>
      <p:nvGrpSpPr>
        <p:cNvPr id="1" name=""/>
        <p:cNvGrpSpPr/>
        <p:nvPr/>
      </p:nvGrpSpPr>
      <p:grpSpPr>
        <a:xfrm>
          <a:off x="0" y="0"/>
          <a:ext cx="0" cy="0"/>
          <a:chOff x="0" y="0"/>
          <a:chExt cx="0" cy="0"/>
        </a:xfrm>
      </p:grpSpPr>
      <p:sp>
        <p:nvSpPr>
          <p:cNvPr id="17" name="Picture" descr="Description of Picture">
            <a:extLst>
              <a:ext uri="{FF2B5EF4-FFF2-40B4-BE49-F238E27FC236}">
                <a16:creationId xmlns:a16="http://schemas.microsoft.com/office/drawing/2014/main" id="{B6A7C9B5-3617-0144-A4ED-16186741E8C3}"/>
              </a:ext>
            </a:extLst>
          </p:cNvPr>
          <p:cNvSpPr>
            <a:spLocks noGrp="1"/>
          </p:cNvSpPr>
          <p:nvPr>
            <p:ph type="pic" sz="quarter" idx="13"/>
          </p:nvPr>
        </p:nvSpPr>
        <p:spPr>
          <a:xfrm>
            <a:off x="0" y="0"/>
            <a:ext cx="12192000" cy="6858000"/>
          </a:xfrm>
        </p:spPr>
        <p:txBody>
          <a:bodyPr anchor="ctr" anchorCtr="1"/>
          <a:lstStyle>
            <a:lvl1pPr marL="0" indent="0" algn="ctr">
              <a:buFontTx/>
              <a:buNone/>
              <a:defRPr baseline="0">
                <a:solidFill>
                  <a:schemeClr val="bg1"/>
                </a:solidFill>
                <a:latin typeface="Acumin Pro" panose="020B0504020202020204" pitchFamily="34" charset="77"/>
              </a:defRPr>
            </a:lvl1pPr>
          </a:lstStyle>
          <a:p>
            <a:r>
              <a:rPr lang="en-US" dirty="0"/>
              <a:t>Click icon to add picture</a:t>
            </a:r>
          </a:p>
        </p:txBody>
      </p:sp>
      <p:sp>
        <p:nvSpPr>
          <p:cNvPr id="14" name="Photo Caption">
            <a:extLst>
              <a:ext uri="{FF2B5EF4-FFF2-40B4-BE49-F238E27FC236}">
                <a16:creationId xmlns:a16="http://schemas.microsoft.com/office/drawing/2014/main" id="{0D6DAF39-EE35-6843-807B-FF770BE21293}"/>
              </a:ext>
            </a:extLst>
          </p:cNvPr>
          <p:cNvSpPr>
            <a:spLocks noGrp="1"/>
          </p:cNvSpPr>
          <p:nvPr>
            <p:ph type="ctrTitle" hasCustomPrompt="1"/>
          </p:nvPr>
        </p:nvSpPr>
        <p:spPr bwMode="blackWhite">
          <a:xfrm>
            <a:off x="754024" y="304800"/>
            <a:ext cx="3838891" cy="747897"/>
          </a:xfrm>
          <a:prstGeom prst="rect">
            <a:avLst/>
          </a:prstGeom>
          <a:noFill/>
          <a:ln w="38100">
            <a:noFill/>
          </a:ln>
        </p:spPr>
        <p:txBody>
          <a:bodyPr wrap="square" lIns="0" tIns="0" rIns="0" bIns="0" anchor="t" anchorCtr="0">
            <a:spAutoFit/>
          </a:bodyPr>
          <a:lstStyle>
            <a:lvl1pPr algn="l">
              <a:defRPr sz="1800" b="1" i="0" cap="none" spc="0">
                <a:solidFill>
                  <a:schemeClr val="bg1"/>
                </a:solidFill>
                <a:latin typeface="Acumin Pro" panose="020B0504020202020204" pitchFamily="34" charset="77"/>
              </a:defRPr>
            </a:lvl1pPr>
          </a:lstStyle>
          <a:p>
            <a:r>
              <a:rPr lang="en-US" dirty="0"/>
              <a:t>Brief photo caption. Place in top left or right corner. </a:t>
            </a:r>
            <a:r>
              <a:rPr lang="en-US" dirty="0" err="1"/>
              <a:t>Acumin</a:t>
            </a:r>
            <a:r>
              <a:rPr lang="en-US" dirty="0"/>
              <a:t> Pro Bold 18 pt. Make text black or white for legibility.</a:t>
            </a:r>
          </a:p>
        </p:txBody>
      </p:sp>
      <p:cxnSp>
        <p:nvCxnSpPr>
          <p:cNvPr id="13" name="Line 1">
            <a:extLst>
              <a:ext uri="{FF2B5EF4-FFF2-40B4-BE49-F238E27FC236}">
                <a16:creationId xmlns:a16="http://schemas.microsoft.com/office/drawing/2014/main" id="{A746CD05-A191-A442-A002-3AD9F5CCAD2A}"/>
              </a:ext>
            </a:extLst>
          </p:cNvPr>
          <p:cNvCxnSpPr>
            <a:cxnSpLocks/>
          </p:cNvCxnSpPr>
          <p:nvPr userDrawn="1"/>
        </p:nvCxnSpPr>
        <p:spPr>
          <a:xfrm flipH="1">
            <a:off x="573115" y="318798"/>
            <a:ext cx="75068" cy="51732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Line 2">
            <a:extLst>
              <a:ext uri="{FF2B5EF4-FFF2-40B4-BE49-F238E27FC236}">
                <a16:creationId xmlns:a16="http://schemas.microsoft.com/office/drawing/2014/main" id="{461AAE78-C01B-DD4E-A8D1-EE36B5982A91}"/>
              </a:ext>
            </a:extLst>
          </p:cNvPr>
          <p:cNvCxnSpPr>
            <a:cxnSpLocks/>
          </p:cNvCxnSpPr>
          <p:nvPr userDrawn="1"/>
        </p:nvCxnSpPr>
        <p:spPr>
          <a:xfrm>
            <a:off x="4655908" y="318798"/>
            <a:ext cx="0" cy="13101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9" name="Gold Triangle">
            <a:extLst>
              <a:ext uri="{FF2B5EF4-FFF2-40B4-BE49-F238E27FC236}">
                <a16:creationId xmlns:a16="http://schemas.microsoft.com/office/drawing/2014/main" id="{6C3B8210-1510-C644-9CE9-0E6E1BA9961F}"/>
              </a:ext>
            </a:extLst>
          </p:cNvPr>
          <p:cNvPicPr>
            <a:picLocks noChangeAspect="1"/>
          </p:cNvPicPr>
          <p:nvPr userDrawn="1"/>
        </p:nvPicPr>
        <p:blipFill>
          <a:blip r:embed="rId2"/>
          <a:stretch>
            <a:fillRect/>
          </a:stretch>
        </p:blipFill>
        <p:spPr>
          <a:xfrm>
            <a:off x="9821333" y="0"/>
            <a:ext cx="2370667" cy="6858000"/>
          </a:xfrm>
          <a:prstGeom prst="rect">
            <a:avLst/>
          </a:prstGeom>
        </p:spPr>
      </p:pic>
      <p:sp>
        <p:nvSpPr>
          <p:cNvPr id="19" name="Date">
            <a:extLst>
              <a:ext uri="{FF2B5EF4-FFF2-40B4-BE49-F238E27FC236}">
                <a16:creationId xmlns:a16="http://schemas.microsoft.com/office/drawing/2014/main" id="{AAF94E19-ED71-7845-B4E1-5D3EA4F2593F}"/>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9/16/2025</a:t>
            </a:fld>
            <a:endParaRPr lang="en-US" dirty="0"/>
          </a:p>
        </p:txBody>
      </p:sp>
      <p:cxnSp>
        <p:nvCxnSpPr>
          <p:cNvPr id="22" name="Line 3">
            <a:extLst>
              <a:ext uri="{FF2B5EF4-FFF2-40B4-BE49-F238E27FC236}">
                <a16:creationId xmlns:a16="http://schemas.microsoft.com/office/drawing/2014/main" id="{6E05FCF8-5823-9D4D-B7F3-412E5BDD4E01}"/>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Slide Number">
            <a:extLst>
              <a:ext uri="{FF2B5EF4-FFF2-40B4-BE49-F238E27FC236}">
                <a16:creationId xmlns:a16="http://schemas.microsoft.com/office/drawing/2014/main" id="{14A543BD-A296-7346-B649-5BA64898AF2C}"/>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8625800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352" userDrawn="1">
          <p15:clr>
            <a:srgbClr val="FBAE40"/>
          </p15:clr>
        </p15:guide>
        <p15:guide id="8" orient="horz" pos="19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Fact/Highlight">
    <p:bg>
      <p:bgPr>
        <a:solidFill>
          <a:schemeClr val="accent2"/>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userDrawn="1"/>
        </p:nvSpPr>
        <p:spPr>
          <a:xfrm>
            <a:off x="1" y="0"/>
            <a:ext cx="12191999" cy="68522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5" name="Heading">
            <a:extLst>
              <a:ext uri="{FF2B5EF4-FFF2-40B4-BE49-F238E27FC236}">
                <a16:creationId xmlns:a16="http://schemas.microsoft.com/office/drawing/2014/main" id="{4D7D7E43-151C-6148-8D70-1135C4C4B705}"/>
              </a:ext>
            </a:extLst>
          </p:cNvPr>
          <p:cNvSpPr>
            <a:spLocks noGrp="1"/>
          </p:cNvSpPr>
          <p:nvPr>
            <p:ph type="ctrTitle" hasCustomPrompt="1"/>
          </p:nvPr>
        </p:nvSpPr>
        <p:spPr bwMode="blackWhite">
          <a:xfrm>
            <a:off x="2893545" y="1466567"/>
            <a:ext cx="6419331" cy="1210973"/>
          </a:xfrm>
          <a:prstGeom prst="rect">
            <a:avLst/>
          </a:prstGeom>
          <a:noFill/>
          <a:ln w="38100">
            <a:noFill/>
          </a:ln>
        </p:spPr>
        <p:txBody>
          <a:bodyPr wrap="square" lIns="0" tIns="0" rIns="0" bIns="0" anchor="t" anchorCtr="0">
            <a:spAutoFit/>
          </a:bodyPr>
          <a:lstStyle>
            <a:lvl1pPr algn="ctr">
              <a:defRPr sz="8600" b="1" i="0" cap="none" spc="300">
                <a:solidFill>
                  <a:schemeClr val="bg2"/>
                </a:solidFill>
                <a:latin typeface="United Sans Ext Medium" pitchFamily="2" charset="77"/>
              </a:defRPr>
            </a:lvl1pPr>
          </a:lstStyle>
          <a:p>
            <a:r>
              <a:rPr lang="en-US" dirty="0"/>
              <a:t>123</a:t>
            </a:r>
          </a:p>
        </p:txBody>
      </p:sp>
      <p:sp>
        <p:nvSpPr>
          <p:cNvPr id="20" name="Black Bar">
            <a:extLst>
              <a:ext uri="{FF2B5EF4-FFF2-40B4-BE49-F238E27FC236}">
                <a16:creationId xmlns:a16="http://schemas.microsoft.com/office/drawing/2014/main" id="{EACB2F0C-1C3D-CD48-AD13-7B5AD683F7C7}"/>
              </a:ext>
            </a:extLst>
          </p:cNvPr>
          <p:cNvSpPr/>
          <p:nvPr userDrawn="1"/>
        </p:nvSpPr>
        <p:spPr>
          <a:xfrm>
            <a:off x="2648277" y="2744421"/>
            <a:ext cx="6905456" cy="4409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6" name="Subhead">
            <a:extLst>
              <a:ext uri="{FF2B5EF4-FFF2-40B4-BE49-F238E27FC236}">
                <a16:creationId xmlns:a16="http://schemas.microsoft.com/office/drawing/2014/main" id="{0B79470A-88E7-9241-9D11-9A69D762338C}"/>
              </a:ext>
            </a:extLst>
          </p:cNvPr>
          <p:cNvSpPr>
            <a:spLocks noGrp="1"/>
          </p:cNvSpPr>
          <p:nvPr>
            <p:ph type="subTitle" idx="1" hasCustomPrompt="1"/>
          </p:nvPr>
        </p:nvSpPr>
        <p:spPr>
          <a:xfrm>
            <a:off x="2648276" y="2706475"/>
            <a:ext cx="6895463" cy="553998"/>
          </a:xfrm>
          <a:noFill/>
        </p:spPr>
        <p:txBody>
          <a:bodyPr wrap="square" lIns="0" tIns="0" rIns="0" bIns="0" anchor="t" anchorCtr="0">
            <a:spAutoFit/>
          </a:bodyPr>
          <a:lstStyle>
            <a:lvl1pPr marL="0" indent="0" algn="ctr">
              <a:buNone/>
              <a:defRPr sz="3600" b="1" i="0" spc="300">
                <a:solidFill>
                  <a:schemeClr val="tx1"/>
                </a:solidFill>
                <a:latin typeface="United Sans Cond Medium" pitchFamily="2"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2875268" y="3540352"/>
            <a:ext cx="6678467" cy="1122744"/>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2400" b="0" i="0" normalizeH="0" baseline="0">
                <a:solidFill>
                  <a:schemeClr val="bg1"/>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24" name="Gold Triangle">
            <a:extLst>
              <a:ext uri="{FF2B5EF4-FFF2-40B4-BE49-F238E27FC236}">
                <a16:creationId xmlns:a16="http://schemas.microsoft.com/office/drawing/2014/main" id="{4DC803D7-BDE8-2740-B36D-EB98236EB729}"/>
              </a:ext>
            </a:extLst>
          </p:cNvPr>
          <p:cNvPicPr>
            <a:picLocks noChangeAspect="1"/>
          </p:cNvPicPr>
          <p:nvPr userDrawn="1"/>
        </p:nvPicPr>
        <p:blipFill>
          <a:blip r:embed="rId2"/>
          <a:stretch>
            <a:fillRect/>
          </a:stretch>
        </p:blipFill>
        <p:spPr>
          <a:xfrm>
            <a:off x="9821333" y="0"/>
            <a:ext cx="2370667" cy="6858000"/>
          </a:xfrm>
          <a:prstGeom prst="rect">
            <a:avLst/>
          </a:prstGeom>
        </p:spPr>
      </p:pic>
      <p:sp>
        <p:nvSpPr>
          <p:cNvPr id="25" name="Date">
            <a:extLst>
              <a:ext uri="{FF2B5EF4-FFF2-40B4-BE49-F238E27FC236}">
                <a16:creationId xmlns:a16="http://schemas.microsoft.com/office/drawing/2014/main" id="{A7492D50-D618-9F40-B9F2-9B08441829B8}"/>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9/16/2025</a:t>
            </a:fld>
            <a:endParaRPr lang="en-US" dirty="0"/>
          </a:p>
        </p:txBody>
      </p:sp>
      <p:cxnSp>
        <p:nvCxnSpPr>
          <p:cNvPr id="27" name="Line">
            <a:extLst>
              <a:ext uri="{FF2B5EF4-FFF2-40B4-BE49-F238E27FC236}">
                <a16:creationId xmlns:a16="http://schemas.microsoft.com/office/drawing/2014/main" id="{8F96F97C-D2D6-7949-BDC5-C0B91FB918BD}"/>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Slide Number">
            <a:extLst>
              <a:ext uri="{FF2B5EF4-FFF2-40B4-BE49-F238E27FC236}">
                <a16:creationId xmlns:a16="http://schemas.microsoft.com/office/drawing/2014/main" id="{8E13B548-F076-CF46-A887-15D7D4869738}"/>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70739352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orient="horz" pos="1008" userDrawn="1">
          <p15:clr>
            <a:srgbClr val="FBAE40"/>
          </p15:clr>
        </p15:guide>
        <p15:guide id="8" orient="horz" pos="148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accent2"/>
        </a:solidFill>
        <a:effectLst/>
      </p:bgPr>
    </p:bg>
    <p:spTree>
      <p:nvGrpSpPr>
        <p:cNvPr id="1" name=""/>
        <p:cNvGrpSpPr/>
        <p:nvPr/>
      </p:nvGrpSpPr>
      <p:grpSpPr>
        <a:xfrm>
          <a:off x="0" y="0"/>
          <a:ext cx="0" cy="0"/>
          <a:chOff x="0" y="0"/>
          <a:chExt cx="0" cy="0"/>
        </a:xfrm>
      </p:grpSpPr>
      <p:sp>
        <p:nvSpPr>
          <p:cNvPr id="17" name="Gold Background">
            <a:extLst>
              <a:ext uri="{FF2B5EF4-FFF2-40B4-BE49-F238E27FC236}">
                <a16:creationId xmlns:a16="http://schemas.microsoft.com/office/drawing/2014/main" id="{F59025A6-822F-2D44-9F31-61A4A63F5CD3}"/>
              </a:ext>
            </a:extLst>
          </p:cNvPr>
          <p:cNvSpPr/>
          <p:nvPr userDrawn="1"/>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cNvSpPr>
            <a:spLocks noGrp="1"/>
          </p:cNvSpPr>
          <p:nvPr>
            <p:ph type="ctrTitle" hasCustomPrompt="1"/>
          </p:nvPr>
        </p:nvSpPr>
        <p:spPr bwMode="blackWhite">
          <a:xfrm>
            <a:off x="1452193" y="1557666"/>
            <a:ext cx="7334529" cy="854080"/>
          </a:xfrm>
          <a:prstGeom prst="rect">
            <a:avLst/>
          </a:prstGeom>
          <a:noFill/>
          <a:ln w="38100">
            <a:noFill/>
          </a:ln>
        </p:spPr>
        <p:txBody>
          <a:bodyPr wrap="square" lIns="0" tIns="0" rIns="0" bIns="0" anchor="t" anchorCtr="0">
            <a:spAutoFit/>
          </a:bodyPr>
          <a:lstStyle>
            <a:lvl1pPr algn="l">
              <a:defRPr sz="6000" b="1" i="1" spc="0">
                <a:solidFill>
                  <a:schemeClr val="bg1"/>
                </a:solidFill>
                <a:latin typeface="Acumin Pro ExtraCondensed" panose="020B0508020202020204" pitchFamily="34" charset="77"/>
              </a:defRPr>
            </a:lvl1pPr>
          </a:lstStyle>
          <a:p>
            <a:r>
              <a:rPr lang="en-US" dirty="0"/>
              <a:t>Thank You</a:t>
            </a:r>
          </a:p>
        </p:txBody>
      </p:sp>
      <p:sp>
        <p:nvSpPr>
          <p:cNvPr id="16" name="Body Text">
            <a:extLst>
              <a:ext uri="{FF2B5EF4-FFF2-40B4-BE49-F238E27FC236}">
                <a16:creationId xmlns:a16="http://schemas.microsoft.com/office/drawing/2014/main" id="{900775FC-E9E4-FF46-A522-92CC39196093}"/>
              </a:ext>
            </a:extLst>
          </p:cNvPr>
          <p:cNvSpPr>
            <a:spLocks noGrp="1"/>
          </p:cNvSpPr>
          <p:nvPr>
            <p:ph type="body" sz="quarter" idx="14" hasCustomPrompt="1"/>
          </p:nvPr>
        </p:nvSpPr>
        <p:spPr>
          <a:xfrm>
            <a:off x="1476416" y="2578489"/>
            <a:ext cx="7334521" cy="880790"/>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1800" b="0" i="0" normalizeH="0" baseline="0">
                <a:solidFill>
                  <a:schemeClr val="bg1"/>
                </a:solidFill>
                <a:latin typeface="Acumin Pro" panose="020B0504020202020204" pitchFamily="34" charset="77"/>
              </a:defRPr>
            </a:lvl1pPr>
          </a:lstStyle>
          <a:p>
            <a:pPr lvl="0"/>
            <a:r>
              <a:rPr lang="en-US" dirty="0"/>
              <a:t>Conclusion, call to action or contact information. </a:t>
            </a:r>
            <a:r>
              <a:rPr lang="en-US" dirty="0" err="1"/>
              <a:t>Acumin</a:t>
            </a:r>
            <a:r>
              <a:rPr lang="en-US" dirty="0"/>
              <a:t> Pro Reg 18 pt. Keep it short with bite-size chunks of information.</a:t>
            </a:r>
          </a:p>
        </p:txBody>
      </p:sp>
      <p:pic>
        <p:nvPicPr>
          <p:cNvPr id="21" name="Black Triangle">
            <a:extLst>
              <a:ext uri="{FF2B5EF4-FFF2-40B4-BE49-F238E27FC236}">
                <a16:creationId xmlns:a16="http://schemas.microsoft.com/office/drawing/2014/main" id="{237F821D-D4B4-C442-814B-E1605BD7539E}"/>
              </a:ext>
            </a:extLst>
          </p:cNvPr>
          <p:cNvPicPr>
            <a:picLocks noChangeAspect="1"/>
          </p:cNvPicPr>
          <p:nvPr userDrawn="1"/>
        </p:nvPicPr>
        <p:blipFill>
          <a:blip r:embed="rId2"/>
          <a:stretch>
            <a:fillRect/>
          </a:stretch>
        </p:blipFill>
        <p:spPr>
          <a:xfrm>
            <a:off x="9821333" y="0"/>
            <a:ext cx="2370667" cy="6858000"/>
          </a:xfrm>
          <a:prstGeom prst="rect">
            <a:avLst/>
          </a:prstGeom>
        </p:spPr>
      </p:pic>
      <p:sp>
        <p:nvSpPr>
          <p:cNvPr id="22" name="Date">
            <a:extLst>
              <a:ext uri="{FF2B5EF4-FFF2-40B4-BE49-F238E27FC236}">
                <a16:creationId xmlns:a16="http://schemas.microsoft.com/office/drawing/2014/main" id="{F8CD2E15-DFA2-0F4C-8839-A9AD4504A2B8}"/>
              </a:ext>
            </a:extLst>
          </p:cNvPr>
          <p:cNvSpPr>
            <a:spLocks noGrp="1"/>
          </p:cNvSpPr>
          <p:nvPr>
            <p:ph type="dt" sz="half" idx="10"/>
          </p:nvPr>
        </p:nvSpPr>
        <p:spPr>
          <a:xfrm>
            <a:off x="10171610" y="6202177"/>
            <a:ext cx="1002933" cy="323968"/>
          </a:xfrm>
        </p:spPr>
        <p:txBody>
          <a:bodyPr/>
          <a:lstStyle>
            <a:lvl1pPr>
              <a:defRPr>
                <a:solidFill>
                  <a:schemeClr val="tx1">
                    <a:alpha val="70000"/>
                  </a:schemeClr>
                </a:solidFill>
              </a:defRPr>
            </a:lvl1pPr>
          </a:lstStyle>
          <a:p>
            <a:fld id="{049DC8E1-D369-0F48-9062-BB068AFD07CE}" type="datetime1">
              <a:rPr lang="en-US" smtClean="0"/>
              <a:pPr/>
              <a:t>9/16/2025</a:t>
            </a:fld>
            <a:endParaRPr lang="en-US" dirty="0"/>
          </a:p>
        </p:txBody>
      </p:sp>
      <p:cxnSp>
        <p:nvCxnSpPr>
          <p:cNvPr id="25" name="Line">
            <a:extLst>
              <a:ext uri="{FF2B5EF4-FFF2-40B4-BE49-F238E27FC236}">
                <a16:creationId xmlns:a16="http://schemas.microsoft.com/office/drawing/2014/main" id="{A45DD0F1-B8FD-0047-817A-E2982F127A6A}"/>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lide Number">
            <a:extLst>
              <a:ext uri="{FF2B5EF4-FFF2-40B4-BE49-F238E27FC236}">
                <a16:creationId xmlns:a16="http://schemas.microsoft.com/office/drawing/2014/main" id="{ACFC5D5C-1C9B-F148-A910-72ADDA93ABF0}"/>
              </a:ext>
            </a:extLst>
          </p:cNvPr>
          <p:cNvSpPr>
            <a:spLocks noGrp="1"/>
          </p:cNvSpPr>
          <p:nvPr>
            <p:ph type="sldNum" sz="quarter" idx="12"/>
          </p:nvPr>
        </p:nvSpPr>
        <p:spPr>
          <a:xfrm>
            <a:off x="11299112" y="6181281"/>
            <a:ext cx="487680" cy="365760"/>
          </a:xfrm>
        </p:spPr>
        <p:txBody>
          <a:bodyPr/>
          <a:lstStyle>
            <a:lvl1pPr>
              <a:defRPr>
                <a:solidFill>
                  <a:schemeClr val="tx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953237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92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141394" y="964692"/>
            <a:ext cx="791700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41394" y="2638046"/>
            <a:ext cx="7917007" cy="31019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171610" y="6202177"/>
            <a:ext cx="1002933" cy="323968"/>
          </a:xfrm>
          <a:prstGeom prst="rect">
            <a:avLst/>
          </a:prstGeom>
        </p:spPr>
        <p:txBody>
          <a:bodyPr vert="horz" lIns="91440" tIns="45720" rIns="91440" bIns="45720" rtlCol="0" anchor="ctr"/>
          <a:lstStyle>
            <a:lvl1pPr algn="r">
              <a:defRPr sz="1000" b="0" i="0">
                <a:solidFill>
                  <a:schemeClr val="tx1">
                    <a:alpha val="70000"/>
                  </a:schemeClr>
                </a:solidFill>
                <a:latin typeface="Acumin Pro" panose="020B0504020202020204" pitchFamily="34" charset="77"/>
              </a:defRPr>
            </a:lvl1pPr>
          </a:lstStyle>
          <a:p>
            <a:fld id="{E0C8DACD-4E35-4E4C-AC75-C3DE50F04E7E}" type="datetime1">
              <a:rPr lang="en-US" smtClean="0"/>
              <a:pPr/>
              <a:t>9/16/2025</a:t>
            </a:fld>
            <a:endParaRPr lang="en-US" dirty="0"/>
          </a:p>
        </p:txBody>
      </p:sp>
      <p:sp>
        <p:nvSpPr>
          <p:cNvPr id="5" name="Footer Placeholder 4"/>
          <p:cNvSpPr>
            <a:spLocks noGrp="1"/>
          </p:cNvSpPr>
          <p:nvPr>
            <p:ph type="ftr" sz="quarter" idx="3"/>
          </p:nvPr>
        </p:nvSpPr>
        <p:spPr>
          <a:xfrm>
            <a:off x="1137845" y="6219163"/>
            <a:ext cx="6075552"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tx1"/>
                </a:solidFill>
                <a:latin typeface="Acumin Pro Semibold" panose="020B0504020202020204" pitchFamily="34" charset="77"/>
              </a:defRPr>
            </a:lvl1pPr>
          </a:lstStyle>
          <a:p>
            <a:fld id="{8A7A6979-0714-4377-B894-6BE4C2D6E202}" type="slidenum">
              <a:rPr lang="en-US" smtClean="0"/>
              <a:pPr/>
              <a:t>‹#›</a:t>
            </a:fld>
            <a:endParaRPr lang="en-US" dirty="0"/>
          </a:p>
        </p:txBody>
      </p:sp>
      <p:cxnSp>
        <p:nvCxnSpPr>
          <p:cNvPr id="16" name="Straight Connector 15">
            <a:extLst>
              <a:ext uri="{FF2B5EF4-FFF2-40B4-BE49-F238E27FC236}">
                <a16:creationId xmlns:a16="http://schemas.microsoft.com/office/drawing/2014/main" id="{8DFF833F-712C-324A-8187-5455C581BDBA}"/>
              </a:ext>
            </a:extLst>
          </p:cNvPr>
          <p:cNvCxnSpPr>
            <a:cxnSpLocks/>
          </p:cNvCxnSpPr>
          <p:nvPr userDrawn="1"/>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5336832"/>
      </p:ext>
    </p:extLst>
  </p:cSld>
  <p:clrMap bg1="lt1" tx1="dk1" bg2="lt2" tx2="dk2" accent1="accent1" accent2="accent2" accent3="accent3" accent4="accent4" accent5="accent5" accent6="accent6" hlink="hlink" folHlink="folHlink"/>
  <p:sldLayoutIdLst>
    <p:sldLayoutId id="2147483725" r:id="rId1"/>
    <p:sldLayoutId id="2147483709" r:id="rId2"/>
    <p:sldLayoutId id="2147483720" r:id="rId3"/>
    <p:sldLayoutId id="2147483721" r:id="rId4"/>
    <p:sldLayoutId id="2147483722" r:id="rId5"/>
    <p:sldLayoutId id="2147483723" r:id="rId6"/>
    <p:sldLayoutId id="2147483724" r:id="rId7"/>
  </p:sldLayoutIdLst>
  <p:hf hdr="0" ftr="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4056" userDrawn="1">
          <p15:clr>
            <a:srgbClr val="F26B43"/>
          </p15:clr>
        </p15:guide>
        <p15:guide id="4" orient="horz" pos="393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s://engineering.purdue.edu/CCE/Academics/Graduate/Curren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s://engineering.purdue.edu/Engr/Academics/Graduate/graduate-showcase" TargetMode="External"/><Relationship Id="rId4" Type="http://schemas.openxmlformats.org/officeDocument/2006/relationships/hyperlink" Target="https://purdue.ca1.qualtrics.com/jfe/form/SV_0c6TMV4LmAZ9ol8"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3CB62EA1-7116-BF42-8437-9E04958ED88F}"/>
              </a:ext>
            </a:extLst>
          </p:cNvPr>
          <p:cNvSpPr>
            <a:spLocks noGrp="1"/>
          </p:cNvSpPr>
          <p:nvPr>
            <p:ph type="ctrTitle"/>
          </p:nvPr>
        </p:nvSpPr>
        <p:spPr>
          <a:xfrm>
            <a:off x="830510" y="602787"/>
            <a:ext cx="9789951" cy="1982081"/>
          </a:xfrm>
        </p:spPr>
        <p:txBody>
          <a:bodyPr/>
          <a:lstStyle/>
          <a:p>
            <a:pPr algn="ctr"/>
            <a:br>
              <a:rPr lang="en-US" altLang="en-US" sz="4000" i="0" dirty="0">
                <a:latin typeface="Acumin Pro ExtraCondensed" panose="020B0508020202020204"/>
                <a:cs typeface="Arial" pitchFamily="34" charset="0"/>
              </a:rPr>
            </a:br>
            <a:r>
              <a:rPr lang="en-US" altLang="en-US" sz="4000" i="0" dirty="0">
                <a:latin typeface="Acumin Pro ExtraCondensed" panose="020B0508020202020204"/>
                <a:cs typeface="Arial" pitchFamily="34" charset="0"/>
              </a:rPr>
              <a:t>BS + MS Combined Program, </a:t>
            </a:r>
            <a:br>
              <a:rPr lang="en-US" altLang="en-US" sz="4000" i="0" dirty="0">
                <a:latin typeface="Acumin Pro ExtraCondensed" panose="020B0508020202020204"/>
                <a:cs typeface="Arial" pitchFamily="34" charset="0"/>
              </a:rPr>
            </a:br>
            <a:r>
              <a:rPr lang="en-US" altLang="en-US" sz="4000" i="0" dirty="0">
                <a:latin typeface="Acumin Pro ExtraCondensed" panose="020B0508020202020204"/>
                <a:cs typeface="Arial" pitchFamily="34" charset="0"/>
              </a:rPr>
              <a:t>lyles School of Civil and construction engineering</a:t>
            </a:r>
            <a:endParaRPr lang="en-US" sz="4000" dirty="0"/>
          </a:p>
        </p:txBody>
      </p:sp>
      <p:sp>
        <p:nvSpPr>
          <p:cNvPr id="3" name="Subtitle">
            <a:extLst>
              <a:ext uri="{FF2B5EF4-FFF2-40B4-BE49-F238E27FC236}">
                <a16:creationId xmlns:a16="http://schemas.microsoft.com/office/drawing/2014/main" id="{040BF977-41B9-4741-9AD1-BADE3621EF6F}"/>
              </a:ext>
            </a:extLst>
          </p:cNvPr>
          <p:cNvSpPr>
            <a:spLocks noGrp="1"/>
          </p:cNvSpPr>
          <p:nvPr>
            <p:ph type="subTitle" idx="1"/>
          </p:nvPr>
        </p:nvSpPr>
        <p:spPr>
          <a:xfrm>
            <a:off x="1726248" y="4035865"/>
            <a:ext cx="2575163" cy="1107996"/>
          </a:xfrm>
        </p:spPr>
        <p:txBody>
          <a:bodyPr/>
          <a:lstStyle/>
          <a:p>
            <a:pPr algn="ctr" eaLnBrk="1" hangingPunct="1">
              <a:spcBef>
                <a:spcPts val="0"/>
              </a:spcBef>
            </a:pPr>
            <a:r>
              <a:rPr lang="en-US" sz="1800" b="1" dirty="0">
                <a:solidFill>
                  <a:schemeClr val="bg1"/>
                </a:solidFill>
              </a:rPr>
              <a:t>Burke Graduate Program</a:t>
            </a:r>
          </a:p>
          <a:p>
            <a:pPr algn="ctr" eaLnBrk="1" hangingPunct="1">
              <a:spcBef>
                <a:spcPts val="0"/>
              </a:spcBef>
            </a:pPr>
            <a:r>
              <a:rPr lang="en-US" sz="1800" b="1" dirty="0">
                <a:solidFill>
                  <a:schemeClr val="bg1"/>
                </a:solidFill>
              </a:rPr>
              <a:t>Dulcy Abraham</a:t>
            </a:r>
            <a:endParaRPr lang="en-US" sz="1800" dirty="0">
              <a:solidFill>
                <a:schemeClr val="bg1"/>
              </a:solidFill>
            </a:endParaRPr>
          </a:p>
          <a:p>
            <a:pPr algn="ctr" eaLnBrk="1" hangingPunct="1">
              <a:spcBef>
                <a:spcPts val="0"/>
              </a:spcBef>
            </a:pPr>
            <a:r>
              <a:rPr lang="en-US" sz="1800" b="1" dirty="0">
                <a:solidFill>
                  <a:schemeClr val="bg1"/>
                </a:solidFill>
              </a:rPr>
              <a:t>Jenny Ricksy</a:t>
            </a:r>
            <a:endParaRPr lang="en-US" sz="1800" dirty="0">
              <a:solidFill>
                <a:schemeClr val="bg1"/>
              </a:solidFill>
            </a:endParaRPr>
          </a:p>
          <a:p>
            <a:pPr algn="ctr" eaLnBrk="1" hangingPunct="1">
              <a:spcBef>
                <a:spcPts val="0"/>
              </a:spcBef>
            </a:pPr>
            <a:r>
              <a:rPr lang="en-US" sz="1800" b="1" dirty="0">
                <a:solidFill>
                  <a:schemeClr val="bg1"/>
                </a:solidFill>
              </a:rPr>
              <a:t>Stacy Lane</a:t>
            </a:r>
            <a:endParaRPr lang="en-US" sz="1800" dirty="0">
              <a:solidFill>
                <a:schemeClr val="bg1"/>
              </a:solidFill>
            </a:endParaRPr>
          </a:p>
        </p:txBody>
      </p:sp>
      <p:sp>
        <p:nvSpPr>
          <p:cNvPr id="4" name="Date">
            <a:extLst>
              <a:ext uri="{FF2B5EF4-FFF2-40B4-BE49-F238E27FC236}">
                <a16:creationId xmlns:a16="http://schemas.microsoft.com/office/drawing/2014/main" id="{8A3062CE-1294-654B-BACD-E8DBCB75EE42}"/>
              </a:ext>
            </a:extLst>
          </p:cNvPr>
          <p:cNvSpPr>
            <a:spLocks noGrp="1"/>
          </p:cNvSpPr>
          <p:nvPr>
            <p:ph type="dt" sz="half" idx="10"/>
          </p:nvPr>
        </p:nvSpPr>
        <p:spPr/>
        <p:txBody>
          <a:bodyPr/>
          <a:lstStyle/>
          <a:p>
            <a:fld id="{049DC8E1-D369-0F48-9062-BB068AFD07CE}" type="datetime1">
              <a:rPr lang="en-US" smtClean="0"/>
              <a:pPr/>
              <a:t>9/16/2025</a:t>
            </a:fld>
            <a:endParaRPr lang="en-US" dirty="0"/>
          </a:p>
        </p:txBody>
      </p:sp>
      <p:sp>
        <p:nvSpPr>
          <p:cNvPr id="5" name="Slide Number">
            <a:extLst>
              <a:ext uri="{FF2B5EF4-FFF2-40B4-BE49-F238E27FC236}">
                <a16:creationId xmlns:a16="http://schemas.microsoft.com/office/drawing/2014/main" id="{6EF953D1-F91B-A64B-A20E-31F2EF786B09}"/>
              </a:ext>
            </a:extLst>
          </p:cNvPr>
          <p:cNvSpPr>
            <a:spLocks noGrp="1"/>
          </p:cNvSpPr>
          <p:nvPr>
            <p:ph type="sldNum" sz="quarter" idx="12"/>
          </p:nvPr>
        </p:nvSpPr>
        <p:spPr/>
        <p:txBody>
          <a:bodyPr/>
          <a:lstStyle/>
          <a:p>
            <a:fld id="{8A7A6979-0714-4377-B894-6BE4C2D6E202}" type="slidenum">
              <a:rPr lang="en-US" smtClean="0"/>
              <a:pPr/>
              <a:t>1</a:t>
            </a:fld>
            <a:endParaRPr lang="en-US" dirty="0"/>
          </a:p>
        </p:txBody>
      </p:sp>
      <p:pic>
        <p:nvPicPr>
          <p:cNvPr id="7" name="Picture 6">
            <a:extLst>
              <a:ext uri="{FF2B5EF4-FFF2-40B4-BE49-F238E27FC236}">
                <a16:creationId xmlns:a16="http://schemas.microsoft.com/office/drawing/2014/main" id="{46513647-4E47-554F-B808-F7840453EED3}"/>
              </a:ext>
            </a:extLst>
          </p:cNvPr>
          <p:cNvPicPr>
            <a:picLocks noChangeAspect="1"/>
          </p:cNvPicPr>
          <p:nvPr/>
        </p:nvPicPr>
        <p:blipFill>
          <a:blip r:embed="rId2"/>
          <a:srcRect/>
          <a:stretch/>
        </p:blipFill>
        <p:spPr>
          <a:xfrm>
            <a:off x="1962311" y="6072299"/>
            <a:ext cx="3418318" cy="365760"/>
          </a:xfrm>
          <a:prstGeom prst="rect">
            <a:avLst/>
          </a:prstGeom>
        </p:spPr>
      </p:pic>
      <p:sp>
        <p:nvSpPr>
          <p:cNvPr id="6" name="TextBox 5">
            <a:extLst>
              <a:ext uri="{FF2B5EF4-FFF2-40B4-BE49-F238E27FC236}">
                <a16:creationId xmlns:a16="http://schemas.microsoft.com/office/drawing/2014/main" id="{97B85C8E-63DD-9714-FCC8-34192367353A}"/>
              </a:ext>
            </a:extLst>
          </p:cNvPr>
          <p:cNvSpPr txBox="1"/>
          <p:nvPr/>
        </p:nvSpPr>
        <p:spPr>
          <a:xfrm>
            <a:off x="5878372" y="3943532"/>
            <a:ext cx="3470988" cy="1754326"/>
          </a:xfrm>
          <a:prstGeom prst="rect">
            <a:avLst/>
          </a:prstGeom>
          <a:noFill/>
        </p:spPr>
        <p:txBody>
          <a:bodyPr wrap="square" rtlCol="0">
            <a:spAutoFit/>
          </a:bodyPr>
          <a:lstStyle/>
          <a:p>
            <a:pPr algn="ctr"/>
            <a:r>
              <a:rPr lang="en-US" b="1" dirty="0">
                <a:solidFill>
                  <a:schemeClr val="bg1"/>
                </a:solidFill>
                <a:latin typeface="Acumin Pro SemiCondensed" panose="020B0506020202020204"/>
              </a:rPr>
              <a:t>Undergrad Advising</a:t>
            </a:r>
          </a:p>
          <a:p>
            <a:pPr algn="ctr"/>
            <a:r>
              <a:rPr lang="en-US" b="1" dirty="0">
                <a:solidFill>
                  <a:schemeClr val="bg1"/>
                </a:solidFill>
                <a:latin typeface="Acumin Pro SemiCondensed" panose="020B0506020202020204"/>
              </a:rPr>
              <a:t>Julie Jesiek</a:t>
            </a:r>
          </a:p>
          <a:p>
            <a:pPr algn="ctr"/>
            <a:r>
              <a:rPr lang="en-US" b="1" dirty="0">
                <a:solidFill>
                  <a:schemeClr val="bg1"/>
                </a:solidFill>
                <a:latin typeface="Acumin Pro SemiCondensed" panose="020B0506020202020204"/>
              </a:rPr>
              <a:t>Melody Carducci</a:t>
            </a:r>
          </a:p>
          <a:p>
            <a:pPr algn="ctr"/>
            <a:r>
              <a:rPr lang="en-US" b="1" dirty="0">
                <a:solidFill>
                  <a:schemeClr val="bg1"/>
                </a:solidFill>
                <a:latin typeface="Acumin Pro SemiCondensed" panose="020B0506020202020204"/>
              </a:rPr>
              <a:t>Laura Lathrop</a:t>
            </a:r>
          </a:p>
          <a:p>
            <a:pPr algn="ctr"/>
            <a:r>
              <a:rPr lang="en-US" b="1" dirty="0">
                <a:solidFill>
                  <a:schemeClr val="bg1"/>
                </a:solidFill>
                <a:latin typeface="Acumin Pro SemiCondensed" panose="020B0506020202020204"/>
              </a:rPr>
              <a:t>Brandon Fulk</a:t>
            </a:r>
          </a:p>
          <a:p>
            <a:pPr algn="ctr"/>
            <a:r>
              <a:rPr lang="en-US" b="1" dirty="0">
                <a:solidFill>
                  <a:schemeClr val="bg1"/>
                </a:solidFill>
                <a:latin typeface="Acumin Pro SemiCondensed" panose="020B0506020202020204"/>
              </a:rPr>
              <a:t>Rabita Rajkarnikar</a:t>
            </a:r>
          </a:p>
        </p:txBody>
      </p:sp>
    </p:spTree>
    <p:extLst>
      <p:ext uri="{BB962C8B-B14F-4D97-AF65-F5344CB8AC3E}">
        <p14:creationId xmlns:p14="http://schemas.microsoft.com/office/powerpoint/2010/main" val="4145063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553998"/>
          </a:xfrm>
        </p:spPr>
        <p:txBody>
          <a:bodyPr/>
          <a:lstStyle/>
          <a:p>
            <a:r>
              <a:rPr lang="en-US" sz="3600" i="1" dirty="0">
                <a:solidFill>
                  <a:srgbClr val="C9B991"/>
                </a:solidFill>
                <a:latin typeface="Acumin Pro ExtraCondensed" panose="020B0508020202020204" pitchFamily="34" charset="77"/>
                <a:ea typeface="+mj-ea"/>
                <a:cs typeface="+mj-cs"/>
              </a:rPr>
              <a:t>Transition from undergrad to graduate studies</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10</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2"/>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 name="Text Placeholder 3">
            <a:extLst>
              <a:ext uri="{FF2B5EF4-FFF2-40B4-BE49-F238E27FC236}">
                <a16:creationId xmlns:a16="http://schemas.microsoft.com/office/drawing/2014/main" id="{9C497B6E-27B7-3D1F-8206-38FCED671B3D}"/>
              </a:ext>
            </a:extLst>
          </p:cNvPr>
          <p:cNvSpPr txBox="1">
            <a:spLocks/>
          </p:cNvSpPr>
          <p:nvPr/>
        </p:nvSpPr>
        <p:spPr>
          <a:xfrm>
            <a:off x="609600" y="1524000"/>
            <a:ext cx="4724400" cy="3505200"/>
          </a:xfrm>
          <a:prstGeom prst="rect">
            <a:avLst/>
          </a:prstGeom>
        </p:spPr>
        <p:txBody>
          <a:bodyPr>
            <a:normAutofit/>
          </a:bodyPr>
          <a:lstStyle>
            <a:lvl1pPr marL="342900" indent="-342900" algn="l" rtl="0" eaLnBrk="0" fontAlgn="base" hangingPunct="0">
              <a:spcBef>
                <a:spcPct val="20000"/>
              </a:spcBef>
              <a:spcAft>
                <a:spcPct val="0"/>
              </a:spcAft>
              <a:buClr>
                <a:schemeClr val="accent1"/>
              </a:buClr>
              <a:buSzPct val="65000"/>
              <a:buFont typeface="Wingdings" charset="2"/>
              <a:buChar char="n"/>
              <a:defRPr sz="3000">
                <a:solidFill>
                  <a:schemeClr val="tx1"/>
                </a:solidFill>
                <a:latin typeface="Calibri" pitchFamily="34" charset="0"/>
                <a:ea typeface="MS PGothic" pitchFamily="34" charset="-128"/>
                <a:cs typeface="MS PGothic" pitchFamily="34" charset="-128"/>
              </a:defRPr>
            </a:lvl1pPr>
            <a:lvl2pPr marL="669925" indent="-325438" algn="l" rtl="0" eaLnBrk="0" fontAlgn="base" hangingPunct="0">
              <a:spcBef>
                <a:spcPct val="20000"/>
              </a:spcBef>
              <a:spcAft>
                <a:spcPct val="0"/>
              </a:spcAft>
              <a:buClr>
                <a:schemeClr val="accent2"/>
              </a:buClr>
              <a:buSzPct val="60000"/>
              <a:buFont typeface="Wingdings" charset="2"/>
              <a:buChar char="q"/>
              <a:defRPr sz="2600">
                <a:solidFill>
                  <a:schemeClr val="tx1"/>
                </a:solidFill>
                <a:latin typeface="Calibri" pitchFamily="34" charset="0"/>
                <a:ea typeface="MS PGothic" pitchFamily="34" charset="-128"/>
                <a:cs typeface="MS PGothic" pitchFamily="34" charset="-128"/>
              </a:defRPr>
            </a:lvl2pPr>
            <a:lvl3pPr marL="1022350" indent="-350838" algn="l" rtl="0" eaLnBrk="0" fontAlgn="base" hangingPunct="0">
              <a:spcBef>
                <a:spcPct val="20000"/>
              </a:spcBef>
              <a:spcAft>
                <a:spcPct val="0"/>
              </a:spcAft>
              <a:buClr>
                <a:schemeClr val="accent1"/>
              </a:buClr>
              <a:buSzPct val="65000"/>
              <a:buFont typeface="Wingdings" charset="2"/>
              <a:buChar char="n"/>
              <a:defRPr sz="2200">
                <a:solidFill>
                  <a:schemeClr val="tx1"/>
                </a:solidFill>
                <a:latin typeface="Calibri" pitchFamily="34" charset="0"/>
                <a:ea typeface="MS PGothic" pitchFamily="34" charset="-128"/>
                <a:cs typeface="MS PGothic" pitchFamily="34" charset="-128"/>
              </a:defRPr>
            </a:lvl3pPr>
            <a:lvl4pPr marL="1339850" indent="-315913" algn="l" rtl="0" eaLnBrk="0" fontAlgn="base" hangingPunct="0">
              <a:spcBef>
                <a:spcPct val="20000"/>
              </a:spcBef>
              <a:spcAft>
                <a:spcPct val="0"/>
              </a:spcAft>
              <a:buClr>
                <a:schemeClr val="accent2"/>
              </a:buClr>
              <a:buSzPct val="70000"/>
              <a:buFont typeface="Wingdings" charset="2"/>
              <a:buChar char="q"/>
              <a:defRPr sz="2000">
                <a:solidFill>
                  <a:schemeClr val="tx1"/>
                </a:solidFill>
                <a:latin typeface="Calibri" pitchFamily="34" charset="0"/>
                <a:ea typeface="MS PGothic" pitchFamily="34" charset="-128"/>
                <a:cs typeface="MS PGothic" pitchFamily="34" charset="-128"/>
              </a:defRPr>
            </a:lvl4pPr>
            <a:lvl5pPr marL="1681163" indent="-339725" algn="l" rtl="0" eaLnBrk="0" fontAlgn="base" hangingPunct="0">
              <a:spcBef>
                <a:spcPct val="20000"/>
              </a:spcBef>
              <a:spcAft>
                <a:spcPct val="0"/>
              </a:spcAft>
              <a:buClr>
                <a:schemeClr val="accent1"/>
              </a:buClr>
              <a:buSzPct val="75000"/>
              <a:buFont typeface="Wingdings" charset="2"/>
              <a:buChar char="§"/>
              <a:defRPr sz="2000">
                <a:solidFill>
                  <a:schemeClr val="tx1"/>
                </a:solidFill>
                <a:latin typeface="Calibri" pitchFamily="34" charset="0"/>
                <a:ea typeface="MS PGothic" pitchFamily="34" charset="-128"/>
                <a:cs typeface="MS PGothic" pitchFamily="34" charset="-128"/>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
                <a:srgbClr val="CEB966"/>
              </a:buClr>
              <a:buSzPct val="65000"/>
              <a:buFont typeface="Wingdings" charset="2"/>
              <a:buNone/>
              <a:tabLst/>
              <a:defRPr/>
            </a:pPr>
            <a:r>
              <a:rPr kumimoji="0" lang="en-US" sz="2400" b="0" i="0" u="none" strike="noStrike" kern="0" cap="none" spc="0" normalizeH="0" baseline="0" noProof="0" dirty="0">
                <a:ln>
                  <a:noFill/>
                </a:ln>
                <a:solidFill>
                  <a:prstClr val="black"/>
                </a:solidFill>
                <a:effectLst/>
                <a:uLnTx/>
                <a:uFillTx/>
                <a:latin typeface="acumin-pro"/>
              </a:rPr>
              <a:t>Undergraduate</a:t>
            </a:r>
          </a:p>
          <a:p>
            <a:pPr marL="342900" marR="0" lvl="0" indent="-342900" algn="l" defTabSz="914400" rtl="0" eaLnBrk="0" fontAlgn="base" latinLnBrk="0" hangingPunct="0">
              <a:lnSpc>
                <a:spcPct val="100000"/>
              </a:lnSpc>
              <a:spcBef>
                <a:spcPct val="20000"/>
              </a:spcBef>
              <a:spcAft>
                <a:spcPct val="0"/>
              </a:spcAft>
              <a:buClr>
                <a:srgbClr val="CEB966"/>
              </a:buClr>
              <a:buSzPct val="65000"/>
              <a:buFont typeface="Wingdings" charset="2"/>
              <a:buChar char="n"/>
              <a:tabLst/>
              <a:defRPr/>
            </a:pPr>
            <a:r>
              <a:rPr kumimoji="0" lang="en-US" sz="2400" b="0" i="0" u="none" strike="noStrike" kern="0" cap="none" spc="0" normalizeH="0" baseline="0" noProof="0" dirty="0">
                <a:ln>
                  <a:noFill/>
                </a:ln>
                <a:solidFill>
                  <a:prstClr val="black"/>
                </a:solidFill>
                <a:effectLst/>
                <a:uLnTx/>
                <a:uFillTx/>
                <a:latin typeface="acumin-pro"/>
              </a:rPr>
              <a:t>Structured learning</a:t>
            </a:r>
          </a:p>
          <a:p>
            <a:pPr marL="342900" marR="0" lvl="0" indent="-342900" algn="l" defTabSz="914400" rtl="0" eaLnBrk="0" fontAlgn="base" latinLnBrk="0" hangingPunct="0">
              <a:lnSpc>
                <a:spcPct val="100000"/>
              </a:lnSpc>
              <a:spcBef>
                <a:spcPct val="20000"/>
              </a:spcBef>
              <a:spcAft>
                <a:spcPct val="0"/>
              </a:spcAft>
              <a:buClr>
                <a:srgbClr val="CEB966"/>
              </a:buClr>
              <a:buSzPct val="65000"/>
              <a:buFont typeface="Wingdings" charset="2"/>
              <a:buChar char="n"/>
              <a:tabLst/>
              <a:defRPr/>
            </a:pPr>
            <a:r>
              <a:rPr kumimoji="0" lang="en-US" sz="2400" b="0" i="0" u="none" strike="noStrike" kern="0" cap="none" spc="0" normalizeH="0" baseline="0" noProof="0" dirty="0">
                <a:ln>
                  <a:noFill/>
                </a:ln>
                <a:solidFill>
                  <a:prstClr val="black"/>
                </a:solidFill>
                <a:effectLst/>
                <a:uLnTx/>
                <a:uFillTx/>
                <a:latin typeface="acumin-pro"/>
              </a:rPr>
              <a:t>Mainly only responsible for yourself</a:t>
            </a:r>
          </a:p>
          <a:p>
            <a:pPr marL="342900" marR="0" lvl="0" indent="-342900" algn="l" defTabSz="914400" rtl="0" eaLnBrk="0" fontAlgn="base" latinLnBrk="0" hangingPunct="0">
              <a:lnSpc>
                <a:spcPct val="100000"/>
              </a:lnSpc>
              <a:spcBef>
                <a:spcPct val="20000"/>
              </a:spcBef>
              <a:spcAft>
                <a:spcPct val="0"/>
              </a:spcAft>
              <a:buClr>
                <a:srgbClr val="CEB966"/>
              </a:buClr>
              <a:buSzPct val="65000"/>
              <a:buFont typeface="Wingdings" charset="2"/>
              <a:buChar char="n"/>
              <a:tabLst/>
              <a:defRPr/>
            </a:pPr>
            <a:r>
              <a:rPr kumimoji="0" lang="en-US" sz="2400" b="0" i="0" u="none" strike="noStrike" kern="0" cap="none" spc="0" normalizeH="0" baseline="0" noProof="0" dirty="0">
                <a:ln>
                  <a:noFill/>
                </a:ln>
                <a:solidFill>
                  <a:prstClr val="black"/>
                </a:solidFill>
                <a:effectLst/>
                <a:uLnTx/>
                <a:uFillTx/>
                <a:latin typeface="acumin-pro"/>
              </a:rPr>
              <a:t>Learning across broad areas of CE</a:t>
            </a:r>
          </a:p>
          <a:p>
            <a:pPr marL="342900" marR="0" lvl="0" indent="-342900" algn="l" defTabSz="914400" rtl="0" eaLnBrk="0" fontAlgn="base" latinLnBrk="0" hangingPunct="0">
              <a:lnSpc>
                <a:spcPct val="100000"/>
              </a:lnSpc>
              <a:spcBef>
                <a:spcPct val="20000"/>
              </a:spcBef>
              <a:spcAft>
                <a:spcPct val="0"/>
              </a:spcAft>
              <a:buClr>
                <a:srgbClr val="CEB966"/>
              </a:buClr>
              <a:buSzPct val="65000"/>
              <a:buFont typeface="Wingdings" charset="2"/>
              <a:buChar char="n"/>
              <a:tabLst/>
              <a:defRPr/>
            </a:pPr>
            <a:r>
              <a:rPr lang="en-US" sz="2400" kern="0" dirty="0">
                <a:solidFill>
                  <a:prstClr val="black"/>
                </a:solidFill>
                <a:latin typeface="acumin-pro"/>
              </a:rPr>
              <a:t>Coursework load of 12-15 credits per semester</a:t>
            </a:r>
            <a:endParaRPr kumimoji="0" lang="en-US" sz="2400" b="0" i="0" u="none" strike="noStrike" kern="0" cap="none" spc="0" normalizeH="0" baseline="0" noProof="0" dirty="0">
              <a:ln>
                <a:noFill/>
              </a:ln>
              <a:solidFill>
                <a:prstClr val="black"/>
              </a:solidFill>
              <a:effectLst/>
              <a:uLnTx/>
              <a:uFillTx/>
              <a:latin typeface="acumin-pro"/>
            </a:endParaRPr>
          </a:p>
          <a:p>
            <a:pPr marL="342900" marR="0" lvl="0" indent="-342900" algn="l" defTabSz="914400" rtl="0" eaLnBrk="0" fontAlgn="base" latinLnBrk="0" hangingPunct="0">
              <a:lnSpc>
                <a:spcPct val="100000"/>
              </a:lnSpc>
              <a:spcBef>
                <a:spcPct val="20000"/>
              </a:spcBef>
              <a:spcAft>
                <a:spcPct val="0"/>
              </a:spcAft>
              <a:buClr>
                <a:srgbClr val="CEB966"/>
              </a:buClr>
              <a:buSzPct val="65000"/>
              <a:buFont typeface="Wingdings" charset="2"/>
              <a:buChar char="n"/>
              <a:tabLst/>
              <a:defRPr/>
            </a:pPr>
            <a:r>
              <a:rPr kumimoji="0" lang="en-US" sz="2400" b="0" i="0" u="none" strike="noStrike" kern="0" cap="none" spc="0" normalizeH="0" baseline="0" noProof="0" dirty="0">
                <a:ln>
                  <a:noFill/>
                </a:ln>
                <a:solidFill>
                  <a:prstClr val="black"/>
                </a:solidFill>
                <a:effectLst/>
                <a:uLnTx/>
                <a:uFillTx/>
                <a:latin typeface="acumin-pro"/>
              </a:rPr>
              <a:t>Typically complete in 8 semesters</a:t>
            </a:r>
          </a:p>
        </p:txBody>
      </p:sp>
      <p:sp>
        <p:nvSpPr>
          <p:cNvPr id="7" name="Text Placeholder 3">
            <a:extLst>
              <a:ext uri="{FF2B5EF4-FFF2-40B4-BE49-F238E27FC236}">
                <a16:creationId xmlns:a16="http://schemas.microsoft.com/office/drawing/2014/main" id="{982E8E63-41E4-77D8-47B5-31283EAA7636}"/>
              </a:ext>
            </a:extLst>
          </p:cNvPr>
          <p:cNvSpPr txBox="1">
            <a:spLocks/>
          </p:cNvSpPr>
          <p:nvPr/>
        </p:nvSpPr>
        <p:spPr>
          <a:xfrm>
            <a:off x="6096000" y="1587619"/>
            <a:ext cx="4848478" cy="3682761"/>
          </a:xfrm>
          <a:prstGeom prst="rect">
            <a:avLst/>
          </a:prstGeom>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 typeface="Wingdings" charset="2"/>
              <a:buNone/>
              <a:tabLst/>
              <a:defRPr/>
            </a:pPr>
            <a:r>
              <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rPr>
              <a:t>Graduate</a:t>
            </a:r>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rPr>
              <a:t>Independent learning</a:t>
            </a:r>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rPr>
              <a:t>Collaborative learning and research</a:t>
            </a:r>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rPr>
              <a:t>Begin to specialize in one area of CE</a:t>
            </a:r>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rPr>
              <a:t>9-12 </a:t>
            </a:r>
            <a:r>
              <a:rPr kumimoji="0" lang="en-US" sz="2400" b="0" i="0" u="none" strike="noStrike" kern="1200" cap="none" spc="0" normalizeH="0" baseline="0" noProof="0" dirty="0" err="1">
                <a:ln>
                  <a:noFill/>
                </a:ln>
                <a:solidFill>
                  <a:prstClr val="black"/>
                </a:solidFill>
                <a:effectLst/>
                <a:uLnTx/>
                <a:uFillTx/>
                <a:latin typeface="Acumin Pro" panose="020B0504020202020204" pitchFamily="34" charset="77"/>
                <a:ea typeface="+mn-ea"/>
                <a:cs typeface="+mn-cs"/>
              </a:rPr>
              <a:t>cre</a:t>
            </a:r>
            <a:r>
              <a:rPr lang="en-US" sz="2400" dirty="0" err="1">
                <a:solidFill>
                  <a:prstClr val="black"/>
                </a:solidFill>
              </a:rPr>
              <a:t>dit</a:t>
            </a:r>
            <a:r>
              <a:rPr lang="en-US" sz="2400" dirty="0">
                <a:solidFill>
                  <a:prstClr val="black"/>
                </a:solidFill>
              </a:rPr>
              <a:t> load per semester</a:t>
            </a:r>
            <a:endPar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endParaRPr>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kumimoji="0" lang="en-US" sz="2400" b="0" i="0" u="none" strike="noStrike" kern="1200" cap="none" spc="0" normalizeH="0" baseline="0" noProof="0" dirty="0">
                <a:ln>
                  <a:noFill/>
                </a:ln>
                <a:solidFill>
                  <a:prstClr val="black"/>
                </a:solidFill>
                <a:effectLst/>
                <a:uLnTx/>
                <a:uFillTx/>
                <a:latin typeface="Acumin Pro" panose="020B0504020202020204" pitchFamily="34" charset="77"/>
                <a:ea typeface="+mn-ea"/>
                <a:cs typeface="+mn-cs"/>
              </a:rPr>
              <a:t>Program time is often varied based on research activities</a:t>
            </a:r>
          </a:p>
        </p:txBody>
      </p:sp>
    </p:spTree>
    <p:extLst>
      <p:ext uri="{BB962C8B-B14F-4D97-AF65-F5344CB8AC3E}">
        <p14:creationId xmlns:p14="http://schemas.microsoft.com/office/powerpoint/2010/main" val="2604771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553998"/>
          </a:xfrm>
        </p:spPr>
        <p:txBody>
          <a:bodyPr/>
          <a:lstStyle/>
          <a:p>
            <a:r>
              <a:rPr lang="en-US" sz="3600" i="1" dirty="0">
                <a:solidFill>
                  <a:srgbClr val="C9B991"/>
                </a:solidFill>
                <a:latin typeface="Acumin Pro ExtraCondensed" panose="020B0508020202020204" pitchFamily="34" charset="77"/>
                <a:ea typeface="+mj-ea"/>
                <a:cs typeface="+mj-cs"/>
              </a:rPr>
              <a:t>Degree Requirements – Master’s</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11</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2"/>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 name="Rectangle 3" descr="Rectangle: Click to edit Master text styles&#10;Second level&#10;Third level&#10;Fourth level&#10;Fifth level">
            <a:extLst>
              <a:ext uri="{FF2B5EF4-FFF2-40B4-BE49-F238E27FC236}">
                <a16:creationId xmlns:a16="http://schemas.microsoft.com/office/drawing/2014/main" id="{2E9EAC45-B039-9630-DF5A-1CECF7B03CBB}"/>
              </a:ext>
            </a:extLst>
          </p:cNvPr>
          <p:cNvSpPr txBox="1">
            <a:spLocks noChangeArrowheads="1"/>
          </p:cNvSpPr>
          <p:nvPr/>
        </p:nvSpPr>
        <p:spPr bwMode="auto">
          <a:xfrm>
            <a:off x="609600" y="1600201"/>
            <a:ext cx="10972800" cy="3276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charset="2"/>
              <a:buChar char="n"/>
              <a:defRPr sz="3000">
                <a:solidFill>
                  <a:schemeClr val="tx1"/>
                </a:solidFill>
                <a:latin typeface="Calibri" pitchFamily="34" charset="0"/>
                <a:ea typeface="MS PGothic" pitchFamily="34" charset="-128"/>
                <a:cs typeface="MS PGothic" pitchFamily="34" charset="-128"/>
              </a:defRPr>
            </a:lvl1pPr>
            <a:lvl2pPr marL="669925" indent="-325438" algn="l" rtl="0" eaLnBrk="0" fontAlgn="base" hangingPunct="0">
              <a:spcBef>
                <a:spcPct val="20000"/>
              </a:spcBef>
              <a:spcAft>
                <a:spcPct val="0"/>
              </a:spcAft>
              <a:buClr>
                <a:schemeClr val="accent2"/>
              </a:buClr>
              <a:buSzPct val="60000"/>
              <a:buFont typeface="Wingdings" charset="2"/>
              <a:buChar char="q"/>
              <a:defRPr sz="2600">
                <a:solidFill>
                  <a:schemeClr val="tx1"/>
                </a:solidFill>
                <a:latin typeface="Calibri" pitchFamily="34" charset="0"/>
                <a:ea typeface="MS PGothic" pitchFamily="34" charset="-128"/>
                <a:cs typeface="MS PGothic" pitchFamily="34" charset="-128"/>
              </a:defRPr>
            </a:lvl2pPr>
            <a:lvl3pPr marL="1022350" indent="-350838" algn="l" rtl="0" eaLnBrk="0" fontAlgn="base" hangingPunct="0">
              <a:spcBef>
                <a:spcPct val="20000"/>
              </a:spcBef>
              <a:spcAft>
                <a:spcPct val="0"/>
              </a:spcAft>
              <a:buClr>
                <a:schemeClr val="accent1"/>
              </a:buClr>
              <a:buSzPct val="65000"/>
              <a:buFont typeface="Wingdings" charset="2"/>
              <a:buChar char="n"/>
              <a:defRPr sz="2200">
                <a:solidFill>
                  <a:schemeClr val="tx1"/>
                </a:solidFill>
                <a:latin typeface="Calibri" pitchFamily="34" charset="0"/>
                <a:ea typeface="MS PGothic" pitchFamily="34" charset="-128"/>
                <a:cs typeface="MS PGothic" pitchFamily="34" charset="-128"/>
              </a:defRPr>
            </a:lvl3pPr>
            <a:lvl4pPr marL="1339850" indent="-315913" algn="l" rtl="0" eaLnBrk="0" fontAlgn="base" hangingPunct="0">
              <a:spcBef>
                <a:spcPct val="20000"/>
              </a:spcBef>
              <a:spcAft>
                <a:spcPct val="0"/>
              </a:spcAft>
              <a:buClr>
                <a:schemeClr val="accent2"/>
              </a:buClr>
              <a:buSzPct val="70000"/>
              <a:buFont typeface="Wingdings" charset="2"/>
              <a:buChar char="q"/>
              <a:defRPr sz="2000">
                <a:solidFill>
                  <a:schemeClr val="tx1"/>
                </a:solidFill>
                <a:latin typeface="Calibri" pitchFamily="34" charset="0"/>
                <a:ea typeface="MS PGothic" pitchFamily="34" charset="-128"/>
                <a:cs typeface="MS PGothic" pitchFamily="34" charset="-128"/>
              </a:defRPr>
            </a:lvl4pPr>
            <a:lvl5pPr marL="1681163" indent="-339725" algn="l" rtl="0" eaLnBrk="0" fontAlgn="base" hangingPunct="0">
              <a:spcBef>
                <a:spcPct val="20000"/>
              </a:spcBef>
              <a:spcAft>
                <a:spcPct val="0"/>
              </a:spcAft>
              <a:buClr>
                <a:schemeClr val="accent1"/>
              </a:buClr>
              <a:buSzPct val="75000"/>
              <a:buFont typeface="Wingdings" charset="2"/>
              <a:buChar char="§"/>
              <a:defRPr sz="2000">
                <a:solidFill>
                  <a:schemeClr val="tx1"/>
                </a:solidFill>
                <a:latin typeface="Calibri" pitchFamily="34" charset="0"/>
                <a:ea typeface="MS PGothic" pitchFamily="34" charset="-128"/>
                <a:cs typeface="MS PGothic" pitchFamily="34" charset="-128"/>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pPr marL="0" marR="0" lvl="0" indent="0" algn="l" defTabSz="914400" rtl="0" eaLnBrk="1" fontAlgn="base" latinLnBrk="0" hangingPunct="1">
              <a:lnSpc>
                <a:spcPct val="90000"/>
              </a:lnSpc>
              <a:spcBef>
                <a:spcPct val="20000"/>
              </a:spcBef>
              <a:spcAft>
                <a:spcPct val="0"/>
              </a:spcAft>
              <a:buClr>
                <a:srgbClr val="CEB966"/>
              </a:buClr>
              <a:buSzPct val="65000"/>
              <a:buNone/>
              <a:tabLst/>
              <a:defRPr/>
            </a:pPr>
            <a:endParaRPr kumimoji="0" lang="en-US" sz="2400" b="0" i="0" u="none" strike="noStrike" kern="0" cap="none" spc="0" normalizeH="0" baseline="0" noProof="0" dirty="0">
              <a:ln>
                <a:noFill/>
              </a:ln>
              <a:solidFill>
                <a:sysClr val="windowText" lastClr="000000"/>
              </a:solidFill>
              <a:effectLst/>
              <a:uLnTx/>
              <a:uFillTx/>
              <a:latin typeface="Calibri" pitchFamily="34" charset="0"/>
              <a:ea typeface="MS PGothic" pitchFamily="34" charset="-128"/>
            </a:endParaRPr>
          </a:p>
        </p:txBody>
      </p:sp>
      <p:graphicFrame>
        <p:nvGraphicFramePr>
          <p:cNvPr id="4" name="Group 21">
            <a:extLst>
              <a:ext uri="{FF2B5EF4-FFF2-40B4-BE49-F238E27FC236}">
                <a16:creationId xmlns:a16="http://schemas.microsoft.com/office/drawing/2014/main" id="{B8C90E26-7A9B-B29A-8302-C75A02146540}"/>
              </a:ext>
            </a:extLst>
          </p:cNvPr>
          <p:cNvGraphicFramePr>
            <a:graphicFrameLocks/>
          </p:cNvGraphicFramePr>
          <p:nvPr>
            <p:extLst>
              <p:ext uri="{D42A27DB-BD31-4B8C-83A1-F6EECF244321}">
                <p14:modId xmlns:p14="http://schemas.microsoft.com/office/powerpoint/2010/main" val="3130637822"/>
              </p:ext>
            </p:extLst>
          </p:nvPr>
        </p:nvGraphicFramePr>
        <p:xfrm>
          <a:off x="1073019" y="1162809"/>
          <a:ext cx="9367936" cy="4322764"/>
        </p:xfrm>
        <a:graphic>
          <a:graphicData uri="http://schemas.openxmlformats.org/drawingml/2006/table">
            <a:tbl>
              <a:tblPr/>
              <a:tblGrid>
                <a:gridCol w="4683968">
                  <a:extLst>
                    <a:ext uri="{9D8B030D-6E8A-4147-A177-3AD203B41FA5}">
                      <a16:colId xmlns:a16="http://schemas.microsoft.com/office/drawing/2014/main" val="20000"/>
                    </a:ext>
                  </a:extLst>
                </a:gridCol>
                <a:gridCol w="4683968">
                  <a:extLst>
                    <a:ext uri="{9D8B030D-6E8A-4147-A177-3AD203B41FA5}">
                      <a16:colId xmlns:a16="http://schemas.microsoft.com/office/drawing/2014/main" val="20001"/>
                    </a:ext>
                  </a:extLst>
                </a:gridCol>
              </a:tblGrid>
              <a:tr h="647562">
                <a:tc>
                  <a:txBody>
                    <a:bodyPr/>
                    <a:lstStyle/>
                    <a:p>
                      <a:pPr marL="0" marR="0" lvl="0" indent="0" algn="l" defTabSz="914400" rtl="0" eaLnBrk="1" fontAlgn="base" latinLnBrk="0" hangingPunct="1">
                        <a:lnSpc>
                          <a:spcPct val="100000"/>
                        </a:lnSpc>
                        <a:spcBef>
                          <a:spcPct val="20000"/>
                        </a:spcBef>
                        <a:spcAft>
                          <a:spcPct val="0"/>
                        </a:spcAft>
                        <a:buClr>
                          <a:srgbClr val="7F6A4D"/>
                        </a:buClr>
                        <a:buSzPct val="100000"/>
                        <a:buFont typeface="Times" charset="0"/>
                        <a:buNone/>
                        <a:tabLst/>
                      </a:pPr>
                      <a:r>
                        <a:rPr kumimoji="0" lang="en-US" sz="2800" b="1" i="0" u="none" strike="noStrike" cap="none" normalizeH="0" baseline="0" dirty="0">
                          <a:ln>
                            <a:noFill/>
                          </a:ln>
                          <a:solidFill>
                            <a:schemeClr val="bg1"/>
                          </a:solidFill>
                          <a:effectLst/>
                          <a:latin typeface="Acumin Pro Medium"/>
                          <a:ea typeface="ＭＳ Ｐゴシック" charset="0"/>
                        </a:rPr>
                        <a:t>Non-thesis</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1946C"/>
                    </a:solidFill>
                  </a:tcPr>
                </a:tc>
                <a:tc>
                  <a:txBody>
                    <a:bodyPr/>
                    <a:lstStyle/>
                    <a:p>
                      <a:pPr marL="0" marR="0" lvl="0" indent="0" algn="l" defTabSz="914400" rtl="0" eaLnBrk="1" fontAlgn="base" latinLnBrk="0" hangingPunct="1">
                        <a:lnSpc>
                          <a:spcPct val="100000"/>
                        </a:lnSpc>
                        <a:spcBef>
                          <a:spcPct val="20000"/>
                        </a:spcBef>
                        <a:spcAft>
                          <a:spcPct val="0"/>
                        </a:spcAft>
                        <a:buClr>
                          <a:srgbClr val="7F6A4D"/>
                        </a:buClr>
                        <a:buSzPct val="100000"/>
                        <a:buFont typeface="Times" charset="0"/>
                        <a:buNone/>
                        <a:tabLst/>
                      </a:pPr>
                      <a:r>
                        <a:rPr kumimoji="0" lang="en-US" sz="2800" b="1" i="0" u="none" strike="noStrike" cap="none" normalizeH="0" baseline="0" dirty="0">
                          <a:ln>
                            <a:noFill/>
                          </a:ln>
                          <a:solidFill>
                            <a:schemeClr val="bg1"/>
                          </a:solidFill>
                          <a:effectLst/>
                          <a:latin typeface="Acumin Pro Medium"/>
                          <a:ea typeface="ＭＳ Ｐゴシック" charset="0"/>
                        </a:rPr>
                        <a:t>Thesis</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B1946C"/>
                    </a:solidFill>
                  </a:tcPr>
                </a:tc>
                <a:extLst>
                  <a:ext uri="{0D108BD9-81ED-4DB2-BD59-A6C34878D82A}">
                    <a16:rowId xmlns:a16="http://schemas.microsoft.com/office/drawing/2014/main" val="10000"/>
                  </a:ext>
                </a:extLst>
              </a:tr>
              <a:tr h="1030129">
                <a:tc rowSpan="2">
                  <a:txBody>
                    <a:bodyPr/>
                    <a:lstStyle/>
                    <a:p>
                      <a:pPr marL="0" marR="0" lvl="0" indent="0" algn="l" defTabSz="914400" rtl="0" eaLnBrk="1" fontAlgn="base" latinLnBrk="0" hangingPunct="1">
                        <a:lnSpc>
                          <a:spcPct val="100000"/>
                        </a:lnSpc>
                        <a:spcBef>
                          <a:spcPct val="20000"/>
                        </a:spcBef>
                        <a:spcAft>
                          <a:spcPct val="0"/>
                        </a:spcAft>
                        <a:buClr>
                          <a:srgbClr val="7F6A4D"/>
                        </a:buClr>
                        <a:buSzPct val="100000"/>
                        <a:buFont typeface="Times" charset="0"/>
                        <a:buNone/>
                        <a:tabLst/>
                      </a:pPr>
                      <a:r>
                        <a:rPr kumimoji="0" lang="en-US" sz="2800" b="0" i="0" u="none" strike="noStrike" cap="none" normalizeH="0" baseline="0" dirty="0">
                          <a:ln>
                            <a:noFill/>
                          </a:ln>
                          <a:solidFill>
                            <a:schemeClr val="bg1"/>
                          </a:solidFill>
                          <a:effectLst/>
                          <a:latin typeface="Acumin Pro Medium"/>
                          <a:ea typeface="ＭＳ Ｐゴシック" charset="0"/>
                        </a:rPr>
                        <a:t>30 credit hours (courses)</a:t>
                      </a:r>
                    </a:p>
                  </a:txBody>
                  <a:tcPr marT="45710" marB="4571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
                          <a:srgbClr val="7F6A4D"/>
                        </a:buClr>
                        <a:buSzPct val="100000"/>
                        <a:buFont typeface="Times" charset="0"/>
                        <a:buNone/>
                        <a:tabLst/>
                      </a:pPr>
                      <a:r>
                        <a:rPr kumimoji="0" lang="en-US" sz="2800" b="0" i="0" u="none" strike="noStrike" cap="none" normalizeH="0" baseline="0" dirty="0">
                          <a:ln>
                            <a:noFill/>
                          </a:ln>
                          <a:solidFill>
                            <a:schemeClr val="bg1"/>
                          </a:solidFill>
                          <a:effectLst/>
                          <a:latin typeface="Acumin Pro Medium"/>
                          <a:ea typeface="ＭＳ Ｐゴシック" charset="0"/>
                        </a:rPr>
                        <a:t>21 credit hours (courses)</a:t>
                      </a:r>
                    </a:p>
                    <a:p>
                      <a:pPr marL="0" marR="0" lvl="0" indent="0" algn="l" defTabSz="914400" rtl="0" eaLnBrk="1" fontAlgn="base" latinLnBrk="0" hangingPunct="1">
                        <a:lnSpc>
                          <a:spcPct val="100000"/>
                        </a:lnSpc>
                        <a:spcBef>
                          <a:spcPts val="0"/>
                        </a:spcBef>
                        <a:spcAft>
                          <a:spcPct val="0"/>
                        </a:spcAft>
                        <a:buClr>
                          <a:srgbClr val="7F6A4D"/>
                        </a:buClr>
                        <a:buSzPct val="100000"/>
                        <a:buFont typeface="Times" charset="0"/>
                        <a:buNone/>
                        <a:tabLst/>
                      </a:pPr>
                      <a:r>
                        <a:rPr kumimoji="0" lang="en-US" sz="2800" b="0" i="0" u="none" strike="noStrike" cap="none" normalizeH="0" baseline="0" dirty="0">
                          <a:ln>
                            <a:noFill/>
                          </a:ln>
                          <a:solidFill>
                            <a:schemeClr val="bg1"/>
                          </a:solidFill>
                          <a:effectLst/>
                          <a:latin typeface="Acumin Pro Medium"/>
                          <a:ea typeface="ＭＳ Ｐゴシック" charset="0"/>
                        </a:rPr>
                        <a:t>9 credit hours research</a:t>
                      </a:r>
                    </a:p>
                  </a:txBody>
                  <a:tcPr marT="45710" marB="4571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55489">
                <a:tc vMerge="1">
                  <a:txBody>
                    <a:bodyPr/>
                    <a:lstStyle/>
                    <a:p>
                      <a:endParaRPr lang="en-US"/>
                    </a:p>
                  </a:txBody>
                  <a:tcPr/>
                </a:tc>
                <a:tc>
                  <a:txBody>
                    <a:bodyPr/>
                    <a:lstStyle/>
                    <a:p>
                      <a:pPr marL="0" marR="0" lvl="0" indent="0" algn="l" defTabSz="914400" rtl="0" eaLnBrk="1" fontAlgn="base" latinLnBrk="0" hangingPunct="1">
                        <a:lnSpc>
                          <a:spcPct val="100000"/>
                        </a:lnSpc>
                        <a:spcBef>
                          <a:spcPts val="0"/>
                        </a:spcBef>
                        <a:spcAft>
                          <a:spcPct val="0"/>
                        </a:spcAft>
                        <a:buClr>
                          <a:srgbClr val="7F6A4D"/>
                        </a:buClr>
                        <a:buSzPct val="100000"/>
                        <a:buFont typeface="Times" charset="0"/>
                        <a:buNone/>
                        <a:tabLst/>
                      </a:pPr>
                      <a:r>
                        <a:rPr kumimoji="0" lang="en-US" sz="2800" b="0" i="0" u="none" strike="noStrike" cap="none" normalizeH="0" baseline="0" dirty="0">
                          <a:ln>
                            <a:noFill/>
                          </a:ln>
                          <a:solidFill>
                            <a:schemeClr val="bg1"/>
                          </a:solidFill>
                          <a:effectLst/>
                          <a:latin typeface="Acumin Pro Medium"/>
                          <a:ea typeface="ＭＳ Ｐゴシック" charset="0"/>
                        </a:rPr>
                        <a:t>Thesis and oral defense</a:t>
                      </a:r>
                    </a:p>
                  </a:txBody>
                  <a:tcPr marT="45710" marB="4571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44792">
                <a:tc gridSpan="2">
                  <a:txBody>
                    <a:bodyPr/>
                    <a:lstStyle/>
                    <a:p>
                      <a:pPr marL="0" marR="0" lvl="0" indent="0" algn="l" defTabSz="914400" rtl="0" eaLnBrk="1" fontAlgn="base" latinLnBrk="0" hangingPunct="1">
                        <a:lnSpc>
                          <a:spcPct val="100000"/>
                        </a:lnSpc>
                        <a:spcBef>
                          <a:spcPct val="20000"/>
                        </a:spcBef>
                        <a:spcAft>
                          <a:spcPct val="0"/>
                        </a:spcAft>
                        <a:buClr>
                          <a:srgbClr val="7F6A4D"/>
                        </a:buClr>
                        <a:buSzPct val="100000"/>
                        <a:buFont typeface="Times" charset="0"/>
                        <a:buNone/>
                        <a:tabLst/>
                      </a:pPr>
                      <a:r>
                        <a:rPr kumimoji="0" lang="en-US" sz="2800" b="0" i="0" u="none" strike="noStrike" cap="none" normalizeH="0" baseline="0" dirty="0">
                          <a:ln>
                            <a:noFill/>
                          </a:ln>
                          <a:solidFill>
                            <a:schemeClr val="bg1"/>
                          </a:solidFill>
                          <a:effectLst/>
                          <a:latin typeface="Acumin Pro Medium"/>
                          <a:ea typeface="ＭＳ Ｐゴシック" charset="0"/>
                        </a:rPr>
                        <a:t>Committee: Major professor / advisor + 2 faculty members</a:t>
                      </a:r>
                    </a:p>
                  </a:txBody>
                  <a:tcPr marT="45710" marB="457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r h="944792">
                <a:tc gridSpan="2">
                  <a:txBody>
                    <a:bodyPr/>
                    <a:lstStyle/>
                    <a:p>
                      <a:pPr marL="0" marR="0" lvl="0" indent="0" algn="l" defTabSz="914400" rtl="0" eaLnBrk="1" fontAlgn="base" latinLnBrk="0" hangingPunct="1">
                        <a:lnSpc>
                          <a:spcPct val="100000"/>
                        </a:lnSpc>
                        <a:spcBef>
                          <a:spcPct val="20000"/>
                        </a:spcBef>
                        <a:spcAft>
                          <a:spcPct val="0"/>
                        </a:spcAft>
                        <a:buClr>
                          <a:srgbClr val="7F6A4D"/>
                        </a:buClr>
                        <a:buSzPct val="100000"/>
                        <a:buFont typeface="Times" charset="0"/>
                        <a:buNone/>
                        <a:tabLst/>
                      </a:pPr>
                      <a:r>
                        <a:rPr kumimoji="0" lang="en-US" sz="2800" b="0" i="0" u="none" strike="noStrike" cap="none" normalizeH="0" baseline="0" dirty="0">
                          <a:ln>
                            <a:noFill/>
                          </a:ln>
                          <a:solidFill>
                            <a:schemeClr val="bg1"/>
                          </a:solidFill>
                          <a:effectLst/>
                          <a:latin typeface="Acumin Pro Medium"/>
                          <a:ea typeface="ＭＳ Ｐゴシック" charset="0"/>
                        </a:rPr>
                        <a:t>Plan of study should be submitted in first semester.</a:t>
                      </a:r>
                    </a:p>
                  </a:txBody>
                  <a:tcPr marT="45710" marB="457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55759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492443"/>
          </a:xfrm>
        </p:spPr>
        <p:txBody>
          <a:bodyPr/>
          <a:lstStyle/>
          <a:p>
            <a:r>
              <a:rPr lang="en-US" sz="3200" i="1" dirty="0">
                <a:solidFill>
                  <a:srgbClr val="C9B991"/>
                </a:solidFill>
                <a:latin typeface="Acumin Pro ExtraCondensed" panose="020B0508020202020204" pitchFamily="34" charset="77"/>
                <a:ea typeface="+mj-ea"/>
                <a:cs typeface="+mj-cs"/>
              </a:rPr>
              <a:t>Program Flexibility</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12</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 name="Body Text">
            <a:extLst>
              <a:ext uri="{FF2B5EF4-FFF2-40B4-BE49-F238E27FC236}">
                <a16:creationId xmlns:a16="http://schemas.microsoft.com/office/drawing/2014/main" id="{77D7AA02-503F-9061-422E-66A14FDA11CC}"/>
              </a:ext>
            </a:extLst>
          </p:cNvPr>
          <p:cNvSpPr>
            <a:spLocks noGrp="1"/>
          </p:cNvSpPr>
          <p:nvPr>
            <p:ph type="body" sz="quarter" idx="14"/>
          </p:nvPr>
        </p:nvSpPr>
        <p:spPr>
          <a:xfrm>
            <a:off x="319205" y="1064908"/>
            <a:ext cx="9852405" cy="4799434"/>
          </a:xfrm>
        </p:spPr>
        <p:txBody>
          <a:bodyPr>
            <a:noAutofit/>
          </a:bodyPr>
          <a:lstStyle/>
          <a:p>
            <a:pPr marL="0" indent="0" fontAlgn="auto">
              <a:lnSpc>
                <a:spcPct val="90000"/>
              </a:lnSpc>
              <a:spcAft>
                <a:spcPts val="0"/>
              </a:spcAft>
              <a:buNone/>
              <a:defRPr/>
            </a:pPr>
            <a:r>
              <a:rPr lang="en-US" sz="2400" dirty="0">
                <a:latin typeface="Acumin Pro" panose="020B0504020202020204"/>
              </a:rPr>
              <a:t>As a combined program student, you have all the same options as any other MSCE student:</a:t>
            </a:r>
          </a:p>
          <a:p>
            <a:pPr marL="1200150" lvl="1" indent="-457200">
              <a:lnSpc>
                <a:spcPct val="90000"/>
              </a:lnSpc>
              <a:buFont typeface="Arial" panose="020B0604020202020204" pitchFamily="34" charset="0"/>
              <a:buChar char="•"/>
              <a:defRPr/>
            </a:pPr>
            <a:r>
              <a:rPr lang="en-US" sz="2400" dirty="0">
                <a:solidFill>
                  <a:schemeClr val="bg1"/>
                </a:solidFill>
                <a:latin typeface="Acumin Pro" panose="020B0504020202020204"/>
              </a:rPr>
              <a:t>Thesis Option</a:t>
            </a:r>
          </a:p>
          <a:p>
            <a:pPr marL="1200150" lvl="1" indent="-457200">
              <a:lnSpc>
                <a:spcPct val="90000"/>
              </a:lnSpc>
              <a:buFont typeface="Arial" panose="020B0604020202020204" pitchFamily="34" charset="0"/>
              <a:buChar char="•"/>
              <a:defRPr/>
            </a:pPr>
            <a:r>
              <a:rPr lang="en-US" sz="2400" dirty="0">
                <a:solidFill>
                  <a:schemeClr val="bg1"/>
                </a:solidFill>
                <a:latin typeface="Acumin Pro" panose="020B0504020202020204"/>
              </a:rPr>
              <a:t>Non-Thesis Option</a:t>
            </a:r>
          </a:p>
          <a:p>
            <a:pPr marL="1600200" lvl="2" indent="-457200">
              <a:lnSpc>
                <a:spcPct val="90000"/>
              </a:lnSpc>
              <a:buFont typeface="Arial" panose="020B0604020202020204" pitchFamily="34" charset="0"/>
              <a:buChar char="•"/>
              <a:defRPr/>
            </a:pPr>
            <a:r>
              <a:rPr lang="en-US" sz="2400" dirty="0">
                <a:solidFill>
                  <a:schemeClr val="bg1"/>
                </a:solidFill>
                <a:latin typeface="Acumin Pro" panose="020B0504020202020204"/>
              </a:rPr>
              <a:t>Professional Masters concentration</a:t>
            </a:r>
          </a:p>
          <a:p>
            <a:pPr marL="1600200" lvl="2" indent="-457200">
              <a:lnSpc>
                <a:spcPct val="90000"/>
              </a:lnSpc>
              <a:buFont typeface="Arial" panose="020B0604020202020204" pitchFamily="34" charset="0"/>
              <a:buChar char="•"/>
              <a:defRPr/>
            </a:pPr>
            <a:r>
              <a:rPr lang="en-US" sz="2400" dirty="0">
                <a:solidFill>
                  <a:schemeClr val="bg1"/>
                </a:solidFill>
                <a:latin typeface="Acumin Pro" panose="020B0504020202020204"/>
              </a:rPr>
              <a:t>MS/MBA combined program</a:t>
            </a:r>
          </a:p>
          <a:p>
            <a:pPr marL="1143000" lvl="2" indent="0">
              <a:lnSpc>
                <a:spcPct val="90000"/>
              </a:lnSpc>
              <a:buNone/>
              <a:defRPr/>
            </a:pPr>
            <a:r>
              <a:rPr lang="en-US" sz="2400" dirty="0">
                <a:solidFill>
                  <a:schemeClr val="bg1"/>
                </a:solidFill>
                <a:latin typeface="Acumin Pro" panose="020B0504020202020204"/>
              </a:rPr>
              <a:t>Continuation to the PhD</a:t>
            </a:r>
          </a:p>
          <a:p>
            <a:pPr marL="1143000" lvl="2" indent="0">
              <a:lnSpc>
                <a:spcPct val="90000"/>
              </a:lnSpc>
              <a:buNone/>
              <a:defRPr/>
            </a:pPr>
            <a:endParaRPr lang="en-US" sz="2400" dirty="0">
              <a:solidFill>
                <a:schemeClr val="bg1"/>
              </a:solidFill>
              <a:latin typeface="Acumin Pro" panose="020B0504020202020204"/>
            </a:endParaRPr>
          </a:p>
          <a:p>
            <a:pPr marL="731520" indent="0">
              <a:lnSpc>
                <a:spcPct val="90000"/>
              </a:lnSpc>
              <a:buNone/>
              <a:defRPr/>
            </a:pPr>
            <a:r>
              <a:rPr lang="en-US" sz="2600" dirty="0">
                <a:latin typeface="Acumin Pro" panose="020B0504020202020204"/>
              </a:rPr>
              <a:t>You can be funded as an RA or TA.</a:t>
            </a:r>
            <a:endParaRPr lang="en-US" sz="2600" dirty="0">
              <a:solidFill>
                <a:schemeClr val="bg1"/>
              </a:solidFill>
              <a:latin typeface="Acumin Pro" panose="020B0504020202020204"/>
            </a:endParaRPr>
          </a:p>
          <a:p>
            <a:pPr marL="0" marR="0" lvl="0" indent="0" algn="l" defTabSz="457200" rtl="0" eaLnBrk="1" fontAlgn="auto" latinLnBrk="0" hangingPunct="1">
              <a:lnSpc>
                <a:spcPct val="100000"/>
              </a:lnSpc>
              <a:spcBef>
                <a:spcPts val="0"/>
              </a:spcBef>
              <a:spcAft>
                <a:spcPts val="0"/>
              </a:spcAft>
              <a:buClrTx/>
              <a:buSzTx/>
              <a:buNone/>
              <a:tabLst/>
              <a:defRPr/>
            </a:pPr>
            <a:endParaRPr kumimoji="0" lang="en-US" sz="2400" b="0" i="0" u="none" strike="noStrike" kern="1200" cap="none" spc="0" normalizeH="0" baseline="0" noProof="0" dirty="0">
              <a:ln>
                <a:noFill/>
              </a:ln>
              <a:solidFill>
                <a:srgbClr val="000000"/>
              </a:solidFill>
              <a:effectLst/>
              <a:uLnTx/>
              <a:uFillTx/>
              <a:latin typeface="Acumin Pro" panose="020B0504020202020204"/>
              <a:ea typeface="+mn-ea"/>
              <a:cs typeface="Arial" panose="020B0604020202020204" pitchFamily="34" charset="0"/>
            </a:endParaRPr>
          </a:p>
        </p:txBody>
      </p:sp>
    </p:spTree>
    <p:extLst>
      <p:ext uri="{BB962C8B-B14F-4D97-AF65-F5344CB8AC3E}">
        <p14:creationId xmlns:p14="http://schemas.microsoft.com/office/powerpoint/2010/main" val="2511237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150921" y="142585"/>
            <a:ext cx="11381172" cy="430887"/>
          </a:xfrm>
        </p:spPr>
        <p:txBody>
          <a:bodyPr/>
          <a:lstStyle/>
          <a:p>
            <a:r>
              <a:rPr lang="en-US" sz="2800" dirty="0">
                <a:solidFill>
                  <a:schemeClr val="tx2">
                    <a:lumMod val="75000"/>
                  </a:schemeClr>
                </a:solidFill>
              </a:rPr>
              <a:t>Burke Graduate Program, Lyles School of Civil and Construction Engineering</a:t>
            </a:r>
            <a:endParaRPr lang="en-US" sz="20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13</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sp>
        <p:nvSpPr>
          <p:cNvPr id="10" name="TextBox 9">
            <a:extLst>
              <a:ext uri="{FF2B5EF4-FFF2-40B4-BE49-F238E27FC236}">
                <a16:creationId xmlns:a16="http://schemas.microsoft.com/office/drawing/2014/main" id="{FAF61E5F-0BED-872E-DCF0-659B8F2B343E}"/>
              </a:ext>
            </a:extLst>
          </p:cNvPr>
          <p:cNvSpPr txBox="1"/>
          <p:nvPr/>
        </p:nvSpPr>
        <p:spPr>
          <a:xfrm>
            <a:off x="523783" y="1160643"/>
            <a:ext cx="10502283" cy="3662541"/>
          </a:xfrm>
          <a:prstGeom prst="rect">
            <a:avLst/>
          </a:prstGeom>
          <a:noFill/>
        </p:spPr>
        <p:txBody>
          <a:bodyPr wrap="square">
            <a:spAutoFit/>
          </a:bodyPr>
          <a:lstStyle/>
          <a:p>
            <a:pPr marL="342900" indent="-342900">
              <a:buFontTx/>
              <a:buChar char="-"/>
            </a:pPr>
            <a:r>
              <a:rPr lang="en-US" altLang="en-US" sz="2400" dirty="0">
                <a:solidFill>
                  <a:schemeClr val="bg1"/>
                </a:solidFill>
                <a:latin typeface="Acumin Pro" panose="020B0504020202020204"/>
                <a:cs typeface="Arial" pitchFamily="34" charset="0"/>
              </a:rPr>
              <a:t>1</a:t>
            </a:r>
            <a:r>
              <a:rPr lang="en-US" altLang="en-US" sz="2400" baseline="30000" dirty="0">
                <a:solidFill>
                  <a:schemeClr val="bg1"/>
                </a:solidFill>
                <a:latin typeface="Acumin Pro" panose="020B0504020202020204"/>
                <a:cs typeface="Arial" pitchFamily="34" charset="0"/>
              </a:rPr>
              <a:t>st</a:t>
            </a:r>
            <a:r>
              <a:rPr lang="en-US" altLang="en-US" sz="2400" dirty="0">
                <a:solidFill>
                  <a:schemeClr val="bg1"/>
                </a:solidFill>
                <a:latin typeface="Acumin Pro" panose="020B0504020202020204"/>
                <a:cs typeface="Arial" pitchFamily="34" charset="0"/>
              </a:rPr>
              <a:t> Named Graduate Program at Purdue (2017)</a:t>
            </a:r>
          </a:p>
          <a:p>
            <a:pPr lvl="1" indent="0">
              <a:buNone/>
            </a:pPr>
            <a:r>
              <a:rPr lang="en-US" sz="2000" i="1" dirty="0">
                <a:solidFill>
                  <a:schemeClr val="bg1"/>
                </a:solidFill>
                <a:latin typeface="Acumin Pro" panose="020B0504020202020204"/>
              </a:rPr>
              <a:t>Christopher B. and Susan S. Burke Graduate Program in Civil Engineering</a:t>
            </a:r>
          </a:p>
          <a:p>
            <a:endParaRPr lang="en-US" altLang="en-US" sz="2400" dirty="0">
              <a:solidFill>
                <a:schemeClr val="bg1"/>
              </a:solidFill>
              <a:latin typeface="Acumin Pro" panose="020B0504020202020204"/>
              <a:cs typeface="Arial" pitchFamily="34" charset="0"/>
            </a:endParaRPr>
          </a:p>
          <a:p>
            <a:pPr>
              <a:spcBef>
                <a:spcPts val="0"/>
              </a:spcBef>
            </a:pPr>
            <a:r>
              <a:rPr lang="en-US" altLang="en-US" sz="2400" dirty="0">
                <a:solidFill>
                  <a:schemeClr val="bg1"/>
                </a:solidFill>
                <a:latin typeface="Acumin Pro" panose="020B0504020202020204"/>
                <a:cs typeface="Arial" pitchFamily="34" charset="0"/>
              </a:rPr>
              <a:t>Purdue Civil Engineering currently has 449 graduate students (Fall 2025)</a:t>
            </a:r>
          </a:p>
          <a:p>
            <a:pPr marL="625475" indent="-625475">
              <a:spcBef>
                <a:spcPts val="0"/>
              </a:spcBef>
              <a:buFontTx/>
              <a:buChar char="-"/>
            </a:pPr>
            <a:r>
              <a:rPr lang="en-US" altLang="en-US" sz="2000" dirty="0">
                <a:solidFill>
                  <a:schemeClr val="bg1"/>
                </a:solidFill>
                <a:latin typeface="Acumin Pro" panose="020B0504020202020204"/>
                <a:cs typeface="Arial" pitchFamily="34" charset="0"/>
              </a:rPr>
              <a:t>134 </a:t>
            </a:r>
            <a:r>
              <a:rPr lang="en-US" altLang="en-US" sz="2000" dirty="0">
                <a:solidFill>
                  <a:schemeClr val="bg1"/>
                </a:solidFill>
                <a:latin typeface="Acumin Pro" panose="020B0504020202020204"/>
                <a:cs typeface="Arial" pitchFamily="34" charset="0"/>
                <a:sym typeface="Wingdings" panose="05000000000000000000" pitchFamily="2" charset="2"/>
              </a:rPr>
              <a:t> pursuing online MSCE degree</a:t>
            </a:r>
            <a:endParaRPr lang="en-US" altLang="en-US" sz="2000" dirty="0">
              <a:solidFill>
                <a:schemeClr val="bg1"/>
              </a:solidFill>
              <a:latin typeface="Acumin Pro" panose="020B0504020202020204"/>
              <a:cs typeface="Arial" pitchFamily="34" charset="0"/>
            </a:endParaRPr>
          </a:p>
          <a:p>
            <a:pPr marL="625475" indent="-625475">
              <a:spcBef>
                <a:spcPts val="0"/>
              </a:spcBef>
              <a:buFontTx/>
              <a:buChar char="-"/>
            </a:pPr>
            <a:r>
              <a:rPr lang="en-US" altLang="en-US" sz="2000" dirty="0">
                <a:solidFill>
                  <a:schemeClr val="bg1"/>
                </a:solidFill>
                <a:latin typeface="Acumin Pro" panose="020B0504020202020204"/>
                <a:cs typeface="Arial" pitchFamily="34" charset="0"/>
              </a:rPr>
              <a:t>116</a:t>
            </a:r>
            <a:r>
              <a:rPr lang="en-US" altLang="en-US" sz="2000" dirty="0">
                <a:solidFill>
                  <a:schemeClr val="bg1"/>
                </a:solidFill>
                <a:latin typeface="Acumin Pro" panose="020B0504020202020204"/>
                <a:cs typeface="Arial" pitchFamily="34" charset="0"/>
                <a:sym typeface="Wingdings" panose="05000000000000000000" pitchFamily="2" charset="2"/>
              </a:rPr>
              <a:t> pursuing residential MSCE degrees</a:t>
            </a:r>
            <a:endParaRPr lang="en-US" altLang="en-US" sz="2000" dirty="0">
              <a:solidFill>
                <a:schemeClr val="bg1"/>
              </a:solidFill>
              <a:latin typeface="Acumin Pro" panose="020B0504020202020204"/>
              <a:cs typeface="Arial" pitchFamily="34" charset="0"/>
            </a:endParaRPr>
          </a:p>
          <a:p>
            <a:pPr marL="625475" indent="-625475">
              <a:spcBef>
                <a:spcPts val="0"/>
              </a:spcBef>
              <a:buFontTx/>
              <a:buChar char="-"/>
            </a:pPr>
            <a:r>
              <a:rPr lang="en-US" altLang="en-US" sz="2000" dirty="0">
                <a:solidFill>
                  <a:schemeClr val="bg1"/>
                </a:solidFill>
                <a:latin typeface="Acumin Pro" panose="020B0504020202020204"/>
                <a:cs typeface="Arial" pitchFamily="34" charset="0"/>
              </a:rPr>
              <a:t>187 </a:t>
            </a:r>
            <a:r>
              <a:rPr lang="en-US" altLang="en-US" sz="2000" dirty="0">
                <a:solidFill>
                  <a:schemeClr val="bg1"/>
                </a:solidFill>
                <a:latin typeface="Acumin Pro" panose="020B0504020202020204"/>
                <a:cs typeface="Arial" pitchFamily="34" charset="0"/>
                <a:sym typeface="Wingdings" panose="05000000000000000000" pitchFamily="2" charset="2"/>
              </a:rPr>
              <a:t> pursuing PhD degrees</a:t>
            </a:r>
          </a:p>
          <a:p>
            <a:pPr marL="625475" indent="-625475">
              <a:spcBef>
                <a:spcPts val="0"/>
              </a:spcBef>
              <a:buFontTx/>
              <a:buChar char="-"/>
            </a:pPr>
            <a:r>
              <a:rPr lang="en-US" altLang="en-US" sz="2000" dirty="0">
                <a:solidFill>
                  <a:schemeClr val="bg1"/>
                </a:solidFill>
                <a:latin typeface="Acumin Pro" panose="020B0504020202020204"/>
                <a:cs typeface="Arial" pitchFamily="34" charset="0"/>
                <a:sym typeface="Wingdings" panose="05000000000000000000" pitchFamily="2" charset="2"/>
              </a:rPr>
              <a:t>12     Non-Degree</a:t>
            </a:r>
            <a:endParaRPr lang="en-US" altLang="en-US" sz="2000" dirty="0">
              <a:solidFill>
                <a:schemeClr val="bg1"/>
              </a:solidFill>
              <a:latin typeface="Acumin Pro" panose="020B0504020202020204"/>
              <a:cs typeface="Arial" pitchFamily="34" charset="0"/>
            </a:endParaRPr>
          </a:p>
          <a:p>
            <a:pPr marL="625475" indent="-625475">
              <a:spcBef>
                <a:spcPts val="0"/>
              </a:spcBef>
              <a:buFontTx/>
              <a:buChar char="-"/>
            </a:pPr>
            <a:endParaRPr lang="en-US" altLang="en-US" sz="2000" dirty="0">
              <a:solidFill>
                <a:schemeClr val="bg1"/>
              </a:solidFill>
              <a:latin typeface="Acumin Pro" panose="020B0504020202020204"/>
              <a:cs typeface="Arial" pitchFamily="34" charset="0"/>
            </a:endParaRPr>
          </a:p>
          <a:p>
            <a:pPr marL="625475" indent="-625475">
              <a:spcBef>
                <a:spcPts val="0"/>
              </a:spcBef>
              <a:buFontTx/>
              <a:buChar char="-"/>
            </a:pPr>
            <a:r>
              <a:rPr lang="en-US" altLang="en-US" sz="2000" dirty="0">
                <a:solidFill>
                  <a:schemeClr val="bg1"/>
                </a:solidFill>
                <a:latin typeface="Acumin Pro" panose="020B0504020202020204"/>
                <a:cs typeface="Arial" pitchFamily="34" charset="0"/>
              </a:rPr>
              <a:t>149 are women students</a:t>
            </a:r>
          </a:p>
          <a:p>
            <a:pPr marL="625475" indent="-625475">
              <a:spcBef>
                <a:spcPts val="0"/>
              </a:spcBef>
              <a:buFontTx/>
              <a:buChar char="-"/>
            </a:pPr>
            <a:r>
              <a:rPr lang="en-US" altLang="en-US" sz="2000" dirty="0">
                <a:solidFill>
                  <a:schemeClr val="bg1"/>
                </a:solidFill>
                <a:latin typeface="Acumin Pro" panose="020B0504020202020204"/>
                <a:cs typeface="Arial" pitchFamily="34" charset="0"/>
              </a:rPr>
              <a:t>226 are international students (from 40 different countries)</a:t>
            </a:r>
          </a:p>
        </p:txBody>
      </p:sp>
    </p:spTree>
    <p:extLst>
      <p:ext uri="{BB962C8B-B14F-4D97-AF65-F5344CB8AC3E}">
        <p14:creationId xmlns:p14="http://schemas.microsoft.com/office/powerpoint/2010/main" val="4062070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626782" y="219304"/>
            <a:ext cx="11381172" cy="553998"/>
          </a:xfrm>
        </p:spPr>
        <p:txBody>
          <a:bodyPr/>
          <a:lstStyle/>
          <a:p>
            <a:r>
              <a:rPr lang="en-US" sz="3600" dirty="0">
                <a:solidFill>
                  <a:schemeClr val="tx2">
                    <a:lumMod val="75000"/>
                  </a:schemeClr>
                </a:solidFill>
              </a:rPr>
              <a:t>General Information on the Graduate Program</a:t>
            </a: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14</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sp>
        <p:nvSpPr>
          <p:cNvPr id="10" name="TextBox 9">
            <a:extLst>
              <a:ext uri="{FF2B5EF4-FFF2-40B4-BE49-F238E27FC236}">
                <a16:creationId xmlns:a16="http://schemas.microsoft.com/office/drawing/2014/main" id="{FAF61E5F-0BED-872E-DCF0-659B8F2B343E}"/>
              </a:ext>
            </a:extLst>
          </p:cNvPr>
          <p:cNvSpPr txBox="1"/>
          <p:nvPr/>
        </p:nvSpPr>
        <p:spPr>
          <a:xfrm>
            <a:off x="523783" y="1160643"/>
            <a:ext cx="10502283" cy="4524315"/>
          </a:xfrm>
          <a:prstGeom prst="rect">
            <a:avLst/>
          </a:prstGeom>
          <a:noFill/>
        </p:spPr>
        <p:txBody>
          <a:bodyPr wrap="square">
            <a:spAutoFit/>
          </a:bodyPr>
          <a:lstStyle/>
          <a:p>
            <a:pPr marL="342900" indent="-342900" eaLnBrk="1" hangingPunct="1">
              <a:buFont typeface="Arial" panose="020B0604020202020204" pitchFamily="34" charset="0"/>
              <a:buChar char="•"/>
            </a:pPr>
            <a:r>
              <a:rPr lang="en-US" altLang="en-US" sz="2400" dirty="0">
                <a:solidFill>
                  <a:schemeClr val="bg1"/>
                </a:solidFill>
                <a:latin typeface="Acumin Pro" panose="020B0504020202020204"/>
              </a:rPr>
              <a:t>All students can participate in Job Fairs (CE job fair, Industrial Roundtable).  We encourage master’s students to submit their resume for the resume book.</a:t>
            </a:r>
          </a:p>
          <a:p>
            <a:pPr marL="342900" indent="-342900" eaLnBrk="1" hangingPunct="1">
              <a:buFont typeface="Arial" panose="020B0604020202020204" pitchFamily="34" charset="0"/>
              <a:buChar char="•"/>
            </a:pPr>
            <a:r>
              <a:rPr lang="en-US" altLang="en-US" sz="2400" dirty="0">
                <a:solidFill>
                  <a:schemeClr val="bg1"/>
                </a:solidFill>
                <a:latin typeface="Acumin Pro" panose="020B0504020202020204"/>
              </a:rPr>
              <a:t>Domestic students are also encouraged to apply for NSF (as a first-year graduate student)</a:t>
            </a:r>
          </a:p>
          <a:p>
            <a:pPr marL="342900" indent="-342900" eaLnBrk="1" hangingPunct="1">
              <a:buFont typeface="Arial" panose="020B0604020202020204" pitchFamily="34" charset="0"/>
              <a:buChar char="•"/>
            </a:pPr>
            <a:r>
              <a:rPr lang="en-US" altLang="en-US" sz="2400" dirty="0">
                <a:solidFill>
                  <a:schemeClr val="bg1"/>
                </a:solidFill>
                <a:latin typeface="Acumin Pro" panose="020B0504020202020204"/>
              </a:rPr>
              <a:t>You are allowed to take any course at Purdue – therefore you can take courses of interest while you are here (languages, PE, </a:t>
            </a:r>
            <a:r>
              <a:rPr lang="en-US" altLang="en-US" sz="2400" dirty="0" err="1">
                <a:solidFill>
                  <a:schemeClr val="bg1"/>
                </a:solidFill>
                <a:latin typeface="Acumin Pro" panose="020B0504020202020204"/>
              </a:rPr>
              <a:t>etc</a:t>
            </a:r>
            <a:r>
              <a:rPr lang="en-US" altLang="en-US" sz="2400" dirty="0">
                <a:solidFill>
                  <a:schemeClr val="bg1"/>
                </a:solidFill>
                <a:latin typeface="Acumin Pro" panose="020B0504020202020204"/>
              </a:rPr>
              <a:t>).  </a:t>
            </a:r>
          </a:p>
          <a:p>
            <a:pPr marL="342900" indent="-342900" eaLnBrk="1" hangingPunct="1">
              <a:buFont typeface="Arial" panose="020B0604020202020204" pitchFamily="34" charset="0"/>
              <a:buChar char="•"/>
            </a:pPr>
            <a:r>
              <a:rPr lang="en-US" altLang="en-US" sz="2400" dirty="0">
                <a:solidFill>
                  <a:schemeClr val="bg1"/>
                </a:solidFill>
                <a:latin typeface="Acumin Pro" panose="020B0504020202020204"/>
              </a:rPr>
              <a:t>Many opportunities for scholarships/awards within CCE, </a:t>
            </a:r>
            <a:r>
              <a:rPr lang="en-US" altLang="en-US" sz="2400" dirty="0" err="1">
                <a:solidFill>
                  <a:schemeClr val="bg1"/>
                </a:solidFill>
                <a:latin typeface="Acumin Pro" panose="020B0504020202020204"/>
              </a:rPr>
              <a:t>CoE</a:t>
            </a:r>
            <a:r>
              <a:rPr lang="en-US" altLang="en-US" sz="2400" dirty="0">
                <a:solidFill>
                  <a:schemeClr val="bg1"/>
                </a:solidFill>
                <a:latin typeface="Acumin Pro" panose="020B0504020202020204"/>
              </a:rPr>
              <a:t> and graduate school (Research, Teaching and Service)</a:t>
            </a:r>
          </a:p>
          <a:p>
            <a:pPr marL="342900" indent="-342900" eaLnBrk="1" hangingPunct="1">
              <a:buFont typeface="Arial" panose="020B0604020202020204" pitchFamily="34" charset="0"/>
              <a:buChar char="•"/>
            </a:pPr>
            <a:r>
              <a:rPr lang="en-US" altLang="en-US" sz="2400" dirty="0">
                <a:solidFill>
                  <a:schemeClr val="bg1"/>
                </a:solidFill>
                <a:latin typeface="Acumin Pro" panose="020B0504020202020204"/>
              </a:rPr>
              <a:t>Professional Development – CIE, CCO for resume review, mock-interviews, job search, Entrepreneurial/Management/Leadership courses</a:t>
            </a:r>
          </a:p>
          <a:p>
            <a:pPr marL="342900" indent="-342900" eaLnBrk="1" hangingPunct="1">
              <a:buFont typeface="Arial" panose="020B0604020202020204" pitchFamily="34" charset="0"/>
              <a:buChar char="•"/>
            </a:pPr>
            <a:r>
              <a:rPr lang="en-US" altLang="en-US" sz="2400" dirty="0">
                <a:solidFill>
                  <a:schemeClr val="bg1"/>
                </a:solidFill>
                <a:latin typeface="Acumin Pro" panose="020B0504020202020204"/>
              </a:rPr>
              <a:t>Please review the CCE website (spot-lights, CEGSAC handbook, general information) </a:t>
            </a:r>
            <a:r>
              <a:rPr lang="en-US" altLang="en-US" sz="2400" dirty="0">
                <a:solidFill>
                  <a:schemeClr val="bg2"/>
                </a:solidFill>
                <a:latin typeface="Acumin Pro" panose="020B0504020202020204"/>
                <a:hlinkClick r:id="rId4">
                  <a:extLst>
                    <a:ext uri="{A12FA001-AC4F-418D-AE19-62706E023703}">
                      <ahyp:hlinkClr xmlns:ahyp="http://schemas.microsoft.com/office/drawing/2018/hyperlinkcolor" val="tx"/>
                    </a:ext>
                  </a:extLst>
                </a:hlinkClick>
              </a:rPr>
              <a:t>https://engineering.purdue.edu/CCE/Academics/Graduate/Current</a:t>
            </a:r>
            <a:r>
              <a:rPr lang="en-US" altLang="en-US" sz="2400" dirty="0">
                <a:solidFill>
                  <a:schemeClr val="bg2"/>
                </a:solidFill>
                <a:latin typeface="Acumin Pro" panose="020B0504020202020204"/>
              </a:rPr>
              <a:t> </a:t>
            </a:r>
          </a:p>
        </p:txBody>
      </p:sp>
    </p:spTree>
    <p:extLst>
      <p:ext uri="{BB962C8B-B14F-4D97-AF65-F5344CB8AC3E}">
        <p14:creationId xmlns:p14="http://schemas.microsoft.com/office/powerpoint/2010/main" val="69197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801695" y="234631"/>
            <a:ext cx="8981497" cy="984885"/>
          </a:xfrm>
        </p:spPr>
        <p:txBody>
          <a:bodyPr/>
          <a:lstStyle/>
          <a:p>
            <a:r>
              <a:rPr lang="en-US" sz="3200" dirty="0">
                <a:solidFill>
                  <a:schemeClr val="tx2">
                    <a:lumMod val="75000"/>
                  </a:schemeClr>
                </a:solidFill>
              </a:rPr>
              <a:t>Why Consider Graduate School – Part 1</a:t>
            </a: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2</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2"/>
          <a:srcRect/>
          <a:stretch/>
        </p:blipFill>
        <p:spPr>
          <a:xfrm>
            <a:off x="1962311" y="6072299"/>
            <a:ext cx="3418318" cy="365760"/>
          </a:xfrm>
          <a:prstGeom prst="rect">
            <a:avLst/>
          </a:prstGeom>
        </p:spPr>
      </p:pic>
      <p:sp>
        <p:nvSpPr>
          <p:cNvPr id="4" name="TextBox 3">
            <a:extLst>
              <a:ext uri="{FF2B5EF4-FFF2-40B4-BE49-F238E27FC236}">
                <a16:creationId xmlns:a16="http://schemas.microsoft.com/office/drawing/2014/main" id="{8B28BF8D-5E42-2462-9519-034DFC1DC58C}"/>
              </a:ext>
            </a:extLst>
          </p:cNvPr>
          <p:cNvSpPr txBox="1"/>
          <p:nvPr/>
        </p:nvSpPr>
        <p:spPr>
          <a:xfrm>
            <a:off x="801695" y="1437261"/>
            <a:ext cx="8396057" cy="923330"/>
          </a:xfrm>
          <a:prstGeom prst="rect">
            <a:avLst/>
          </a:prstGeom>
          <a:noFill/>
        </p:spPr>
        <p:txBody>
          <a:bodyPr wrap="square">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Broaden knowledge base and add to the body of knowledge and practice</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Improved earning potential</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Enhanced career options</a:t>
            </a:r>
          </a:p>
        </p:txBody>
      </p:sp>
      <p:pic>
        <p:nvPicPr>
          <p:cNvPr id="9" name="Picture 8">
            <a:extLst>
              <a:ext uri="{FF2B5EF4-FFF2-40B4-BE49-F238E27FC236}">
                <a16:creationId xmlns:a16="http://schemas.microsoft.com/office/drawing/2014/main" id="{C8E6113D-3276-1F69-C03D-0C63D3B53D53}"/>
              </a:ext>
            </a:extLst>
          </p:cNvPr>
          <p:cNvPicPr>
            <a:picLocks noChangeAspect="1"/>
          </p:cNvPicPr>
          <p:nvPr/>
        </p:nvPicPr>
        <p:blipFill>
          <a:blip r:embed="rId3"/>
          <a:stretch>
            <a:fillRect/>
          </a:stretch>
        </p:blipFill>
        <p:spPr>
          <a:xfrm>
            <a:off x="4875313" y="2117398"/>
            <a:ext cx="4322439" cy="3084843"/>
          </a:xfrm>
          <a:prstGeom prst="rect">
            <a:avLst/>
          </a:prstGeom>
        </p:spPr>
      </p:pic>
    </p:spTree>
    <p:extLst>
      <p:ext uri="{BB962C8B-B14F-4D97-AF65-F5344CB8AC3E}">
        <p14:creationId xmlns:p14="http://schemas.microsoft.com/office/powerpoint/2010/main" val="70052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801695" y="234631"/>
            <a:ext cx="10100084" cy="861774"/>
          </a:xfrm>
        </p:spPr>
        <p:txBody>
          <a:bodyPr/>
          <a:lstStyle/>
          <a:p>
            <a:r>
              <a:rPr lang="en-US" sz="2800" dirty="0">
                <a:solidFill>
                  <a:schemeClr val="tx2">
                    <a:lumMod val="75000"/>
                  </a:schemeClr>
                </a:solidFill>
              </a:rPr>
              <a:t>Pursuing a Master’s Degree in Civil and Construction Engineering</a:t>
            </a: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3</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2"/>
          <a:srcRect/>
          <a:stretch/>
        </p:blipFill>
        <p:spPr>
          <a:xfrm>
            <a:off x="1962311" y="6072299"/>
            <a:ext cx="3418318" cy="365760"/>
          </a:xfrm>
          <a:prstGeom prst="rect">
            <a:avLst/>
          </a:prstGeom>
        </p:spPr>
      </p:pic>
      <p:sp>
        <p:nvSpPr>
          <p:cNvPr id="7" name="TextBox 6">
            <a:extLst>
              <a:ext uri="{FF2B5EF4-FFF2-40B4-BE49-F238E27FC236}">
                <a16:creationId xmlns:a16="http://schemas.microsoft.com/office/drawing/2014/main" id="{ED7FFF76-5397-6B21-C594-3EE4ADBAE31F}"/>
              </a:ext>
            </a:extLst>
          </p:cNvPr>
          <p:cNvSpPr txBox="1"/>
          <p:nvPr/>
        </p:nvSpPr>
        <p:spPr>
          <a:xfrm>
            <a:off x="1083075" y="1368360"/>
            <a:ext cx="9658906" cy="3539430"/>
          </a:xfrm>
          <a:prstGeom prst="rect">
            <a:avLst/>
          </a:prstGeom>
          <a:noFill/>
        </p:spPr>
        <p:txBody>
          <a:bodyPr wrap="square">
            <a:spAutoFit/>
          </a:bodyPr>
          <a:lstStyle/>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Provides deeper knowledge in Civil Engineering</a:t>
            </a: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Provides opportunities to be hired as an expert in a company</a:t>
            </a: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Better starting salary</a:t>
            </a: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Typically involved in more proposals/interviews at an earlier stage in career.</a:t>
            </a: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Earns one year credit toward Professional Engineer (P.E.) licensure experience</a:t>
            </a:r>
          </a:p>
        </p:txBody>
      </p:sp>
    </p:spTree>
    <p:extLst>
      <p:ext uri="{BB962C8B-B14F-4D97-AF65-F5344CB8AC3E}">
        <p14:creationId xmlns:p14="http://schemas.microsoft.com/office/powerpoint/2010/main" val="1553152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801695" y="234631"/>
            <a:ext cx="10100084" cy="430887"/>
          </a:xfrm>
        </p:spPr>
        <p:txBody>
          <a:bodyPr/>
          <a:lstStyle/>
          <a:p>
            <a:r>
              <a:rPr lang="en-US" sz="2800" dirty="0">
                <a:solidFill>
                  <a:schemeClr val="tx2">
                    <a:lumMod val="75000"/>
                  </a:schemeClr>
                </a:solidFill>
              </a:rPr>
              <a:t>Combined BS + MSCE Program</a:t>
            </a: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4</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2"/>
          <a:srcRect/>
          <a:stretch/>
        </p:blipFill>
        <p:spPr>
          <a:xfrm>
            <a:off x="1962311" y="6072299"/>
            <a:ext cx="3418318" cy="365760"/>
          </a:xfrm>
          <a:prstGeom prst="rect">
            <a:avLst/>
          </a:prstGeom>
        </p:spPr>
      </p:pic>
      <p:sp>
        <p:nvSpPr>
          <p:cNvPr id="7" name="TextBox 6">
            <a:extLst>
              <a:ext uri="{FF2B5EF4-FFF2-40B4-BE49-F238E27FC236}">
                <a16:creationId xmlns:a16="http://schemas.microsoft.com/office/drawing/2014/main" id="{ED7FFF76-5397-6B21-C594-3EE4ADBAE31F}"/>
              </a:ext>
            </a:extLst>
          </p:cNvPr>
          <p:cNvSpPr txBox="1"/>
          <p:nvPr/>
        </p:nvSpPr>
        <p:spPr>
          <a:xfrm>
            <a:off x="801695" y="1175657"/>
            <a:ext cx="9940286" cy="3564053"/>
          </a:xfrm>
          <a:prstGeom prst="rect">
            <a:avLst/>
          </a:prstGeom>
          <a:noFill/>
        </p:spPr>
        <p:txBody>
          <a:bodyPr wrap="square">
            <a:spAutoFit/>
          </a:bodyPr>
          <a:lstStyle/>
          <a:p>
            <a:pPr marL="228600" marR="0" lvl="0" indent="-228600" algn="l" defTabSz="914400" rtl="0" eaLnBrk="0" fontAlgn="base" latinLnBrk="0" hangingPunct="0">
              <a:lnSpc>
                <a:spcPct val="100000"/>
              </a:lnSpc>
              <a:spcBef>
                <a:spcPct val="20000"/>
              </a:spcBef>
              <a:spcAft>
                <a:spcPct val="0"/>
              </a:spcAft>
              <a:buClr>
                <a:srgbClr val="7F6A4D"/>
              </a:buClr>
              <a:buSzPct val="100000"/>
              <a:buFont typeface="Times" charset="0"/>
              <a:buChar char="•"/>
              <a:tabLst/>
              <a:defRPr/>
            </a:pPr>
            <a:r>
              <a:rPr kumimoji="0" lang="en-US" sz="2400" b="0" i="0" u="none" strike="noStrike" kern="0" cap="none" spc="0" normalizeH="0" baseline="0" noProof="0" dirty="0">
                <a:ln>
                  <a:noFill/>
                </a:ln>
                <a:solidFill>
                  <a:srgbClr val="000000"/>
                </a:solidFill>
                <a:effectLst/>
                <a:uLnTx/>
                <a:uFillTx/>
                <a:latin typeface="Arial"/>
                <a:ea typeface="MS PGothic" pitchFamily="34" charset="-128"/>
              </a:rPr>
              <a:t>The Combined BS/MSCE Program is an integrated degree program in which qualified students can receive a BS and an MS in Civil Engineering in as little as five years. </a:t>
            </a:r>
          </a:p>
          <a:p>
            <a:pPr marL="228600" marR="0" lvl="0" indent="-228600" algn="l" defTabSz="914400" rtl="0" eaLnBrk="0" fontAlgn="base" latinLnBrk="0" hangingPunct="0">
              <a:lnSpc>
                <a:spcPct val="100000"/>
              </a:lnSpc>
              <a:spcBef>
                <a:spcPct val="20000"/>
              </a:spcBef>
              <a:spcAft>
                <a:spcPct val="0"/>
              </a:spcAft>
              <a:buClr>
                <a:srgbClr val="7F6A4D"/>
              </a:buClr>
              <a:buSzPct val="100000"/>
              <a:buFont typeface="Times" charset="0"/>
              <a:buChar char="•"/>
              <a:tabLst/>
              <a:defRPr/>
            </a:pPr>
            <a:r>
              <a:rPr kumimoji="0" lang="en-US" sz="2400" b="0" i="0" u="none" strike="noStrike" kern="0" cap="none" spc="0" normalizeH="0" baseline="0" noProof="0" dirty="0">
                <a:ln>
                  <a:noFill/>
                </a:ln>
                <a:solidFill>
                  <a:srgbClr val="000000"/>
                </a:solidFill>
                <a:effectLst/>
                <a:uLnTx/>
                <a:uFillTx/>
                <a:latin typeface="Arial"/>
                <a:ea typeface="MS PGothic" pitchFamily="34" charset="-128"/>
              </a:rPr>
              <a:t>The program provides a seamless transition from the BS to MS programs for Purdue students where graduate courses taken as undergraduate electives are counted toward both the BS and MS degrees, thereby reducing the overall time required for the MS degree. </a:t>
            </a:r>
          </a:p>
          <a:p>
            <a:pPr marL="228600" marR="0" lvl="0" indent="-228600" algn="l" defTabSz="914400" rtl="0" eaLnBrk="0" fontAlgn="base" latinLnBrk="0" hangingPunct="0">
              <a:lnSpc>
                <a:spcPct val="100000"/>
              </a:lnSpc>
              <a:spcBef>
                <a:spcPct val="20000"/>
              </a:spcBef>
              <a:spcAft>
                <a:spcPct val="0"/>
              </a:spcAft>
              <a:buClr>
                <a:srgbClr val="7F6A4D"/>
              </a:buClr>
              <a:buSzPct val="100000"/>
              <a:buFont typeface="Times" charset="0"/>
              <a:buChar char="•"/>
              <a:tabLst/>
              <a:defRPr/>
            </a:pPr>
            <a:r>
              <a:rPr kumimoji="0" lang="en-US" sz="2400" b="0" i="0" u="none" strike="noStrike" kern="0" cap="none" spc="0" normalizeH="0" baseline="0" noProof="0" dirty="0">
                <a:ln>
                  <a:noFill/>
                </a:ln>
                <a:solidFill>
                  <a:srgbClr val="000000"/>
                </a:solidFill>
                <a:effectLst/>
                <a:uLnTx/>
                <a:uFillTx/>
                <a:latin typeface="Arial"/>
                <a:ea typeface="MS PGothic" pitchFamily="34" charset="-128"/>
              </a:rPr>
              <a:t>This program is only available to students in the BSCE and BSCNE programs at the West Lafayette campus.</a:t>
            </a:r>
          </a:p>
        </p:txBody>
      </p:sp>
    </p:spTree>
    <p:extLst>
      <p:ext uri="{BB962C8B-B14F-4D97-AF65-F5344CB8AC3E}">
        <p14:creationId xmlns:p14="http://schemas.microsoft.com/office/powerpoint/2010/main" val="1971570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492443"/>
          </a:xfrm>
        </p:spPr>
        <p:txBody>
          <a:bodyPr/>
          <a:lstStyle/>
          <a:p>
            <a:r>
              <a:rPr lang="en-US" sz="3200" i="1" dirty="0">
                <a:solidFill>
                  <a:srgbClr val="C9B991"/>
                </a:solidFill>
                <a:latin typeface="Acumin Pro ExtraCondensed" panose="020B0508020202020204" pitchFamily="34" charset="77"/>
                <a:ea typeface="+mj-ea"/>
                <a:cs typeface="+mj-cs"/>
              </a:rPr>
              <a:t>Combined Program Eligibility Requirements</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5</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 name="Body Text">
            <a:extLst>
              <a:ext uri="{FF2B5EF4-FFF2-40B4-BE49-F238E27FC236}">
                <a16:creationId xmlns:a16="http://schemas.microsoft.com/office/drawing/2014/main" id="{77D7AA02-503F-9061-422E-66A14FDA11CC}"/>
              </a:ext>
            </a:extLst>
          </p:cNvPr>
          <p:cNvSpPr>
            <a:spLocks noGrp="1"/>
          </p:cNvSpPr>
          <p:nvPr>
            <p:ph type="body" sz="quarter" idx="14"/>
          </p:nvPr>
        </p:nvSpPr>
        <p:spPr>
          <a:xfrm>
            <a:off x="319205" y="1155052"/>
            <a:ext cx="10746704" cy="4799434"/>
          </a:xfrm>
        </p:spPr>
        <p:txBody>
          <a:bodyPr>
            <a:noAutofit/>
          </a:bodyPr>
          <a:lstStyle/>
          <a:p>
            <a:pPr>
              <a:spcBef>
                <a:spcPts val="1200"/>
              </a:spcBef>
              <a:defRPr/>
            </a:pPr>
            <a:r>
              <a:rPr kumimoji="0" lang="en-US" altLang="en-US" sz="2800" b="0" i="0" u="none" strike="noStrike" kern="1200" cap="none" spc="0" normalizeH="0" baseline="0" noProof="0" dirty="0">
                <a:ln>
                  <a:noFill/>
                </a:ln>
                <a:solidFill>
                  <a:srgbClr val="000000"/>
                </a:solidFill>
                <a:effectLst/>
                <a:uLnTx/>
                <a:uFillTx/>
                <a:latin typeface="Acumin Pro" panose="020B0504020202020204"/>
                <a:ea typeface="+mn-ea"/>
                <a:cs typeface="Arial" pitchFamily="34" charset="0"/>
              </a:rPr>
              <a:t>Minimum of 3.3cumulative GPA </a:t>
            </a:r>
          </a:p>
          <a:p>
            <a:pPr marL="0" indent="0">
              <a:spcBef>
                <a:spcPts val="1200"/>
              </a:spcBef>
              <a:buNone/>
              <a:defRPr/>
            </a:pPr>
            <a:endParaRPr kumimoji="0" lang="en-US" altLang="en-US" sz="1400" b="0" i="0" u="none" strike="noStrike" kern="1200" cap="none" spc="0" normalizeH="0" baseline="0" noProof="0" dirty="0">
              <a:ln>
                <a:noFill/>
              </a:ln>
              <a:solidFill>
                <a:srgbClr val="000000"/>
              </a:solidFill>
              <a:effectLst/>
              <a:uLnTx/>
              <a:uFillTx/>
              <a:latin typeface="Acumin Pro" panose="020B0504020202020204"/>
              <a:ea typeface="+mn-ea"/>
              <a:cs typeface="Arial" pitchFamily="34" charset="0"/>
            </a:endParaRPr>
          </a:p>
          <a:p>
            <a:pPr defTabSz="914400" eaLnBrk="0" fontAlgn="base" hangingPunct="0">
              <a:lnSpc>
                <a:spcPct val="80000"/>
              </a:lnSpc>
              <a:spcBef>
                <a:spcPct val="20000"/>
              </a:spcBef>
              <a:spcAft>
                <a:spcPct val="0"/>
              </a:spcAft>
              <a:buClr>
                <a:srgbClr val="7F6A4D"/>
              </a:buClr>
              <a:buSzPct val="100000"/>
              <a:defRPr/>
            </a:pPr>
            <a:r>
              <a:rPr kumimoji="0" lang="en-US" sz="2800" b="0" i="0" u="none" strike="noStrike" kern="0" cap="none" spc="0" normalizeH="0" baseline="0" noProof="0" dirty="0">
                <a:ln>
                  <a:noFill/>
                </a:ln>
                <a:solidFill>
                  <a:srgbClr val="000000"/>
                </a:solidFill>
                <a:effectLst/>
                <a:uLnTx/>
                <a:uFillTx/>
                <a:latin typeface="Acumin Pro" panose="020B0504020202020204"/>
                <a:ea typeface="MS PGothic" pitchFamily="34" charset="-128"/>
              </a:rPr>
              <a:t>Complete application in semester 5</a:t>
            </a:r>
          </a:p>
          <a:p>
            <a:pPr marL="800100" lvl="1" indent="-342900" eaLnBrk="0" fontAlgn="base" hangingPunct="0">
              <a:lnSpc>
                <a:spcPct val="80000"/>
              </a:lnSpc>
              <a:spcBef>
                <a:spcPct val="20000"/>
              </a:spcBef>
              <a:spcAft>
                <a:spcPct val="0"/>
              </a:spcAft>
              <a:buClrTx/>
              <a:defRPr/>
            </a:pPr>
            <a:r>
              <a:rPr kumimoji="0" lang="en-US" sz="2400" b="0" i="0" u="none" strike="noStrike" kern="0" cap="none" spc="0" normalizeH="0" baseline="0" noProof="0" dirty="0">
                <a:ln>
                  <a:noFill/>
                </a:ln>
                <a:solidFill>
                  <a:srgbClr val="000000"/>
                </a:solidFill>
                <a:effectLst/>
                <a:uLnTx/>
                <a:uFillTx/>
                <a:latin typeface="Acumin Pro" panose="020B0504020202020204"/>
                <a:ea typeface="MS PGothic" pitchFamily="34" charset="-128"/>
              </a:rPr>
              <a:t>Application Form</a:t>
            </a:r>
          </a:p>
          <a:p>
            <a:pPr marL="800100" lvl="1" indent="-342900" eaLnBrk="0" fontAlgn="base" hangingPunct="0">
              <a:lnSpc>
                <a:spcPct val="80000"/>
              </a:lnSpc>
              <a:spcBef>
                <a:spcPct val="20000"/>
              </a:spcBef>
              <a:spcAft>
                <a:spcPct val="0"/>
              </a:spcAft>
              <a:buClrTx/>
              <a:defRPr/>
            </a:pPr>
            <a:r>
              <a:rPr kumimoji="0" lang="en-US" sz="2400" b="0" i="0" u="none" strike="noStrike" kern="0" cap="none" spc="0" normalizeH="0" baseline="0" noProof="0" dirty="0">
                <a:ln>
                  <a:noFill/>
                </a:ln>
                <a:solidFill>
                  <a:srgbClr val="000000"/>
                </a:solidFill>
                <a:effectLst/>
                <a:uLnTx/>
                <a:uFillTx/>
                <a:latin typeface="Acumin Pro" panose="020B0504020202020204"/>
                <a:ea typeface="MS PGothic" pitchFamily="34" charset="-128"/>
              </a:rPr>
              <a:t>Official Purdue transcript</a:t>
            </a:r>
          </a:p>
          <a:p>
            <a:pPr marL="800100" lvl="1" indent="-342900" eaLnBrk="0" fontAlgn="base" hangingPunct="0">
              <a:lnSpc>
                <a:spcPct val="80000"/>
              </a:lnSpc>
              <a:spcBef>
                <a:spcPct val="20000"/>
              </a:spcBef>
              <a:spcAft>
                <a:spcPct val="0"/>
              </a:spcAft>
              <a:buClrTx/>
              <a:defRPr/>
            </a:pPr>
            <a:r>
              <a:rPr kumimoji="0" lang="en-US" sz="2400" b="0" i="0" u="none" strike="noStrike" kern="0" cap="none" spc="0" normalizeH="0" baseline="0" noProof="0" dirty="0">
                <a:ln>
                  <a:noFill/>
                </a:ln>
                <a:solidFill>
                  <a:srgbClr val="000000"/>
                </a:solidFill>
                <a:effectLst/>
                <a:uLnTx/>
                <a:uFillTx/>
                <a:latin typeface="Acumin Pro" panose="020B0504020202020204"/>
                <a:ea typeface="MS PGothic" pitchFamily="34" charset="-128"/>
              </a:rPr>
              <a:t>Two Letters of Recommendation (you must request these and follow-up with the faculty members)</a:t>
            </a:r>
          </a:p>
          <a:p>
            <a:pPr marL="800100" lvl="1" indent="-342900" eaLnBrk="0" fontAlgn="base" hangingPunct="0">
              <a:lnSpc>
                <a:spcPct val="80000"/>
              </a:lnSpc>
              <a:spcBef>
                <a:spcPct val="20000"/>
              </a:spcBef>
              <a:spcAft>
                <a:spcPct val="0"/>
              </a:spcAft>
              <a:buClrTx/>
              <a:defRPr/>
            </a:pPr>
            <a:endParaRPr kumimoji="0" lang="en-US" sz="2400" b="0" i="0" u="none" strike="noStrike" kern="0" cap="none" spc="0" normalizeH="0" baseline="0" noProof="0" dirty="0">
              <a:ln>
                <a:noFill/>
              </a:ln>
              <a:solidFill>
                <a:srgbClr val="000000"/>
              </a:solidFill>
              <a:effectLst/>
              <a:uLnTx/>
              <a:uFillTx/>
              <a:latin typeface="Acumin Pro" panose="020B0504020202020204"/>
              <a:ea typeface="MS PGothic" pitchFamily="34" charset="-128"/>
            </a:endParaRPr>
          </a:p>
          <a:p>
            <a:pPr defTabSz="914400" eaLnBrk="0" fontAlgn="base" hangingPunct="0">
              <a:lnSpc>
                <a:spcPct val="80000"/>
              </a:lnSpc>
              <a:spcBef>
                <a:spcPct val="20000"/>
              </a:spcBef>
              <a:spcAft>
                <a:spcPct val="0"/>
              </a:spcAft>
              <a:buClr>
                <a:srgbClr val="7F6A4D"/>
              </a:buClr>
              <a:buSzPct val="100000"/>
              <a:defRPr/>
            </a:pPr>
            <a:r>
              <a:rPr kumimoji="0" lang="en-US" sz="2800" b="0" i="0" u="none" strike="noStrike" kern="0" cap="none" spc="0" normalizeH="0" baseline="0" noProof="0" dirty="0">
                <a:ln>
                  <a:noFill/>
                </a:ln>
                <a:solidFill>
                  <a:srgbClr val="000000"/>
                </a:solidFill>
                <a:effectLst/>
                <a:uLnTx/>
                <a:uFillTx/>
                <a:latin typeface="Acumin Pro" panose="020B0504020202020204"/>
                <a:ea typeface="MS PGothic" pitchFamily="34" charset="-128"/>
              </a:rPr>
              <a:t>Applications due November 28, 2025</a:t>
            </a:r>
          </a:p>
          <a:p>
            <a:pPr marL="0" marR="0" lvl="0" indent="0" algn="l" defTabSz="457200" rtl="0" eaLnBrk="1" fontAlgn="auto" latinLnBrk="0" hangingPunct="1">
              <a:lnSpc>
                <a:spcPct val="100000"/>
              </a:lnSpc>
              <a:spcBef>
                <a:spcPts val="0"/>
              </a:spcBef>
              <a:spcAft>
                <a:spcPts val="0"/>
              </a:spcAft>
              <a:buClrTx/>
              <a:buSzTx/>
              <a:buNone/>
              <a:tabLst/>
              <a:defRPr/>
            </a:pPr>
            <a:endParaRPr kumimoji="0" lang="en-US" sz="2400" b="0" i="0" u="none" strike="noStrike" kern="1200" cap="none" spc="0" normalizeH="0" baseline="0" noProof="0" dirty="0">
              <a:ln>
                <a:noFill/>
              </a:ln>
              <a:solidFill>
                <a:srgbClr val="000000"/>
              </a:solidFill>
              <a:effectLst/>
              <a:uLnTx/>
              <a:uFillTx/>
              <a:latin typeface="Acumin Pro" panose="020B0504020202020204"/>
              <a:ea typeface="+mn-ea"/>
              <a:cs typeface="Arial" panose="020B0604020202020204" pitchFamily="34" charset="0"/>
            </a:endParaRPr>
          </a:p>
        </p:txBody>
      </p:sp>
    </p:spTree>
    <p:extLst>
      <p:ext uri="{BB962C8B-B14F-4D97-AF65-F5344CB8AC3E}">
        <p14:creationId xmlns:p14="http://schemas.microsoft.com/office/powerpoint/2010/main" val="4085466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492443"/>
          </a:xfrm>
        </p:spPr>
        <p:txBody>
          <a:bodyPr/>
          <a:lstStyle/>
          <a:p>
            <a:r>
              <a:rPr lang="en-US" sz="3200" i="1" dirty="0">
                <a:solidFill>
                  <a:srgbClr val="C9B991"/>
                </a:solidFill>
                <a:latin typeface="Acumin Pro ExtraCondensed" panose="020B0508020202020204" pitchFamily="34" charset="77"/>
                <a:ea typeface="+mj-ea"/>
                <a:cs typeface="+mj-cs"/>
              </a:rPr>
              <a:t>Graduate School Application Fee Waiver</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6</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 name="Body Text">
            <a:extLst>
              <a:ext uri="{FF2B5EF4-FFF2-40B4-BE49-F238E27FC236}">
                <a16:creationId xmlns:a16="http://schemas.microsoft.com/office/drawing/2014/main" id="{77D7AA02-503F-9061-422E-66A14FDA11CC}"/>
              </a:ext>
            </a:extLst>
          </p:cNvPr>
          <p:cNvSpPr>
            <a:spLocks noGrp="1"/>
          </p:cNvSpPr>
          <p:nvPr>
            <p:ph type="body" sz="quarter" idx="14"/>
          </p:nvPr>
        </p:nvSpPr>
        <p:spPr>
          <a:xfrm>
            <a:off x="319205" y="1155052"/>
            <a:ext cx="10746704" cy="4799434"/>
          </a:xfrm>
        </p:spPr>
        <p:txBody>
          <a:bodyPr>
            <a:noAutofit/>
          </a:bodyPr>
          <a:lstStyle/>
          <a:p>
            <a:pPr marL="228600" marR="0" lvl="0" indent="-228600" algn="l" defTabSz="914400" rtl="0" eaLnBrk="0" fontAlgn="base" latinLnBrk="0" hangingPunct="0">
              <a:lnSpc>
                <a:spcPct val="80000"/>
              </a:lnSpc>
              <a:spcBef>
                <a:spcPct val="20000"/>
              </a:spcBef>
              <a:spcAft>
                <a:spcPct val="0"/>
              </a:spcAft>
              <a:buClr>
                <a:srgbClr val="7F6A4D"/>
              </a:buClr>
              <a:buSzPct val="100000"/>
              <a:buFont typeface="Times" charset="0"/>
              <a:buChar char="•"/>
              <a:tabLst/>
              <a:defRPr/>
            </a:pPr>
            <a:r>
              <a:rPr kumimoji="0" lang="en-US" altLang="en-US" sz="20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The College of Engineering is holding a virtual Graduate Showcase September 28-29, 2025</a:t>
            </a:r>
          </a:p>
          <a:p>
            <a:pPr marL="0" marR="0" lvl="0" indent="0" algn="l" defTabSz="914400" rtl="0" eaLnBrk="0" fontAlgn="base" latinLnBrk="0" hangingPunct="0">
              <a:lnSpc>
                <a:spcPct val="80000"/>
              </a:lnSpc>
              <a:spcBef>
                <a:spcPct val="20000"/>
              </a:spcBef>
              <a:spcAft>
                <a:spcPct val="0"/>
              </a:spcAft>
              <a:buClr>
                <a:srgbClr val="7F6A4D"/>
              </a:buClr>
              <a:buSzPct val="100000"/>
              <a:buNone/>
              <a:tabLst/>
              <a:defRPr/>
            </a:pPr>
            <a:endParaRPr kumimoji="0" lang="en-US" altLang="en-US" sz="20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endParaRPr>
          </a:p>
          <a:p>
            <a:pPr marL="742950" marR="0" lvl="1" indent="-285750" algn="l" defTabSz="914400" rtl="0" eaLnBrk="0" fontAlgn="base" latinLnBrk="0" hangingPunct="0">
              <a:lnSpc>
                <a:spcPct val="150000"/>
              </a:lnSpc>
              <a:spcBef>
                <a:spcPct val="20000"/>
              </a:spcBef>
              <a:spcAft>
                <a:spcPct val="0"/>
              </a:spcAft>
              <a:buClrTx/>
              <a:buSzTx/>
              <a:buFontTx/>
              <a:buChar char="–"/>
              <a:tabLst/>
              <a:defRPr/>
            </a:pPr>
            <a:r>
              <a:rPr kumimoji="0" lang="en-US" altLang="en-US" sz="18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Meet Purdue Engineering Graduate Programs Faculty and Students</a:t>
            </a:r>
          </a:p>
          <a:p>
            <a:pPr marL="742950" marR="0" lvl="1" indent="-285750" algn="l" defTabSz="914400" rtl="0" eaLnBrk="0" fontAlgn="base" latinLnBrk="0" hangingPunct="0">
              <a:lnSpc>
                <a:spcPct val="150000"/>
              </a:lnSpc>
              <a:spcBef>
                <a:spcPct val="20000"/>
              </a:spcBef>
              <a:spcAft>
                <a:spcPct val="0"/>
              </a:spcAft>
              <a:buClrTx/>
              <a:buSzTx/>
              <a:buFontTx/>
              <a:buChar char="–"/>
              <a:tabLst/>
              <a:defRPr/>
            </a:pPr>
            <a:r>
              <a:rPr kumimoji="0" lang="en-US" altLang="en-US" sz="18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Learn about both graduate research and summer undergraduate research programs at Purdue. Free, online, and interactive.</a:t>
            </a:r>
          </a:p>
          <a:p>
            <a:pPr marL="742950" marR="0" lvl="1" indent="-285750" algn="l" defTabSz="914400" rtl="0" eaLnBrk="0" fontAlgn="base" latinLnBrk="0" hangingPunct="0">
              <a:lnSpc>
                <a:spcPct val="150000"/>
              </a:lnSpc>
              <a:spcBef>
                <a:spcPct val="20000"/>
              </a:spcBef>
              <a:spcAft>
                <a:spcPct val="0"/>
              </a:spcAft>
              <a:buClrTx/>
              <a:buSzTx/>
              <a:buFontTx/>
              <a:buChar char="–"/>
              <a:tabLst/>
              <a:defRPr/>
            </a:pPr>
            <a:r>
              <a:rPr kumimoji="0" lang="en-US" altLang="en-US" sz="18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Attend event to receive an application fee waiver</a:t>
            </a:r>
          </a:p>
          <a:p>
            <a:pPr marL="742950" marR="0" lvl="1" indent="-285750" algn="l" defTabSz="914400" rtl="0" eaLnBrk="0" fontAlgn="base" latinLnBrk="0" hangingPunct="0">
              <a:lnSpc>
                <a:spcPct val="150000"/>
              </a:lnSpc>
              <a:spcBef>
                <a:spcPct val="20000"/>
              </a:spcBef>
              <a:spcAft>
                <a:spcPct val="0"/>
              </a:spcAft>
              <a:buClrTx/>
              <a:buSzTx/>
              <a:buFontTx/>
              <a:buChar char="–"/>
              <a:tabLst/>
              <a:defRPr/>
            </a:pPr>
            <a:r>
              <a:rPr kumimoji="0" lang="en-US" altLang="en-US" sz="18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Free, online, and interactive.</a:t>
            </a:r>
          </a:p>
          <a:p>
            <a:pPr marL="742950" marR="0" lvl="1" indent="-285750" algn="l" defTabSz="914400" rtl="0" eaLnBrk="0" fontAlgn="base" latinLnBrk="0" hangingPunct="0">
              <a:lnSpc>
                <a:spcPct val="150000"/>
              </a:lnSpc>
              <a:spcBef>
                <a:spcPct val="20000"/>
              </a:spcBef>
              <a:spcAft>
                <a:spcPct val="0"/>
              </a:spcAft>
              <a:buClrTx/>
              <a:buSzTx/>
              <a:buFontTx/>
              <a:buChar char="–"/>
              <a:tabLst/>
              <a:defRPr/>
            </a:pPr>
            <a:r>
              <a:rPr kumimoji="0" lang="en-US" altLang="en-US" sz="18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Registration Link: </a:t>
            </a:r>
            <a:r>
              <a:rPr kumimoji="0" lang="en-US" altLang="en-US" sz="1800" b="0" i="0" u="none" strike="noStrike" kern="0" cap="none" spc="0" normalizeH="0" baseline="0" noProof="0" dirty="0">
                <a:ln>
                  <a:noFill/>
                </a:ln>
                <a:solidFill>
                  <a:schemeClr val="bg1"/>
                </a:solidFill>
                <a:effectLst/>
                <a:uLnTx/>
                <a:uFillTx/>
                <a:latin typeface="Acumin Pro" panose="020B0504020202020204"/>
                <a:ea typeface="MS PGothic" pitchFamily="34" charset="-128"/>
                <a:cs typeface="Arial" pitchFamily="34" charset="0"/>
                <a:hlinkClick r:id="rId4">
                  <a:extLst>
                    <a:ext uri="{A12FA001-AC4F-418D-AE19-62706E023703}">
                      <ahyp:hlinkClr xmlns:ahyp="http://schemas.microsoft.com/office/drawing/2018/hyperlinkcolor" val="tx"/>
                    </a:ext>
                  </a:extLst>
                </a:hlinkClick>
              </a:rPr>
              <a:t>https://purdue.ca1.qualtrics.com/jfe/form/SV_0c6TMV4LmAZ9ol8</a:t>
            </a:r>
            <a:r>
              <a:rPr kumimoji="0" lang="en-US" altLang="en-US" sz="1800" b="0" i="0" u="none" strike="noStrike" kern="0" cap="none" spc="0" normalizeH="0" baseline="0" noProof="0" dirty="0">
                <a:ln>
                  <a:noFill/>
                </a:ln>
                <a:solidFill>
                  <a:schemeClr val="bg1"/>
                </a:solidFill>
                <a:effectLst/>
                <a:uLnTx/>
                <a:uFillTx/>
                <a:latin typeface="Acumin Pro" panose="020B0504020202020204"/>
                <a:ea typeface="MS PGothic" pitchFamily="34" charset="-128"/>
                <a:cs typeface="Arial" pitchFamily="34" charset="0"/>
              </a:rPr>
              <a:t> </a:t>
            </a:r>
          </a:p>
          <a:p>
            <a:pPr marL="742950" marR="0" lvl="1" indent="-285750" algn="l" defTabSz="914400" rtl="0" eaLnBrk="0" fontAlgn="base" latinLnBrk="0" hangingPunct="0">
              <a:lnSpc>
                <a:spcPct val="150000"/>
              </a:lnSpc>
              <a:spcBef>
                <a:spcPct val="20000"/>
              </a:spcBef>
              <a:spcAft>
                <a:spcPct val="0"/>
              </a:spcAft>
              <a:buClrTx/>
              <a:buSzTx/>
              <a:buFontTx/>
              <a:buChar char="–"/>
              <a:tabLst/>
              <a:defRPr/>
            </a:pPr>
            <a:r>
              <a:rPr kumimoji="0" lang="en-US" altLang="en-US" sz="1800" b="0" i="0" u="none" strike="noStrike" kern="0" cap="none" spc="0" normalizeH="0" baseline="0" noProof="0" dirty="0">
                <a:ln>
                  <a:noFill/>
                </a:ln>
                <a:solidFill>
                  <a:srgbClr val="000000"/>
                </a:solidFill>
                <a:effectLst/>
                <a:uLnTx/>
                <a:uFillTx/>
                <a:latin typeface="Acumin Pro" panose="020B0504020202020204"/>
                <a:ea typeface="MS PGothic" pitchFamily="34" charset="-128"/>
                <a:cs typeface="Arial" pitchFamily="34" charset="0"/>
              </a:rPr>
              <a:t>Learn more here</a:t>
            </a:r>
            <a:r>
              <a:rPr kumimoji="0" lang="en-US" altLang="en-US" sz="1800" b="0" i="0" u="none" strike="noStrike" kern="0" cap="none" spc="0" normalizeH="0" baseline="0" noProof="0" dirty="0">
                <a:ln>
                  <a:noFill/>
                </a:ln>
                <a:solidFill>
                  <a:schemeClr val="bg1"/>
                </a:solidFill>
                <a:effectLst/>
                <a:uLnTx/>
                <a:uFillTx/>
                <a:latin typeface="Acumin Pro" panose="020B0504020202020204"/>
                <a:ea typeface="MS PGothic" pitchFamily="34" charset="-128"/>
                <a:cs typeface="Arial" pitchFamily="34" charset="0"/>
              </a:rPr>
              <a:t>: </a:t>
            </a:r>
            <a:r>
              <a:rPr kumimoji="0" lang="en-US" altLang="en-US" sz="1800" b="0" i="0" u="none" strike="noStrike" kern="0" cap="none" spc="0" normalizeH="0" baseline="0" noProof="0" dirty="0">
                <a:ln>
                  <a:noFill/>
                </a:ln>
                <a:solidFill>
                  <a:schemeClr val="bg1"/>
                </a:solidFill>
                <a:effectLst/>
                <a:uLnTx/>
                <a:uFillTx/>
                <a:latin typeface="Acumin Pro" panose="020B0504020202020204"/>
                <a:ea typeface="MS PGothic" pitchFamily="34" charset="-128"/>
                <a:cs typeface="Arial" pitchFamily="34" charset="0"/>
                <a:hlinkClick r:id="rId5">
                  <a:extLst>
                    <a:ext uri="{A12FA001-AC4F-418D-AE19-62706E023703}">
                      <ahyp:hlinkClr xmlns:ahyp="http://schemas.microsoft.com/office/drawing/2018/hyperlinkcolor" val="tx"/>
                    </a:ext>
                  </a:extLst>
                </a:hlinkClick>
              </a:rPr>
              <a:t>https://engineering.purdue.edu/Engr/Academics/Graduate/graduate-showcase</a:t>
            </a:r>
            <a:r>
              <a:rPr kumimoji="0" lang="en-US" altLang="en-US" sz="1800" b="0" i="0" u="none" strike="noStrike" kern="0" cap="none" spc="0" normalizeH="0" baseline="0" noProof="0" dirty="0">
                <a:ln>
                  <a:noFill/>
                </a:ln>
                <a:solidFill>
                  <a:schemeClr val="bg1"/>
                </a:solidFill>
                <a:effectLst/>
                <a:uLnTx/>
                <a:uFillTx/>
                <a:latin typeface="Acumin Pro" panose="020B0504020202020204"/>
                <a:ea typeface="MS PGothic" pitchFamily="34" charset="-128"/>
                <a:cs typeface="Arial" pitchFamily="34" charset="0"/>
              </a:rPr>
              <a:t> </a:t>
            </a:r>
          </a:p>
          <a:p>
            <a:pPr marL="0" marR="0" lvl="0" indent="-57150" algn="ctr" defTabSz="914400" rtl="0" eaLnBrk="0" fontAlgn="base" latinLnBrk="0" hangingPunct="0">
              <a:lnSpc>
                <a:spcPct val="150000"/>
              </a:lnSpc>
              <a:spcBef>
                <a:spcPct val="20000"/>
              </a:spcBef>
              <a:spcAft>
                <a:spcPct val="0"/>
              </a:spcAft>
              <a:buClr>
                <a:srgbClr val="7F6A4D"/>
              </a:buClr>
              <a:buSzPct val="100000"/>
              <a:buFont typeface="Times" charset="0"/>
              <a:buNone/>
              <a:tabLst/>
              <a:defRPr/>
            </a:pPr>
            <a:endParaRPr kumimoji="0" lang="en-US" altLang="en-US" sz="2000" b="0" i="0" u="none" strike="noStrike" kern="0" cap="none" spc="0" normalizeH="0" baseline="0" noProof="0" dirty="0">
              <a:ln>
                <a:noFill/>
              </a:ln>
              <a:solidFill>
                <a:srgbClr val="FF0000"/>
              </a:solidFill>
              <a:effectLst/>
              <a:uLnTx/>
              <a:uFillTx/>
              <a:latin typeface="Acumin Pro" panose="020B0504020202020204"/>
              <a:ea typeface="MS PGothic" pitchFamily="34" charset="-128"/>
            </a:endParaRPr>
          </a:p>
          <a:p>
            <a:pPr marL="0" marR="0" lvl="0" indent="-57150" algn="ctr" defTabSz="914400" rtl="0" eaLnBrk="0" fontAlgn="base" latinLnBrk="0" hangingPunct="0">
              <a:lnSpc>
                <a:spcPct val="80000"/>
              </a:lnSpc>
              <a:spcBef>
                <a:spcPct val="20000"/>
              </a:spcBef>
              <a:spcAft>
                <a:spcPct val="0"/>
              </a:spcAft>
              <a:buClr>
                <a:srgbClr val="7F6A4D"/>
              </a:buClr>
              <a:buSzPct val="100000"/>
              <a:buFont typeface="Times" charset="0"/>
              <a:buNone/>
              <a:tabLst/>
              <a:defRPr/>
            </a:pPr>
            <a:endParaRPr lang="en-US" altLang="en-US" sz="2000" kern="0" dirty="0">
              <a:solidFill>
                <a:srgbClr val="FF0000"/>
              </a:solidFill>
              <a:latin typeface="Acumin Pro" panose="020B0504020202020204"/>
              <a:ea typeface="MS PGothic" pitchFamily="34" charset="-128"/>
            </a:endParaRPr>
          </a:p>
          <a:p>
            <a:pPr marL="0" marR="0" lvl="0" indent="-57150" algn="ctr" defTabSz="914400" rtl="0" eaLnBrk="0" fontAlgn="base" latinLnBrk="0" hangingPunct="0">
              <a:lnSpc>
                <a:spcPct val="80000"/>
              </a:lnSpc>
              <a:spcBef>
                <a:spcPct val="20000"/>
              </a:spcBef>
              <a:spcAft>
                <a:spcPct val="0"/>
              </a:spcAft>
              <a:buClr>
                <a:srgbClr val="7F6A4D"/>
              </a:buClr>
              <a:buSzPct val="100000"/>
              <a:buFont typeface="Times" charset="0"/>
              <a:buNone/>
              <a:tabLst/>
              <a:defRPr/>
            </a:pPr>
            <a:endParaRPr kumimoji="0" lang="en-US" altLang="en-US" sz="2000" b="0" i="0" u="none" strike="noStrike" kern="0" cap="none" spc="0" normalizeH="0" baseline="0" noProof="0" dirty="0">
              <a:ln>
                <a:noFill/>
              </a:ln>
              <a:solidFill>
                <a:srgbClr val="FF0000"/>
              </a:solidFill>
              <a:effectLst/>
              <a:uLnTx/>
              <a:uFillTx/>
              <a:latin typeface="Acumin Pro" panose="020B0504020202020204"/>
              <a:ea typeface="MS PGothic" pitchFamily="34" charset="-128"/>
            </a:endParaRPr>
          </a:p>
          <a:p>
            <a:pPr marL="0" marR="0" lvl="0" indent="0" algn="l" defTabSz="457200" rtl="0" eaLnBrk="1" fontAlgn="auto" latinLnBrk="0" hangingPunct="1">
              <a:lnSpc>
                <a:spcPct val="100000"/>
              </a:lnSpc>
              <a:spcBef>
                <a:spcPts val="0"/>
              </a:spcBef>
              <a:spcAft>
                <a:spcPts val="0"/>
              </a:spcAft>
              <a:buClrTx/>
              <a:buSzTx/>
              <a:buNone/>
              <a:tabLst/>
              <a:defRPr/>
            </a:pPr>
            <a:endParaRPr kumimoji="0" lang="en-US" sz="2400" b="0" i="0" u="none" strike="noStrike" kern="1200" cap="none" spc="0" normalizeH="0" baseline="0" noProof="0" dirty="0">
              <a:ln>
                <a:noFill/>
              </a:ln>
              <a:solidFill>
                <a:srgbClr val="000000"/>
              </a:solidFill>
              <a:effectLst/>
              <a:uLnTx/>
              <a:uFillTx/>
              <a:latin typeface="Acumin Pro" panose="020B0504020202020204"/>
              <a:ea typeface="+mn-ea"/>
              <a:cs typeface="Arial" panose="020B0604020202020204" pitchFamily="34" charset="0"/>
            </a:endParaRPr>
          </a:p>
        </p:txBody>
      </p:sp>
    </p:spTree>
    <p:extLst>
      <p:ext uri="{BB962C8B-B14F-4D97-AF65-F5344CB8AC3E}">
        <p14:creationId xmlns:p14="http://schemas.microsoft.com/office/powerpoint/2010/main" val="232420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492443"/>
          </a:xfrm>
        </p:spPr>
        <p:txBody>
          <a:bodyPr/>
          <a:lstStyle/>
          <a:p>
            <a:r>
              <a:rPr lang="en-US" sz="3200" i="1" dirty="0">
                <a:solidFill>
                  <a:srgbClr val="C9B991"/>
                </a:solidFill>
                <a:latin typeface="Acumin Pro ExtraCondensed" panose="020B0508020202020204" pitchFamily="34" charset="77"/>
                <a:ea typeface="+mj-ea"/>
                <a:cs typeface="+mj-cs"/>
              </a:rPr>
              <a:t>Coursework Requirements</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7</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 name="Body Text">
            <a:extLst>
              <a:ext uri="{FF2B5EF4-FFF2-40B4-BE49-F238E27FC236}">
                <a16:creationId xmlns:a16="http://schemas.microsoft.com/office/drawing/2014/main" id="{77D7AA02-503F-9061-422E-66A14FDA11CC}"/>
              </a:ext>
            </a:extLst>
          </p:cNvPr>
          <p:cNvSpPr>
            <a:spLocks noGrp="1"/>
          </p:cNvSpPr>
          <p:nvPr>
            <p:ph type="body" sz="quarter" idx="14"/>
          </p:nvPr>
        </p:nvSpPr>
        <p:spPr>
          <a:xfrm>
            <a:off x="319205" y="1155052"/>
            <a:ext cx="10746704" cy="4799434"/>
          </a:xfrm>
        </p:spPr>
        <p:txBody>
          <a:bodyPr>
            <a:noAutofit/>
          </a:bodyPr>
          <a:lstStyle/>
          <a:p>
            <a:r>
              <a:rPr lang="en-US" altLang="en-US" sz="2400" dirty="0">
                <a:latin typeface="Acumin Pro" panose="020B0504020202020204"/>
                <a:cs typeface="Arial" pitchFamily="34" charset="0"/>
              </a:rPr>
              <a:t>Complete all bachelors degree requirements where up to two graduate level courses (500 or 600) are taken to be used for both degrees</a:t>
            </a:r>
          </a:p>
          <a:p>
            <a:pPr lvl="1"/>
            <a:r>
              <a:rPr lang="en-US" altLang="en-US" sz="2200" dirty="0">
                <a:solidFill>
                  <a:schemeClr val="bg1"/>
                </a:solidFill>
                <a:latin typeface="Acumin Pro" panose="020B0504020202020204"/>
                <a:cs typeface="Arial" pitchFamily="34" charset="0"/>
              </a:rPr>
              <a:t>An additional two courses can be taken, which are not used for the BS and would then be considered undergraduate excess credit</a:t>
            </a:r>
          </a:p>
          <a:p>
            <a:pPr marL="0" indent="0">
              <a:buNone/>
            </a:pPr>
            <a:endParaRPr lang="en-US" altLang="en-US" sz="2400" dirty="0">
              <a:latin typeface="Acumin Pro" panose="020B0504020202020204"/>
              <a:cs typeface="Arial" pitchFamily="34" charset="0"/>
            </a:endParaRPr>
          </a:p>
          <a:p>
            <a:r>
              <a:rPr lang="en-US" altLang="en-US" sz="2400" dirty="0">
                <a:latin typeface="Acumin Pro" panose="020B0504020202020204"/>
                <a:cs typeface="Arial" pitchFamily="34" charset="0"/>
              </a:rPr>
              <a:t>Only graduate level courses taken while in dual degree status can be dual counted</a:t>
            </a:r>
          </a:p>
          <a:p>
            <a:endParaRPr lang="en-US" altLang="en-US" sz="2400" dirty="0">
              <a:latin typeface="Acumin Pro" panose="020B0504020202020204"/>
              <a:cs typeface="Arial" pitchFamily="34" charset="0"/>
            </a:endParaRPr>
          </a:p>
          <a:p>
            <a:r>
              <a:rPr lang="en-US" altLang="en-US" sz="2400" dirty="0">
                <a:latin typeface="Acumin Pro" panose="020B0504020202020204"/>
                <a:cs typeface="Arial" pitchFamily="34" charset="0"/>
              </a:rPr>
              <a:t>Must earn a grade of B or better in the dual counted courses</a:t>
            </a:r>
          </a:p>
          <a:p>
            <a:pPr marL="0" indent="0">
              <a:buNone/>
            </a:pPr>
            <a:endParaRPr lang="en-US" altLang="en-US" sz="2400" dirty="0">
              <a:latin typeface="Acumin Pro" panose="020B0504020202020204"/>
              <a:cs typeface="Arial" pitchFamily="34" charset="0"/>
            </a:endParaRPr>
          </a:p>
          <a:p>
            <a:r>
              <a:rPr lang="en-US" altLang="en-US" sz="2400" dirty="0">
                <a:latin typeface="Acumin Pro" panose="020B0504020202020204"/>
                <a:cs typeface="Arial" pitchFamily="34" charset="0"/>
              </a:rPr>
              <a:t>Maintain at least a 3.3 cumulative GPA</a:t>
            </a:r>
          </a:p>
          <a:p>
            <a:pPr marL="0" marR="0" lvl="0" indent="0" algn="l" defTabSz="457200" rtl="0" eaLnBrk="1" fontAlgn="auto" latinLnBrk="0" hangingPunct="1">
              <a:lnSpc>
                <a:spcPct val="100000"/>
              </a:lnSpc>
              <a:spcBef>
                <a:spcPts val="0"/>
              </a:spcBef>
              <a:spcAft>
                <a:spcPts val="0"/>
              </a:spcAft>
              <a:buClrTx/>
              <a:buSzTx/>
              <a:buNone/>
              <a:tabLst/>
              <a:defRPr/>
            </a:pPr>
            <a:endParaRPr kumimoji="0" lang="en-US" sz="2400" b="0" i="0" u="none" strike="noStrike" kern="1200" cap="none" spc="0" normalizeH="0" baseline="0" noProof="0" dirty="0">
              <a:ln>
                <a:noFill/>
              </a:ln>
              <a:solidFill>
                <a:srgbClr val="000000"/>
              </a:solidFill>
              <a:effectLst/>
              <a:uLnTx/>
              <a:uFillTx/>
              <a:latin typeface="Acumin Pro" panose="020B0504020202020204"/>
              <a:ea typeface="+mn-ea"/>
              <a:cs typeface="Arial" panose="020B0604020202020204" pitchFamily="34" charset="0"/>
            </a:endParaRPr>
          </a:p>
        </p:txBody>
      </p:sp>
    </p:spTree>
    <p:extLst>
      <p:ext uri="{BB962C8B-B14F-4D97-AF65-F5344CB8AC3E}">
        <p14:creationId xmlns:p14="http://schemas.microsoft.com/office/powerpoint/2010/main" val="293601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492443"/>
          </a:xfrm>
        </p:spPr>
        <p:txBody>
          <a:bodyPr/>
          <a:lstStyle/>
          <a:p>
            <a:r>
              <a:rPr lang="en-US" sz="3200" i="1" dirty="0">
                <a:solidFill>
                  <a:srgbClr val="C9B991"/>
                </a:solidFill>
                <a:latin typeface="Acumin Pro ExtraCondensed" panose="020B0508020202020204" pitchFamily="34" charset="77"/>
                <a:ea typeface="+mj-ea"/>
                <a:cs typeface="+mj-cs"/>
              </a:rPr>
              <a:t>Master’s Degree</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8</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 name="Body Text">
            <a:extLst>
              <a:ext uri="{FF2B5EF4-FFF2-40B4-BE49-F238E27FC236}">
                <a16:creationId xmlns:a16="http://schemas.microsoft.com/office/drawing/2014/main" id="{77D7AA02-503F-9061-422E-66A14FDA11CC}"/>
              </a:ext>
            </a:extLst>
          </p:cNvPr>
          <p:cNvSpPr>
            <a:spLocks noGrp="1"/>
          </p:cNvSpPr>
          <p:nvPr>
            <p:ph type="body" sz="quarter" idx="14"/>
          </p:nvPr>
        </p:nvSpPr>
        <p:spPr>
          <a:xfrm>
            <a:off x="319205" y="1064908"/>
            <a:ext cx="10746704" cy="4799434"/>
          </a:xfrm>
        </p:spPr>
        <p:txBody>
          <a:bodyPr>
            <a:noAutofit/>
          </a:bodyPr>
          <a:lstStyle/>
          <a:p>
            <a:r>
              <a:rPr lang="en-US" sz="2400" kern="0" spc="60" dirty="0">
                <a:latin typeface="Acumin Pro" panose="020B0504020202020204"/>
                <a:cs typeface="Arial" panose="020B0604020202020204" pitchFamily="34" charset="0"/>
              </a:rPr>
              <a:t>Choose a concentration area when applying</a:t>
            </a:r>
          </a:p>
          <a:p>
            <a:r>
              <a:rPr lang="en-US" sz="2400" kern="0" spc="60" dirty="0">
                <a:latin typeface="Acumin Pro" panose="020B0504020202020204"/>
                <a:cs typeface="Arial" panose="020B0604020202020204" pitchFamily="34" charset="0"/>
              </a:rPr>
              <a:t>Can complete a non-thesis MSCE in as little as two semesters or can be thesis option (usually 3 semesters)</a:t>
            </a:r>
          </a:p>
          <a:p>
            <a:r>
              <a:rPr lang="en-US" sz="2400" kern="0" spc="60" dirty="0">
                <a:latin typeface="Acumin Pro" panose="020B0504020202020204"/>
                <a:cs typeface="Arial" panose="020B0604020202020204" pitchFamily="34" charset="0"/>
              </a:rPr>
              <a:t>30 credits in total for the MSCE degree </a:t>
            </a:r>
          </a:p>
          <a:p>
            <a:pPr lvl="3"/>
            <a:r>
              <a:rPr lang="en-US" sz="1800" kern="0" spc="60" dirty="0">
                <a:solidFill>
                  <a:schemeClr val="bg1"/>
                </a:solidFill>
                <a:latin typeface="Acumin Pro" panose="020B0504020202020204"/>
                <a:cs typeface="Arial" panose="020B0604020202020204" pitchFamily="34" charset="0"/>
              </a:rPr>
              <a:t>A total of 12 credits earned while an undergrad are eligible to transfer to the MSCE</a:t>
            </a:r>
          </a:p>
          <a:p>
            <a:pPr lvl="4"/>
            <a:r>
              <a:rPr lang="en-US" sz="1800" kern="0" spc="60" dirty="0">
                <a:solidFill>
                  <a:schemeClr val="bg1"/>
                </a:solidFill>
                <a:latin typeface="Acumin Pro" panose="020B0504020202020204"/>
                <a:cs typeface="Arial" panose="020B0604020202020204" pitchFamily="34" charset="0"/>
              </a:rPr>
              <a:t>Max of six credits dual counted</a:t>
            </a:r>
          </a:p>
          <a:p>
            <a:pPr lvl="4"/>
            <a:r>
              <a:rPr lang="en-US" sz="1800" kern="0" spc="60" dirty="0">
                <a:solidFill>
                  <a:schemeClr val="bg1"/>
                </a:solidFill>
                <a:latin typeface="Acumin Pro" panose="020B0504020202020204"/>
                <a:cs typeface="Arial" panose="020B0604020202020204" pitchFamily="34" charset="0"/>
              </a:rPr>
              <a:t>Other credits can be “Available for graduate credit”</a:t>
            </a:r>
          </a:p>
          <a:p>
            <a:pPr lvl="4"/>
            <a:r>
              <a:rPr lang="en-US" sz="1800" kern="0" spc="60" dirty="0">
                <a:solidFill>
                  <a:schemeClr val="bg1"/>
                </a:solidFill>
                <a:latin typeface="Acumin Pro" panose="020B0504020202020204"/>
                <a:cs typeface="Arial" panose="020B0604020202020204" pitchFamily="34" charset="0"/>
              </a:rPr>
              <a:t>All must be approved by your MSCE faculty committee</a:t>
            </a:r>
          </a:p>
          <a:p>
            <a:pPr lvl="1"/>
            <a:r>
              <a:rPr lang="en-US" sz="2000" kern="0" spc="60" dirty="0">
                <a:solidFill>
                  <a:schemeClr val="bg1"/>
                </a:solidFill>
                <a:latin typeface="Acumin Pro" panose="020B0504020202020204"/>
                <a:cs typeface="Arial" panose="020B0604020202020204" pitchFamily="34" charset="0"/>
              </a:rPr>
              <a:t>Thesis option would require at least 9 hours of research (CE 698) and a total of 21 hours of coursework</a:t>
            </a:r>
          </a:p>
          <a:p>
            <a:pPr lvl="1"/>
            <a:r>
              <a:rPr lang="en-US" sz="2000" kern="0" spc="60" dirty="0">
                <a:solidFill>
                  <a:schemeClr val="bg1"/>
                </a:solidFill>
                <a:latin typeface="Acumin Pro" panose="020B0504020202020204"/>
                <a:cs typeface="Arial" panose="020B0604020202020204" pitchFamily="34" charset="0"/>
              </a:rPr>
              <a:t>Can take one 300 or 400 level course as part of the master’s program (while in graduate student status)</a:t>
            </a:r>
          </a:p>
          <a:p>
            <a:pPr marL="0" marR="0" lvl="0" indent="0" algn="l" defTabSz="457200" rtl="0" eaLnBrk="1" fontAlgn="auto" latinLnBrk="0" hangingPunct="1">
              <a:lnSpc>
                <a:spcPct val="100000"/>
              </a:lnSpc>
              <a:spcBef>
                <a:spcPts val="0"/>
              </a:spcBef>
              <a:spcAft>
                <a:spcPts val="0"/>
              </a:spcAft>
              <a:buClrTx/>
              <a:buSzTx/>
              <a:buNone/>
              <a:tabLst/>
              <a:defRPr/>
            </a:pPr>
            <a:endParaRPr kumimoji="0" lang="en-US" sz="2400" b="0" i="0" u="none" strike="noStrike" kern="1200" cap="none" spc="0" normalizeH="0" baseline="0" noProof="0" dirty="0">
              <a:ln>
                <a:noFill/>
              </a:ln>
              <a:solidFill>
                <a:srgbClr val="000000"/>
              </a:solidFill>
              <a:effectLst/>
              <a:uLnTx/>
              <a:uFillTx/>
              <a:latin typeface="Acumin Pro" panose="020B0504020202020204"/>
              <a:ea typeface="+mn-ea"/>
              <a:cs typeface="Arial" panose="020B0604020202020204" pitchFamily="34" charset="0"/>
            </a:endParaRPr>
          </a:p>
        </p:txBody>
      </p:sp>
    </p:spTree>
    <p:extLst>
      <p:ext uri="{BB962C8B-B14F-4D97-AF65-F5344CB8AC3E}">
        <p14:creationId xmlns:p14="http://schemas.microsoft.com/office/powerpoint/2010/main" val="3518592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head">
            <a:extLst>
              <a:ext uri="{FF2B5EF4-FFF2-40B4-BE49-F238E27FC236}">
                <a16:creationId xmlns:a16="http://schemas.microsoft.com/office/drawing/2014/main" id="{0F10C018-A92E-B648-A052-0C4E7983C640}"/>
              </a:ext>
            </a:extLst>
          </p:cNvPr>
          <p:cNvSpPr>
            <a:spLocks noGrp="1"/>
          </p:cNvSpPr>
          <p:nvPr>
            <p:ph type="subTitle" idx="1"/>
          </p:nvPr>
        </p:nvSpPr>
        <p:spPr>
          <a:xfrm>
            <a:off x="427839" y="234631"/>
            <a:ext cx="10746704" cy="492443"/>
          </a:xfrm>
        </p:spPr>
        <p:txBody>
          <a:bodyPr/>
          <a:lstStyle/>
          <a:p>
            <a:r>
              <a:rPr lang="en-US" sz="3200" i="1" dirty="0">
                <a:solidFill>
                  <a:srgbClr val="C9B991"/>
                </a:solidFill>
                <a:latin typeface="Acumin Pro ExtraCondensed" panose="020B0508020202020204" pitchFamily="34" charset="77"/>
                <a:ea typeface="+mj-ea"/>
                <a:cs typeface="+mj-cs"/>
              </a:rPr>
              <a:t>Courses Approved for Dual Credit</a:t>
            </a:r>
            <a:endParaRPr lang="en-US" sz="3200" dirty="0">
              <a:solidFill>
                <a:schemeClr val="tx2">
                  <a:lumMod val="75000"/>
                </a:schemeClr>
              </a:solidFill>
            </a:endParaRPr>
          </a:p>
        </p:txBody>
      </p:sp>
      <p:sp>
        <p:nvSpPr>
          <p:cNvPr id="5" name="Date">
            <a:extLst>
              <a:ext uri="{FF2B5EF4-FFF2-40B4-BE49-F238E27FC236}">
                <a16:creationId xmlns:a16="http://schemas.microsoft.com/office/drawing/2014/main" id="{7FEEB1B5-922E-6B41-9256-301776A52CE2}"/>
              </a:ext>
            </a:extLst>
          </p:cNvPr>
          <p:cNvSpPr>
            <a:spLocks noGrp="1"/>
          </p:cNvSpPr>
          <p:nvPr>
            <p:ph type="dt" sz="half" idx="2"/>
          </p:nvPr>
        </p:nvSpPr>
        <p:spPr/>
        <p:txBody>
          <a:bodyPr/>
          <a:lstStyle/>
          <a:p>
            <a:fld id="{E0C8DACD-4E35-4E4C-AC75-C3DE50F04E7E}" type="datetime1">
              <a:rPr lang="en-US" smtClean="0"/>
              <a:pPr/>
              <a:t>9/16/2025</a:t>
            </a:fld>
            <a:endParaRPr lang="en-US" dirty="0"/>
          </a:p>
        </p:txBody>
      </p:sp>
      <p:sp>
        <p:nvSpPr>
          <p:cNvPr id="6" name="Slide Number">
            <a:extLst>
              <a:ext uri="{FF2B5EF4-FFF2-40B4-BE49-F238E27FC236}">
                <a16:creationId xmlns:a16="http://schemas.microsoft.com/office/drawing/2014/main" id="{8AD25A61-95C4-5F44-8726-98D65EC40F9E}"/>
              </a:ext>
            </a:extLst>
          </p:cNvPr>
          <p:cNvSpPr>
            <a:spLocks noGrp="1"/>
          </p:cNvSpPr>
          <p:nvPr>
            <p:ph type="sldNum" sz="quarter" idx="4"/>
          </p:nvPr>
        </p:nvSpPr>
        <p:spPr/>
        <p:txBody>
          <a:bodyPr/>
          <a:lstStyle/>
          <a:p>
            <a:fld id="{8A7A6979-0714-4377-B894-6BE4C2D6E202}" type="slidenum">
              <a:rPr lang="en-US" smtClean="0"/>
              <a:pPr/>
              <a:t>9</a:t>
            </a:fld>
            <a:endParaRPr lang="en-US" dirty="0"/>
          </a:p>
        </p:txBody>
      </p:sp>
      <p:pic>
        <p:nvPicPr>
          <p:cNvPr id="8" name="Picture 7">
            <a:extLst>
              <a:ext uri="{FF2B5EF4-FFF2-40B4-BE49-F238E27FC236}">
                <a16:creationId xmlns:a16="http://schemas.microsoft.com/office/drawing/2014/main" id="{59AACC85-D185-F643-8084-CBD4289E2F63}"/>
              </a:ext>
            </a:extLst>
          </p:cNvPr>
          <p:cNvPicPr>
            <a:picLocks noChangeAspect="1"/>
          </p:cNvPicPr>
          <p:nvPr/>
        </p:nvPicPr>
        <p:blipFill>
          <a:blip r:embed="rId3"/>
          <a:srcRect/>
          <a:stretch/>
        </p:blipFill>
        <p:spPr>
          <a:xfrm>
            <a:off x="1962311" y="6072299"/>
            <a:ext cx="3418318" cy="365760"/>
          </a:xfrm>
          <a:prstGeom prst="rect">
            <a:avLst/>
          </a:prstGeom>
        </p:spPr>
      </p:pic>
      <p:cxnSp>
        <p:nvCxnSpPr>
          <p:cNvPr id="13" name="Straight Connector 12">
            <a:extLst>
              <a:ext uri="{FF2B5EF4-FFF2-40B4-BE49-F238E27FC236}">
                <a16:creationId xmlns:a16="http://schemas.microsoft.com/office/drawing/2014/main" id="{806EC82D-BD86-EA6A-4C57-4CEF7F856303}"/>
              </a:ext>
            </a:extLst>
          </p:cNvPr>
          <p:cNvCxnSpPr/>
          <p:nvPr/>
        </p:nvCxnSpPr>
        <p:spPr bwMode="auto">
          <a:xfrm flipH="1">
            <a:off x="3048000" y="2066925"/>
            <a:ext cx="99060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a:extLst>
              <a:ext uri="{FF2B5EF4-FFF2-40B4-BE49-F238E27FC236}">
                <a16:creationId xmlns:a16="http://schemas.microsoft.com/office/drawing/2014/main" id="{A7921221-D4A3-F13C-ED77-BA000B7B84C3}"/>
              </a:ext>
            </a:extLst>
          </p:cNvPr>
          <p:cNvCxnSpPr>
            <a:cxnSpLocks/>
          </p:cNvCxnSpPr>
          <p:nvPr/>
        </p:nvCxnSpPr>
        <p:spPr bwMode="auto">
          <a:xfrm flipH="1">
            <a:off x="3124200" y="2066925"/>
            <a:ext cx="1371600" cy="2362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EF0B072-2616-D8E8-FBE9-E91B954137A7}"/>
              </a:ext>
            </a:extLst>
          </p:cNvPr>
          <p:cNvCxnSpPr/>
          <p:nvPr/>
        </p:nvCxnSpPr>
        <p:spPr bwMode="auto">
          <a:xfrm>
            <a:off x="7696200" y="2066925"/>
            <a:ext cx="990600" cy="6858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56EA4324-BDA6-859F-53D0-B4A012C4AD05}"/>
              </a:ext>
            </a:extLst>
          </p:cNvPr>
          <p:cNvCxnSpPr>
            <a:cxnSpLocks/>
          </p:cNvCxnSpPr>
          <p:nvPr/>
        </p:nvCxnSpPr>
        <p:spPr bwMode="auto">
          <a:xfrm>
            <a:off x="7391400" y="2066925"/>
            <a:ext cx="381000" cy="25146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 name="Body Text">
            <a:extLst>
              <a:ext uri="{FF2B5EF4-FFF2-40B4-BE49-F238E27FC236}">
                <a16:creationId xmlns:a16="http://schemas.microsoft.com/office/drawing/2014/main" id="{77D7AA02-503F-9061-422E-66A14FDA11CC}"/>
              </a:ext>
            </a:extLst>
          </p:cNvPr>
          <p:cNvSpPr>
            <a:spLocks noGrp="1"/>
          </p:cNvSpPr>
          <p:nvPr>
            <p:ph type="body" sz="quarter" idx="14"/>
          </p:nvPr>
        </p:nvSpPr>
        <p:spPr>
          <a:xfrm>
            <a:off x="319205" y="1064908"/>
            <a:ext cx="10746704" cy="4799434"/>
          </a:xfrm>
        </p:spPr>
        <p:txBody>
          <a:bodyPr>
            <a:noAutofit/>
          </a:bodyPr>
          <a:lstStyle/>
          <a:p>
            <a:pPr marL="0" indent="0" algn="ctr">
              <a:buNone/>
            </a:pPr>
            <a:r>
              <a:rPr lang="en-US" sz="3200" dirty="0">
                <a:latin typeface="Acumin Pro" panose="020B0504020202020204"/>
              </a:rPr>
              <a:t>Any graduate level (500 or 600) CCE (CE or CEM) course taken while in Combined Status, that earns a B or better, is eligible to be double counted.  Final approval comes from your MSCE advisory committee.</a:t>
            </a:r>
          </a:p>
          <a:p>
            <a:pPr marL="0" indent="0" algn="ctr">
              <a:buNone/>
            </a:pPr>
            <a:endParaRPr lang="en-US" sz="3200" dirty="0">
              <a:latin typeface="Acumin Pro" panose="020B0504020202020204"/>
            </a:endParaRPr>
          </a:p>
          <a:p>
            <a:pPr marL="0" indent="0" algn="ctr">
              <a:buNone/>
            </a:pPr>
            <a:r>
              <a:rPr lang="en-US" sz="3200" dirty="0">
                <a:latin typeface="Acumin Pro" panose="020B0504020202020204"/>
              </a:rPr>
              <a:t>If you are planning to apply for the Combined Program, be sure to tell your undergrad advisor so that you can begin planning. </a:t>
            </a:r>
          </a:p>
          <a:p>
            <a:pPr marL="0" marR="0" lvl="0" indent="0" algn="l" defTabSz="457200" rtl="0" eaLnBrk="1" fontAlgn="auto" latinLnBrk="0" hangingPunct="1">
              <a:lnSpc>
                <a:spcPct val="100000"/>
              </a:lnSpc>
              <a:spcBef>
                <a:spcPts val="0"/>
              </a:spcBef>
              <a:spcAft>
                <a:spcPts val="0"/>
              </a:spcAft>
              <a:buClrTx/>
              <a:buSzTx/>
              <a:buNone/>
              <a:tabLst/>
              <a:defRPr/>
            </a:pPr>
            <a:endParaRPr kumimoji="0" lang="en-US" sz="2400" b="0" i="0" u="none" strike="noStrike" kern="1200" cap="none" spc="0" normalizeH="0" baseline="0" noProof="0" dirty="0">
              <a:ln>
                <a:noFill/>
              </a:ln>
              <a:solidFill>
                <a:srgbClr val="000000"/>
              </a:solidFill>
              <a:effectLst/>
              <a:uLnTx/>
              <a:uFillTx/>
              <a:latin typeface="Acumin Pro" panose="020B0504020202020204"/>
              <a:ea typeface="+mn-ea"/>
              <a:cs typeface="Arial" panose="020B0604020202020204" pitchFamily="34" charset="0"/>
            </a:endParaRPr>
          </a:p>
        </p:txBody>
      </p:sp>
    </p:spTree>
    <p:extLst>
      <p:ext uri="{BB962C8B-B14F-4D97-AF65-F5344CB8AC3E}">
        <p14:creationId xmlns:p14="http://schemas.microsoft.com/office/powerpoint/2010/main" val="3854299018"/>
      </p:ext>
    </p:extLst>
  </p:cSld>
  <p:clrMapOvr>
    <a:masterClrMapping/>
  </p:clrMapOvr>
</p:sld>
</file>

<file path=ppt/theme/theme1.xml><?xml version="1.0" encoding="utf-8"?>
<a:theme xmlns:a="http://schemas.openxmlformats.org/drawingml/2006/main" name="Parcel">
  <a:themeElements>
    <a:clrScheme name="Purdue Brand Color Theme">
      <a:dk1>
        <a:srgbClr val="000000"/>
      </a:dk1>
      <a:lt1>
        <a:srgbClr val="FFFFFF"/>
      </a:lt1>
      <a:dk2>
        <a:srgbClr val="555960"/>
      </a:dk2>
      <a:lt2>
        <a:srgbClr val="CFB991"/>
      </a:lt2>
      <a:accent1>
        <a:srgbClr val="8E6F3E"/>
      </a:accent1>
      <a:accent2>
        <a:srgbClr val="FFFFFF"/>
      </a:accent2>
      <a:accent3>
        <a:srgbClr val="FFFFFF"/>
      </a:accent3>
      <a:accent4>
        <a:srgbClr val="FFFFFF"/>
      </a:accent4>
      <a:accent5>
        <a:srgbClr val="FFFFFF"/>
      </a:accent5>
      <a:accent6>
        <a:srgbClr val="FFFFFF"/>
      </a:accent6>
      <a:hlink>
        <a:srgbClr val="FFFFFF"/>
      </a:hlink>
      <a:folHlink>
        <a:srgbClr val="FFFFFF"/>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U-CoBrand_Template_Gold_Theme_Std_Screen.pptx" id="{15472184-1F6E-B94F-8582-FBC685EFAC84}" vid="{7B644FC9-7B5C-F54C-A4D7-3EDC0CF19F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865</TotalTime>
  <Words>1061</Words>
  <Application>Microsoft Office PowerPoint</Application>
  <PresentationFormat>Widescreen</PresentationFormat>
  <Paragraphs>162</Paragraphs>
  <Slides>14</Slides>
  <Notes>8</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14</vt:i4>
      </vt:variant>
    </vt:vector>
  </HeadingPairs>
  <TitlesOfParts>
    <vt:vector size="29" baseType="lpstr">
      <vt:lpstr>Acumin Pro</vt:lpstr>
      <vt:lpstr>Acumin Pro ExtraCondensed</vt:lpstr>
      <vt:lpstr>Acumin Pro Medium</vt:lpstr>
      <vt:lpstr>Acumin Pro Semibold</vt:lpstr>
      <vt:lpstr>Acumin Pro SemiCondensed</vt:lpstr>
      <vt:lpstr>acumin-pro</vt:lpstr>
      <vt:lpstr>Arial</vt:lpstr>
      <vt:lpstr>Calibri</vt:lpstr>
      <vt:lpstr>Gill Sans MT</vt:lpstr>
      <vt:lpstr>Helvetica Neue</vt:lpstr>
      <vt:lpstr>Times</vt:lpstr>
      <vt:lpstr>United Sans Cond Medium</vt:lpstr>
      <vt:lpstr>United Sans Ext Medium</vt:lpstr>
      <vt:lpstr>Wingdings</vt:lpstr>
      <vt:lpstr>Parcel</vt:lpstr>
      <vt:lpstr> BS + MS Combined Program,  lyles School of Civil and construction engineering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 the Purdue University brand in your presentations by using a brand-friendly template. This template uses an accessible master layout. Please note that some changes  to the PowerPoint template could impact accessibility by those with disabilities. Follow the instructions provided by Microsoft Office to ensure that your PowerPoint presentations are accessible to all users:</dc:title>
  <dc:subject/>
  <dc:creator>Stone, Drew A</dc:creator>
  <cp:keywords/>
  <dc:description/>
  <cp:lastModifiedBy>Jennifer R Ricksy</cp:lastModifiedBy>
  <cp:revision>26</cp:revision>
  <dcterms:created xsi:type="dcterms:W3CDTF">2020-02-18T19:37:47Z</dcterms:created>
  <dcterms:modified xsi:type="dcterms:W3CDTF">2025-09-16T18:14:19Z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2024-06-18T17:35:55Z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827c0140-4531-4973-b38b-4c518eb4c5fa</vt:lpwstr>
  </property>
  <property fmtid="{D5CDD505-2E9C-101B-9397-08002B2CF9AE}" pid="8" name="MSIP_Label_4044bd30-2ed7-4c9d-9d12-46200872a97b_ContentBits">
    <vt:lpwstr>0</vt:lpwstr>
  </property>
</Properties>
</file>