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3"/>
  </p:notesMasterIdLst>
  <p:sldIdLst>
    <p:sldId id="256" r:id="rId5"/>
    <p:sldId id="269" r:id="rId6"/>
    <p:sldId id="270" r:id="rId7"/>
    <p:sldId id="271" r:id="rId8"/>
    <p:sldId id="272" r:id="rId9"/>
    <p:sldId id="259" r:id="rId10"/>
    <p:sldId id="260" r:id="rId11"/>
    <p:sldId id="261" r:id="rId12"/>
    <p:sldId id="262" r:id="rId13"/>
    <p:sldId id="263" r:id="rId14"/>
    <p:sldId id="264" r:id="rId15"/>
    <p:sldId id="273" r:id="rId16"/>
    <p:sldId id="274" r:id="rId17"/>
    <p:sldId id="275" r:id="rId18"/>
    <p:sldId id="276" r:id="rId19"/>
    <p:sldId id="277" r:id="rId20"/>
    <p:sldId id="278" r:id="rId21"/>
    <p:sldId id="268" r:id="rId22"/>
  </p:sldIdLst>
  <p:sldSz cx="9144000" cy="5143500" type="screen16x9"/>
  <p:notesSz cx="6858000" cy="9144000"/>
  <p:embeddedFontLst>
    <p:embeddedFont>
      <p:font typeface="Amatic SC" panose="00000500000000000000" pitchFamily="2" charset="-79"/>
      <p:regular r:id="rId24"/>
      <p:bold r:id="rId25"/>
    </p:embeddedFont>
    <p:embeddedFont>
      <p:font typeface="Bree Serif" panose="020B0604020202020204" charset="0"/>
      <p:regular r:id="rId26"/>
    </p:embeddedFont>
    <p:embeddedFont>
      <p:font typeface="Lato" panose="020F0502020204030203" pitchFamily="34" charset="0"/>
      <p:regular r:id="rId27"/>
      <p:bold r:id="rId28"/>
      <p:italic r:id="rId29"/>
      <p:boldItalic r:id="rId30"/>
    </p:embeddedFont>
    <p:embeddedFont>
      <p:font typeface="Proxima Nova" panose="020B0604020202020204" charset="0"/>
      <p:regular r:id="rId31"/>
      <p:bold r:id="rId32"/>
      <p:italic r:id="rId33"/>
      <p:boldItalic r:id="rId34"/>
    </p:embeddedFont>
    <p:embeddedFont>
      <p:font typeface="Roboto" panose="02000000000000000000" pitchFamily="2" charset="0"/>
      <p:regular r:id="rId35"/>
      <p:bold r:id="rId36"/>
      <p:italic r:id="rId37"/>
      <p:boldItalic r:id="rId38"/>
    </p:embeddedFont>
    <p:embeddedFont>
      <p:font typeface="Source Code Pro" panose="020B0509030403020204" pitchFamily="49"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 SET ASIDE TO SHARE:</a:t>
            </a:r>
            <a:endParaRPr/>
          </a:p>
          <a:p>
            <a:pPr marL="457200" lvl="0" indent="-298450" algn="l" rtl="0">
              <a:spcBef>
                <a:spcPts val="0"/>
              </a:spcBef>
              <a:spcAft>
                <a:spcPts val="0"/>
              </a:spcAft>
              <a:buSzPts val="1100"/>
              <a:buChar char="-"/>
            </a:pPr>
            <a:r>
              <a:rPr lang="en"/>
              <a:t>HOC surveyed 34 campuses </a:t>
            </a:r>
            <a:endParaRPr/>
          </a:p>
          <a:p>
            <a:pPr marL="457200" lvl="0" indent="-298450" algn="l" rtl="0">
              <a:spcBef>
                <a:spcPts val="0"/>
              </a:spcBef>
              <a:spcAft>
                <a:spcPts val="0"/>
              </a:spcAft>
              <a:buSzPts val="1100"/>
              <a:buChar char="-"/>
            </a:pPr>
            <a:r>
              <a:rPr lang="en"/>
              <a:t>Done by CUFBA, NSCAHH, SGRC, SPIRG</a:t>
            </a:r>
            <a:endParaRPr/>
          </a:p>
          <a:p>
            <a:pPr marL="457200" lvl="0" indent="-298450" algn="l" rtl="0">
              <a:spcBef>
                <a:spcPts val="0"/>
              </a:spcBef>
              <a:spcAft>
                <a:spcPts val="0"/>
              </a:spcAft>
              <a:buSzPts val="1100"/>
              <a:buChar char="-"/>
            </a:pPr>
            <a:r>
              <a:rPr lang="en"/>
              <a:t>48 percent food insecure in the last  30 days</a:t>
            </a:r>
            <a:endParaRPr/>
          </a:p>
          <a:p>
            <a:pPr marL="457200" lvl="0" indent="-298450" algn="l" rtl="0">
              <a:spcBef>
                <a:spcPts val="0"/>
              </a:spcBef>
              <a:spcAft>
                <a:spcPts val="0"/>
              </a:spcAft>
              <a:buSzPts val="1100"/>
              <a:buChar char="-"/>
            </a:pPr>
            <a:r>
              <a:rPr lang="en"/>
              <a:t>22 with VERY LOW (research more to explain well)</a:t>
            </a:r>
            <a:endParaRPr/>
          </a:p>
          <a:p>
            <a:pPr marL="457200" lvl="0" indent="-298450" algn="l" rtl="0">
              <a:spcBef>
                <a:spcPts val="0"/>
              </a:spcBef>
              <a:spcAft>
                <a:spcPts val="0"/>
              </a:spcAft>
              <a:buSzPts val="1100"/>
              <a:buChar char="-"/>
            </a:pPr>
            <a:r>
              <a:rPr lang="en"/>
              <a:t>57 black students</a:t>
            </a:r>
            <a:endParaRPr/>
          </a:p>
          <a:p>
            <a:pPr marL="457200" lvl="0" indent="-298450" algn="l" rtl="0">
              <a:spcBef>
                <a:spcPts val="0"/>
              </a:spcBef>
              <a:spcAft>
                <a:spcPts val="0"/>
              </a:spcAft>
              <a:buSzPts val="1100"/>
              <a:buChar char="-"/>
            </a:pPr>
            <a:r>
              <a:rPr lang="en"/>
              <a:t>56 first gen</a:t>
            </a:r>
            <a:endParaRPr/>
          </a:p>
          <a:p>
            <a:pPr marL="457200" lvl="0" indent="-298450" algn="l" rtl="0">
              <a:spcBef>
                <a:spcPts val="0"/>
              </a:spcBef>
              <a:spcAft>
                <a:spcPts val="0"/>
              </a:spcAft>
              <a:buSzPts val="1100"/>
              <a:buChar char="-"/>
            </a:pPr>
            <a:r>
              <a:rPr lang="en"/>
              <a:t>64 housing, 15 homeless </a:t>
            </a:r>
            <a:endParaRPr/>
          </a:p>
          <a:p>
            <a:pPr marL="457200" lvl="0" indent="-298450" algn="l" rtl="0">
              <a:spcBef>
                <a:spcPts val="0"/>
              </a:spcBef>
              <a:spcAft>
                <a:spcPts val="0"/>
              </a:spcAft>
              <a:buSzPts val="1100"/>
              <a:buChar char="-"/>
            </a:pPr>
            <a:r>
              <a:rPr lang="en"/>
              <a:t>43 meal plans (point run out, days closed)</a:t>
            </a:r>
            <a:endParaRPr/>
          </a:p>
          <a:p>
            <a:pPr marL="457200" lvl="0" indent="-298450" algn="l" rtl="0">
              <a:spcBef>
                <a:spcPts val="0"/>
              </a:spcBef>
              <a:spcAft>
                <a:spcPts val="0"/>
              </a:spcAft>
              <a:buSzPts val="1100"/>
              <a:buChar char="-"/>
            </a:pPr>
            <a:r>
              <a:rPr lang="en"/>
              <a:t>61 on services like SNAP, TANF</a:t>
            </a:r>
            <a:endParaRPr/>
          </a:p>
          <a:p>
            <a:pPr marL="457200" lvl="0" indent="-298450" algn="l" rtl="0">
              <a:spcBef>
                <a:spcPts val="0"/>
              </a:spcBef>
              <a:spcAft>
                <a:spcPts val="0"/>
              </a:spcAft>
              <a:buSzPts val="1100"/>
              <a:buChar char="-"/>
            </a:pPr>
            <a:r>
              <a:rPr lang="en"/>
              <a:t>55 couldn't buy a textbook as a result, 53 missing class as a result, 35 dropping class as direct consequences of being food insecure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0f159e3eb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0f159e3eb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Foundations of ace – these are our 5 pillars </a:t>
            </a:r>
            <a:endParaRPr/>
          </a:p>
          <a:p>
            <a:pPr marL="457200" lvl="0" indent="-298450" algn="l" rtl="0">
              <a:spcBef>
                <a:spcPts val="0"/>
              </a:spcBef>
              <a:spcAft>
                <a:spcPts val="0"/>
              </a:spcAft>
              <a:buSzPts val="1100"/>
              <a:buChar char="-"/>
            </a:pPr>
            <a:r>
              <a:rPr lang="en"/>
              <a:t>Availability: Open throughout the week </a:t>
            </a:r>
            <a:endParaRPr/>
          </a:p>
          <a:p>
            <a:pPr marL="457200" lvl="0" indent="-298450" algn="l" rtl="0">
              <a:spcBef>
                <a:spcPts val="0"/>
              </a:spcBef>
              <a:spcAft>
                <a:spcPts val="0"/>
              </a:spcAft>
              <a:buSzPts val="1100"/>
              <a:buChar char="-"/>
            </a:pPr>
            <a:r>
              <a:rPr lang="en"/>
              <a:t>Access: Purdue community is able to access at no cost, just need to show purdue ID</a:t>
            </a:r>
            <a:endParaRPr/>
          </a:p>
          <a:p>
            <a:pPr marL="457200" lvl="0" indent="-298450" algn="l" rtl="0">
              <a:spcBef>
                <a:spcPts val="0"/>
              </a:spcBef>
              <a:spcAft>
                <a:spcPts val="0"/>
              </a:spcAft>
              <a:buSzPts val="1100"/>
              <a:buChar char="-"/>
            </a:pPr>
            <a:r>
              <a:rPr lang="en"/>
              <a:t>Use: things available to clients like cooking demos, recipe cards, and volunteer training </a:t>
            </a:r>
            <a:endParaRPr/>
          </a:p>
          <a:p>
            <a:pPr marL="457200" lvl="0" indent="-298450" algn="l" rtl="0">
              <a:spcBef>
                <a:spcPts val="0"/>
              </a:spcBef>
              <a:spcAft>
                <a:spcPts val="0"/>
              </a:spcAft>
              <a:buSzPts val="1100"/>
              <a:buChar char="-"/>
            </a:pPr>
            <a:r>
              <a:rPr lang="en"/>
              <a:t>Cultural Appropriateness: try our best to stock our pantries w/ food from different cultures. We will be partnering with cultural centers this year.</a:t>
            </a:r>
            <a:endParaRPr/>
          </a:p>
          <a:p>
            <a:pPr marL="457200" lvl="0" indent="-298450" algn="l" rtl="0">
              <a:spcBef>
                <a:spcPts val="0"/>
              </a:spcBef>
              <a:spcAft>
                <a:spcPts val="0"/>
              </a:spcAft>
              <a:buSzPts val="1100"/>
              <a:buChar char="-"/>
            </a:pPr>
            <a:r>
              <a:rPr lang="en"/>
              <a:t>Consistency: we don’t close unless necessary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0f0694007f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0f0694007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701A82D9-4FD1-2211-4339-64D8C3840F57}"/>
            </a:ext>
          </a:extLst>
        </p:cNvPr>
        <p:cNvGrpSpPr/>
        <p:nvPr/>
      </p:nvGrpSpPr>
      <p:grpSpPr>
        <a:xfrm>
          <a:off x="0" y="0"/>
          <a:ext cx="0" cy="0"/>
          <a:chOff x="0" y="0"/>
          <a:chExt cx="0" cy="0"/>
        </a:xfrm>
      </p:grpSpPr>
      <p:sp>
        <p:nvSpPr>
          <p:cNvPr id="124" name="Google Shape;124;g10f0694007f_0_2:notes">
            <a:extLst>
              <a:ext uri="{FF2B5EF4-FFF2-40B4-BE49-F238E27FC236}">
                <a16:creationId xmlns:a16="http://schemas.microsoft.com/office/drawing/2014/main" id="{609BAE10-18DB-B52E-7E6E-6BB7E27561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0f0694007f_0_2:notes">
            <a:extLst>
              <a:ext uri="{FF2B5EF4-FFF2-40B4-BE49-F238E27FC236}">
                <a16:creationId xmlns:a16="http://schemas.microsoft.com/office/drawing/2014/main" id="{50B502BF-48FC-72A7-5F4A-2F3A4E7AE4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603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BC35BC9F-38F8-F690-3147-2909D240784B}"/>
            </a:ext>
          </a:extLst>
        </p:cNvPr>
        <p:cNvGrpSpPr/>
        <p:nvPr/>
      </p:nvGrpSpPr>
      <p:grpSpPr>
        <a:xfrm>
          <a:off x="0" y="0"/>
          <a:ext cx="0" cy="0"/>
          <a:chOff x="0" y="0"/>
          <a:chExt cx="0" cy="0"/>
        </a:xfrm>
      </p:grpSpPr>
      <p:sp>
        <p:nvSpPr>
          <p:cNvPr id="124" name="Google Shape;124;g10f0694007f_0_2:notes">
            <a:extLst>
              <a:ext uri="{FF2B5EF4-FFF2-40B4-BE49-F238E27FC236}">
                <a16:creationId xmlns:a16="http://schemas.microsoft.com/office/drawing/2014/main" id="{50199713-7DE1-BB59-23F9-9F3CC0150B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0f0694007f_0_2:notes">
            <a:extLst>
              <a:ext uri="{FF2B5EF4-FFF2-40B4-BE49-F238E27FC236}">
                <a16:creationId xmlns:a16="http://schemas.microsoft.com/office/drawing/2014/main" id="{A1D3E78F-55E7-E319-C8BC-F90C1E0AE9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380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935735EA-2A39-9895-3364-AF3B5B505900}"/>
            </a:ext>
          </a:extLst>
        </p:cNvPr>
        <p:cNvGrpSpPr/>
        <p:nvPr/>
      </p:nvGrpSpPr>
      <p:grpSpPr>
        <a:xfrm>
          <a:off x="0" y="0"/>
          <a:ext cx="0" cy="0"/>
          <a:chOff x="0" y="0"/>
          <a:chExt cx="0" cy="0"/>
        </a:xfrm>
      </p:grpSpPr>
      <p:sp>
        <p:nvSpPr>
          <p:cNvPr id="124" name="Google Shape;124;g10f0694007f_0_2:notes">
            <a:extLst>
              <a:ext uri="{FF2B5EF4-FFF2-40B4-BE49-F238E27FC236}">
                <a16:creationId xmlns:a16="http://schemas.microsoft.com/office/drawing/2014/main" id="{1AADA5C6-A7C5-FF3D-7829-23C5B22662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0f0694007f_0_2:notes">
            <a:extLst>
              <a:ext uri="{FF2B5EF4-FFF2-40B4-BE49-F238E27FC236}">
                <a16:creationId xmlns:a16="http://schemas.microsoft.com/office/drawing/2014/main" id="{2F26B8A6-DA21-9383-6532-DC86084149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5525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AD0C9080-6B73-F5BA-02D2-BED358F6769D}"/>
            </a:ext>
          </a:extLst>
        </p:cNvPr>
        <p:cNvGrpSpPr/>
        <p:nvPr/>
      </p:nvGrpSpPr>
      <p:grpSpPr>
        <a:xfrm>
          <a:off x="0" y="0"/>
          <a:ext cx="0" cy="0"/>
          <a:chOff x="0" y="0"/>
          <a:chExt cx="0" cy="0"/>
        </a:xfrm>
      </p:grpSpPr>
      <p:sp>
        <p:nvSpPr>
          <p:cNvPr id="124" name="Google Shape;124;g10f0694007f_0_2:notes">
            <a:extLst>
              <a:ext uri="{FF2B5EF4-FFF2-40B4-BE49-F238E27FC236}">
                <a16:creationId xmlns:a16="http://schemas.microsoft.com/office/drawing/2014/main" id="{9CE747B5-A7DB-66D7-8F5E-36151EB5D44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0f0694007f_0_2:notes">
            <a:extLst>
              <a:ext uri="{FF2B5EF4-FFF2-40B4-BE49-F238E27FC236}">
                <a16:creationId xmlns:a16="http://schemas.microsoft.com/office/drawing/2014/main" id="{68BC5FB8-13C4-8BFF-F9E5-79CEDE5DB6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1139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647188A8-8936-543C-9179-0D6C11342DDA}"/>
            </a:ext>
          </a:extLst>
        </p:cNvPr>
        <p:cNvGrpSpPr/>
        <p:nvPr/>
      </p:nvGrpSpPr>
      <p:grpSpPr>
        <a:xfrm>
          <a:off x="0" y="0"/>
          <a:ext cx="0" cy="0"/>
          <a:chOff x="0" y="0"/>
          <a:chExt cx="0" cy="0"/>
        </a:xfrm>
      </p:grpSpPr>
      <p:sp>
        <p:nvSpPr>
          <p:cNvPr id="124" name="Google Shape;124;g10f0694007f_0_2:notes">
            <a:extLst>
              <a:ext uri="{FF2B5EF4-FFF2-40B4-BE49-F238E27FC236}">
                <a16:creationId xmlns:a16="http://schemas.microsoft.com/office/drawing/2014/main" id="{BCD2169A-6AB1-2F52-1A7F-809F2355CD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0f0694007f_0_2:notes">
            <a:extLst>
              <a:ext uri="{FF2B5EF4-FFF2-40B4-BE49-F238E27FC236}">
                <a16:creationId xmlns:a16="http://schemas.microsoft.com/office/drawing/2014/main" id="{0AD7443B-3A64-3BDB-3852-AE49D3BD4D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890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330389BB-53FE-055D-5A30-7FE4261A61C0}"/>
            </a:ext>
          </a:extLst>
        </p:cNvPr>
        <p:cNvGrpSpPr/>
        <p:nvPr/>
      </p:nvGrpSpPr>
      <p:grpSpPr>
        <a:xfrm>
          <a:off x="0" y="0"/>
          <a:ext cx="0" cy="0"/>
          <a:chOff x="0" y="0"/>
          <a:chExt cx="0" cy="0"/>
        </a:xfrm>
      </p:grpSpPr>
      <p:sp>
        <p:nvSpPr>
          <p:cNvPr id="124" name="Google Shape;124;g10f0694007f_0_2:notes">
            <a:extLst>
              <a:ext uri="{FF2B5EF4-FFF2-40B4-BE49-F238E27FC236}">
                <a16:creationId xmlns:a16="http://schemas.microsoft.com/office/drawing/2014/main" id="{B372B601-53EE-A957-C749-D2832A3959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0f0694007f_0_2:notes">
            <a:extLst>
              <a:ext uri="{FF2B5EF4-FFF2-40B4-BE49-F238E27FC236}">
                <a16:creationId xmlns:a16="http://schemas.microsoft.com/office/drawing/2014/main" id="{156EB2C4-F8BF-3615-9BE7-1E07FBD346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730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d1ba2875e7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d1ba2875e7_0_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Many of you indicated that you’re not yet FERPA certified, please shoot me an email and I can send you the information to get that taken care of </a:t>
            </a:r>
            <a:endParaRPr/>
          </a:p>
          <a:p>
            <a:pPr marL="0" lvl="0" indent="0" algn="l" rtl="0">
              <a:lnSpc>
                <a:spcPct val="100000"/>
              </a:lnSpc>
              <a:spcBef>
                <a:spcPts val="0"/>
              </a:spcBef>
              <a:spcAft>
                <a:spcPts val="0"/>
              </a:spcAft>
              <a:buSzPts val="1100"/>
              <a:buNone/>
            </a:pPr>
            <a:r>
              <a:rPr lang="en"/>
              <a:t>If you have any questions, feel free to unmute yourselves or drop your question in the chat. Otherwise, you are free to go.</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DECB37CF-947E-2E25-6704-4CB803EC4B7C}"/>
            </a:ext>
          </a:extLst>
        </p:cNvPr>
        <p:cNvGrpSpPr/>
        <p:nvPr/>
      </p:nvGrpSpPr>
      <p:grpSpPr>
        <a:xfrm>
          <a:off x="0" y="0"/>
          <a:ext cx="0" cy="0"/>
          <a:chOff x="0" y="0"/>
          <a:chExt cx="0" cy="0"/>
        </a:xfrm>
      </p:grpSpPr>
      <p:sp>
        <p:nvSpPr>
          <p:cNvPr id="76" name="Google Shape;76;g7310b14f14_0_0:notes">
            <a:extLst>
              <a:ext uri="{FF2B5EF4-FFF2-40B4-BE49-F238E27FC236}">
                <a16:creationId xmlns:a16="http://schemas.microsoft.com/office/drawing/2014/main" id="{F0C4B5F8-C31B-C9D4-7F16-DE3CEEDE32A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310b14f14_0_0:notes">
            <a:extLst>
              <a:ext uri="{FF2B5EF4-FFF2-40B4-BE49-F238E27FC236}">
                <a16:creationId xmlns:a16="http://schemas.microsoft.com/office/drawing/2014/main" id="{CB86D866-61AB-55FE-2F08-A46336C4C6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chart, expiration date standards are on the diagram</a:t>
            </a:r>
            <a:endParaRPr/>
          </a:p>
          <a:p>
            <a:pPr marL="0" lvl="0" indent="0" algn="l" rtl="0">
              <a:spcBef>
                <a:spcPts val="0"/>
              </a:spcBef>
              <a:spcAft>
                <a:spcPts val="0"/>
              </a:spcAft>
              <a:buNone/>
            </a:pPr>
            <a:endParaRPr/>
          </a:p>
          <a:p>
            <a:pPr marL="0" lvl="0" indent="0" algn="l" rtl="0">
              <a:spcBef>
                <a:spcPts val="0"/>
              </a:spcBef>
              <a:spcAft>
                <a:spcPts val="0"/>
              </a:spcAft>
              <a:buNone/>
            </a:pPr>
            <a:r>
              <a:rPr lang="en"/>
              <a:t>Hailey’s last slide</a:t>
            </a:r>
            <a:endParaRPr/>
          </a:p>
          <a:p>
            <a:pPr marL="0" lvl="0" indent="0" algn="l" rtl="0">
              <a:spcBef>
                <a:spcPts val="0"/>
              </a:spcBef>
              <a:spcAft>
                <a:spcPts val="0"/>
              </a:spcAft>
              <a:buNone/>
            </a:pPr>
            <a:r>
              <a:rPr lang="en"/>
              <a:t>Our weekly grocery rescue donors are Target, Dollar general, and Panera </a:t>
            </a:r>
            <a:endParaRPr/>
          </a:p>
          <a:p>
            <a:pPr marL="0" lvl="0" indent="0" algn="l" rtl="0">
              <a:spcBef>
                <a:spcPts val="0"/>
              </a:spcBef>
              <a:spcAft>
                <a:spcPts val="0"/>
              </a:spcAft>
              <a:buNone/>
            </a:pPr>
            <a:r>
              <a:rPr lang="en"/>
              <a:t>Monthly food drive through st. tom’s</a:t>
            </a:r>
            <a:endParaRPr/>
          </a:p>
          <a:p>
            <a:pPr marL="0" lvl="0" indent="0" algn="l" rtl="0">
              <a:spcBef>
                <a:spcPts val="0"/>
              </a:spcBef>
              <a:spcAft>
                <a:spcPts val="0"/>
              </a:spcAft>
              <a:buNone/>
            </a:pPr>
            <a:r>
              <a:rPr lang="en"/>
              <a:t>Entomology department has also been donating collard greens to us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88546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C1CFC039-F5FB-953D-A023-E586F0B4D9ED}"/>
            </a:ext>
          </a:extLst>
        </p:cNvPr>
        <p:cNvGrpSpPr/>
        <p:nvPr/>
      </p:nvGrpSpPr>
      <p:grpSpPr>
        <a:xfrm>
          <a:off x="0" y="0"/>
          <a:ext cx="0" cy="0"/>
          <a:chOff x="0" y="0"/>
          <a:chExt cx="0" cy="0"/>
        </a:xfrm>
      </p:grpSpPr>
      <p:sp>
        <p:nvSpPr>
          <p:cNvPr id="76" name="Google Shape;76;g7310b14f14_0_0:notes">
            <a:extLst>
              <a:ext uri="{FF2B5EF4-FFF2-40B4-BE49-F238E27FC236}">
                <a16:creationId xmlns:a16="http://schemas.microsoft.com/office/drawing/2014/main" id="{8FAF67F6-2A06-6026-067D-6AFE7F25D3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310b14f14_0_0:notes">
            <a:extLst>
              <a:ext uri="{FF2B5EF4-FFF2-40B4-BE49-F238E27FC236}">
                <a16:creationId xmlns:a16="http://schemas.microsoft.com/office/drawing/2014/main" id="{ACD60B53-AC62-A812-5BAD-FC954EF0CD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chart, expiration date standards are on the diagram</a:t>
            </a:r>
            <a:endParaRPr/>
          </a:p>
          <a:p>
            <a:pPr marL="0" lvl="0" indent="0" algn="l" rtl="0">
              <a:spcBef>
                <a:spcPts val="0"/>
              </a:spcBef>
              <a:spcAft>
                <a:spcPts val="0"/>
              </a:spcAft>
              <a:buNone/>
            </a:pPr>
            <a:endParaRPr/>
          </a:p>
          <a:p>
            <a:pPr marL="0" lvl="0" indent="0" algn="l" rtl="0">
              <a:spcBef>
                <a:spcPts val="0"/>
              </a:spcBef>
              <a:spcAft>
                <a:spcPts val="0"/>
              </a:spcAft>
              <a:buNone/>
            </a:pPr>
            <a:r>
              <a:rPr lang="en"/>
              <a:t>Hailey’s last slide</a:t>
            </a:r>
            <a:endParaRPr/>
          </a:p>
          <a:p>
            <a:pPr marL="0" lvl="0" indent="0" algn="l" rtl="0">
              <a:spcBef>
                <a:spcPts val="0"/>
              </a:spcBef>
              <a:spcAft>
                <a:spcPts val="0"/>
              </a:spcAft>
              <a:buNone/>
            </a:pPr>
            <a:r>
              <a:rPr lang="en"/>
              <a:t>Our weekly grocery rescue donors are Target, Dollar general, and Panera </a:t>
            </a:r>
            <a:endParaRPr/>
          </a:p>
          <a:p>
            <a:pPr marL="0" lvl="0" indent="0" algn="l" rtl="0">
              <a:spcBef>
                <a:spcPts val="0"/>
              </a:spcBef>
              <a:spcAft>
                <a:spcPts val="0"/>
              </a:spcAft>
              <a:buNone/>
            </a:pPr>
            <a:r>
              <a:rPr lang="en"/>
              <a:t>Monthly food drive through st. tom’s</a:t>
            </a:r>
            <a:endParaRPr/>
          </a:p>
          <a:p>
            <a:pPr marL="0" lvl="0" indent="0" algn="l" rtl="0">
              <a:spcBef>
                <a:spcPts val="0"/>
              </a:spcBef>
              <a:spcAft>
                <a:spcPts val="0"/>
              </a:spcAft>
              <a:buNone/>
            </a:pPr>
            <a:r>
              <a:rPr lang="en"/>
              <a:t>Entomology department has also been donating collard greens to us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8384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3754AB7C-6D01-4C2B-58DA-0B7BD5FE9C16}"/>
            </a:ext>
          </a:extLst>
        </p:cNvPr>
        <p:cNvGrpSpPr/>
        <p:nvPr/>
      </p:nvGrpSpPr>
      <p:grpSpPr>
        <a:xfrm>
          <a:off x="0" y="0"/>
          <a:ext cx="0" cy="0"/>
          <a:chOff x="0" y="0"/>
          <a:chExt cx="0" cy="0"/>
        </a:xfrm>
      </p:grpSpPr>
      <p:sp>
        <p:nvSpPr>
          <p:cNvPr id="76" name="Google Shape;76;g7310b14f14_0_0:notes">
            <a:extLst>
              <a:ext uri="{FF2B5EF4-FFF2-40B4-BE49-F238E27FC236}">
                <a16:creationId xmlns:a16="http://schemas.microsoft.com/office/drawing/2014/main" id="{A4CC9BED-2601-74E0-1FCC-4FE7ACEECAD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310b14f14_0_0:notes">
            <a:extLst>
              <a:ext uri="{FF2B5EF4-FFF2-40B4-BE49-F238E27FC236}">
                <a16:creationId xmlns:a16="http://schemas.microsoft.com/office/drawing/2014/main" id="{3E54F242-E083-9D41-0911-FB1B1D83B2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chart, expiration date standards are on the diagram</a:t>
            </a:r>
            <a:endParaRPr/>
          </a:p>
          <a:p>
            <a:pPr marL="0" lvl="0" indent="0" algn="l" rtl="0">
              <a:spcBef>
                <a:spcPts val="0"/>
              </a:spcBef>
              <a:spcAft>
                <a:spcPts val="0"/>
              </a:spcAft>
              <a:buNone/>
            </a:pPr>
            <a:endParaRPr/>
          </a:p>
          <a:p>
            <a:pPr marL="0" lvl="0" indent="0" algn="l" rtl="0">
              <a:spcBef>
                <a:spcPts val="0"/>
              </a:spcBef>
              <a:spcAft>
                <a:spcPts val="0"/>
              </a:spcAft>
              <a:buNone/>
            </a:pPr>
            <a:r>
              <a:rPr lang="en"/>
              <a:t>Hailey’s last slide</a:t>
            </a:r>
            <a:endParaRPr/>
          </a:p>
          <a:p>
            <a:pPr marL="0" lvl="0" indent="0" algn="l" rtl="0">
              <a:spcBef>
                <a:spcPts val="0"/>
              </a:spcBef>
              <a:spcAft>
                <a:spcPts val="0"/>
              </a:spcAft>
              <a:buNone/>
            </a:pPr>
            <a:r>
              <a:rPr lang="en"/>
              <a:t>Our weekly grocery rescue donors are Target, Dollar general, and Panera </a:t>
            </a:r>
            <a:endParaRPr/>
          </a:p>
          <a:p>
            <a:pPr marL="0" lvl="0" indent="0" algn="l" rtl="0">
              <a:spcBef>
                <a:spcPts val="0"/>
              </a:spcBef>
              <a:spcAft>
                <a:spcPts val="0"/>
              </a:spcAft>
              <a:buNone/>
            </a:pPr>
            <a:r>
              <a:rPr lang="en"/>
              <a:t>Monthly food drive through st. tom’s</a:t>
            </a:r>
            <a:endParaRPr/>
          </a:p>
          <a:p>
            <a:pPr marL="0" lvl="0" indent="0" algn="l" rtl="0">
              <a:spcBef>
                <a:spcPts val="0"/>
              </a:spcBef>
              <a:spcAft>
                <a:spcPts val="0"/>
              </a:spcAft>
              <a:buNone/>
            </a:pPr>
            <a:r>
              <a:rPr lang="en"/>
              <a:t>Entomology department has also been donating collard greens to us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890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20248B8C-1B43-1829-C3BA-22938C682F6E}"/>
            </a:ext>
          </a:extLst>
        </p:cNvPr>
        <p:cNvGrpSpPr/>
        <p:nvPr/>
      </p:nvGrpSpPr>
      <p:grpSpPr>
        <a:xfrm>
          <a:off x="0" y="0"/>
          <a:ext cx="0" cy="0"/>
          <a:chOff x="0" y="0"/>
          <a:chExt cx="0" cy="0"/>
        </a:xfrm>
      </p:grpSpPr>
      <p:sp>
        <p:nvSpPr>
          <p:cNvPr id="76" name="Google Shape;76;g7310b14f14_0_0:notes">
            <a:extLst>
              <a:ext uri="{FF2B5EF4-FFF2-40B4-BE49-F238E27FC236}">
                <a16:creationId xmlns:a16="http://schemas.microsoft.com/office/drawing/2014/main" id="{1806B5BB-8F42-3907-85AE-A88E80876F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310b14f14_0_0:notes">
            <a:extLst>
              <a:ext uri="{FF2B5EF4-FFF2-40B4-BE49-F238E27FC236}">
                <a16:creationId xmlns:a16="http://schemas.microsoft.com/office/drawing/2014/main" id="{FB5D7C7E-D78D-A0DC-D97C-5420403297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chart, expiration date standards are on the diagram</a:t>
            </a:r>
            <a:endParaRPr/>
          </a:p>
          <a:p>
            <a:pPr marL="0" lvl="0" indent="0" algn="l" rtl="0">
              <a:spcBef>
                <a:spcPts val="0"/>
              </a:spcBef>
              <a:spcAft>
                <a:spcPts val="0"/>
              </a:spcAft>
              <a:buNone/>
            </a:pPr>
            <a:endParaRPr/>
          </a:p>
          <a:p>
            <a:pPr marL="0" lvl="0" indent="0" algn="l" rtl="0">
              <a:spcBef>
                <a:spcPts val="0"/>
              </a:spcBef>
              <a:spcAft>
                <a:spcPts val="0"/>
              </a:spcAft>
              <a:buNone/>
            </a:pPr>
            <a:r>
              <a:rPr lang="en"/>
              <a:t>Hailey’s last slide</a:t>
            </a:r>
            <a:endParaRPr/>
          </a:p>
          <a:p>
            <a:pPr marL="0" lvl="0" indent="0" algn="l" rtl="0">
              <a:spcBef>
                <a:spcPts val="0"/>
              </a:spcBef>
              <a:spcAft>
                <a:spcPts val="0"/>
              </a:spcAft>
              <a:buNone/>
            </a:pPr>
            <a:r>
              <a:rPr lang="en"/>
              <a:t>Our weekly grocery rescue donors are Target, Dollar general, and Panera </a:t>
            </a:r>
            <a:endParaRPr/>
          </a:p>
          <a:p>
            <a:pPr marL="0" lvl="0" indent="0" algn="l" rtl="0">
              <a:spcBef>
                <a:spcPts val="0"/>
              </a:spcBef>
              <a:spcAft>
                <a:spcPts val="0"/>
              </a:spcAft>
              <a:buNone/>
            </a:pPr>
            <a:r>
              <a:rPr lang="en"/>
              <a:t>Monthly food drive through st. tom’s</a:t>
            </a:r>
            <a:endParaRPr/>
          </a:p>
          <a:p>
            <a:pPr marL="0" lvl="0" indent="0" algn="l" rtl="0">
              <a:spcBef>
                <a:spcPts val="0"/>
              </a:spcBef>
              <a:spcAft>
                <a:spcPts val="0"/>
              </a:spcAft>
              <a:buNone/>
            </a:pPr>
            <a:r>
              <a:rPr lang="en"/>
              <a:t>Entomology department has also been donating collard greens to us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50888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10b14f1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7310b14f1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chart, expiration date standards are on the diagram</a:t>
            </a:r>
            <a:endParaRPr/>
          </a:p>
          <a:p>
            <a:pPr marL="0" lvl="0" indent="0" algn="l" rtl="0">
              <a:spcBef>
                <a:spcPts val="0"/>
              </a:spcBef>
              <a:spcAft>
                <a:spcPts val="0"/>
              </a:spcAft>
              <a:buNone/>
            </a:pPr>
            <a:endParaRPr/>
          </a:p>
          <a:p>
            <a:pPr marL="0" lvl="0" indent="0" algn="l" rtl="0">
              <a:spcBef>
                <a:spcPts val="0"/>
              </a:spcBef>
              <a:spcAft>
                <a:spcPts val="0"/>
              </a:spcAft>
              <a:buNone/>
            </a:pPr>
            <a:r>
              <a:rPr lang="en"/>
              <a:t>Hailey’s last slide</a:t>
            </a:r>
            <a:endParaRPr/>
          </a:p>
          <a:p>
            <a:pPr marL="0" lvl="0" indent="0" algn="l" rtl="0">
              <a:spcBef>
                <a:spcPts val="0"/>
              </a:spcBef>
              <a:spcAft>
                <a:spcPts val="0"/>
              </a:spcAft>
              <a:buNone/>
            </a:pPr>
            <a:r>
              <a:rPr lang="en"/>
              <a:t>Our weekly grocery rescue donors are Target, Dollar general, and Panera </a:t>
            </a:r>
            <a:endParaRPr/>
          </a:p>
          <a:p>
            <a:pPr marL="0" lvl="0" indent="0" algn="l" rtl="0">
              <a:spcBef>
                <a:spcPts val="0"/>
              </a:spcBef>
              <a:spcAft>
                <a:spcPts val="0"/>
              </a:spcAft>
              <a:buNone/>
            </a:pPr>
            <a:r>
              <a:rPr lang="en"/>
              <a:t>Monthly food drive through st. tom’s</a:t>
            </a:r>
            <a:endParaRPr/>
          </a:p>
          <a:p>
            <a:pPr marL="0" lvl="0" indent="0" algn="l" rtl="0">
              <a:spcBef>
                <a:spcPts val="0"/>
              </a:spcBef>
              <a:spcAft>
                <a:spcPts val="0"/>
              </a:spcAft>
              <a:buNone/>
            </a:pPr>
            <a:r>
              <a:rPr lang="en"/>
              <a:t>Entomology department has also been donating collard greens to us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1ba2875e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gd1ba2875e7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Student Director</a:t>
            </a:r>
            <a:endParaRPr/>
          </a:p>
          <a:p>
            <a:pPr marL="0" lvl="0" indent="0" algn="l" rtl="0">
              <a:lnSpc>
                <a:spcPct val="100000"/>
              </a:lnSpc>
              <a:spcBef>
                <a:spcPts val="0"/>
              </a:spcBef>
              <a:spcAft>
                <a:spcPts val="0"/>
              </a:spcAft>
              <a:buSzPts val="1100"/>
              <a:buNone/>
            </a:pPr>
            <a:r>
              <a:rPr lang="en"/>
              <a:t>Volunteer Coordinators</a:t>
            </a:r>
            <a:endParaRPr/>
          </a:p>
          <a:p>
            <a:pPr marL="0" lvl="0" indent="0" algn="l" rtl="0">
              <a:lnSpc>
                <a:spcPct val="100000"/>
              </a:lnSpc>
              <a:spcBef>
                <a:spcPts val="0"/>
              </a:spcBef>
              <a:spcAft>
                <a:spcPts val="0"/>
              </a:spcAft>
              <a:buSzPts val="1100"/>
              <a:buNone/>
            </a:pPr>
            <a:r>
              <a:rPr lang="en"/>
              <a:t>Directors of Inventory</a:t>
            </a:r>
            <a:endParaRPr/>
          </a:p>
          <a:p>
            <a:pPr marL="0" lvl="0" indent="0" algn="l" rtl="0">
              <a:lnSpc>
                <a:spcPct val="100000"/>
              </a:lnSpc>
              <a:spcBef>
                <a:spcPts val="0"/>
              </a:spcBef>
              <a:spcAft>
                <a:spcPts val="0"/>
              </a:spcAft>
              <a:buSzPts val="1100"/>
              <a:buNone/>
            </a:pPr>
            <a:r>
              <a:rPr lang="en"/>
              <a:t>Director of pop-ups</a:t>
            </a:r>
            <a:endParaRPr/>
          </a:p>
          <a:p>
            <a:pPr marL="0" lvl="0" indent="0" algn="l" rtl="0">
              <a:lnSpc>
                <a:spcPct val="100000"/>
              </a:lnSpc>
              <a:spcBef>
                <a:spcPts val="0"/>
              </a:spcBef>
              <a:spcAft>
                <a:spcPts val="0"/>
              </a:spcAft>
              <a:buSzPts val="1100"/>
              <a:buNone/>
            </a:pPr>
            <a:r>
              <a:rPr lang="en"/>
              <a:t>Director of Outreach</a:t>
            </a:r>
            <a:endParaRPr/>
          </a:p>
          <a:p>
            <a:pPr marL="0" lvl="0" indent="0" algn="l" rtl="0">
              <a:lnSpc>
                <a:spcPct val="100000"/>
              </a:lnSpc>
              <a:spcBef>
                <a:spcPts val="0"/>
              </a:spcBef>
              <a:spcAft>
                <a:spcPts val="0"/>
              </a:spcAft>
              <a:buSzPts val="1100"/>
              <a:buNone/>
            </a:pPr>
            <a:r>
              <a:rPr lang="en"/>
              <a:t>Director of Donations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1ba2875e7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d1ba2875e7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POINTS: bread and produce are 0 points, cans are 1 point, we go largely based upon serving size from there</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
                <a:solidFill>
                  <a:schemeClr val="dk1"/>
                </a:solidFill>
                <a:latin typeface="Times New Roman"/>
                <a:ea typeface="Times New Roman"/>
                <a:cs typeface="Times New Roman"/>
                <a:sym typeface="Times New Roman"/>
              </a:rPr>
              <a:t>*The LGBTQ+ center just moved over winter break. New address is </a:t>
            </a:r>
            <a:r>
              <a:rPr lang="en" sz="1200">
                <a:solidFill>
                  <a:srgbClr val="333333"/>
                </a:solidFill>
              </a:rPr>
              <a:t>Hicks Library, </a:t>
            </a:r>
            <a:r>
              <a:rPr lang="en" sz="1200">
                <a:solidFill>
                  <a:srgbClr val="0072C6"/>
                </a:solidFill>
              </a:rPr>
              <a:t>Room G988 </a:t>
            </a:r>
            <a:endParaRPr sz="1200">
              <a:solidFill>
                <a:srgbClr val="0072C6"/>
              </a:solidFill>
            </a:endParaRPr>
          </a:p>
          <a:p>
            <a:pPr marL="0" lvl="0" indent="0" algn="l" rtl="0">
              <a:lnSpc>
                <a:spcPct val="115000"/>
              </a:lnSpc>
              <a:spcBef>
                <a:spcPts val="0"/>
              </a:spcBef>
              <a:spcAft>
                <a:spcPts val="0"/>
              </a:spcAft>
              <a:buClr>
                <a:schemeClr val="dk1"/>
              </a:buClr>
              <a:buSzPts val="1100"/>
              <a:buFont typeface="Arial"/>
              <a:buNone/>
            </a:pPr>
            <a:r>
              <a:rPr lang="en" sz="1050">
                <a:solidFill>
                  <a:srgbClr val="0072C6"/>
                </a:solidFill>
                <a:latin typeface="Roboto"/>
                <a:ea typeface="Roboto"/>
                <a:cs typeface="Roboto"/>
                <a:sym typeface="Roboto"/>
              </a:rPr>
              <a:t>504 W State St, West Lafayette, IN 47907</a:t>
            </a:r>
            <a:r>
              <a:rPr lang="en">
                <a:solidFill>
                  <a:schemeClr val="dk1"/>
                </a:solidFill>
                <a:latin typeface="Times New Roman"/>
                <a:ea typeface="Times New Roman"/>
                <a:cs typeface="Times New Roman"/>
                <a:sym typeface="Times New Roman"/>
              </a:rPr>
              <a:t>.</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Pop ups serve as more of a marketing tool…not going to have as wide a variety as the actual pantry so if you are looking for a variety of choices go to the central location</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Audrey’s first slide</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ebb2ffa1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ebb2ffa1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What’s considered healthy for one person isn’t necessarily healthy for another</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some food pantries that use a color-coded teer system (green, yellow, red) for health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hyperlink" Target="mailto:ekane97@purdue.edu"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mailto:acefood@purdue.edu" TargetMode="External"/><Relationship Id="rId4" Type="http://schemas.openxmlformats.org/officeDocument/2006/relationships/hyperlink" Target="mailto:mmihalka@purdue.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74EA7"/>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ACE Campus food pantry</a:t>
            </a:r>
            <a:endParaRPr/>
          </a:p>
          <a:p>
            <a:pPr marL="0" lvl="0" indent="0" algn="ctr" rtl="0">
              <a:spcBef>
                <a:spcPts val="0"/>
              </a:spcBef>
              <a:spcAft>
                <a:spcPts val="0"/>
              </a:spcAft>
              <a:buNone/>
            </a:pPr>
            <a:endParaRPr lang="en"/>
          </a:p>
        </p:txBody>
      </p:sp>
      <p:pic>
        <p:nvPicPr>
          <p:cNvPr id="57" name="Google Shape;57;p13"/>
          <p:cNvPicPr preferRelativeResize="0"/>
          <p:nvPr/>
        </p:nvPicPr>
        <p:blipFill>
          <a:blip r:embed="rId3">
            <a:alphaModFix/>
          </a:blip>
          <a:stretch>
            <a:fillRect/>
          </a:stretch>
        </p:blipFill>
        <p:spPr>
          <a:xfrm>
            <a:off x="7278725" y="3505975"/>
            <a:ext cx="1711350" cy="1537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0"/>
          <p:cNvPicPr preferRelativeResize="0"/>
          <p:nvPr/>
        </p:nvPicPr>
        <p:blipFill>
          <a:blip r:embed="rId3">
            <a:alphaModFix/>
          </a:blip>
          <a:stretch>
            <a:fillRect/>
          </a:stretch>
        </p:blipFill>
        <p:spPr>
          <a:xfrm>
            <a:off x="152400" y="101600"/>
            <a:ext cx="1599750" cy="3206239"/>
          </a:xfrm>
          <a:prstGeom prst="rect">
            <a:avLst/>
          </a:prstGeom>
          <a:noFill/>
          <a:ln>
            <a:noFill/>
          </a:ln>
        </p:spPr>
      </p:pic>
      <p:pic>
        <p:nvPicPr>
          <p:cNvPr id="109" name="Google Shape;109;p20"/>
          <p:cNvPicPr preferRelativeResize="0"/>
          <p:nvPr/>
        </p:nvPicPr>
        <p:blipFill>
          <a:blip r:embed="rId3">
            <a:alphaModFix/>
          </a:blip>
          <a:stretch>
            <a:fillRect/>
          </a:stretch>
        </p:blipFill>
        <p:spPr>
          <a:xfrm>
            <a:off x="2028825" y="101599"/>
            <a:ext cx="1599750" cy="3206239"/>
          </a:xfrm>
          <a:prstGeom prst="rect">
            <a:avLst/>
          </a:prstGeom>
          <a:noFill/>
          <a:ln>
            <a:noFill/>
          </a:ln>
        </p:spPr>
      </p:pic>
      <p:pic>
        <p:nvPicPr>
          <p:cNvPr id="110" name="Google Shape;110;p20"/>
          <p:cNvPicPr preferRelativeResize="0"/>
          <p:nvPr/>
        </p:nvPicPr>
        <p:blipFill>
          <a:blip r:embed="rId3">
            <a:alphaModFix/>
          </a:blip>
          <a:stretch>
            <a:fillRect/>
          </a:stretch>
        </p:blipFill>
        <p:spPr>
          <a:xfrm>
            <a:off x="3905250" y="101599"/>
            <a:ext cx="1599750" cy="3206239"/>
          </a:xfrm>
          <a:prstGeom prst="rect">
            <a:avLst/>
          </a:prstGeom>
          <a:noFill/>
          <a:ln>
            <a:noFill/>
          </a:ln>
        </p:spPr>
      </p:pic>
      <p:pic>
        <p:nvPicPr>
          <p:cNvPr id="111" name="Google Shape;111;p20"/>
          <p:cNvPicPr preferRelativeResize="0"/>
          <p:nvPr/>
        </p:nvPicPr>
        <p:blipFill>
          <a:blip r:embed="rId3">
            <a:alphaModFix/>
          </a:blip>
          <a:stretch>
            <a:fillRect/>
          </a:stretch>
        </p:blipFill>
        <p:spPr>
          <a:xfrm>
            <a:off x="7356775" y="101588"/>
            <a:ext cx="1599750" cy="3206263"/>
          </a:xfrm>
          <a:prstGeom prst="rect">
            <a:avLst/>
          </a:prstGeom>
          <a:noFill/>
          <a:ln>
            <a:noFill/>
          </a:ln>
        </p:spPr>
      </p:pic>
      <p:pic>
        <p:nvPicPr>
          <p:cNvPr id="112" name="Google Shape;112;p20"/>
          <p:cNvPicPr preferRelativeResize="0"/>
          <p:nvPr/>
        </p:nvPicPr>
        <p:blipFill>
          <a:blip r:embed="rId3">
            <a:alphaModFix/>
          </a:blip>
          <a:stretch>
            <a:fillRect/>
          </a:stretch>
        </p:blipFill>
        <p:spPr>
          <a:xfrm>
            <a:off x="5648550" y="101588"/>
            <a:ext cx="1599750" cy="3206263"/>
          </a:xfrm>
          <a:prstGeom prst="rect">
            <a:avLst/>
          </a:prstGeom>
          <a:noFill/>
          <a:ln>
            <a:noFill/>
          </a:ln>
        </p:spPr>
      </p:pic>
      <p:sp>
        <p:nvSpPr>
          <p:cNvPr id="113" name="Google Shape;113;p20"/>
          <p:cNvSpPr txBox="1"/>
          <p:nvPr/>
        </p:nvSpPr>
        <p:spPr>
          <a:xfrm>
            <a:off x="190125" y="1417425"/>
            <a:ext cx="1524300" cy="415500"/>
          </a:xfrm>
          <a:prstGeom prst="rect">
            <a:avLst/>
          </a:prstGeom>
          <a:solidFill>
            <a:srgbClr val="F6B26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Bree Serif"/>
                <a:ea typeface="Bree Serif"/>
                <a:cs typeface="Bree Serif"/>
                <a:sym typeface="Bree Serif"/>
              </a:rPr>
              <a:t>Availability</a:t>
            </a:r>
            <a:endParaRPr sz="1500">
              <a:latin typeface="Bree Serif"/>
              <a:ea typeface="Bree Serif"/>
              <a:cs typeface="Bree Serif"/>
              <a:sym typeface="Bree Serif"/>
            </a:endParaRPr>
          </a:p>
        </p:txBody>
      </p:sp>
      <p:sp>
        <p:nvSpPr>
          <p:cNvPr id="114" name="Google Shape;114;p20"/>
          <p:cNvSpPr txBox="1"/>
          <p:nvPr/>
        </p:nvSpPr>
        <p:spPr>
          <a:xfrm>
            <a:off x="2028450" y="1417425"/>
            <a:ext cx="1524300" cy="415500"/>
          </a:xfrm>
          <a:prstGeom prst="rect">
            <a:avLst/>
          </a:prstGeom>
          <a:solidFill>
            <a:srgbClr val="F6B26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Bree Serif"/>
                <a:ea typeface="Bree Serif"/>
                <a:cs typeface="Bree Serif"/>
                <a:sym typeface="Bree Serif"/>
              </a:rPr>
              <a:t>Access</a:t>
            </a:r>
            <a:endParaRPr sz="1500">
              <a:latin typeface="Bree Serif"/>
              <a:ea typeface="Bree Serif"/>
              <a:cs typeface="Bree Serif"/>
              <a:sym typeface="Bree Serif"/>
            </a:endParaRPr>
          </a:p>
        </p:txBody>
      </p:sp>
      <p:sp>
        <p:nvSpPr>
          <p:cNvPr id="115" name="Google Shape;115;p20"/>
          <p:cNvSpPr txBox="1"/>
          <p:nvPr/>
        </p:nvSpPr>
        <p:spPr>
          <a:xfrm>
            <a:off x="3877863" y="1417425"/>
            <a:ext cx="1524300" cy="415500"/>
          </a:xfrm>
          <a:prstGeom prst="rect">
            <a:avLst/>
          </a:prstGeom>
          <a:solidFill>
            <a:srgbClr val="F6B26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Bree Serif"/>
                <a:ea typeface="Bree Serif"/>
                <a:cs typeface="Bree Serif"/>
                <a:sym typeface="Bree Serif"/>
              </a:rPr>
              <a:t>Use</a:t>
            </a:r>
            <a:endParaRPr sz="1500">
              <a:latin typeface="Bree Serif"/>
              <a:ea typeface="Bree Serif"/>
              <a:cs typeface="Bree Serif"/>
              <a:sym typeface="Bree Serif"/>
            </a:endParaRPr>
          </a:p>
        </p:txBody>
      </p:sp>
      <p:sp>
        <p:nvSpPr>
          <p:cNvPr id="116" name="Google Shape;116;p20"/>
          <p:cNvSpPr txBox="1"/>
          <p:nvPr/>
        </p:nvSpPr>
        <p:spPr>
          <a:xfrm>
            <a:off x="5574500" y="1301925"/>
            <a:ext cx="1750500" cy="646500"/>
          </a:xfrm>
          <a:prstGeom prst="rect">
            <a:avLst/>
          </a:prstGeom>
          <a:solidFill>
            <a:srgbClr val="F6B26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Bree Serif"/>
                <a:ea typeface="Bree Serif"/>
                <a:cs typeface="Bree Serif"/>
                <a:sym typeface="Bree Serif"/>
              </a:rPr>
              <a:t>Cultural Appropriateness</a:t>
            </a:r>
            <a:endParaRPr sz="1500">
              <a:latin typeface="Bree Serif"/>
              <a:ea typeface="Bree Serif"/>
              <a:cs typeface="Bree Serif"/>
              <a:sym typeface="Bree Serif"/>
            </a:endParaRPr>
          </a:p>
        </p:txBody>
      </p:sp>
      <p:sp>
        <p:nvSpPr>
          <p:cNvPr id="117" name="Google Shape;117;p20"/>
          <p:cNvSpPr txBox="1"/>
          <p:nvPr/>
        </p:nvSpPr>
        <p:spPr>
          <a:xfrm>
            <a:off x="7394500" y="1417425"/>
            <a:ext cx="1524300" cy="415500"/>
          </a:xfrm>
          <a:prstGeom prst="rect">
            <a:avLst/>
          </a:prstGeom>
          <a:solidFill>
            <a:srgbClr val="F6B26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Bree Serif"/>
                <a:ea typeface="Bree Serif"/>
                <a:cs typeface="Bree Serif"/>
                <a:sym typeface="Bree Serif"/>
              </a:rPr>
              <a:t>Consistency</a:t>
            </a:r>
            <a:endParaRPr sz="1500">
              <a:latin typeface="Bree Serif"/>
              <a:ea typeface="Bree Serif"/>
              <a:cs typeface="Bree Serif"/>
              <a:sym typeface="Bree Serif"/>
            </a:endParaRPr>
          </a:p>
        </p:txBody>
      </p:sp>
      <p:sp>
        <p:nvSpPr>
          <p:cNvPr id="118" name="Google Shape;118;p20"/>
          <p:cNvSpPr txBox="1"/>
          <p:nvPr/>
        </p:nvSpPr>
        <p:spPr>
          <a:xfrm>
            <a:off x="50325" y="3947425"/>
            <a:ext cx="1750500" cy="1006500"/>
          </a:xfrm>
          <a:prstGeom prst="rect">
            <a:avLst/>
          </a:prstGeom>
          <a:solidFill>
            <a:srgbClr val="674EA7"/>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200">
                <a:solidFill>
                  <a:srgbClr val="FFF2CC"/>
                </a:solidFill>
                <a:latin typeface="Bree Serif"/>
                <a:ea typeface="Bree Serif"/>
                <a:cs typeface="Bree Serif"/>
                <a:sym typeface="Bree Serif"/>
              </a:rPr>
              <a:t>Example: Pop-up pantries for convenience, hours over breaks, hot meals </a:t>
            </a:r>
            <a:endParaRPr sz="1200">
              <a:solidFill>
                <a:srgbClr val="FFF2CC"/>
              </a:solidFill>
              <a:latin typeface="Bree Serif"/>
              <a:ea typeface="Bree Serif"/>
              <a:cs typeface="Bree Serif"/>
              <a:sym typeface="Bree Serif"/>
            </a:endParaRPr>
          </a:p>
        </p:txBody>
      </p:sp>
      <p:sp>
        <p:nvSpPr>
          <p:cNvPr id="119" name="Google Shape;119;p20"/>
          <p:cNvSpPr txBox="1"/>
          <p:nvPr/>
        </p:nvSpPr>
        <p:spPr>
          <a:xfrm>
            <a:off x="2066550" y="4319975"/>
            <a:ext cx="1524300" cy="581700"/>
          </a:xfrm>
          <a:prstGeom prst="rect">
            <a:avLst/>
          </a:prstGeom>
          <a:solidFill>
            <a:srgbClr val="674EA7"/>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200">
                <a:solidFill>
                  <a:srgbClr val="FFF2CC"/>
                </a:solidFill>
                <a:latin typeface="Bree Serif"/>
                <a:ea typeface="Bree Serif"/>
                <a:cs typeface="Bree Serif"/>
                <a:sym typeface="Bree Serif"/>
              </a:rPr>
              <a:t>Example: All food is at no cost</a:t>
            </a:r>
            <a:endParaRPr sz="1200">
              <a:solidFill>
                <a:srgbClr val="FFF2CC"/>
              </a:solidFill>
              <a:latin typeface="Bree Serif"/>
              <a:ea typeface="Bree Serif"/>
              <a:cs typeface="Bree Serif"/>
              <a:sym typeface="Bree Serif"/>
            </a:endParaRPr>
          </a:p>
        </p:txBody>
      </p:sp>
      <p:sp>
        <p:nvSpPr>
          <p:cNvPr id="120" name="Google Shape;120;p20"/>
          <p:cNvSpPr txBox="1"/>
          <p:nvPr/>
        </p:nvSpPr>
        <p:spPr>
          <a:xfrm>
            <a:off x="3856575" y="3947425"/>
            <a:ext cx="1697100" cy="1006500"/>
          </a:xfrm>
          <a:prstGeom prst="rect">
            <a:avLst/>
          </a:prstGeom>
          <a:solidFill>
            <a:srgbClr val="674EA7"/>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200">
                <a:solidFill>
                  <a:srgbClr val="FFF2CC"/>
                </a:solidFill>
                <a:latin typeface="Bree Serif"/>
                <a:ea typeface="Bree Serif"/>
                <a:cs typeface="Bree Serif"/>
                <a:sym typeface="Bree Serif"/>
              </a:rPr>
              <a:t>Example: Cooking Demonstrations, Trained Volunteers, Recipe Cards</a:t>
            </a:r>
            <a:endParaRPr sz="1200">
              <a:solidFill>
                <a:srgbClr val="FFF2CC"/>
              </a:solidFill>
              <a:latin typeface="Bree Serif"/>
              <a:ea typeface="Bree Serif"/>
              <a:cs typeface="Bree Serif"/>
              <a:sym typeface="Bree Serif"/>
            </a:endParaRPr>
          </a:p>
        </p:txBody>
      </p:sp>
      <p:sp>
        <p:nvSpPr>
          <p:cNvPr id="121" name="Google Shape;121;p20"/>
          <p:cNvSpPr txBox="1"/>
          <p:nvPr/>
        </p:nvSpPr>
        <p:spPr>
          <a:xfrm>
            <a:off x="5674150" y="3735025"/>
            <a:ext cx="1599900" cy="1218900"/>
          </a:xfrm>
          <a:prstGeom prst="rect">
            <a:avLst/>
          </a:prstGeom>
          <a:solidFill>
            <a:srgbClr val="674EA7"/>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200">
                <a:solidFill>
                  <a:srgbClr val="FFF2CC"/>
                </a:solidFill>
                <a:latin typeface="Bree Serif"/>
                <a:ea typeface="Bree Serif"/>
                <a:cs typeface="Bree Serif"/>
                <a:sym typeface="Bree Serif"/>
              </a:rPr>
              <a:t>Example: Donor Education, offering culturally appropriate foods to clients</a:t>
            </a:r>
            <a:endParaRPr sz="1200">
              <a:solidFill>
                <a:srgbClr val="FFF2CC"/>
              </a:solidFill>
              <a:latin typeface="Bree Serif"/>
              <a:ea typeface="Bree Serif"/>
              <a:cs typeface="Bree Serif"/>
              <a:sym typeface="Bree Serif"/>
            </a:endParaRPr>
          </a:p>
        </p:txBody>
      </p:sp>
      <p:sp>
        <p:nvSpPr>
          <p:cNvPr id="122" name="Google Shape;122;p20"/>
          <p:cNvSpPr txBox="1"/>
          <p:nvPr/>
        </p:nvSpPr>
        <p:spPr>
          <a:xfrm>
            <a:off x="7394525" y="3947425"/>
            <a:ext cx="1524300" cy="1006500"/>
          </a:xfrm>
          <a:prstGeom prst="rect">
            <a:avLst/>
          </a:prstGeom>
          <a:solidFill>
            <a:srgbClr val="674EA7"/>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200">
                <a:solidFill>
                  <a:srgbClr val="FFF2CC"/>
                </a:solidFill>
                <a:latin typeface="Bree Serif"/>
                <a:ea typeface="Bree Serif"/>
                <a:cs typeface="Bree Serif"/>
                <a:sym typeface="Bree Serif"/>
              </a:rPr>
              <a:t>Example: Open at above average rate among peer institutions</a:t>
            </a:r>
            <a:endParaRPr sz="1200">
              <a:solidFill>
                <a:srgbClr val="FFF2CC"/>
              </a:solidFill>
              <a:latin typeface="Bree Serif"/>
              <a:ea typeface="Bree Serif"/>
              <a:cs typeface="Bree Serif"/>
              <a:sym typeface="Bree Serif"/>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251075" y="122875"/>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4422" dirty="0"/>
              <a:t>What Do students do during a Shift?</a:t>
            </a:r>
            <a:endParaRPr sz="4422" dirty="0"/>
          </a:p>
        </p:txBody>
      </p:sp>
      <p:sp>
        <p:nvSpPr>
          <p:cNvPr id="128" name="Google Shape;128;p21"/>
          <p:cNvSpPr txBox="1">
            <a:spLocks noGrp="1"/>
          </p:cNvSpPr>
          <p:nvPr>
            <p:ph type="body" idx="1"/>
          </p:nvPr>
        </p:nvSpPr>
        <p:spPr>
          <a:xfrm>
            <a:off x="159300" y="923875"/>
            <a:ext cx="5377200" cy="4036800"/>
          </a:xfrm>
          <a:prstGeom prst="rect">
            <a:avLst/>
          </a:prstGeom>
        </p:spPr>
        <p:txBody>
          <a:bodyPr spcFirstLastPara="1" wrap="square" lIns="91425" tIns="91425" rIns="91425" bIns="91425" anchor="t" anchorCtr="0">
            <a:noAutofit/>
          </a:bodyPr>
          <a:lstStyle/>
          <a:p>
            <a:pPr marL="457200" lvl="0" indent="-308610" algn="l" rtl="0">
              <a:lnSpc>
                <a:spcPct val="150000"/>
              </a:lnSpc>
              <a:spcBef>
                <a:spcPts val="0"/>
              </a:spcBef>
              <a:spcAft>
                <a:spcPts val="0"/>
              </a:spcAft>
              <a:buClr>
                <a:srgbClr val="000000"/>
              </a:buClr>
              <a:buSzPts val="1260"/>
              <a:buFont typeface="Lato"/>
              <a:buChar char="●"/>
            </a:pPr>
            <a:r>
              <a:rPr lang="en" sz="1260">
                <a:solidFill>
                  <a:srgbClr val="000000"/>
                </a:solidFill>
                <a:latin typeface="Lato"/>
                <a:ea typeface="Lato"/>
                <a:cs typeface="Lato"/>
                <a:sym typeface="Lato"/>
              </a:rPr>
              <a:t>Monday Morning shift (9:30 - 11:30 AM)</a:t>
            </a:r>
            <a:endParaRPr sz="1260">
              <a:solidFill>
                <a:srgbClr val="000000"/>
              </a:solidFill>
              <a:latin typeface="Lato"/>
              <a:ea typeface="Lato"/>
              <a:cs typeface="Lato"/>
              <a:sym typeface="Lato"/>
            </a:endParaRPr>
          </a:p>
          <a:p>
            <a:pPr marL="914400" lvl="1" indent="-308610" algn="l" rtl="0">
              <a:lnSpc>
                <a:spcPct val="150000"/>
              </a:lnSpc>
              <a:spcBef>
                <a:spcPts val="0"/>
              </a:spcBef>
              <a:spcAft>
                <a:spcPts val="0"/>
              </a:spcAft>
              <a:buClr>
                <a:srgbClr val="000000"/>
              </a:buClr>
              <a:buSzPts val="1260"/>
              <a:buFont typeface="Lato"/>
              <a:buChar char="○"/>
            </a:pPr>
            <a:r>
              <a:rPr lang="en" sz="1260">
                <a:solidFill>
                  <a:srgbClr val="000000"/>
                </a:solidFill>
                <a:latin typeface="Lato"/>
                <a:ea typeface="Lato"/>
                <a:cs typeface="Lato"/>
                <a:sym typeface="Lato"/>
              </a:rPr>
              <a:t>Pick-ups from Target and Dollar General</a:t>
            </a:r>
            <a:endParaRPr sz="1260">
              <a:solidFill>
                <a:srgbClr val="000000"/>
              </a:solidFill>
              <a:latin typeface="Lato"/>
              <a:ea typeface="Lato"/>
              <a:cs typeface="Lato"/>
              <a:sym typeface="Lato"/>
            </a:endParaRPr>
          </a:p>
          <a:p>
            <a:pPr marL="457200" lvl="0" indent="-308610" algn="l" rtl="0">
              <a:lnSpc>
                <a:spcPct val="150000"/>
              </a:lnSpc>
              <a:spcBef>
                <a:spcPts val="0"/>
              </a:spcBef>
              <a:spcAft>
                <a:spcPts val="0"/>
              </a:spcAft>
              <a:buClr>
                <a:srgbClr val="000000"/>
              </a:buClr>
              <a:buSzPts val="1260"/>
              <a:buFont typeface="Lato"/>
              <a:buChar char="●"/>
            </a:pPr>
            <a:r>
              <a:rPr lang="en" sz="1260">
                <a:solidFill>
                  <a:srgbClr val="000000"/>
                </a:solidFill>
                <a:latin typeface="Lato"/>
                <a:ea typeface="Lato"/>
                <a:cs typeface="Lato"/>
                <a:sym typeface="Lato"/>
              </a:rPr>
              <a:t>Monday Evening Shift (8:30 - 9:30 PM)</a:t>
            </a:r>
            <a:endParaRPr sz="1260">
              <a:solidFill>
                <a:srgbClr val="000000"/>
              </a:solidFill>
              <a:latin typeface="Lato"/>
              <a:ea typeface="Lato"/>
              <a:cs typeface="Lato"/>
              <a:sym typeface="Lato"/>
            </a:endParaRPr>
          </a:p>
          <a:p>
            <a:pPr marL="914400" lvl="1" indent="-302260" algn="l" rtl="0">
              <a:lnSpc>
                <a:spcPct val="150000"/>
              </a:lnSpc>
              <a:spcBef>
                <a:spcPts val="0"/>
              </a:spcBef>
              <a:spcAft>
                <a:spcPts val="0"/>
              </a:spcAft>
              <a:buClr>
                <a:srgbClr val="000000"/>
              </a:buClr>
              <a:buSzPts val="1160"/>
              <a:buFont typeface="Lato"/>
              <a:buChar char="○"/>
            </a:pPr>
            <a:r>
              <a:rPr lang="en" sz="1160">
                <a:solidFill>
                  <a:srgbClr val="000000"/>
                </a:solidFill>
                <a:latin typeface="Lato"/>
                <a:ea typeface="Lato"/>
                <a:cs typeface="Lato"/>
                <a:sym typeface="Lato"/>
              </a:rPr>
              <a:t>Picking Up Panera Bread and taking it to the Pantry</a:t>
            </a:r>
            <a:endParaRPr sz="1160">
              <a:solidFill>
                <a:srgbClr val="000000"/>
              </a:solidFill>
              <a:latin typeface="Lato"/>
              <a:ea typeface="Lato"/>
              <a:cs typeface="Lato"/>
              <a:sym typeface="Lato"/>
            </a:endParaRPr>
          </a:p>
          <a:p>
            <a:pPr marL="457200" lvl="0" indent="-308610" algn="l" rtl="0">
              <a:lnSpc>
                <a:spcPct val="150000"/>
              </a:lnSpc>
              <a:spcBef>
                <a:spcPts val="0"/>
              </a:spcBef>
              <a:spcAft>
                <a:spcPts val="0"/>
              </a:spcAft>
              <a:buClr>
                <a:srgbClr val="000000"/>
              </a:buClr>
              <a:buSzPts val="1260"/>
              <a:buFont typeface="Lato"/>
              <a:buChar char="●"/>
            </a:pPr>
            <a:r>
              <a:rPr lang="en" sz="1260">
                <a:solidFill>
                  <a:srgbClr val="000000"/>
                </a:solidFill>
                <a:latin typeface="Lato"/>
                <a:ea typeface="Lato"/>
                <a:cs typeface="Lato"/>
                <a:sym typeface="Lato"/>
              </a:rPr>
              <a:t>Tuesday or Sunday shifts </a:t>
            </a:r>
            <a:endParaRPr sz="1260">
              <a:solidFill>
                <a:srgbClr val="000000"/>
              </a:solidFill>
              <a:latin typeface="Lato"/>
              <a:ea typeface="Lato"/>
              <a:cs typeface="Lato"/>
              <a:sym typeface="Lato"/>
            </a:endParaRPr>
          </a:p>
          <a:p>
            <a:pPr marL="914400" lvl="1" indent="-298450" algn="l" rtl="0">
              <a:lnSpc>
                <a:spcPct val="150000"/>
              </a:lnSpc>
              <a:spcBef>
                <a:spcPts val="0"/>
              </a:spcBef>
              <a:spcAft>
                <a:spcPts val="0"/>
              </a:spcAft>
              <a:buClr>
                <a:srgbClr val="000000"/>
              </a:buClr>
              <a:buSzPts val="1100"/>
              <a:buFont typeface="Lato"/>
              <a:buChar char="○"/>
            </a:pPr>
            <a:r>
              <a:rPr lang="en" sz="1100" b="1">
                <a:solidFill>
                  <a:srgbClr val="000000"/>
                </a:solidFill>
                <a:latin typeface="Lato"/>
                <a:ea typeface="Lato"/>
                <a:cs typeface="Lato"/>
                <a:sym typeface="Lato"/>
              </a:rPr>
              <a:t>Check in</a:t>
            </a:r>
            <a:r>
              <a:rPr lang="en" sz="1100">
                <a:solidFill>
                  <a:srgbClr val="000000"/>
                </a:solidFill>
                <a:latin typeface="Lato"/>
                <a:ea typeface="Lato"/>
                <a:cs typeface="Lato"/>
                <a:sym typeface="Lato"/>
              </a:rPr>
              <a:t>: Checking clients in outside of pantry, recording their PUID’s</a:t>
            </a:r>
            <a:endParaRPr sz="1100">
              <a:solidFill>
                <a:srgbClr val="000000"/>
              </a:solidFill>
              <a:latin typeface="Lato"/>
              <a:ea typeface="Lato"/>
              <a:cs typeface="Lato"/>
              <a:sym typeface="Lato"/>
            </a:endParaRPr>
          </a:p>
          <a:p>
            <a:pPr marL="914400" lvl="1" indent="-298450" algn="l" rtl="0">
              <a:lnSpc>
                <a:spcPct val="150000"/>
              </a:lnSpc>
              <a:spcBef>
                <a:spcPts val="0"/>
              </a:spcBef>
              <a:spcAft>
                <a:spcPts val="0"/>
              </a:spcAft>
              <a:buClr>
                <a:srgbClr val="000000"/>
              </a:buClr>
              <a:buSzPts val="1100"/>
              <a:buFont typeface="Lato"/>
              <a:buChar char="○"/>
            </a:pPr>
            <a:r>
              <a:rPr lang="en" sz="1100" b="1">
                <a:solidFill>
                  <a:srgbClr val="000000"/>
                </a:solidFill>
                <a:latin typeface="Lato"/>
                <a:ea typeface="Lato"/>
                <a:cs typeface="Lato"/>
                <a:sym typeface="Lato"/>
              </a:rPr>
              <a:t>Check out</a:t>
            </a:r>
            <a:r>
              <a:rPr lang="en" sz="1100">
                <a:solidFill>
                  <a:srgbClr val="000000"/>
                </a:solidFill>
                <a:latin typeface="Lato"/>
                <a:ea typeface="Lato"/>
                <a:cs typeface="Lato"/>
                <a:sym typeface="Lato"/>
              </a:rPr>
              <a:t>: Counting up points of items, sending clients to bagging station</a:t>
            </a:r>
            <a:endParaRPr sz="1100">
              <a:solidFill>
                <a:srgbClr val="000000"/>
              </a:solidFill>
              <a:latin typeface="Lato"/>
              <a:ea typeface="Lato"/>
              <a:cs typeface="Lato"/>
              <a:sym typeface="Lato"/>
            </a:endParaRPr>
          </a:p>
          <a:p>
            <a:pPr marL="914400" lvl="1" indent="-298450" algn="l" rtl="0">
              <a:lnSpc>
                <a:spcPct val="150000"/>
              </a:lnSpc>
              <a:spcBef>
                <a:spcPts val="0"/>
              </a:spcBef>
              <a:spcAft>
                <a:spcPts val="0"/>
              </a:spcAft>
              <a:buClr>
                <a:srgbClr val="000000"/>
              </a:buClr>
              <a:buSzPts val="1100"/>
              <a:buFont typeface="Lato"/>
              <a:buChar char="○"/>
            </a:pPr>
            <a:r>
              <a:rPr lang="en" sz="1100" b="1">
                <a:solidFill>
                  <a:srgbClr val="000000"/>
                </a:solidFill>
                <a:latin typeface="Lato"/>
                <a:ea typeface="Lato"/>
                <a:cs typeface="Lato"/>
                <a:sym typeface="Lato"/>
              </a:rPr>
              <a:t>Assistants</a:t>
            </a:r>
            <a:r>
              <a:rPr lang="en" sz="1100">
                <a:solidFill>
                  <a:srgbClr val="000000"/>
                </a:solidFill>
                <a:latin typeface="Lato"/>
                <a:ea typeface="Lato"/>
                <a:cs typeface="Lato"/>
                <a:sym typeface="Lato"/>
              </a:rPr>
              <a:t>: Helping clients find items in pantry, answering any questions</a:t>
            </a:r>
            <a:endParaRPr sz="1100">
              <a:solidFill>
                <a:srgbClr val="000000"/>
              </a:solidFill>
              <a:latin typeface="Lato"/>
              <a:ea typeface="Lato"/>
              <a:cs typeface="Lato"/>
              <a:sym typeface="Lato"/>
            </a:endParaRPr>
          </a:p>
          <a:p>
            <a:pPr marL="914400" lvl="1" indent="-298450" algn="l" rtl="0">
              <a:lnSpc>
                <a:spcPct val="150000"/>
              </a:lnSpc>
              <a:spcBef>
                <a:spcPts val="0"/>
              </a:spcBef>
              <a:spcAft>
                <a:spcPts val="0"/>
              </a:spcAft>
              <a:buClr>
                <a:srgbClr val="000000"/>
              </a:buClr>
              <a:buSzPts val="1100"/>
              <a:buFont typeface="Lato"/>
              <a:buChar char="○"/>
            </a:pPr>
            <a:r>
              <a:rPr lang="en" sz="1100" b="1">
                <a:solidFill>
                  <a:srgbClr val="000000"/>
                </a:solidFill>
                <a:latin typeface="Lato"/>
                <a:ea typeface="Lato"/>
                <a:cs typeface="Lato"/>
                <a:sym typeface="Lato"/>
              </a:rPr>
              <a:t>Swing</a:t>
            </a:r>
            <a:r>
              <a:rPr lang="en" sz="1100">
                <a:solidFill>
                  <a:srgbClr val="000000"/>
                </a:solidFill>
                <a:latin typeface="Lato"/>
                <a:ea typeface="Lato"/>
                <a:cs typeface="Lato"/>
                <a:sym typeface="Lato"/>
              </a:rPr>
              <a:t>: Getting meat from freezer downstairs, helping clients bag items outside</a:t>
            </a:r>
            <a:endParaRPr sz="1100">
              <a:solidFill>
                <a:srgbClr val="000000"/>
              </a:solidFill>
              <a:latin typeface="Lato"/>
              <a:ea typeface="Lato"/>
              <a:cs typeface="Lato"/>
              <a:sym typeface="Lato"/>
            </a:endParaRPr>
          </a:p>
          <a:p>
            <a:pPr marL="457200" lvl="0" indent="-308610" algn="l" rtl="0">
              <a:lnSpc>
                <a:spcPct val="150000"/>
              </a:lnSpc>
              <a:spcBef>
                <a:spcPts val="0"/>
              </a:spcBef>
              <a:spcAft>
                <a:spcPts val="0"/>
              </a:spcAft>
              <a:buClr>
                <a:srgbClr val="000000"/>
              </a:buClr>
              <a:buSzPts val="1260"/>
              <a:buFont typeface="Lato"/>
              <a:buChar char="●"/>
            </a:pPr>
            <a:r>
              <a:rPr lang="en" sz="1260">
                <a:solidFill>
                  <a:srgbClr val="000000"/>
                </a:solidFill>
                <a:latin typeface="Lato"/>
                <a:ea typeface="Lato"/>
                <a:cs typeface="Lato"/>
                <a:sym typeface="Lato"/>
              </a:rPr>
              <a:t>Thursday Shift</a:t>
            </a:r>
            <a:endParaRPr sz="1260">
              <a:solidFill>
                <a:srgbClr val="000000"/>
              </a:solidFill>
              <a:latin typeface="Lato"/>
              <a:ea typeface="Lato"/>
              <a:cs typeface="Lato"/>
              <a:sym typeface="Lato"/>
            </a:endParaRPr>
          </a:p>
          <a:p>
            <a:pPr marL="914400" lvl="1" indent="-308610" algn="l" rtl="0">
              <a:lnSpc>
                <a:spcPct val="150000"/>
              </a:lnSpc>
              <a:spcBef>
                <a:spcPts val="0"/>
              </a:spcBef>
              <a:spcAft>
                <a:spcPts val="0"/>
              </a:spcAft>
              <a:buClr>
                <a:srgbClr val="000000"/>
              </a:buClr>
              <a:buSzPts val="1260"/>
              <a:buFont typeface="Lato"/>
              <a:buChar char="○"/>
            </a:pPr>
            <a:r>
              <a:rPr lang="en" sz="1260">
                <a:solidFill>
                  <a:srgbClr val="000000"/>
                </a:solidFill>
                <a:latin typeface="Lato"/>
                <a:ea typeface="Lato"/>
                <a:cs typeface="Lato"/>
                <a:sym typeface="Lato"/>
              </a:rPr>
              <a:t>Restock and Sorting Donations</a:t>
            </a:r>
            <a:endParaRPr sz="1260">
              <a:solidFill>
                <a:srgbClr val="000000"/>
              </a:solidFill>
              <a:latin typeface="Lato"/>
              <a:ea typeface="Lato"/>
              <a:cs typeface="Lato"/>
              <a:sym typeface="Lato"/>
            </a:endParaRPr>
          </a:p>
        </p:txBody>
      </p:sp>
      <p:pic>
        <p:nvPicPr>
          <p:cNvPr id="129" name="Google Shape;129;p21"/>
          <p:cNvPicPr preferRelativeResize="0"/>
          <p:nvPr/>
        </p:nvPicPr>
        <p:blipFill>
          <a:blip r:embed="rId3">
            <a:alphaModFix/>
          </a:blip>
          <a:stretch>
            <a:fillRect/>
          </a:stretch>
        </p:blipFill>
        <p:spPr>
          <a:xfrm>
            <a:off x="5803772" y="963663"/>
            <a:ext cx="2967901" cy="39572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D34DCEFC-7DE5-43A6-A0A1-6FD9459732B0}"/>
            </a:ext>
          </a:extLst>
        </p:cNvPr>
        <p:cNvGrpSpPr/>
        <p:nvPr/>
      </p:nvGrpSpPr>
      <p:grpSpPr>
        <a:xfrm>
          <a:off x="0" y="0"/>
          <a:ext cx="0" cy="0"/>
          <a:chOff x="0" y="0"/>
          <a:chExt cx="0" cy="0"/>
        </a:xfrm>
      </p:grpSpPr>
      <p:sp>
        <p:nvSpPr>
          <p:cNvPr id="127" name="Google Shape;127;p21">
            <a:extLst>
              <a:ext uri="{FF2B5EF4-FFF2-40B4-BE49-F238E27FC236}">
                <a16:creationId xmlns:a16="http://schemas.microsoft.com/office/drawing/2014/main" id="{1AF4458C-F9ED-FDE4-3B50-75E18F074EE0}"/>
              </a:ext>
            </a:extLst>
          </p:cNvPr>
          <p:cNvSpPr txBox="1">
            <a:spLocks noGrp="1"/>
          </p:cNvSpPr>
          <p:nvPr>
            <p:ph type="title"/>
          </p:nvPr>
        </p:nvSpPr>
        <p:spPr>
          <a:xfrm>
            <a:off x="251074" y="122875"/>
            <a:ext cx="8664325"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4422" dirty="0"/>
              <a:t>Additional Well-Being Resources (Get your Phones Ready)</a:t>
            </a:r>
            <a:endParaRPr sz="4422" dirty="0"/>
          </a:p>
        </p:txBody>
      </p:sp>
      <p:sp>
        <p:nvSpPr>
          <p:cNvPr id="3" name="Text Placeholder 2">
            <a:extLst>
              <a:ext uri="{FF2B5EF4-FFF2-40B4-BE49-F238E27FC236}">
                <a16:creationId xmlns:a16="http://schemas.microsoft.com/office/drawing/2014/main" id="{FD0F144A-F497-33D0-4FC2-70A47B7A0118}"/>
              </a:ext>
            </a:extLst>
          </p:cNvPr>
          <p:cNvSpPr>
            <a:spLocks noGrp="1"/>
          </p:cNvSpPr>
          <p:nvPr>
            <p:ph type="body" idx="1"/>
          </p:nvPr>
        </p:nvSpPr>
        <p:spPr/>
        <p:txBody>
          <a:bodyPr/>
          <a:lstStyle/>
          <a:p>
            <a:r>
              <a:rPr lang="en-US" dirty="0"/>
              <a:t>Demonstration Kitchen</a:t>
            </a:r>
          </a:p>
          <a:p>
            <a:r>
              <a:rPr lang="en-US" dirty="0"/>
              <a:t>Boiler Financial Track</a:t>
            </a:r>
          </a:p>
          <a:p>
            <a:r>
              <a:rPr lang="en-US" dirty="0"/>
              <a:t>Modules</a:t>
            </a:r>
          </a:p>
          <a:p>
            <a:r>
              <a:rPr lang="en-US" dirty="0"/>
              <a:t>TAO – CAPS Resources</a:t>
            </a:r>
          </a:p>
          <a:p>
            <a:r>
              <a:rPr lang="en-US" dirty="0"/>
              <a:t>ODOS Resource List</a:t>
            </a:r>
          </a:p>
        </p:txBody>
      </p:sp>
      <p:pic>
        <p:nvPicPr>
          <p:cNvPr id="5" name="Picture 4">
            <a:extLst>
              <a:ext uri="{FF2B5EF4-FFF2-40B4-BE49-F238E27FC236}">
                <a16:creationId xmlns:a16="http://schemas.microsoft.com/office/drawing/2014/main" id="{45D31B02-1B2C-E2FD-7A88-27C67C477D7B}"/>
              </a:ext>
            </a:extLst>
          </p:cNvPr>
          <p:cNvPicPr>
            <a:picLocks noChangeAspect="1"/>
          </p:cNvPicPr>
          <p:nvPr/>
        </p:nvPicPr>
        <p:blipFill>
          <a:blip r:embed="rId3"/>
          <a:stretch>
            <a:fillRect/>
          </a:stretch>
        </p:blipFill>
        <p:spPr>
          <a:xfrm>
            <a:off x="4318001" y="1160952"/>
            <a:ext cx="4257565" cy="3198776"/>
          </a:xfrm>
          <a:prstGeom prst="rect">
            <a:avLst/>
          </a:prstGeom>
        </p:spPr>
      </p:pic>
    </p:spTree>
    <p:extLst>
      <p:ext uri="{BB962C8B-B14F-4D97-AF65-F5344CB8AC3E}">
        <p14:creationId xmlns:p14="http://schemas.microsoft.com/office/powerpoint/2010/main" val="2214269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E24F69B1-FDE5-3BD9-FF1F-6B806AD3A5A0}"/>
            </a:ext>
          </a:extLst>
        </p:cNvPr>
        <p:cNvGrpSpPr/>
        <p:nvPr/>
      </p:nvGrpSpPr>
      <p:grpSpPr>
        <a:xfrm>
          <a:off x="0" y="0"/>
          <a:ext cx="0" cy="0"/>
          <a:chOff x="0" y="0"/>
          <a:chExt cx="0" cy="0"/>
        </a:xfrm>
      </p:grpSpPr>
      <p:sp>
        <p:nvSpPr>
          <p:cNvPr id="127" name="Google Shape;127;p21">
            <a:extLst>
              <a:ext uri="{FF2B5EF4-FFF2-40B4-BE49-F238E27FC236}">
                <a16:creationId xmlns:a16="http://schemas.microsoft.com/office/drawing/2014/main" id="{CE1C46DA-1E4E-A342-C723-D48B8A00E507}"/>
              </a:ext>
            </a:extLst>
          </p:cNvPr>
          <p:cNvSpPr txBox="1">
            <a:spLocks noGrp="1"/>
          </p:cNvSpPr>
          <p:nvPr>
            <p:ph type="title"/>
          </p:nvPr>
        </p:nvSpPr>
        <p:spPr>
          <a:xfrm>
            <a:off x="251074" y="122875"/>
            <a:ext cx="8664325"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4422" dirty="0"/>
              <a:t>Additional Well-Being Resources (Get your Phones Ready)</a:t>
            </a:r>
            <a:endParaRPr sz="4422" dirty="0"/>
          </a:p>
        </p:txBody>
      </p:sp>
      <p:sp>
        <p:nvSpPr>
          <p:cNvPr id="3" name="Text Placeholder 2">
            <a:extLst>
              <a:ext uri="{FF2B5EF4-FFF2-40B4-BE49-F238E27FC236}">
                <a16:creationId xmlns:a16="http://schemas.microsoft.com/office/drawing/2014/main" id="{023AF524-C543-550E-8BCC-77531F071677}"/>
              </a:ext>
            </a:extLst>
          </p:cNvPr>
          <p:cNvSpPr>
            <a:spLocks noGrp="1"/>
          </p:cNvSpPr>
          <p:nvPr>
            <p:ph type="body" idx="1"/>
          </p:nvPr>
        </p:nvSpPr>
        <p:spPr/>
        <p:txBody>
          <a:bodyPr/>
          <a:lstStyle/>
          <a:p>
            <a:r>
              <a:rPr lang="en-US" b="1" dirty="0"/>
              <a:t>Demonstration Kitchen</a:t>
            </a:r>
          </a:p>
          <a:p>
            <a:r>
              <a:rPr lang="en-US" dirty="0"/>
              <a:t>Boiler Financial Track</a:t>
            </a:r>
          </a:p>
          <a:p>
            <a:r>
              <a:rPr lang="en-US" dirty="0"/>
              <a:t>Modules</a:t>
            </a:r>
          </a:p>
          <a:p>
            <a:r>
              <a:rPr lang="en-US" dirty="0"/>
              <a:t>TAO – CAPS Resources</a:t>
            </a:r>
          </a:p>
          <a:p>
            <a:r>
              <a:rPr lang="en-US" dirty="0"/>
              <a:t>ODOS Resource List</a:t>
            </a:r>
          </a:p>
        </p:txBody>
      </p:sp>
      <p:pic>
        <p:nvPicPr>
          <p:cNvPr id="4" name="Picture 3" descr="A qr code with a black square&#10;&#10;AI-generated content may be incorrect.">
            <a:extLst>
              <a:ext uri="{FF2B5EF4-FFF2-40B4-BE49-F238E27FC236}">
                <a16:creationId xmlns:a16="http://schemas.microsoft.com/office/drawing/2014/main" id="{530DB19A-2569-3BE9-46D6-5A5EF9E94176}"/>
              </a:ext>
            </a:extLst>
          </p:cNvPr>
          <p:cNvPicPr>
            <a:picLocks noChangeAspect="1"/>
          </p:cNvPicPr>
          <p:nvPr/>
        </p:nvPicPr>
        <p:blipFill>
          <a:blip r:embed="rId3"/>
          <a:stretch>
            <a:fillRect/>
          </a:stretch>
        </p:blipFill>
        <p:spPr>
          <a:xfrm>
            <a:off x="1016001" y="2942361"/>
            <a:ext cx="2078264" cy="2078264"/>
          </a:xfrm>
          <a:prstGeom prst="rect">
            <a:avLst/>
          </a:prstGeom>
        </p:spPr>
      </p:pic>
      <p:pic>
        <p:nvPicPr>
          <p:cNvPr id="6" name="Picture 5">
            <a:extLst>
              <a:ext uri="{FF2B5EF4-FFF2-40B4-BE49-F238E27FC236}">
                <a16:creationId xmlns:a16="http://schemas.microsoft.com/office/drawing/2014/main" id="{4916CF1C-7923-27BF-CE2A-7262AB657781}"/>
              </a:ext>
            </a:extLst>
          </p:cNvPr>
          <p:cNvPicPr>
            <a:picLocks noChangeAspect="1"/>
          </p:cNvPicPr>
          <p:nvPr/>
        </p:nvPicPr>
        <p:blipFill>
          <a:blip r:embed="rId4"/>
          <a:stretch>
            <a:fillRect/>
          </a:stretch>
        </p:blipFill>
        <p:spPr>
          <a:xfrm>
            <a:off x="4502509" y="1309683"/>
            <a:ext cx="4053390" cy="3178184"/>
          </a:xfrm>
          <a:prstGeom prst="rect">
            <a:avLst/>
          </a:prstGeom>
        </p:spPr>
      </p:pic>
    </p:spTree>
    <p:extLst>
      <p:ext uri="{BB962C8B-B14F-4D97-AF65-F5344CB8AC3E}">
        <p14:creationId xmlns:p14="http://schemas.microsoft.com/office/powerpoint/2010/main" val="2812940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F5D32554-DEBB-647E-CFF8-4E9FCC083779}"/>
            </a:ext>
          </a:extLst>
        </p:cNvPr>
        <p:cNvGrpSpPr/>
        <p:nvPr/>
      </p:nvGrpSpPr>
      <p:grpSpPr>
        <a:xfrm>
          <a:off x="0" y="0"/>
          <a:ext cx="0" cy="0"/>
          <a:chOff x="0" y="0"/>
          <a:chExt cx="0" cy="0"/>
        </a:xfrm>
      </p:grpSpPr>
      <p:sp>
        <p:nvSpPr>
          <p:cNvPr id="127" name="Google Shape;127;p21">
            <a:extLst>
              <a:ext uri="{FF2B5EF4-FFF2-40B4-BE49-F238E27FC236}">
                <a16:creationId xmlns:a16="http://schemas.microsoft.com/office/drawing/2014/main" id="{9D4E8A56-45AE-F88F-C90F-91F69154AD6E}"/>
              </a:ext>
            </a:extLst>
          </p:cNvPr>
          <p:cNvSpPr txBox="1">
            <a:spLocks noGrp="1"/>
          </p:cNvSpPr>
          <p:nvPr>
            <p:ph type="title"/>
          </p:nvPr>
        </p:nvSpPr>
        <p:spPr>
          <a:xfrm>
            <a:off x="251074" y="122875"/>
            <a:ext cx="8664325"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4422" dirty="0"/>
              <a:t>Additional Well-Being Resources (Get your Phones Ready)</a:t>
            </a:r>
            <a:endParaRPr sz="4422" dirty="0"/>
          </a:p>
        </p:txBody>
      </p:sp>
      <p:sp>
        <p:nvSpPr>
          <p:cNvPr id="3" name="Text Placeholder 2">
            <a:extLst>
              <a:ext uri="{FF2B5EF4-FFF2-40B4-BE49-F238E27FC236}">
                <a16:creationId xmlns:a16="http://schemas.microsoft.com/office/drawing/2014/main" id="{A2450CC0-E047-125C-AFE1-187B5CE938F7}"/>
              </a:ext>
            </a:extLst>
          </p:cNvPr>
          <p:cNvSpPr>
            <a:spLocks noGrp="1"/>
          </p:cNvSpPr>
          <p:nvPr>
            <p:ph type="body" idx="1"/>
          </p:nvPr>
        </p:nvSpPr>
        <p:spPr/>
        <p:txBody>
          <a:bodyPr/>
          <a:lstStyle/>
          <a:p>
            <a:r>
              <a:rPr lang="en-US" dirty="0"/>
              <a:t>Demonstration Kitchen</a:t>
            </a:r>
          </a:p>
          <a:p>
            <a:r>
              <a:rPr lang="en-US" b="1" dirty="0"/>
              <a:t>Boiler Financial Track</a:t>
            </a:r>
          </a:p>
          <a:p>
            <a:r>
              <a:rPr lang="en-US" dirty="0"/>
              <a:t>Modules</a:t>
            </a:r>
          </a:p>
          <a:p>
            <a:r>
              <a:rPr lang="en-US" dirty="0"/>
              <a:t>TAO – CAPS Resources</a:t>
            </a:r>
          </a:p>
          <a:p>
            <a:r>
              <a:rPr lang="en-US" dirty="0"/>
              <a:t>ODOS Resource List</a:t>
            </a:r>
          </a:p>
        </p:txBody>
      </p:sp>
      <p:pic>
        <p:nvPicPr>
          <p:cNvPr id="4" name="Picture 3" descr="A qr code with a black background&#10;&#10;AI-generated content may be incorrect.">
            <a:extLst>
              <a:ext uri="{FF2B5EF4-FFF2-40B4-BE49-F238E27FC236}">
                <a16:creationId xmlns:a16="http://schemas.microsoft.com/office/drawing/2014/main" id="{87F1624B-FED5-7969-5D27-CCD138F8F71C}"/>
              </a:ext>
            </a:extLst>
          </p:cNvPr>
          <p:cNvPicPr>
            <a:picLocks noChangeAspect="1"/>
          </p:cNvPicPr>
          <p:nvPr/>
        </p:nvPicPr>
        <p:blipFill>
          <a:blip r:embed="rId3"/>
          <a:stretch>
            <a:fillRect/>
          </a:stretch>
        </p:blipFill>
        <p:spPr>
          <a:xfrm>
            <a:off x="997528" y="2850657"/>
            <a:ext cx="2169968" cy="2169968"/>
          </a:xfrm>
          <a:prstGeom prst="rect">
            <a:avLst/>
          </a:prstGeom>
        </p:spPr>
      </p:pic>
      <p:pic>
        <p:nvPicPr>
          <p:cNvPr id="6" name="Picture 5">
            <a:extLst>
              <a:ext uri="{FF2B5EF4-FFF2-40B4-BE49-F238E27FC236}">
                <a16:creationId xmlns:a16="http://schemas.microsoft.com/office/drawing/2014/main" id="{65667EB9-6A88-4D19-ED9E-EB002CF4B199}"/>
              </a:ext>
            </a:extLst>
          </p:cNvPr>
          <p:cNvPicPr>
            <a:picLocks noChangeAspect="1"/>
          </p:cNvPicPr>
          <p:nvPr/>
        </p:nvPicPr>
        <p:blipFill>
          <a:blip r:embed="rId4"/>
          <a:stretch>
            <a:fillRect/>
          </a:stretch>
        </p:blipFill>
        <p:spPr>
          <a:xfrm>
            <a:off x="4378037" y="1288756"/>
            <a:ext cx="4251611" cy="3418325"/>
          </a:xfrm>
          <a:prstGeom prst="rect">
            <a:avLst/>
          </a:prstGeom>
        </p:spPr>
      </p:pic>
    </p:spTree>
    <p:extLst>
      <p:ext uri="{BB962C8B-B14F-4D97-AF65-F5344CB8AC3E}">
        <p14:creationId xmlns:p14="http://schemas.microsoft.com/office/powerpoint/2010/main" val="3939078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C0AE9242-734E-E8F6-C613-1A55DB931B37}"/>
            </a:ext>
          </a:extLst>
        </p:cNvPr>
        <p:cNvGrpSpPr/>
        <p:nvPr/>
      </p:nvGrpSpPr>
      <p:grpSpPr>
        <a:xfrm>
          <a:off x="0" y="0"/>
          <a:ext cx="0" cy="0"/>
          <a:chOff x="0" y="0"/>
          <a:chExt cx="0" cy="0"/>
        </a:xfrm>
      </p:grpSpPr>
      <p:sp>
        <p:nvSpPr>
          <p:cNvPr id="127" name="Google Shape;127;p21">
            <a:extLst>
              <a:ext uri="{FF2B5EF4-FFF2-40B4-BE49-F238E27FC236}">
                <a16:creationId xmlns:a16="http://schemas.microsoft.com/office/drawing/2014/main" id="{7A9A4BC3-97D5-B7A5-A9A6-62015A4E9660}"/>
              </a:ext>
            </a:extLst>
          </p:cNvPr>
          <p:cNvSpPr txBox="1">
            <a:spLocks noGrp="1"/>
          </p:cNvSpPr>
          <p:nvPr>
            <p:ph type="title"/>
          </p:nvPr>
        </p:nvSpPr>
        <p:spPr>
          <a:xfrm>
            <a:off x="251074" y="122875"/>
            <a:ext cx="8664325"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4422" dirty="0"/>
              <a:t>Additional Well-Being Resources (Get your Phones Ready)</a:t>
            </a:r>
            <a:endParaRPr sz="4422" dirty="0"/>
          </a:p>
        </p:txBody>
      </p:sp>
      <p:sp>
        <p:nvSpPr>
          <p:cNvPr id="3" name="Text Placeholder 2">
            <a:extLst>
              <a:ext uri="{FF2B5EF4-FFF2-40B4-BE49-F238E27FC236}">
                <a16:creationId xmlns:a16="http://schemas.microsoft.com/office/drawing/2014/main" id="{0B798D12-AB89-FE6A-8259-34EA877D8BBD}"/>
              </a:ext>
            </a:extLst>
          </p:cNvPr>
          <p:cNvSpPr>
            <a:spLocks noGrp="1"/>
          </p:cNvSpPr>
          <p:nvPr>
            <p:ph type="body" idx="1"/>
          </p:nvPr>
        </p:nvSpPr>
        <p:spPr/>
        <p:txBody>
          <a:bodyPr/>
          <a:lstStyle/>
          <a:p>
            <a:r>
              <a:rPr lang="en-US" dirty="0"/>
              <a:t>Demonstration Kitchen</a:t>
            </a:r>
          </a:p>
          <a:p>
            <a:r>
              <a:rPr lang="en-US" dirty="0"/>
              <a:t>Boiler Financial Track</a:t>
            </a:r>
          </a:p>
          <a:p>
            <a:r>
              <a:rPr lang="en-US" b="1" dirty="0"/>
              <a:t>Modules</a:t>
            </a:r>
          </a:p>
          <a:p>
            <a:r>
              <a:rPr lang="en-US" dirty="0"/>
              <a:t>TAO – CAPS Resources</a:t>
            </a:r>
          </a:p>
          <a:p>
            <a:r>
              <a:rPr lang="en-US" dirty="0"/>
              <a:t>ODOS Resource List</a:t>
            </a:r>
          </a:p>
        </p:txBody>
      </p:sp>
      <p:pic>
        <p:nvPicPr>
          <p:cNvPr id="2" name="Picture 1">
            <a:extLst>
              <a:ext uri="{FF2B5EF4-FFF2-40B4-BE49-F238E27FC236}">
                <a16:creationId xmlns:a16="http://schemas.microsoft.com/office/drawing/2014/main" id="{27EFF5AE-5E33-72AC-9643-8857D64BF3CC}"/>
              </a:ext>
            </a:extLst>
          </p:cNvPr>
          <p:cNvPicPr>
            <a:picLocks noChangeAspect="1"/>
          </p:cNvPicPr>
          <p:nvPr/>
        </p:nvPicPr>
        <p:blipFill>
          <a:blip r:embed="rId3"/>
          <a:stretch>
            <a:fillRect/>
          </a:stretch>
        </p:blipFill>
        <p:spPr>
          <a:xfrm>
            <a:off x="972332" y="2898775"/>
            <a:ext cx="2121850" cy="2121850"/>
          </a:xfrm>
          <a:prstGeom prst="rect">
            <a:avLst/>
          </a:prstGeom>
        </p:spPr>
      </p:pic>
      <p:pic>
        <p:nvPicPr>
          <p:cNvPr id="4" name="Picture 3">
            <a:extLst>
              <a:ext uri="{FF2B5EF4-FFF2-40B4-BE49-F238E27FC236}">
                <a16:creationId xmlns:a16="http://schemas.microsoft.com/office/drawing/2014/main" id="{0F685FED-F21A-5B58-670D-D04E73AA3A56}"/>
              </a:ext>
            </a:extLst>
          </p:cNvPr>
          <p:cNvPicPr>
            <a:picLocks noChangeAspect="1"/>
          </p:cNvPicPr>
          <p:nvPr/>
        </p:nvPicPr>
        <p:blipFill>
          <a:blip r:embed="rId4"/>
          <a:stretch>
            <a:fillRect/>
          </a:stretch>
        </p:blipFill>
        <p:spPr>
          <a:xfrm>
            <a:off x="4114210" y="843754"/>
            <a:ext cx="4718090" cy="4110042"/>
          </a:xfrm>
          <a:prstGeom prst="rect">
            <a:avLst/>
          </a:prstGeom>
        </p:spPr>
      </p:pic>
    </p:spTree>
    <p:extLst>
      <p:ext uri="{BB962C8B-B14F-4D97-AF65-F5344CB8AC3E}">
        <p14:creationId xmlns:p14="http://schemas.microsoft.com/office/powerpoint/2010/main" val="2350478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AF0DE3DF-B273-5C5B-59C4-260721206E9A}"/>
            </a:ext>
          </a:extLst>
        </p:cNvPr>
        <p:cNvGrpSpPr/>
        <p:nvPr/>
      </p:nvGrpSpPr>
      <p:grpSpPr>
        <a:xfrm>
          <a:off x="0" y="0"/>
          <a:ext cx="0" cy="0"/>
          <a:chOff x="0" y="0"/>
          <a:chExt cx="0" cy="0"/>
        </a:xfrm>
      </p:grpSpPr>
      <p:sp>
        <p:nvSpPr>
          <p:cNvPr id="127" name="Google Shape;127;p21">
            <a:extLst>
              <a:ext uri="{FF2B5EF4-FFF2-40B4-BE49-F238E27FC236}">
                <a16:creationId xmlns:a16="http://schemas.microsoft.com/office/drawing/2014/main" id="{2987E801-CC42-84FB-5400-CB2F0CA67A58}"/>
              </a:ext>
            </a:extLst>
          </p:cNvPr>
          <p:cNvSpPr txBox="1">
            <a:spLocks noGrp="1"/>
          </p:cNvSpPr>
          <p:nvPr>
            <p:ph type="title"/>
          </p:nvPr>
        </p:nvSpPr>
        <p:spPr>
          <a:xfrm>
            <a:off x="251074" y="122875"/>
            <a:ext cx="8664325"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4422" dirty="0"/>
              <a:t>Additional Well-Being Resources (Get your Phones Ready)</a:t>
            </a:r>
            <a:endParaRPr sz="4422" dirty="0"/>
          </a:p>
        </p:txBody>
      </p:sp>
      <p:sp>
        <p:nvSpPr>
          <p:cNvPr id="3" name="Text Placeholder 2">
            <a:extLst>
              <a:ext uri="{FF2B5EF4-FFF2-40B4-BE49-F238E27FC236}">
                <a16:creationId xmlns:a16="http://schemas.microsoft.com/office/drawing/2014/main" id="{CD74ADAD-B37C-8FA2-6DEE-78CA4A1A2C04}"/>
              </a:ext>
            </a:extLst>
          </p:cNvPr>
          <p:cNvSpPr>
            <a:spLocks noGrp="1"/>
          </p:cNvSpPr>
          <p:nvPr>
            <p:ph type="body" idx="1"/>
          </p:nvPr>
        </p:nvSpPr>
        <p:spPr/>
        <p:txBody>
          <a:bodyPr/>
          <a:lstStyle/>
          <a:p>
            <a:r>
              <a:rPr lang="en-US" dirty="0"/>
              <a:t>Demonstration Kitchen</a:t>
            </a:r>
          </a:p>
          <a:p>
            <a:r>
              <a:rPr lang="en-US" dirty="0"/>
              <a:t>Boiler Financial Track</a:t>
            </a:r>
          </a:p>
          <a:p>
            <a:r>
              <a:rPr lang="en-US" dirty="0"/>
              <a:t>Modules</a:t>
            </a:r>
          </a:p>
          <a:p>
            <a:r>
              <a:rPr lang="en-US" b="1" dirty="0"/>
              <a:t>TAO – CAPS Resources</a:t>
            </a:r>
          </a:p>
          <a:p>
            <a:r>
              <a:rPr lang="en-US" dirty="0"/>
              <a:t>ODOS Resource List</a:t>
            </a:r>
          </a:p>
        </p:txBody>
      </p:sp>
      <p:pic>
        <p:nvPicPr>
          <p:cNvPr id="2" name="Picture 1" descr="A qr code with text&#10;&#10;Description automatically generated">
            <a:extLst>
              <a:ext uri="{FF2B5EF4-FFF2-40B4-BE49-F238E27FC236}">
                <a16:creationId xmlns:a16="http://schemas.microsoft.com/office/drawing/2014/main" id="{7D1593D7-423F-9C9E-CA15-4BA873F3698C}"/>
              </a:ext>
            </a:extLst>
          </p:cNvPr>
          <p:cNvPicPr>
            <a:picLocks noChangeAspect="1"/>
          </p:cNvPicPr>
          <p:nvPr/>
        </p:nvPicPr>
        <p:blipFill>
          <a:blip r:embed="rId3"/>
          <a:stretch>
            <a:fillRect/>
          </a:stretch>
        </p:blipFill>
        <p:spPr>
          <a:xfrm>
            <a:off x="872836" y="2901659"/>
            <a:ext cx="2192482" cy="2192482"/>
          </a:xfrm>
          <a:prstGeom prst="rect">
            <a:avLst/>
          </a:prstGeom>
        </p:spPr>
      </p:pic>
      <p:pic>
        <p:nvPicPr>
          <p:cNvPr id="5" name="Picture 4">
            <a:extLst>
              <a:ext uri="{FF2B5EF4-FFF2-40B4-BE49-F238E27FC236}">
                <a16:creationId xmlns:a16="http://schemas.microsoft.com/office/drawing/2014/main" id="{55D72AA3-A75B-4B7A-DFF7-5D7AD8A9468A}"/>
              </a:ext>
            </a:extLst>
          </p:cNvPr>
          <p:cNvPicPr>
            <a:picLocks noChangeAspect="1"/>
          </p:cNvPicPr>
          <p:nvPr/>
        </p:nvPicPr>
        <p:blipFill>
          <a:blip r:embed="rId4"/>
          <a:stretch>
            <a:fillRect/>
          </a:stretch>
        </p:blipFill>
        <p:spPr>
          <a:xfrm>
            <a:off x="4520793" y="824623"/>
            <a:ext cx="4214588" cy="4269518"/>
          </a:xfrm>
          <a:prstGeom prst="rect">
            <a:avLst/>
          </a:prstGeom>
        </p:spPr>
      </p:pic>
    </p:spTree>
    <p:extLst>
      <p:ext uri="{BB962C8B-B14F-4D97-AF65-F5344CB8AC3E}">
        <p14:creationId xmlns:p14="http://schemas.microsoft.com/office/powerpoint/2010/main" val="3720714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78B9947A-9101-4036-CC9D-4720DA514ACC}"/>
            </a:ext>
          </a:extLst>
        </p:cNvPr>
        <p:cNvGrpSpPr/>
        <p:nvPr/>
      </p:nvGrpSpPr>
      <p:grpSpPr>
        <a:xfrm>
          <a:off x="0" y="0"/>
          <a:ext cx="0" cy="0"/>
          <a:chOff x="0" y="0"/>
          <a:chExt cx="0" cy="0"/>
        </a:xfrm>
      </p:grpSpPr>
      <p:sp>
        <p:nvSpPr>
          <p:cNvPr id="127" name="Google Shape;127;p21">
            <a:extLst>
              <a:ext uri="{FF2B5EF4-FFF2-40B4-BE49-F238E27FC236}">
                <a16:creationId xmlns:a16="http://schemas.microsoft.com/office/drawing/2014/main" id="{6F673583-95BA-4BA9-4E34-28016D73AD47}"/>
              </a:ext>
            </a:extLst>
          </p:cNvPr>
          <p:cNvSpPr txBox="1">
            <a:spLocks noGrp="1"/>
          </p:cNvSpPr>
          <p:nvPr>
            <p:ph type="title"/>
          </p:nvPr>
        </p:nvSpPr>
        <p:spPr>
          <a:xfrm>
            <a:off x="251074" y="122875"/>
            <a:ext cx="8664325"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4422" dirty="0"/>
              <a:t>Additional Well-Being Resources (Get your Phones Ready)</a:t>
            </a:r>
            <a:endParaRPr sz="4422" dirty="0"/>
          </a:p>
        </p:txBody>
      </p:sp>
      <p:sp>
        <p:nvSpPr>
          <p:cNvPr id="3" name="Text Placeholder 2">
            <a:extLst>
              <a:ext uri="{FF2B5EF4-FFF2-40B4-BE49-F238E27FC236}">
                <a16:creationId xmlns:a16="http://schemas.microsoft.com/office/drawing/2014/main" id="{64A29653-9345-EDA9-6BC1-8227B1A1E71A}"/>
              </a:ext>
            </a:extLst>
          </p:cNvPr>
          <p:cNvSpPr>
            <a:spLocks noGrp="1"/>
          </p:cNvSpPr>
          <p:nvPr>
            <p:ph type="body" idx="1"/>
          </p:nvPr>
        </p:nvSpPr>
        <p:spPr/>
        <p:txBody>
          <a:bodyPr/>
          <a:lstStyle/>
          <a:p>
            <a:r>
              <a:rPr lang="en-US" dirty="0"/>
              <a:t>Demonstration Kitchen</a:t>
            </a:r>
          </a:p>
          <a:p>
            <a:r>
              <a:rPr lang="en-US" dirty="0"/>
              <a:t>Boiler Financial Track</a:t>
            </a:r>
          </a:p>
          <a:p>
            <a:r>
              <a:rPr lang="en-US" dirty="0"/>
              <a:t>Modules</a:t>
            </a:r>
          </a:p>
          <a:p>
            <a:r>
              <a:rPr lang="en-US" dirty="0"/>
              <a:t>TAO – CAPS Resources</a:t>
            </a:r>
          </a:p>
          <a:p>
            <a:r>
              <a:rPr lang="en-US" b="1" dirty="0"/>
              <a:t>ODOS Resource List</a:t>
            </a:r>
          </a:p>
        </p:txBody>
      </p:sp>
      <p:pic>
        <p:nvPicPr>
          <p:cNvPr id="2" name="Picture 1" descr="A qr code with text&#10;&#10;Description automatically generated">
            <a:extLst>
              <a:ext uri="{FF2B5EF4-FFF2-40B4-BE49-F238E27FC236}">
                <a16:creationId xmlns:a16="http://schemas.microsoft.com/office/drawing/2014/main" id="{92DB0AF1-C82D-4925-C6BA-7279C8CE18D7}"/>
              </a:ext>
            </a:extLst>
          </p:cNvPr>
          <p:cNvPicPr>
            <a:picLocks noChangeAspect="1"/>
          </p:cNvPicPr>
          <p:nvPr/>
        </p:nvPicPr>
        <p:blipFill>
          <a:blip r:embed="rId3"/>
          <a:stretch>
            <a:fillRect/>
          </a:stretch>
        </p:blipFill>
        <p:spPr>
          <a:xfrm>
            <a:off x="928255" y="2939437"/>
            <a:ext cx="2081188" cy="2081188"/>
          </a:xfrm>
          <a:prstGeom prst="rect">
            <a:avLst/>
          </a:prstGeom>
        </p:spPr>
      </p:pic>
      <p:pic>
        <p:nvPicPr>
          <p:cNvPr id="4" name="Picture 3">
            <a:extLst>
              <a:ext uri="{FF2B5EF4-FFF2-40B4-BE49-F238E27FC236}">
                <a16:creationId xmlns:a16="http://schemas.microsoft.com/office/drawing/2014/main" id="{1031E139-9F22-EC2F-64E9-2DA4072AC0D6}"/>
              </a:ext>
            </a:extLst>
          </p:cNvPr>
          <p:cNvPicPr>
            <a:picLocks noChangeAspect="1"/>
          </p:cNvPicPr>
          <p:nvPr/>
        </p:nvPicPr>
        <p:blipFill>
          <a:blip r:embed="rId4"/>
          <a:stretch>
            <a:fillRect/>
          </a:stretch>
        </p:blipFill>
        <p:spPr>
          <a:xfrm>
            <a:off x="4387553" y="1139387"/>
            <a:ext cx="4106776" cy="3518776"/>
          </a:xfrm>
          <a:prstGeom prst="rect">
            <a:avLst/>
          </a:prstGeom>
        </p:spPr>
      </p:pic>
    </p:spTree>
    <p:extLst>
      <p:ext uri="{BB962C8B-B14F-4D97-AF65-F5344CB8AC3E}">
        <p14:creationId xmlns:p14="http://schemas.microsoft.com/office/powerpoint/2010/main" val="1258269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txBox="1">
            <a:spLocks noGrp="1"/>
          </p:cNvSpPr>
          <p:nvPr>
            <p:ph type="body" idx="1"/>
          </p:nvPr>
        </p:nvSpPr>
        <p:spPr>
          <a:xfrm>
            <a:off x="107100" y="1291975"/>
            <a:ext cx="9036900" cy="4689101"/>
          </a:xfrm>
          <a:prstGeom prst="rect">
            <a:avLst/>
          </a:prstGeom>
          <a:noFill/>
          <a:ln>
            <a:noFill/>
          </a:ln>
        </p:spPr>
        <p:txBody>
          <a:bodyPr spcFirstLastPara="1" wrap="square" lIns="91425" tIns="91425" rIns="91425" bIns="91425" anchor="t" anchorCtr="0">
            <a:noAutofit/>
          </a:bodyPr>
          <a:lstStyle/>
          <a:p>
            <a:pPr marL="0" indent="0">
              <a:buNone/>
            </a:pPr>
            <a:r>
              <a:rPr lang="en" sz="2200">
                <a:solidFill>
                  <a:srgbClr val="000000"/>
                </a:solidFill>
                <a:latin typeface="Lato"/>
                <a:ea typeface="Lato"/>
                <a:cs typeface="Lato"/>
                <a:sym typeface="Lato"/>
              </a:rPr>
              <a:t>Executive Student Director</a:t>
            </a:r>
            <a:endParaRPr sz="2200">
              <a:solidFill>
                <a:srgbClr val="000000"/>
              </a:solidFill>
              <a:latin typeface="Lato"/>
              <a:ea typeface="Lato"/>
              <a:cs typeface="Lato"/>
              <a:sym typeface="Lato"/>
            </a:endParaRPr>
          </a:p>
          <a:p>
            <a:pPr marL="0" indent="0">
              <a:buNone/>
            </a:pPr>
            <a:r>
              <a:rPr lang="en" sz="2200">
                <a:solidFill>
                  <a:srgbClr val="000000"/>
                </a:solidFill>
                <a:latin typeface="Lato"/>
                <a:ea typeface="Lato"/>
                <a:cs typeface="Lato"/>
                <a:sym typeface="Lato"/>
              </a:rPr>
              <a:t>Hailey Kane: </a:t>
            </a:r>
            <a:r>
              <a:rPr lang="en" sz="2200">
                <a:solidFill>
                  <a:srgbClr val="FF9900"/>
                </a:solidFill>
                <a:latin typeface="Lato"/>
                <a:ea typeface="Lato"/>
                <a:cs typeface="Lato"/>
                <a:sym typeface="Lato"/>
                <a:hlinkClick r:id="rId3"/>
              </a:rPr>
              <a:t>ekane97@purdue.edu</a:t>
            </a:r>
            <a:r>
              <a:rPr lang="en" sz="2200">
                <a:solidFill>
                  <a:srgbClr val="FF9900"/>
                </a:solidFill>
                <a:latin typeface="Lato"/>
                <a:ea typeface="Lato"/>
                <a:cs typeface="Lato"/>
                <a:sym typeface="Lato"/>
              </a:rPr>
              <a:t> </a:t>
            </a:r>
            <a:endParaRPr sz="2200">
              <a:solidFill>
                <a:srgbClr val="FF9900"/>
              </a:solidFill>
              <a:latin typeface="Lato"/>
              <a:ea typeface="Lato"/>
              <a:cs typeface="Lato"/>
              <a:sym typeface="Lato"/>
            </a:endParaRPr>
          </a:p>
          <a:p>
            <a:pPr marL="0" lvl="0" indent="0" algn="l" rtl="0">
              <a:lnSpc>
                <a:spcPct val="115000"/>
              </a:lnSpc>
              <a:spcBef>
                <a:spcPts val="0"/>
              </a:spcBef>
              <a:spcAft>
                <a:spcPts val="0"/>
              </a:spcAft>
              <a:buSzPts val="1800"/>
              <a:buNone/>
            </a:pPr>
            <a:endParaRPr sz="2200">
              <a:solidFill>
                <a:srgbClr val="000000"/>
              </a:solidFill>
              <a:latin typeface="Lato"/>
              <a:ea typeface="Lato"/>
              <a:cs typeface="Lato"/>
              <a:sym typeface="Lato"/>
            </a:endParaRPr>
          </a:p>
          <a:p>
            <a:pPr marL="0" indent="0">
              <a:buNone/>
            </a:pPr>
            <a:r>
              <a:rPr lang="en" sz="2200">
                <a:solidFill>
                  <a:srgbClr val="000000"/>
                </a:solidFill>
                <a:latin typeface="Lato"/>
                <a:ea typeface="Lato"/>
                <a:cs typeface="Lato"/>
                <a:sym typeface="Lato"/>
              </a:rPr>
              <a:t>Graduate Advisor </a:t>
            </a:r>
            <a:endParaRPr lang="en" sz="2200">
              <a:solidFill>
                <a:srgbClr val="000000"/>
              </a:solidFill>
              <a:latin typeface="Lato"/>
              <a:ea typeface="Lato"/>
              <a:cs typeface="Lato"/>
            </a:endParaRPr>
          </a:p>
          <a:p>
            <a:pPr marL="0" indent="0">
              <a:lnSpc>
                <a:spcPct val="114999"/>
              </a:lnSpc>
              <a:buNone/>
            </a:pPr>
            <a:r>
              <a:rPr lang="en" sz="2200">
                <a:solidFill>
                  <a:srgbClr val="000000"/>
                </a:solidFill>
                <a:latin typeface="Lato"/>
                <a:ea typeface="Lato"/>
                <a:cs typeface="Lato"/>
              </a:rPr>
              <a:t>Megan </a:t>
            </a:r>
            <a:r>
              <a:rPr lang="en" sz="2200" err="1">
                <a:solidFill>
                  <a:srgbClr val="000000"/>
                </a:solidFill>
                <a:latin typeface="Lato"/>
                <a:ea typeface="Lato"/>
                <a:cs typeface="Lato"/>
              </a:rPr>
              <a:t>Mihalkanin</a:t>
            </a:r>
            <a:r>
              <a:rPr lang="en" sz="2200">
                <a:solidFill>
                  <a:srgbClr val="000000"/>
                </a:solidFill>
                <a:latin typeface="Lato"/>
                <a:ea typeface="Lato"/>
                <a:cs typeface="Lato"/>
              </a:rPr>
              <a:t>: </a:t>
            </a:r>
            <a:r>
              <a:rPr lang="en" sz="2200">
                <a:solidFill>
                  <a:srgbClr val="000000"/>
                </a:solidFill>
                <a:latin typeface="Lato"/>
                <a:ea typeface="Lato"/>
                <a:cs typeface="Lato"/>
                <a:hlinkClick r:id="rId4"/>
              </a:rPr>
              <a:t>mmihalka@purdue.edu</a:t>
            </a:r>
            <a:r>
              <a:rPr lang="en" sz="2200">
                <a:solidFill>
                  <a:srgbClr val="000000"/>
                </a:solidFill>
                <a:latin typeface="Lato"/>
                <a:ea typeface="Lato"/>
                <a:cs typeface="Lato"/>
              </a:rPr>
              <a:t> </a:t>
            </a:r>
          </a:p>
          <a:p>
            <a:pPr marL="0" indent="0">
              <a:lnSpc>
                <a:spcPct val="114999"/>
              </a:lnSpc>
              <a:buNone/>
            </a:pPr>
            <a:endParaRPr lang="en" sz="2200">
              <a:solidFill>
                <a:srgbClr val="000000"/>
              </a:solidFill>
              <a:latin typeface="Lato"/>
              <a:ea typeface="Lato"/>
              <a:cs typeface="Lato"/>
              <a:sym typeface="Lato"/>
            </a:endParaRPr>
          </a:p>
          <a:p>
            <a:pPr marL="0" lvl="0" indent="0" algn="l" rtl="0">
              <a:lnSpc>
                <a:spcPct val="115000"/>
              </a:lnSpc>
              <a:spcBef>
                <a:spcPts val="0"/>
              </a:spcBef>
              <a:spcAft>
                <a:spcPts val="0"/>
              </a:spcAft>
              <a:buSzPts val="1800"/>
              <a:buNone/>
            </a:pPr>
            <a:r>
              <a:rPr lang="en" sz="2200">
                <a:solidFill>
                  <a:srgbClr val="000000"/>
                </a:solidFill>
                <a:latin typeface="Lato"/>
                <a:ea typeface="Lato"/>
                <a:cs typeface="Lato"/>
                <a:sym typeface="Lato"/>
              </a:rPr>
              <a:t>Contact ACE:</a:t>
            </a:r>
            <a:r>
              <a:rPr lang="en" sz="2200">
                <a:latin typeface="Lato"/>
                <a:ea typeface="Lato"/>
                <a:cs typeface="Lato"/>
                <a:sym typeface="Lato"/>
              </a:rPr>
              <a:t> </a:t>
            </a:r>
            <a:r>
              <a:rPr lang="en" sz="2200">
                <a:solidFill>
                  <a:srgbClr val="FF9900"/>
                </a:solidFill>
                <a:latin typeface="Lato"/>
                <a:ea typeface="Lato"/>
                <a:cs typeface="Lato"/>
                <a:sym typeface="Lato"/>
              </a:rPr>
              <a:t>(765) 357-3788	</a:t>
            </a:r>
            <a:endParaRPr sz="2200">
              <a:solidFill>
                <a:srgbClr val="FF9900"/>
              </a:solidFill>
              <a:latin typeface="Lato"/>
              <a:ea typeface="Lato"/>
              <a:cs typeface="Lato"/>
              <a:sym typeface="Lato"/>
            </a:endParaRPr>
          </a:p>
          <a:p>
            <a:pPr marL="0" lvl="0" indent="0" algn="l" rtl="0">
              <a:lnSpc>
                <a:spcPct val="115000"/>
              </a:lnSpc>
              <a:spcBef>
                <a:spcPts val="0"/>
              </a:spcBef>
              <a:spcAft>
                <a:spcPts val="0"/>
              </a:spcAft>
              <a:buSzPts val="1800"/>
              <a:buNone/>
            </a:pPr>
            <a:r>
              <a:rPr lang="en" sz="2200" err="1">
                <a:solidFill>
                  <a:srgbClr val="000000"/>
                </a:solidFill>
                <a:latin typeface="Lato"/>
                <a:ea typeface="Lato"/>
                <a:cs typeface="Lato"/>
                <a:sym typeface="Lato"/>
              </a:rPr>
              <a:t>LinkTree</a:t>
            </a:r>
            <a:r>
              <a:rPr lang="en" sz="2200">
                <a:solidFill>
                  <a:srgbClr val="000000"/>
                </a:solidFill>
                <a:latin typeface="Lato"/>
                <a:ea typeface="Lato"/>
                <a:cs typeface="Lato"/>
                <a:sym typeface="Lato"/>
              </a:rPr>
              <a:t>: </a:t>
            </a:r>
            <a:r>
              <a:rPr lang="en" sz="2200">
                <a:solidFill>
                  <a:srgbClr val="FF9900"/>
                </a:solidFill>
                <a:latin typeface="Lato"/>
                <a:ea typeface="Lato"/>
                <a:cs typeface="Lato"/>
                <a:sym typeface="Lato"/>
              </a:rPr>
              <a:t>https://linktr.ee/acepantry</a:t>
            </a:r>
            <a:endParaRPr sz="2200">
              <a:solidFill>
                <a:srgbClr val="FF9900"/>
              </a:solidFill>
              <a:latin typeface="Lato"/>
              <a:ea typeface="Lato"/>
              <a:cs typeface="Lato"/>
              <a:sym typeface="Lato"/>
            </a:endParaRPr>
          </a:p>
          <a:p>
            <a:pPr marL="0" lvl="0" indent="0" algn="l" rtl="0">
              <a:lnSpc>
                <a:spcPct val="115000"/>
              </a:lnSpc>
              <a:spcBef>
                <a:spcPts val="0"/>
              </a:spcBef>
              <a:spcAft>
                <a:spcPts val="0"/>
              </a:spcAft>
              <a:buSzPts val="1800"/>
              <a:buNone/>
            </a:pPr>
            <a:r>
              <a:rPr lang="en" sz="2200">
                <a:solidFill>
                  <a:srgbClr val="000000"/>
                </a:solidFill>
                <a:latin typeface="Lato"/>
                <a:ea typeface="Lato"/>
                <a:cs typeface="Lato"/>
                <a:sym typeface="Lato"/>
              </a:rPr>
              <a:t>Email:</a:t>
            </a:r>
            <a:r>
              <a:rPr lang="en" sz="2200">
                <a:latin typeface="Lato"/>
                <a:ea typeface="Lato"/>
                <a:cs typeface="Lato"/>
                <a:sym typeface="Lato"/>
              </a:rPr>
              <a:t> </a:t>
            </a:r>
            <a:r>
              <a:rPr lang="en" sz="2200" u="sng">
                <a:solidFill>
                  <a:srgbClr val="FF9900"/>
                </a:solidFill>
                <a:latin typeface="Lato"/>
                <a:ea typeface="Lato"/>
                <a:cs typeface="Lato"/>
                <a:sym typeface="Lato"/>
                <a:hlinkClick r:id="rId5">
                  <a:extLst>
                    <a:ext uri="{A12FA001-AC4F-418D-AE19-62706E023703}">
                      <ahyp:hlinkClr xmlns:ahyp="http://schemas.microsoft.com/office/drawing/2018/hyperlinkcolor" val="tx"/>
                    </a:ext>
                  </a:extLst>
                </a:hlinkClick>
              </a:rPr>
              <a:t>acefood@purdue.edu</a:t>
            </a:r>
            <a:endParaRPr sz="2200">
              <a:solidFill>
                <a:srgbClr val="FF9900"/>
              </a:solidFill>
              <a:latin typeface="Lato"/>
              <a:ea typeface="Lato"/>
              <a:cs typeface="Lato"/>
              <a:sym typeface="Lato"/>
            </a:endParaRPr>
          </a:p>
          <a:p>
            <a:pPr marL="0" lvl="0" indent="0" algn="l" rtl="0">
              <a:lnSpc>
                <a:spcPct val="115000"/>
              </a:lnSpc>
              <a:spcBef>
                <a:spcPts val="0"/>
              </a:spcBef>
              <a:spcAft>
                <a:spcPts val="0"/>
              </a:spcAft>
              <a:buSzPts val="1800"/>
              <a:buNone/>
            </a:pPr>
            <a:endParaRPr sz="2500">
              <a:solidFill>
                <a:srgbClr val="FF9900"/>
              </a:solidFill>
              <a:latin typeface="Proxima Nova"/>
              <a:ea typeface="Proxima Nova"/>
              <a:cs typeface="Proxima Nova"/>
              <a:sym typeface="Proxima Nova"/>
            </a:endParaRPr>
          </a:p>
          <a:p>
            <a:pPr marL="0" lvl="0" indent="0" algn="l" rtl="0">
              <a:lnSpc>
                <a:spcPct val="115000"/>
              </a:lnSpc>
              <a:spcBef>
                <a:spcPts val="1600"/>
              </a:spcBef>
              <a:spcAft>
                <a:spcPts val="0"/>
              </a:spcAft>
              <a:buSzPts val="1800"/>
              <a:buNone/>
            </a:pPr>
            <a:endParaRPr sz="2500">
              <a:solidFill>
                <a:srgbClr val="FF9900"/>
              </a:solidFill>
              <a:latin typeface="Proxima Nova"/>
              <a:ea typeface="Proxima Nova"/>
              <a:cs typeface="Proxima Nova"/>
              <a:sym typeface="Proxima Nova"/>
            </a:endParaRPr>
          </a:p>
          <a:p>
            <a:pPr marL="0" lvl="0" indent="0" algn="l" rtl="0">
              <a:lnSpc>
                <a:spcPct val="115000"/>
              </a:lnSpc>
              <a:spcBef>
                <a:spcPts val="1600"/>
              </a:spcBef>
              <a:spcAft>
                <a:spcPts val="1600"/>
              </a:spcAft>
              <a:buSzPts val="1800"/>
              <a:buNone/>
            </a:pPr>
            <a:endParaRPr>
              <a:solidFill>
                <a:srgbClr val="9900FF"/>
              </a:solidFill>
              <a:latin typeface="Proxima Nova"/>
              <a:ea typeface="Proxima Nova"/>
              <a:cs typeface="Proxima Nova"/>
              <a:sym typeface="Proxima Nova"/>
            </a:endParaRPr>
          </a:p>
        </p:txBody>
      </p:sp>
      <p:sp>
        <p:nvSpPr>
          <p:cNvPr id="155" name="Google Shape;155;p25"/>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200"/>
              <a:buNone/>
            </a:pPr>
            <a:r>
              <a:rPr lang="en"/>
              <a:t>Thank you! Questions?</a:t>
            </a:r>
            <a:endParaRPr/>
          </a:p>
        </p:txBody>
      </p:sp>
      <p:pic>
        <p:nvPicPr>
          <p:cNvPr id="156" name="Google Shape;156;p25"/>
          <p:cNvPicPr preferRelativeResize="0"/>
          <p:nvPr/>
        </p:nvPicPr>
        <p:blipFill rotWithShape="1">
          <a:blip r:embed="rId6">
            <a:alphaModFix/>
          </a:blip>
          <a:srcRect/>
          <a:stretch/>
        </p:blipFill>
        <p:spPr>
          <a:xfrm>
            <a:off x="6300550" y="292850"/>
            <a:ext cx="2531750" cy="2274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a:extLst>
            <a:ext uri="{FF2B5EF4-FFF2-40B4-BE49-F238E27FC236}">
              <a16:creationId xmlns:a16="http://schemas.microsoft.com/office/drawing/2014/main" id="{C5B2B422-B4E5-3D89-7326-8180354891A1}"/>
            </a:ext>
          </a:extLst>
        </p:cNvPr>
        <p:cNvGrpSpPr/>
        <p:nvPr/>
      </p:nvGrpSpPr>
      <p:grpSpPr>
        <a:xfrm>
          <a:off x="0" y="0"/>
          <a:ext cx="0" cy="0"/>
          <a:chOff x="0" y="0"/>
          <a:chExt cx="0" cy="0"/>
        </a:xfrm>
      </p:grpSpPr>
      <p:sp>
        <p:nvSpPr>
          <p:cNvPr id="79" name="Google Shape;79;p16">
            <a:extLst>
              <a:ext uri="{FF2B5EF4-FFF2-40B4-BE49-F238E27FC236}">
                <a16:creationId xmlns:a16="http://schemas.microsoft.com/office/drawing/2014/main" id="{531724A0-CE87-0BF8-B2AD-59C679C23754}"/>
              </a:ext>
            </a:extLst>
          </p:cNvPr>
          <p:cNvSpPr txBox="1">
            <a:spLocks noGrp="1"/>
          </p:cNvSpPr>
          <p:nvPr>
            <p:ph type="title"/>
          </p:nvPr>
        </p:nvSpPr>
        <p:spPr>
          <a:xfrm>
            <a:off x="3041046" y="0"/>
            <a:ext cx="4260300" cy="801000"/>
          </a:xfrm>
          <a:prstGeom prst="rect">
            <a:avLst/>
          </a:prstGeom>
        </p:spPr>
        <p:txBody>
          <a:bodyPr spcFirstLastPara="1" wrap="square" lIns="91425" tIns="91425" rIns="91425" bIns="91425" anchor="t" anchorCtr="0">
            <a:normAutofit fontScale="90000"/>
          </a:bodyPr>
          <a:lstStyle/>
          <a:p>
            <a:pPr lvl="0"/>
            <a:r>
              <a:rPr lang="en-US" dirty="0"/>
              <a:t>Outcomes for Today</a:t>
            </a:r>
            <a:endParaRPr dirty="0"/>
          </a:p>
        </p:txBody>
      </p:sp>
      <p:sp>
        <p:nvSpPr>
          <p:cNvPr id="80" name="Google Shape;80;p16">
            <a:extLst>
              <a:ext uri="{FF2B5EF4-FFF2-40B4-BE49-F238E27FC236}">
                <a16:creationId xmlns:a16="http://schemas.microsoft.com/office/drawing/2014/main" id="{C8C095A5-F9BA-3E5B-789B-D3259BA1B831}"/>
              </a:ext>
            </a:extLst>
          </p:cNvPr>
          <p:cNvSpPr txBox="1">
            <a:spLocks noGrp="1"/>
          </p:cNvSpPr>
          <p:nvPr>
            <p:ph type="body" idx="1"/>
          </p:nvPr>
        </p:nvSpPr>
        <p:spPr>
          <a:xfrm>
            <a:off x="2077950" y="700759"/>
            <a:ext cx="4988100" cy="3340200"/>
          </a:xfrm>
          <a:prstGeom prst="rect">
            <a:avLst/>
          </a:prstGeom>
        </p:spPr>
        <p:txBody>
          <a:bodyPr spcFirstLastPara="1" wrap="square" lIns="91425" tIns="91425" rIns="91425" bIns="91425" anchor="t" anchorCtr="0">
            <a:normAutofit/>
          </a:bodyPr>
          <a:lstStyle/>
          <a:p>
            <a:r>
              <a:rPr lang="en-US" sz="1600" b="1" dirty="0">
                <a:cs typeface="Calibri"/>
              </a:rPr>
              <a:t>Understand where the ACE food pantry fits into Well-Being at Purdue</a:t>
            </a:r>
          </a:p>
          <a:p>
            <a:r>
              <a:rPr lang="en-US" sz="1600" b="1" dirty="0">
                <a:cs typeface="Calibri"/>
              </a:rPr>
              <a:t>Learn how the pantry works</a:t>
            </a:r>
          </a:p>
          <a:p>
            <a:r>
              <a:rPr lang="en-US" sz="1600" b="1" dirty="0">
                <a:cs typeface="Calibri"/>
              </a:rPr>
              <a:t>Gain information to inform your students about how to volunteer or access the pantry</a:t>
            </a:r>
          </a:p>
          <a:p>
            <a:r>
              <a:rPr lang="en-US" sz="1600" b="1" dirty="0">
                <a:cs typeface="Calibri"/>
              </a:rPr>
              <a:t>Receive tangible resources for students that align with Well-Being</a:t>
            </a:r>
          </a:p>
        </p:txBody>
      </p:sp>
      <p:pic>
        <p:nvPicPr>
          <p:cNvPr id="3" name="Picture 2">
            <a:extLst>
              <a:ext uri="{FF2B5EF4-FFF2-40B4-BE49-F238E27FC236}">
                <a16:creationId xmlns:a16="http://schemas.microsoft.com/office/drawing/2014/main" id="{A6AA6648-C4C7-D0F5-760C-8F3C2DC0C95B}"/>
              </a:ext>
            </a:extLst>
          </p:cNvPr>
          <p:cNvPicPr>
            <a:picLocks noChangeAspect="1"/>
          </p:cNvPicPr>
          <p:nvPr/>
        </p:nvPicPr>
        <p:blipFill>
          <a:blip r:embed="rId3"/>
          <a:stretch>
            <a:fillRect/>
          </a:stretch>
        </p:blipFill>
        <p:spPr>
          <a:xfrm>
            <a:off x="0" y="3425536"/>
            <a:ext cx="9144000" cy="1717964"/>
          </a:xfrm>
          <a:prstGeom prst="rect">
            <a:avLst/>
          </a:prstGeom>
        </p:spPr>
      </p:pic>
    </p:spTree>
    <p:extLst>
      <p:ext uri="{BB962C8B-B14F-4D97-AF65-F5344CB8AC3E}">
        <p14:creationId xmlns:p14="http://schemas.microsoft.com/office/powerpoint/2010/main" val="870035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a:extLst>
            <a:ext uri="{FF2B5EF4-FFF2-40B4-BE49-F238E27FC236}">
              <a16:creationId xmlns:a16="http://schemas.microsoft.com/office/drawing/2014/main" id="{50A44C4A-B339-46A2-9ABE-C7080577380A}"/>
            </a:ext>
          </a:extLst>
        </p:cNvPr>
        <p:cNvGrpSpPr/>
        <p:nvPr/>
      </p:nvGrpSpPr>
      <p:grpSpPr>
        <a:xfrm>
          <a:off x="0" y="0"/>
          <a:ext cx="0" cy="0"/>
          <a:chOff x="0" y="0"/>
          <a:chExt cx="0" cy="0"/>
        </a:xfrm>
      </p:grpSpPr>
      <p:sp>
        <p:nvSpPr>
          <p:cNvPr id="79" name="Google Shape;79;p16">
            <a:extLst>
              <a:ext uri="{FF2B5EF4-FFF2-40B4-BE49-F238E27FC236}">
                <a16:creationId xmlns:a16="http://schemas.microsoft.com/office/drawing/2014/main" id="{93BE3392-8395-B46E-B5D7-595F31FFB7AF}"/>
              </a:ext>
            </a:extLst>
          </p:cNvPr>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lvl="0"/>
            <a:r>
              <a:rPr lang="en-US" dirty="0"/>
              <a:t>What is Steps to Leaps?</a:t>
            </a:r>
            <a:endParaRPr dirty="0"/>
          </a:p>
        </p:txBody>
      </p:sp>
      <p:pic>
        <p:nvPicPr>
          <p:cNvPr id="4" name="Picture 3">
            <a:extLst>
              <a:ext uri="{FF2B5EF4-FFF2-40B4-BE49-F238E27FC236}">
                <a16:creationId xmlns:a16="http://schemas.microsoft.com/office/drawing/2014/main" id="{C3485E5F-C7EC-C34D-2208-6FF968D2D4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952" y="983672"/>
            <a:ext cx="7678229" cy="3989752"/>
          </a:xfrm>
          <a:prstGeom prst="rect">
            <a:avLst/>
          </a:prstGeom>
        </p:spPr>
      </p:pic>
    </p:spTree>
    <p:extLst>
      <p:ext uri="{BB962C8B-B14F-4D97-AF65-F5344CB8AC3E}">
        <p14:creationId xmlns:p14="http://schemas.microsoft.com/office/powerpoint/2010/main" val="1650232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a:extLst>
            <a:ext uri="{FF2B5EF4-FFF2-40B4-BE49-F238E27FC236}">
              <a16:creationId xmlns:a16="http://schemas.microsoft.com/office/drawing/2014/main" id="{4BEBDD57-6556-7EF0-6064-4D0D881C9650}"/>
            </a:ext>
          </a:extLst>
        </p:cNvPr>
        <p:cNvGrpSpPr/>
        <p:nvPr/>
      </p:nvGrpSpPr>
      <p:grpSpPr>
        <a:xfrm>
          <a:off x="0" y="0"/>
          <a:ext cx="0" cy="0"/>
          <a:chOff x="0" y="0"/>
          <a:chExt cx="0" cy="0"/>
        </a:xfrm>
      </p:grpSpPr>
      <p:sp>
        <p:nvSpPr>
          <p:cNvPr id="79" name="Google Shape;79;p16">
            <a:extLst>
              <a:ext uri="{FF2B5EF4-FFF2-40B4-BE49-F238E27FC236}">
                <a16:creationId xmlns:a16="http://schemas.microsoft.com/office/drawing/2014/main" id="{7D7B0773-2FCC-B162-2149-7D282273316F}"/>
              </a:ext>
            </a:extLst>
          </p:cNvPr>
          <p:cNvSpPr txBox="1">
            <a:spLocks noGrp="1"/>
          </p:cNvSpPr>
          <p:nvPr>
            <p:ph type="title"/>
          </p:nvPr>
        </p:nvSpPr>
        <p:spPr>
          <a:xfrm>
            <a:off x="311700" y="77607"/>
            <a:ext cx="8520600" cy="801000"/>
          </a:xfrm>
          <a:prstGeom prst="rect">
            <a:avLst/>
          </a:prstGeom>
        </p:spPr>
        <p:txBody>
          <a:bodyPr spcFirstLastPara="1" wrap="square" lIns="91425" tIns="91425" rIns="91425" bIns="91425" anchor="t" anchorCtr="0">
            <a:normAutofit fontScale="90000"/>
          </a:bodyPr>
          <a:lstStyle/>
          <a:p>
            <a:pPr lvl="0"/>
            <a:r>
              <a:rPr lang="en-US" dirty="0"/>
              <a:t>Program Pillars</a:t>
            </a:r>
            <a:endParaRPr dirty="0"/>
          </a:p>
        </p:txBody>
      </p:sp>
      <p:sp>
        <p:nvSpPr>
          <p:cNvPr id="4" name="Content Placeholder 3">
            <a:extLst>
              <a:ext uri="{FF2B5EF4-FFF2-40B4-BE49-F238E27FC236}">
                <a16:creationId xmlns:a16="http://schemas.microsoft.com/office/drawing/2014/main" id="{C63A0DAA-4E95-263A-07AD-C236FFABBD97}"/>
              </a:ext>
            </a:extLst>
          </p:cNvPr>
          <p:cNvSpPr txBox="1">
            <a:spLocks/>
          </p:cNvSpPr>
          <p:nvPr/>
        </p:nvSpPr>
        <p:spPr>
          <a:xfrm>
            <a:off x="3121104" y="955122"/>
            <a:ext cx="5870943" cy="4316574"/>
          </a:xfrm>
          <a:prstGeom prst="rect">
            <a:avLst/>
          </a:prstGeom>
        </p:spPr>
        <p:txBody>
          <a:bodyPr numCol="1"/>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b="1" dirty="0">
                <a:solidFill>
                  <a:schemeClr val="accent1"/>
                </a:solidFill>
                <a:latin typeface="Calibri"/>
              </a:rPr>
              <a:t>Well-Being</a:t>
            </a:r>
            <a:r>
              <a:rPr lang="en-US" sz="1200" b="1" dirty="0">
                <a:solidFill>
                  <a:srgbClr val="000000"/>
                </a:solidFill>
                <a:latin typeface="Calibri"/>
              </a:rPr>
              <a:t> </a:t>
            </a:r>
            <a:r>
              <a:rPr lang="en-US" sz="1200" dirty="0">
                <a:solidFill>
                  <a:srgbClr val="000000"/>
                </a:solidFill>
                <a:latin typeface="Calibri"/>
              </a:rPr>
              <a:t>— Staying healthy in body, brain, and spirit is a life-long journey. Learn strategies to improve your own well-being with steps to security, health and prosperity.</a:t>
            </a:r>
            <a:endParaRPr lang="en-US" sz="1200" b="1" dirty="0">
              <a:solidFill>
                <a:srgbClr val="00AEA1"/>
              </a:solidFill>
              <a:latin typeface="Calibri"/>
            </a:endParaRPr>
          </a:p>
          <a:p>
            <a:pPr marL="0" indent="0">
              <a:buFont typeface="Arial"/>
              <a:buNone/>
            </a:pPr>
            <a:endParaRPr lang="en-US" sz="1200" b="1" dirty="0">
              <a:solidFill>
                <a:srgbClr val="583B35"/>
              </a:solidFill>
              <a:latin typeface="Calibri"/>
            </a:endParaRPr>
          </a:p>
          <a:p>
            <a:pPr marL="0" indent="0">
              <a:buFont typeface="Arial"/>
              <a:buNone/>
            </a:pPr>
            <a:r>
              <a:rPr lang="en-US" sz="1200" b="1" dirty="0">
                <a:solidFill>
                  <a:schemeClr val="accent1"/>
                </a:solidFill>
                <a:latin typeface="Calibri"/>
              </a:rPr>
              <a:t>Leadership </a:t>
            </a:r>
            <a:r>
              <a:rPr lang="en-US" sz="1200" dirty="0">
                <a:solidFill>
                  <a:srgbClr val="000000"/>
                </a:solidFill>
                <a:latin typeface="Calibri"/>
              </a:rPr>
              <a:t>— Boilermakers have a strong tradition of leadership in their careers and communities. Learn how to tap into your own strengths as you become the next generation of leaders with steps to initiative, guidance and direction.</a:t>
            </a:r>
          </a:p>
          <a:p>
            <a:pPr marL="0" indent="0">
              <a:buFont typeface="Arial"/>
              <a:buNone/>
            </a:pPr>
            <a:endParaRPr lang="en-US" sz="1200" b="1" dirty="0">
              <a:solidFill>
                <a:srgbClr val="583B35"/>
              </a:solidFill>
              <a:latin typeface="Calibri"/>
            </a:endParaRPr>
          </a:p>
          <a:p>
            <a:pPr marL="0" indent="0">
              <a:buFont typeface="Arial"/>
              <a:buNone/>
            </a:pPr>
            <a:r>
              <a:rPr lang="en-US" sz="1200" b="1" dirty="0">
                <a:solidFill>
                  <a:schemeClr val="accent1"/>
                </a:solidFill>
                <a:latin typeface="Calibri"/>
              </a:rPr>
              <a:t>Impact</a:t>
            </a:r>
            <a:r>
              <a:rPr lang="en-US" sz="1200" b="1" dirty="0">
                <a:solidFill>
                  <a:srgbClr val="C28E0E"/>
                </a:solidFill>
                <a:latin typeface="Calibri"/>
              </a:rPr>
              <a:t> </a:t>
            </a:r>
            <a:r>
              <a:rPr lang="en-US" sz="1200" dirty="0">
                <a:solidFill>
                  <a:srgbClr val="000000"/>
                </a:solidFill>
                <a:latin typeface="Calibri"/>
              </a:rPr>
              <a:t>— Every Boilermaker strives to leave their footprint, and world-changing examples can be found throughout Purdue’s rich history. Learn the importance of creating an impact through your everyday actions with steps to modify, touch and influence.</a:t>
            </a:r>
          </a:p>
          <a:p>
            <a:pPr marL="0" indent="0">
              <a:buFont typeface="Arial"/>
              <a:buNone/>
            </a:pPr>
            <a:endParaRPr lang="en-US" sz="1200" b="1" dirty="0">
              <a:solidFill>
                <a:srgbClr val="583B35"/>
              </a:solidFill>
              <a:latin typeface="Calibri"/>
            </a:endParaRPr>
          </a:p>
          <a:p>
            <a:pPr marL="0" indent="0">
              <a:buFont typeface="Arial"/>
              <a:buNone/>
            </a:pPr>
            <a:r>
              <a:rPr lang="en-US" sz="1200" b="1" dirty="0">
                <a:solidFill>
                  <a:schemeClr val="accent1"/>
                </a:solidFill>
                <a:latin typeface="Calibri"/>
              </a:rPr>
              <a:t>Networks</a:t>
            </a:r>
            <a:r>
              <a:rPr lang="en-US" sz="1200" b="1" dirty="0">
                <a:solidFill>
                  <a:srgbClr val="00AEA1"/>
                </a:solidFill>
                <a:latin typeface="Calibri"/>
              </a:rPr>
              <a:t> </a:t>
            </a:r>
            <a:r>
              <a:rPr lang="en-US" sz="1200" dirty="0">
                <a:solidFill>
                  <a:srgbClr val="000000"/>
                </a:solidFill>
                <a:latin typeface="Calibri"/>
              </a:rPr>
              <a:t>— A strong network serves as a resource throughout your life. The tightest networks are created by connections with individuals and require active participation. Learn how to build your network with steps to making connections and bonds.</a:t>
            </a:r>
          </a:p>
          <a:p>
            <a:pPr marL="0" indent="0">
              <a:buFont typeface="Arial"/>
              <a:buNone/>
            </a:pPr>
            <a:endParaRPr lang="en-US" sz="1200" b="1" dirty="0">
              <a:solidFill>
                <a:srgbClr val="583B35"/>
              </a:solidFill>
              <a:latin typeface="Calibri"/>
            </a:endParaRPr>
          </a:p>
          <a:p>
            <a:pPr marL="0" indent="0">
              <a:buFont typeface="Arial"/>
              <a:buNone/>
            </a:pPr>
            <a:r>
              <a:rPr lang="en-US" sz="1200" b="1" dirty="0">
                <a:solidFill>
                  <a:schemeClr val="accent1"/>
                </a:solidFill>
                <a:latin typeface="Calibri"/>
              </a:rPr>
              <a:t>Grit/Persistence</a:t>
            </a:r>
            <a:r>
              <a:rPr lang="en-US" sz="1200" dirty="0">
                <a:solidFill>
                  <a:srgbClr val="000000"/>
                </a:solidFill>
                <a:latin typeface="Calibri"/>
              </a:rPr>
              <a:t> — Life is full of ups and downs. Learn strategies to tap into your inner fortitude to overcome challenges and become your best Boilermaker with steps to resolve and character.</a:t>
            </a:r>
            <a:endParaRPr lang="en-US" sz="700" b="1" dirty="0">
              <a:solidFill>
                <a:srgbClr val="C28E0E"/>
              </a:solidFill>
              <a:latin typeface="Calibri"/>
            </a:endParaRPr>
          </a:p>
          <a:p>
            <a:pPr marL="0" indent="0">
              <a:buFont typeface="Arial"/>
              <a:buNone/>
            </a:pPr>
            <a:endParaRPr lang="en-US" sz="700" b="1" dirty="0">
              <a:solidFill>
                <a:srgbClr val="C28E0E"/>
              </a:solidFill>
              <a:latin typeface="Calibri"/>
            </a:endParaRPr>
          </a:p>
        </p:txBody>
      </p:sp>
      <p:pic>
        <p:nvPicPr>
          <p:cNvPr id="5" name="Picture 4">
            <a:extLst>
              <a:ext uri="{FF2B5EF4-FFF2-40B4-BE49-F238E27FC236}">
                <a16:creationId xmlns:a16="http://schemas.microsoft.com/office/drawing/2014/main" id="{1907EC22-92B8-63C2-75ED-865C1287154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207" y="4154602"/>
            <a:ext cx="3096076" cy="339730"/>
          </a:xfrm>
          <a:prstGeom prst="rect">
            <a:avLst/>
          </a:prstGeom>
        </p:spPr>
      </p:pic>
      <p:pic>
        <p:nvPicPr>
          <p:cNvPr id="6" name="Picture 5">
            <a:extLst>
              <a:ext uri="{FF2B5EF4-FFF2-40B4-BE49-F238E27FC236}">
                <a16:creationId xmlns:a16="http://schemas.microsoft.com/office/drawing/2014/main" id="{7D851B31-E718-CEAB-7137-4132A1C2270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7438" y="2561878"/>
            <a:ext cx="1981200" cy="402410"/>
          </a:xfrm>
          <a:prstGeom prst="rect">
            <a:avLst/>
          </a:prstGeom>
        </p:spPr>
      </p:pic>
      <p:pic>
        <p:nvPicPr>
          <p:cNvPr id="7" name="Picture 6">
            <a:extLst>
              <a:ext uri="{FF2B5EF4-FFF2-40B4-BE49-F238E27FC236}">
                <a16:creationId xmlns:a16="http://schemas.microsoft.com/office/drawing/2014/main" id="{A8994522-70D6-56B5-E226-E1DC617AA77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18414" y="1680322"/>
            <a:ext cx="2977662" cy="444206"/>
          </a:xfrm>
          <a:prstGeom prst="rect">
            <a:avLst/>
          </a:prstGeom>
        </p:spPr>
      </p:pic>
      <p:pic>
        <p:nvPicPr>
          <p:cNvPr id="8" name="Picture 7">
            <a:extLst>
              <a:ext uri="{FF2B5EF4-FFF2-40B4-BE49-F238E27FC236}">
                <a16:creationId xmlns:a16="http://schemas.microsoft.com/office/drawing/2014/main" id="{7FAC7203-7A87-9A5B-6E5C-F1D903613EF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25824" y="3306796"/>
            <a:ext cx="2762842" cy="439943"/>
          </a:xfrm>
          <a:prstGeom prst="rect">
            <a:avLst/>
          </a:prstGeom>
        </p:spPr>
      </p:pic>
      <p:pic>
        <p:nvPicPr>
          <p:cNvPr id="9" name="Picture 8">
            <a:extLst>
              <a:ext uri="{FF2B5EF4-FFF2-40B4-BE49-F238E27FC236}">
                <a16:creationId xmlns:a16="http://schemas.microsoft.com/office/drawing/2014/main" id="{5F85BEA0-3947-C758-51BE-F4B58919347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51953" y="1049861"/>
            <a:ext cx="2836985" cy="439389"/>
          </a:xfrm>
          <a:prstGeom prst="rect">
            <a:avLst/>
          </a:prstGeom>
        </p:spPr>
      </p:pic>
    </p:spTree>
    <p:extLst>
      <p:ext uri="{BB962C8B-B14F-4D97-AF65-F5344CB8AC3E}">
        <p14:creationId xmlns:p14="http://schemas.microsoft.com/office/powerpoint/2010/main" val="2817534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a:extLst>
            <a:ext uri="{FF2B5EF4-FFF2-40B4-BE49-F238E27FC236}">
              <a16:creationId xmlns:a16="http://schemas.microsoft.com/office/drawing/2014/main" id="{5C9ACB5C-6CD5-BEE0-4779-B475746AFD6B}"/>
            </a:ext>
          </a:extLst>
        </p:cNvPr>
        <p:cNvGrpSpPr/>
        <p:nvPr/>
      </p:nvGrpSpPr>
      <p:grpSpPr>
        <a:xfrm>
          <a:off x="0" y="0"/>
          <a:ext cx="0" cy="0"/>
          <a:chOff x="0" y="0"/>
          <a:chExt cx="0" cy="0"/>
        </a:xfrm>
      </p:grpSpPr>
      <p:sp>
        <p:nvSpPr>
          <p:cNvPr id="79" name="Google Shape;79;p16">
            <a:extLst>
              <a:ext uri="{FF2B5EF4-FFF2-40B4-BE49-F238E27FC236}">
                <a16:creationId xmlns:a16="http://schemas.microsoft.com/office/drawing/2014/main" id="{DBD22DDC-CAE1-31EE-B8B3-B1386BA6993A}"/>
              </a:ext>
            </a:extLst>
          </p:cNvPr>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What is the ace food pantry?</a:t>
            </a:r>
            <a:endParaRPr dirty="0"/>
          </a:p>
        </p:txBody>
      </p:sp>
      <p:sp>
        <p:nvSpPr>
          <p:cNvPr id="80" name="Google Shape;80;p16">
            <a:extLst>
              <a:ext uri="{FF2B5EF4-FFF2-40B4-BE49-F238E27FC236}">
                <a16:creationId xmlns:a16="http://schemas.microsoft.com/office/drawing/2014/main" id="{703257C0-4D8D-D4D8-E883-BABF394A40C9}"/>
              </a:ext>
            </a:extLst>
          </p:cNvPr>
          <p:cNvSpPr txBox="1">
            <a:spLocks noGrp="1"/>
          </p:cNvSpPr>
          <p:nvPr>
            <p:ph type="body" idx="1"/>
          </p:nvPr>
        </p:nvSpPr>
        <p:spPr>
          <a:xfrm>
            <a:off x="109485" y="1169150"/>
            <a:ext cx="4988100" cy="3340200"/>
          </a:xfrm>
          <a:prstGeom prst="rect">
            <a:avLst/>
          </a:prstGeom>
        </p:spPr>
        <p:txBody>
          <a:bodyPr spcFirstLastPara="1" wrap="square" lIns="91425" tIns="91425" rIns="91425" bIns="91425" anchor="t" anchorCtr="0">
            <a:normAutofit fontScale="85000" lnSpcReduction="20000"/>
          </a:bodyPr>
          <a:lstStyle/>
          <a:p>
            <a:r>
              <a:rPr lang="en-US" dirty="0"/>
              <a:t>The ACE Campus Food Pantry makes food more readily available to members of the Purdue community who may be experiencing food insecurity on a consistent or inconsistent basis. All you need is your Purdue ID! </a:t>
            </a:r>
          </a:p>
          <a:p>
            <a:r>
              <a:rPr lang="en-US" dirty="0"/>
              <a:t>While we focus efforts on serving the immediate needs of our clients in the Purdue community, we also focus on the eradication of the root causes of hunger (food access, food use, food availability) so that we may live in a world where ACE no longer needs to exist.</a:t>
            </a:r>
          </a:p>
          <a:p>
            <a:pPr marL="122873" lvl="0" indent="0" algn="l" rtl="0">
              <a:lnSpc>
                <a:spcPct val="150000"/>
              </a:lnSpc>
              <a:spcBef>
                <a:spcPts val="0"/>
              </a:spcBef>
              <a:spcAft>
                <a:spcPts val="0"/>
              </a:spcAft>
              <a:buClr>
                <a:srgbClr val="000000"/>
              </a:buClr>
              <a:buSzPct val="100000"/>
              <a:buNone/>
            </a:pPr>
            <a:endParaRPr dirty="0">
              <a:solidFill>
                <a:srgbClr val="000000"/>
              </a:solidFill>
              <a:latin typeface="Lato"/>
              <a:ea typeface="Lato"/>
              <a:cs typeface="Lato"/>
              <a:sym typeface="Lato"/>
            </a:endParaRPr>
          </a:p>
        </p:txBody>
      </p:sp>
      <p:pic>
        <p:nvPicPr>
          <p:cNvPr id="3" name="Picture 2">
            <a:extLst>
              <a:ext uri="{FF2B5EF4-FFF2-40B4-BE49-F238E27FC236}">
                <a16:creationId xmlns:a16="http://schemas.microsoft.com/office/drawing/2014/main" id="{B3FA9696-488A-B2A6-33F9-C19B5485E485}"/>
              </a:ext>
            </a:extLst>
          </p:cNvPr>
          <p:cNvPicPr>
            <a:picLocks noChangeAspect="1"/>
          </p:cNvPicPr>
          <p:nvPr/>
        </p:nvPicPr>
        <p:blipFill>
          <a:blip r:embed="rId3"/>
          <a:stretch>
            <a:fillRect/>
          </a:stretch>
        </p:blipFill>
        <p:spPr>
          <a:xfrm>
            <a:off x="5184682" y="2080056"/>
            <a:ext cx="3706822" cy="2095500"/>
          </a:xfrm>
          <a:prstGeom prst="rect">
            <a:avLst/>
          </a:prstGeom>
        </p:spPr>
      </p:pic>
      <p:pic>
        <p:nvPicPr>
          <p:cNvPr id="5" name="Picture 4">
            <a:extLst>
              <a:ext uri="{FF2B5EF4-FFF2-40B4-BE49-F238E27FC236}">
                <a16:creationId xmlns:a16="http://schemas.microsoft.com/office/drawing/2014/main" id="{502CF73C-BC25-D483-3D65-F87B8EF8262D}"/>
              </a:ext>
            </a:extLst>
          </p:cNvPr>
          <p:cNvPicPr>
            <a:picLocks noChangeAspect="1"/>
          </p:cNvPicPr>
          <p:nvPr/>
        </p:nvPicPr>
        <p:blipFill>
          <a:blip r:embed="rId4"/>
          <a:stretch>
            <a:fillRect/>
          </a:stretch>
        </p:blipFill>
        <p:spPr>
          <a:xfrm>
            <a:off x="5213279" y="693350"/>
            <a:ext cx="3619021" cy="1333642"/>
          </a:xfrm>
          <a:prstGeom prst="rect">
            <a:avLst/>
          </a:prstGeom>
        </p:spPr>
      </p:pic>
    </p:spTree>
    <p:extLst>
      <p:ext uri="{BB962C8B-B14F-4D97-AF65-F5344CB8AC3E}">
        <p14:creationId xmlns:p14="http://schemas.microsoft.com/office/powerpoint/2010/main" val="337958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Are OUr Food Sources?</a:t>
            </a:r>
            <a:endParaRPr/>
          </a:p>
        </p:txBody>
      </p:sp>
      <p:sp>
        <p:nvSpPr>
          <p:cNvPr id="80" name="Google Shape;80;p16"/>
          <p:cNvSpPr txBox="1">
            <a:spLocks noGrp="1"/>
          </p:cNvSpPr>
          <p:nvPr>
            <p:ph type="body" idx="1"/>
          </p:nvPr>
        </p:nvSpPr>
        <p:spPr>
          <a:xfrm>
            <a:off x="428800" y="1270750"/>
            <a:ext cx="4988100" cy="3340200"/>
          </a:xfrm>
          <a:prstGeom prst="rect">
            <a:avLst/>
          </a:prstGeom>
        </p:spPr>
        <p:txBody>
          <a:bodyPr spcFirstLastPara="1" wrap="square" lIns="91425" tIns="91425" rIns="91425" bIns="91425" anchor="t" anchorCtr="0">
            <a:normAutofit fontScale="92500" lnSpcReduction="10000"/>
          </a:bodyPr>
          <a:lstStyle/>
          <a:p>
            <a:pPr marL="457200" lvl="0" indent="-334327" algn="l" rtl="0">
              <a:lnSpc>
                <a:spcPct val="150000"/>
              </a:lnSpc>
              <a:spcBef>
                <a:spcPts val="0"/>
              </a:spcBef>
              <a:spcAft>
                <a:spcPts val="0"/>
              </a:spcAft>
              <a:buClr>
                <a:srgbClr val="000000"/>
              </a:buClr>
              <a:buSzPct val="100000"/>
              <a:buFont typeface="Lato"/>
              <a:buChar char="●"/>
            </a:pPr>
            <a:r>
              <a:rPr lang="en">
                <a:solidFill>
                  <a:srgbClr val="000000"/>
                </a:solidFill>
                <a:latin typeface="Lato"/>
                <a:ea typeface="Lato"/>
                <a:cs typeface="Lato"/>
                <a:sym typeface="Lato"/>
              </a:rPr>
              <a:t>Food Finders Food Bank</a:t>
            </a:r>
            <a:endParaRPr>
              <a:solidFill>
                <a:srgbClr val="000000"/>
              </a:solidFill>
              <a:latin typeface="Lato"/>
              <a:ea typeface="Lato"/>
              <a:cs typeface="Lato"/>
              <a:sym typeface="Lato"/>
            </a:endParaRPr>
          </a:p>
          <a:p>
            <a:pPr marL="457200" lvl="0" indent="-334327" algn="l" rtl="0">
              <a:lnSpc>
                <a:spcPct val="150000"/>
              </a:lnSpc>
              <a:spcBef>
                <a:spcPts val="0"/>
              </a:spcBef>
              <a:spcAft>
                <a:spcPts val="0"/>
              </a:spcAft>
              <a:buClr>
                <a:srgbClr val="000000"/>
              </a:buClr>
              <a:buSzPct val="100000"/>
              <a:buFont typeface="Lato"/>
              <a:buChar char="●"/>
            </a:pPr>
            <a:r>
              <a:rPr lang="en">
                <a:solidFill>
                  <a:srgbClr val="000000"/>
                </a:solidFill>
                <a:latin typeface="Lato"/>
                <a:ea typeface="Lato"/>
                <a:cs typeface="Lato"/>
                <a:sym typeface="Lato"/>
              </a:rPr>
              <a:t>Grocery Rescue</a:t>
            </a:r>
            <a:endParaRPr>
              <a:solidFill>
                <a:srgbClr val="000000"/>
              </a:solidFill>
              <a:latin typeface="Lato"/>
              <a:ea typeface="Lato"/>
              <a:cs typeface="Lato"/>
              <a:sym typeface="Lato"/>
            </a:endParaRPr>
          </a:p>
          <a:p>
            <a:pPr marL="457200" lvl="0" indent="-334327" algn="l" rtl="0">
              <a:lnSpc>
                <a:spcPct val="150000"/>
              </a:lnSpc>
              <a:spcBef>
                <a:spcPts val="0"/>
              </a:spcBef>
              <a:spcAft>
                <a:spcPts val="0"/>
              </a:spcAft>
              <a:buClr>
                <a:srgbClr val="000000"/>
              </a:buClr>
              <a:buSzPct val="100000"/>
              <a:buFont typeface="Lato"/>
              <a:buChar char="●"/>
            </a:pPr>
            <a:r>
              <a:rPr lang="en">
                <a:solidFill>
                  <a:srgbClr val="000000"/>
                </a:solidFill>
                <a:latin typeface="Lato"/>
                <a:ea typeface="Lato"/>
                <a:cs typeface="Lato"/>
                <a:sym typeface="Lato"/>
              </a:rPr>
              <a:t>St. Toms Monthly Pickups</a:t>
            </a:r>
            <a:endParaRPr>
              <a:solidFill>
                <a:srgbClr val="000000"/>
              </a:solidFill>
              <a:latin typeface="Lato"/>
              <a:ea typeface="Lato"/>
              <a:cs typeface="Lato"/>
              <a:sym typeface="Lato"/>
            </a:endParaRPr>
          </a:p>
          <a:p>
            <a:pPr marL="457200" lvl="0" indent="-334327" algn="l" rtl="0">
              <a:lnSpc>
                <a:spcPct val="150000"/>
              </a:lnSpc>
              <a:spcBef>
                <a:spcPts val="0"/>
              </a:spcBef>
              <a:spcAft>
                <a:spcPts val="0"/>
              </a:spcAft>
              <a:buClr>
                <a:srgbClr val="000000"/>
              </a:buClr>
              <a:buSzPct val="100000"/>
              <a:buFont typeface="Lato"/>
              <a:buChar char="●"/>
            </a:pPr>
            <a:r>
              <a:rPr lang="en">
                <a:solidFill>
                  <a:srgbClr val="000000"/>
                </a:solidFill>
                <a:latin typeface="Lato"/>
                <a:ea typeface="Lato"/>
                <a:cs typeface="Lato"/>
                <a:sym typeface="Lato"/>
              </a:rPr>
              <a:t>Purdue Student Farm</a:t>
            </a:r>
            <a:endParaRPr>
              <a:solidFill>
                <a:srgbClr val="000000"/>
              </a:solidFill>
              <a:latin typeface="Lato"/>
              <a:ea typeface="Lato"/>
              <a:cs typeface="Lato"/>
              <a:sym typeface="Lato"/>
            </a:endParaRPr>
          </a:p>
          <a:p>
            <a:pPr marL="457200" lvl="0" indent="-334327" algn="l" rtl="0">
              <a:lnSpc>
                <a:spcPct val="150000"/>
              </a:lnSpc>
              <a:spcBef>
                <a:spcPts val="0"/>
              </a:spcBef>
              <a:spcAft>
                <a:spcPts val="0"/>
              </a:spcAft>
              <a:buClr>
                <a:srgbClr val="000000"/>
              </a:buClr>
              <a:buSzPct val="100000"/>
              <a:buFont typeface="Lato"/>
              <a:buChar char="●"/>
            </a:pPr>
            <a:r>
              <a:rPr lang="en">
                <a:solidFill>
                  <a:srgbClr val="000000"/>
                </a:solidFill>
                <a:latin typeface="Lato"/>
                <a:ea typeface="Lato"/>
                <a:cs typeface="Lato"/>
                <a:sym typeface="Lato"/>
              </a:rPr>
              <a:t>Community Donations</a:t>
            </a:r>
            <a:endParaRPr>
              <a:solidFill>
                <a:srgbClr val="000000"/>
              </a:solidFill>
              <a:latin typeface="Lato"/>
              <a:ea typeface="Lato"/>
              <a:cs typeface="Lato"/>
              <a:sym typeface="Lato"/>
            </a:endParaRPr>
          </a:p>
          <a:p>
            <a:pPr marL="457200" lvl="0" indent="-334327" algn="l" rtl="0">
              <a:lnSpc>
                <a:spcPct val="150000"/>
              </a:lnSpc>
              <a:spcBef>
                <a:spcPts val="0"/>
              </a:spcBef>
              <a:spcAft>
                <a:spcPts val="0"/>
              </a:spcAft>
              <a:buClr>
                <a:srgbClr val="000000"/>
              </a:buClr>
              <a:buSzPct val="100000"/>
              <a:buFont typeface="Lato"/>
              <a:buChar char="●"/>
            </a:pPr>
            <a:r>
              <a:rPr lang="en">
                <a:solidFill>
                  <a:srgbClr val="000000"/>
                </a:solidFill>
                <a:latin typeface="Lato"/>
                <a:ea typeface="Lato"/>
                <a:cs typeface="Lato"/>
                <a:sym typeface="Lato"/>
              </a:rPr>
              <a:t>Partnerships &amp; Donations </a:t>
            </a:r>
            <a:endParaRPr>
              <a:solidFill>
                <a:srgbClr val="000000"/>
              </a:solidFill>
              <a:latin typeface="Lato"/>
              <a:ea typeface="Lato"/>
              <a:cs typeface="Lato"/>
              <a:sym typeface="Lato"/>
            </a:endParaRPr>
          </a:p>
          <a:p>
            <a:pPr marL="914400" lvl="1" indent="-310832" algn="l" rtl="0">
              <a:lnSpc>
                <a:spcPct val="150000"/>
              </a:lnSpc>
              <a:spcBef>
                <a:spcPts val="0"/>
              </a:spcBef>
              <a:spcAft>
                <a:spcPts val="0"/>
              </a:spcAft>
              <a:buClr>
                <a:srgbClr val="000000"/>
              </a:buClr>
              <a:buSzPct val="100000"/>
              <a:buFont typeface="Lato"/>
              <a:buChar char="○"/>
            </a:pPr>
            <a:r>
              <a:rPr lang="en">
                <a:solidFill>
                  <a:srgbClr val="000000"/>
                </a:solidFill>
                <a:latin typeface="Lato"/>
                <a:ea typeface="Lato"/>
                <a:cs typeface="Lato"/>
                <a:sym typeface="Lato"/>
              </a:rPr>
              <a:t>Monetary</a:t>
            </a:r>
            <a:endParaRPr>
              <a:solidFill>
                <a:srgbClr val="000000"/>
              </a:solidFill>
              <a:latin typeface="Lato"/>
              <a:ea typeface="Lato"/>
              <a:cs typeface="Lato"/>
              <a:sym typeface="Lato"/>
            </a:endParaRPr>
          </a:p>
          <a:p>
            <a:pPr marL="914400" lvl="1" indent="-310832" algn="l" rtl="0">
              <a:lnSpc>
                <a:spcPct val="150000"/>
              </a:lnSpc>
              <a:spcBef>
                <a:spcPts val="0"/>
              </a:spcBef>
              <a:spcAft>
                <a:spcPts val="0"/>
              </a:spcAft>
              <a:buClr>
                <a:srgbClr val="000000"/>
              </a:buClr>
              <a:buSzPct val="100000"/>
              <a:buFont typeface="Lato"/>
              <a:buChar char="○"/>
            </a:pPr>
            <a:r>
              <a:rPr lang="en">
                <a:solidFill>
                  <a:srgbClr val="000000"/>
                </a:solidFill>
                <a:latin typeface="Lato"/>
                <a:ea typeface="Lato"/>
                <a:cs typeface="Lato"/>
                <a:sym typeface="Lato"/>
              </a:rPr>
              <a:t>In-kind</a:t>
            </a:r>
            <a:endParaRPr>
              <a:solidFill>
                <a:srgbClr val="000000"/>
              </a:solidFill>
              <a:latin typeface="Lato"/>
              <a:ea typeface="Lato"/>
              <a:cs typeface="Lato"/>
              <a:sym typeface="Lato"/>
            </a:endParaRPr>
          </a:p>
          <a:p>
            <a:pPr marL="914400" lvl="1" indent="-310832" algn="l" rtl="0">
              <a:lnSpc>
                <a:spcPct val="150000"/>
              </a:lnSpc>
              <a:spcBef>
                <a:spcPts val="0"/>
              </a:spcBef>
              <a:spcAft>
                <a:spcPts val="0"/>
              </a:spcAft>
              <a:buClr>
                <a:srgbClr val="000000"/>
              </a:buClr>
              <a:buSzPct val="100000"/>
              <a:buFont typeface="Lato"/>
              <a:buChar char="○"/>
            </a:pPr>
            <a:r>
              <a:rPr lang="en">
                <a:solidFill>
                  <a:srgbClr val="000000"/>
                </a:solidFill>
                <a:latin typeface="Lato"/>
                <a:ea typeface="Lato"/>
                <a:cs typeface="Lato"/>
                <a:sym typeface="Lato"/>
              </a:rPr>
              <a:t>Pick-ups: Target, Dollar General, Panera and more!</a:t>
            </a:r>
            <a:endParaRPr>
              <a:solidFill>
                <a:srgbClr val="000000"/>
              </a:solidFill>
              <a:latin typeface="Lato"/>
              <a:ea typeface="Lato"/>
              <a:cs typeface="Lato"/>
              <a:sym typeface="Lato"/>
            </a:endParaRPr>
          </a:p>
        </p:txBody>
      </p:sp>
      <p:pic>
        <p:nvPicPr>
          <p:cNvPr id="81" name="Google Shape;81;p16"/>
          <p:cNvPicPr preferRelativeResize="0"/>
          <p:nvPr/>
        </p:nvPicPr>
        <p:blipFill>
          <a:blip r:embed="rId3">
            <a:alphaModFix/>
          </a:blip>
          <a:stretch>
            <a:fillRect/>
          </a:stretch>
        </p:blipFill>
        <p:spPr>
          <a:xfrm>
            <a:off x="5637775" y="593875"/>
            <a:ext cx="3055825" cy="395575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200"/>
              <a:buNone/>
            </a:pPr>
            <a:r>
              <a:rPr lang="en"/>
              <a:t>What is Our Volunteer Structure?</a:t>
            </a:r>
            <a:endParaRPr/>
          </a:p>
        </p:txBody>
      </p:sp>
      <p:sp>
        <p:nvSpPr>
          <p:cNvPr id="87" name="Google Shape;87;p17"/>
          <p:cNvSpPr txBox="1">
            <a:spLocks noGrp="1"/>
          </p:cNvSpPr>
          <p:nvPr>
            <p:ph type="body" idx="1"/>
          </p:nvPr>
        </p:nvSpPr>
        <p:spPr>
          <a:xfrm>
            <a:off x="5593350" y="1228675"/>
            <a:ext cx="3087000" cy="33402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000000"/>
              </a:buClr>
              <a:buSzPts val="1800"/>
              <a:buFont typeface="Lato"/>
              <a:buChar char="●"/>
            </a:pPr>
            <a:r>
              <a:rPr lang="en">
                <a:solidFill>
                  <a:srgbClr val="000000"/>
                </a:solidFill>
                <a:latin typeface="Lato"/>
                <a:ea typeface="Lato"/>
                <a:cs typeface="Lato"/>
                <a:sym typeface="Lato"/>
              </a:rPr>
              <a:t>Student directors </a:t>
            </a:r>
            <a:r>
              <a:rPr lang="en" sz="1100">
                <a:solidFill>
                  <a:srgbClr val="000000"/>
                </a:solidFill>
                <a:latin typeface="Lato"/>
                <a:ea typeface="Lato"/>
                <a:cs typeface="Lato"/>
                <a:sym typeface="Lato"/>
              </a:rPr>
              <a:t>(serve 5hrs/week)</a:t>
            </a:r>
            <a:endParaRPr sz="1100">
              <a:solidFill>
                <a:srgbClr val="000000"/>
              </a:solidFill>
              <a:latin typeface="Lato"/>
              <a:ea typeface="Lato"/>
              <a:cs typeface="Lato"/>
              <a:sym typeface="Lato"/>
            </a:endParaRPr>
          </a:p>
          <a:p>
            <a:pPr marL="457200" lvl="0" indent="-342900" algn="l" rtl="0">
              <a:lnSpc>
                <a:spcPct val="150000"/>
              </a:lnSpc>
              <a:spcBef>
                <a:spcPts val="0"/>
              </a:spcBef>
              <a:spcAft>
                <a:spcPts val="0"/>
              </a:spcAft>
              <a:buClr>
                <a:srgbClr val="000000"/>
              </a:buClr>
              <a:buSzPts val="1800"/>
              <a:buFont typeface="Lato"/>
              <a:buChar char="●"/>
            </a:pPr>
            <a:r>
              <a:rPr lang="en">
                <a:solidFill>
                  <a:srgbClr val="000000"/>
                </a:solidFill>
                <a:latin typeface="Lato"/>
                <a:ea typeface="Lato"/>
                <a:cs typeface="Lato"/>
                <a:sym typeface="Lato"/>
              </a:rPr>
              <a:t>Shift leads </a:t>
            </a:r>
            <a:r>
              <a:rPr lang="en" sz="1100">
                <a:solidFill>
                  <a:srgbClr val="000000"/>
                </a:solidFill>
                <a:latin typeface="Lato"/>
                <a:ea typeface="Lato"/>
                <a:cs typeface="Lato"/>
                <a:sym typeface="Lato"/>
              </a:rPr>
              <a:t>(serve 3hrs/week)</a:t>
            </a:r>
            <a:endParaRPr sz="1100">
              <a:solidFill>
                <a:srgbClr val="000000"/>
              </a:solidFill>
              <a:latin typeface="Lato"/>
              <a:ea typeface="Lato"/>
              <a:cs typeface="Lato"/>
              <a:sym typeface="Lato"/>
            </a:endParaRPr>
          </a:p>
          <a:p>
            <a:pPr marL="457200" lvl="0" indent="-342900" algn="l" rtl="0">
              <a:lnSpc>
                <a:spcPct val="150000"/>
              </a:lnSpc>
              <a:spcBef>
                <a:spcPts val="0"/>
              </a:spcBef>
              <a:spcAft>
                <a:spcPts val="0"/>
              </a:spcAft>
              <a:buClr>
                <a:srgbClr val="000000"/>
              </a:buClr>
              <a:buSzPts val="1800"/>
              <a:buFont typeface="Lato"/>
              <a:buChar char="●"/>
            </a:pPr>
            <a:r>
              <a:rPr lang="en">
                <a:solidFill>
                  <a:srgbClr val="000000"/>
                </a:solidFill>
                <a:latin typeface="Lato"/>
                <a:ea typeface="Lato"/>
                <a:cs typeface="Lato"/>
                <a:sym typeface="Lato"/>
              </a:rPr>
              <a:t>~40 volunteers a week </a:t>
            </a:r>
            <a:endParaRPr>
              <a:solidFill>
                <a:srgbClr val="000000"/>
              </a:solidFill>
              <a:latin typeface="Lato"/>
              <a:ea typeface="Lato"/>
              <a:cs typeface="Lato"/>
              <a:sym typeface="Lato"/>
            </a:endParaRPr>
          </a:p>
          <a:p>
            <a:pPr marL="457200" lvl="0" indent="-342900" algn="l" rtl="0">
              <a:lnSpc>
                <a:spcPct val="150000"/>
              </a:lnSpc>
              <a:spcBef>
                <a:spcPts val="0"/>
              </a:spcBef>
              <a:spcAft>
                <a:spcPts val="0"/>
              </a:spcAft>
              <a:buClr>
                <a:srgbClr val="000000"/>
              </a:buClr>
              <a:buSzPts val="1800"/>
              <a:buFont typeface="Lato"/>
              <a:buChar char="●"/>
            </a:pPr>
            <a:r>
              <a:rPr lang="en">
                <a:solidFill>
                  <a:srgbClr val="000000"/>
                </a:solidFill>
                <a:latin typeface="Lato"/>
                <a:ea typeface="Lato"/>
                <a:cs typeface="Lato"/>
                <a:sym typeface="Lato"/>
              </a:rPr>
              <a:t>~200 community members and students per semester engaged through volunteering</a:t>
            </a:r>
            <a:endParaRPr>
              <a:solidFill>
                <a:srgbClr val="000000"/>
              </a:solidFill>
              <a:latin typeface="Lato"/>
              <a:ea typeface="Lato"/>
              <a:cs typeface="Lato"/>
              <a:sym typeface="Lato"/>
            </a:endParaRPr>
          </a:p>
        </p:txBody>
      </p:sp>
      <p:pic>
        <p:nvPicPr>
          <p:cNvPr id="88" name="Google Shape;88;p17"/>
          <p:cNvPicPr preferRelativeResize="0"/>
          <p:nvPr/>
        </p:nvPicPr>
        <p:blipFill rotWithShape="1">
          <a:blip r:embed="rId3">
            <a:alphaModFix/>
          </a:blip>
          <a:srcRect l="5117" t="10849" r="25156" b="14535"/>
          <a:stretch/>
        </p:blipFill>
        <p:spPr>
          <a:xfrm>
            <a:off x="311700" y="1163575"/>
            <a:ext cx="2587926" cy="3693076"/>
          </a:xfrm>
          <a:prstGeom prst="rect">
            <a:avLst/>
          </a:prstGeom>
          <a:noFill/>
          <a:ln>
            <a:noFill/>
          </a:ln>
        </p:spPr>
      </p:pic>
      <p:pic>
        <p:nvPicPr>
          <p:cNvPr id="89" name="Google Shape;89;p17"/>
          <p:cNvPicPr preferRelativeResize="0"/>
          <p:nvPr/>
        </p:nvPicPr>
        <p:blipFill>
          <a:blip r:embed="rId4">
            <a:alphaModFix/>
          </a:blip>
          <a:stretch>
            <a:fillRect/>
          </a:stretch>
        </p:blipFill>
        <p:spPr>
          <a:xfrm>
            <a:off x="2974200" y="3232200"/>
            <a:ext cx="2173875" cy="1630399"/>
          </a:xfrm>
          <a:prstGeom prst="rect">
            <a:avLst/>
          </a:prstGeom>
          <a:noFill/>
          <a:ln>
            <a:noFill/>
          </a:ln>
        </p:spPr>
      </p:pic>
      <p:pic>
        <p:nvPicPr>
          <p:cNvPr id="90" name="Google Shape;90;p17"/>
          <p:cNvPicPr preferRelativeResize="0"/>
          <p:nvPr/>
        </p:nvPicPr>
        <p:blipFill rotWithShape="1">
          <a:blip r:embed="rId5">
            <a:alphaModFix/>
          </a:blip>
          <a:srcRect t="19191"/>
          <a:stretch/>
        </p:blipFill>
        <p:spPr>
          <a:xfrm>
            <a:off x="3303013" y="1169041"/>
            <a:ext cx="1845062" cy="198795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11700" y="140450"/>
            <a:ext cx="8520600" cy="80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200"/>
              <a:buNone/>
            </a:pPr>
            <a:r>
              <a:rPr lang="en"/>
              <a:t>WHAT is a Day in the Pantry?</a:t>
            </a:r>
            <a:endParaRPr/>
          </a:p>
        </p:txBody>
      </p:sp>
      <p:sp>
        <p:nvSpPr>
          <p:cNvPr id="96" name="Google Shape;96;p18"/>
          <p:cNvSpPr txBox="1">
            <a:spLocks noGrp="1"/>
          </p:cNvSpPr>
          <p:nvPr>
            <p:ph type="body" idx="1"/>
          </p:nvPr>
        </p:nvSpPr>
        <p:spPr>
          <a:xfrm>
            <a:off x="4792725" y="941450"/>
            <a:ext cx="3943500" cy="4134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b="1" dirty="0">
                <a:solidFill>
                  <a:schemeClr val="accent1"/>
                </a:solidFill>
                <a:latin typeface="Lato"/>
                <a:ea typeface="Lato"/>
                <a:cs typeface="Lato"/>
                <a:sym typeface="Lato"/>
              </a:rPr>
              <a:t>Central Location (The Found)</a:t>
            </a:r>
            <a:endParaRPr b="1" dirty="0">
              <a:solidFill>
                <a:schemeClr val="accent1"/>
              </a:solidFill>
              <a:latin typeface="Lato"/>
              <a:ea typeface="Lato"/>
              <a:cs typeface="Lato"/>
              <a:sym typeface="Lato"/>
            </a:endParaRPr>
          </a:p>
          <a:p>
            <a:pPr marL="0" lvl="0" indent="0" algn="l" rtl="0">
              <a:lnSpc>
                <a:spcPct val="100000"/>
              </a:lnSpc>
              <a:spcBef>
                <a:spcPts val="0"/>
              </a:spcBef>
              <a:spcAft>
                <a:spcPts val="0"/>
              </a:spcAft>
              <a:buSzPts val="1800"/>
              <a:buNone/>
            </a:pPr>
            <a:r>
              <a:rPr lang="en" sz="1200" b="1" dirty="0">
                <a:solidFill>
                  <a:schemeClr val="accent1"/>
                </a:solidFill>
                <a:latin typeface="Lato"/>
                <a:ea typeface="Lato"/>
                <a:cs typeface="Lato"/>
                <a:sym typeface="Lato"/>
              </a:rPr>
              <a:t>(Tu: 12-6pm Su: 5-8pm)</a:t>
            </a:r>
            <a:endParaRPr sz="1200" b="1" dirty="0">
              <a:solidFill>
                <a:schemeClr val="accent1"/>
              </a:solidFill>
              <a:latin typeface="Lato"/>
              <a:ea typeface="Lato"/>
              <a:cs typeface="Lato"/>
              <a:sym typeface="Lato"/>
            </a:endParaRPr>
          </a:p>
          <a:p>
            <a:pPr marL="457200" lvl="0" indent="-336550" algn="l" rtl="0">
              <a:lnSpc>
                <a:spcPct val="100000"/>
              </a:lnSpc>
              <a:spcBef>
                <a:spcPts val="0"/>
              </a:spcBef>
              <a:spcAft>
                <a:spcPts val="0"/>
              </a:spcAft>
              <a:buClr>
                <a:schemeClr val="accent1"/>
              </a:buClr>
              <a:buSzPts val="1700"/>
              <a:buFont typeface="Lato"/>
              <a:buChar char="●"/>
            </a:pPr>
            <a:r>
              <a:rPr lang="en" sz="1700" dirty="0">
                <a:solidFill>
                  <a:schemeClr val="accent1"/>
                </a:solidFill>
                <a:latin typeface="Lato"/>
                <a:ea typeface="Lato"/>
                <a:cs typeface="Lato"/>
                <a:sym typeface="Lato"/>
              </a:rPr>
              <a:t>Just a Purdue ID Required -- no other info collected</a:t>
            </a:r>
            <a:endParaRPr sz="1700" dirty="0">
              <a:solidFill>
                <a:schemeClr val="accent1"/>
              </a:solidFill>
              <a:latin typeface="Lato"/>
              <a:ea typeface="Lato"/>
              <a:cs typeface="Lato"/>
              <a:sym typeface="Lato"/>
            </a:endParaRPr>
          </a:p>
          <a:p>
            <a:pPr marL="457200" lvl="0" indent="-336550" algn="l" rtl="0">
              <a:lnSpc>
                <a:spcPct val="100000"/>
              </a:lnSpc>
              <a:spcBef>
                <a:spcPts val="0"/>
              </a:spcBef>
              <a:spcAft>
                <a:spcPts val="0"/>
              </a:spcAft>
              <a:buClr>
                <a:schemeClr val="accent1"/>
              </a:buClr>
              <a:buSzPts val="1700"/>
              <a:buFont typeface="Lato"/>
              <a:buChar char="●"/>
            </a:pPr>
            <a:r>
              <a:rPr lang="en" sz="1700" dirty="0">
                <a:solidFill>
                  <a:schemeClr val="accent1"/>
                </a:solidFill>
                <a:latin typeface="Lato"/>
                <a:ea typeface="Lato"/>
                <a:cs typeface="Lato"/>
                <a:sym typeface="Lato"/>
              </a:rPr>
              <a:t>Point system: 15 for individuals, 20 for families</a:t>
            </a:r>
            <a:endParaRPr sz="1700" dirty="0">
              <a:solidFill>
                <a:schemeClr val="accent1"/>
              </a:solidFill>
              <a:latin typeface="Lato"/>
              <a:ea typeface="Lato"/>
              <a:cs typeface="Lato"/>
              <a:sym typeface="Lato"/>
            </a:endParaRPr>
          </a:p>
          <a:p>
            <a:pPr marL="457200" lvl="0" indent="-336550" algn="l" rtl="0">
              <a:lnSpc>
                <a:spcPct val="100000"/>
              </a:lnSpc>
              <a:spcBef>
                <a:spcPts val="0"/>
              </a:spcBef>
              <a:spcAft>
                <a:spcPts val="0"/>
              </a:spcAft>
              <a:buClr>
                <a:schemeClr val="accent1"/>
              </a:buClr>
              <a:buSzPts val="1700"/>
              <a:buFont typeface="Proxima Nova"/>
              <a:buChar char="●"/>
            </a:pPr>
            <a:r>
              <a:rPr lang="en" sz="1700" dirty="0">
                <a:solidFill>
                  <a:schemeClr val="accent1"/>
                </a:solidFill>
                <a:latin typeface="Lato"/>
                <a:ea typeface="Lato"/>
                <a:cs typeface="Lato"/>
                <a:sym typeface="Lato"/>
              </a:rPr>
              <a:t>ACE provides bags (but we always need more)</a:t>
            </a:r>
            <a:endParaRPr sz="1700" dirty="0">
              <a:solidFill>
                <a:schemeClr val="accent1"/>
              </a:solidFill>
              <a:latin typeface="Lato"/>
              <a:ea typeface="Lato"/>
              <a:cs typeface="Lato"/>
              <a:sym typeface="Lato"/>
            </a:endParaRPr>
          </a:p>
          <a:p>
            <a:pPr marL="0" lvl="0" indent="0" algn="l" rtl="0">
              <a:lnSpc>
                <a:spcPct val="100000"/>
              </a:lnSpc>
              <a:spcBef>
                <a:spcPts val="1600"/>
              </a:spcBef>
              <a:spcAft>
                <a:spcPts val="0"/>
              </a:spcAft>
              <a:buSzPts val="1800"/>
              <a:buNone/>
            </a:pPr>
            <a:r>
              <a:rPr lang="en" b="1" dirty="0">
                <a:solidFill>
                  <a:schemeClr val="accent1"/>
                </a:solidFill>
                <a:latin typeface="Lato"/>
                <a:ea typeface="Lato"/>
                <a:cs typeface="Lato"/>
                <a:sym typeface="Lato"/>
              </a:rPr>
              <a:t>Pop-Ups</a:t>
            </a:r>
            <a:endParaRPr b="1" dirty="0">
              <a:solidFill>
                <a:schemeClr val="accent1"/>
              </a:solidFill>
              <a:latin typeface="Lato"/>
              <a:ea typeface="Lato"/>
              <a:cs typeface="Lato"/>
              <a:sym typeface="Lato"/>
            </a:endParaRPr>
          </a:p>
          <a:p>
            <a:pPr marL="457200" lvl="0" indent="-336550" algn="l" rtl="0">
              <a:lnSpc>
                <a:spcPct val="100000"/>
              </a:lnSpc>
              <a:spcBef>
                <a:spcPts val="1600"/>
              </a:spcBef>
              <a:spcAft>
                <a:spcPts val="0"/>
              </a:spcAft>
              <a:buClr>
                <a:schemeClr val="accent1"/>
              </a:buClr>
              <a:buSzPts val="1700"/>
              <a:buFont typeface="Proxima Nova"/>
              <a:buChar char="●"/>
            </a:pPr>
            <a:r>
              <a:rPr lang="en" sz="1700" dirty="0">
                <a:solidFill>
                  <a:schemeClr val="accent1"/>
                </a:solidFill>
                <a:latin typeface="Lato"/>
                <a:ea typeface="Lato"/>
                <a:cs typeface="Lato"/>
                <a:sym typeface="Lato"/>
              </a:rPr>
              <a:t>HORIZONS, Vet School, CoRec </a:t>
            </a:r>
            <a:endParaRPr sz="1700" dirty="0">
              <a:solidFill>
                <a:schemeClr val="accent1"/>
              </a:solidFill>
              <a:latin typeface="Lato"/>
              <a:ea typeface="Lato"/>
              <a:cs typeface="Lato"/>
              <a:sym typeface="Lato"/>
            </a:endParaRPr>
          </a:p>
          <a:p>
            <a:pPr marL="120650" lvl="0" indent="0" algn="l" rtl="0">
              <a:lnSpc>
                <a:spcPct val="100000"/>
              </a:lnSpc>
              <a:spcBef>
                <a:spcPts val="0"/>
              </a:spcBef>
              <a:spcAft>
                <a:spcPts val="0"/>
              </a:spcAft>
              <a:buClr>
                <a:schemeClr val="accent1"/>
              </a:buClr>
              <a:buSzPts val="1700"/>
              <a:buNone/>
            </a:pPr>
            <a:r>
              <a:rPr lang="en" sz="1700" dirty="0">
                <a:solidFill>
                  <a:schemeClr val="accent1"/>
                </a:solidFill>
                <a:latin typeface="Lato"/>
                <a:ea typeface="Lato"/>
                <a:cs typeface="Lato"/>
                <a:sym typeface="Lato"/>
              </a:rPr>
              <a:t>LGBTQ+ Center, BCC, LCC, &amp; AAARCC</a:t>
            </a:r>
            <a:endParaRPr sz="1700" dirty="0">
              <a:solidFill>
                <a:schemeClr val="accent1"/>
              </a:solidFill>
              <a:latin typeface="Lato"/>
              <a:ea typeface="Lato"/>
              <a:cs typeface="Lato"/>
              <a:sym typeface="Lato"/>
            </a:endParaRPr>
          </a:p>
        </p:txBody>
      </p:sp>
      <p:pic>
        <p:nvPicPr>
          <p:cNvPr id="97" name="Google Shape;97;p18"/>
          <p:cNvPicPr preferRelativeResize="0"/>
          <p:nvPr/>
        </p:nvPicPr>
        <p:blipFill rotWithShape="1">
          <a:blip r:embed="rId3">
            <a:alphaModFix/>
          </a:blip>
          <a:srcRect/>
          <a:stretch/>
        </p:blipFill>
        <p:spPr>
          <a:xfrm>
            <a:off x="598249" y="941444"/>
            <a:ext cx="3044624" cy="405951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is Our Philosophy?</a:t>
            </a:r>
            <a:endParaRPr/>
          </a:p>
        </p:txBody>
      </p:sp>
      <p:sp>
        <p:nvSpPr>
          <p:cNvPr id="103" name="Google Shape;103;p19"/>
          <p:cNvSpPr txBox="1">
            <a:spLocks noGrp="1"/>
          </p:cNvSpPr>
          <p:nvPr>
            <p:ph type="body" idx="1"/>
          </p:nvPr>
        </p:nvSpPr>
        <p:spPr>
          <a:xfrm>
            <a:off x="311700" y="1228675"/>
            <a:ext cx="8520600" cy="36741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chemeClr val="accent1"/>
              </a:buClr>
              <a:buSzPts val="2100"/>
              <a:buChar char="●"/>
            </a:pPr>
            <a:r>
              <a:rPr lang="en" sz="2100">
                <a:solidFill>
                  <a:schemeClr val="accent1"/>
                </a:solidFill>
                <a:latin typeface="Lato"/>
                <a:ea typeface="Lato"/>
                <a:cs typeface="Lato"/>
                <a:sym typeface="Lato"/>
              </a:rPr>
              <a:t>We are a choice-based pantry </a:t>
            </a:r>
            <a:r>
              <a:rPr lang="en" sz="2100" u="sng">
                <a:solidFill>
                  <a:schemeClr val="accent1"/>
                </a:solidFill>
                <a:latin typeface="Lato"/>
                <a:ea typeface="Lato"/>
                <a:cs typeface="Lato"/>
                <a:sym typeface="Lato"/>
              </a:rPr>
              <a:t>not</a:t>
            </a:r>
            <a:r>
              <a:rPr lang="en" sz="2100">
                <a:solidFill>
                  <a:schemeClr val="accent1"/>
                </a:solidFill>
                <a:latin typeface="Lato"/>
                <a:ea typeface="Lato"/>
                <a:cs typeface="Lato"/>
                <a:sym typeface="Lato"/>
              </a:rPr>
              <a:t> a health-based pantry</a:t>
            </a:r>
            <a:endParaRPr sz="2100">
              <a:solidFill>
                <a:schemeClr val="accent1"/>
              </a:solidFill>
              <a:latin typeface="Lato"/>
              <a:ea typeface="Lato"/>
              <a:cs typeface="Lato"/>
              <a:sym typeface="Lato"/>
            </a:endParaRPr>
          </a:p>
          <a:p>
            <a:pPr marL="914400" lvl="1" indent="-336550" algn="l" rtl="0">
              <a:spcBef>
                <a:spcPts val="0"/>
              </a:spcBef>
              <a:spcAft>
                <a:spcPts val="0"/>
              </a:spcAft>
              <a:buClr>
                <a:schemeClr val="accent1"/>
              </a:buClr>
              <a:buSzPts val="1700"/>
              <a:buChar char="○"/>
            </a:pPr>
            <a:r>
              <a:rPr lang="en" sz="1700">
                <a:solidFill>
                  <a:schemeClr val="accent1"/>
                </a:solidFill>
                <a:latin typeface="Lato"/>
                <a:ea typeface="Lato"/>
                <a:cs typeface="Lato"/>
                <a:sym typeface="Lato"/>
              </a:rPr>
              <a:t>Our food items are </a:t>
            </a:r>
            <a:r>
              <a:rPr lang="en" sz="1700" b="1" u="sng">
                <a:solidFill>
                  <a:schemeClr val="accent1"/>
                </a:solidFill>
                <a:latin typeface="Lato"/>
                <a:ea typeface="Lato"/>
                <a:cs typeface="Lato"/>
                <a:sym typeface="Lato"/>
              </a:rPr>
              <a:t>not</a:t>
            </a:r>
            <a:r>
              <a:rPr lang="en" sz="1700">
                <a:solidFill>
                  <a:schemeClr val="accent1"/>
                </a:solidFill>
                <a:latin typeface="Lato"/>
                <a:ea typeface="Lato"/>
                <a:cs typeface="Lato"/>
                <a:sym typeface="Lato"/>
              </a:rPr>
              <a:t> priced by how “healthy” an item is</a:t>
            </a:r>
            <a:endParaRPr sz="1700">
              <a:solidFill>
                <a:schemeClr val="accent1"/>
              </a:solidFill>
              <a:latin typeface="Lato"/>
              <a:ea typeface="Lato"/>
              <a:cs typeface="Lato"/>
              <a:sym typeface="Lato"/>
            </a:endParaRPr>
          </a:p>
          <a:p>
            <a:pPr marL="914400" lvl="1" indent="-336550" algn="l" rtl="0">
              <a:spcBef>
                <a:spcPts val="0"/>
              </a:spcBef>
              <a:spcAft>
                <a:spcPts val="0"/>
              </a:spcAft>
              <a:buClr>
                <a:schemeClr val="accent1"/>
              </a:buClr>
              <a:buSzPts val="1700"/>
              <a:buFont typeface="Lato"/>
              <a:buChar char="○"/>
            </a:pPr>
            <a:r>
              <a:rPr lang="en" sz="1700">
                <a:solidFill>
                  <a:schemeClr val="accent1"/>
                </a:solidFill>
                <a:latin typeface="Lato"/>
                <a:ea typeface="Lato"/>
                <a:cs typeface="Lato"/>
                <a:sym typeface="Lato"/>
              </a:rPr>
              <a:t>There is no diet talk at ACE</a:t>
            </a:r>
            <a:endParaRPr sz="1700">
              <a:solidFill>
                <a:schemeClr val="accent1"/>
              </a:solidFill>
              <a:latin typeface="Lato"/>
              <a:ea typeface="Lato"/>
              <a:cs typeface="Lato"/>
              <a:sym typeface="Lato"/>
            </a:endParaRPr>
          </a:p>
          <a:p>
            <a:pPr marL="914400" lvl="1" indent="-336550" algn="l" rtl="0">
              <a:spcBef>
                <a:spcPts val="0"/>
              </a:spcBef>
              <a:spcAft>
                <a:spcPts val="0"/>
              </a:spcAft>
              <a:buClr>
                <a:schemeClr val="accent1"/>
              </a:buClr>
              <a:buSzPts val="1700"/>
              <a:buFont typeface="Lato"/>
              <a:buChar char="○"/>
            </a:pPr>
            <a:r>
              <a:rPr lang="en" sz="1700">
                <a:solidFill>
                  <a:schemeClr val="accent1"/>
                </a:solidFill>
                <a:latin typeface="Lato"/>
                <a:ea typeface="Lato"/>
                <a:cs typeface="Lato"/>
                <a:sym typeface="Lato"/>
              </a:rPr>
              <a:t>We believe that our clients have the agency to choose what food items they’d like to take</a:t>
            </a:r>
            <a:endParaRPr sz="1700">
              <a:solidFill>
                <a:schemeClr val="accent1"/>
              </a:solidFill>
              <a:latin typeface="Lato"/>
              <a:ea typeface="Lato"/>
              <a:cs typeface="Lato"/>
              <a:sym typeface="Lato"/>
            </a:endParaRPr>
          </a:p>
          <a:p>
            <a:pPr marL="457200" lvl="0" indent="-361950" algn="l" rtl="0">
              <a:spcBef>
                <a:spcPts val="0"/>
              </a:spcBef>
              <a:spcAft>
                <a:spcPts val="0"/>
              </a:spcAft>
              <a:buClr>
                <a:schemeClr val="accent1"/>
              </a:buClr>
              <a:buSzPts val="2100"/>
              <a:buFont typeface="Lato"/>
              <a:buChar char="●"/>
            </a:pPr>
            <a:r>
              <a:rPr lang="en" sz="2100">
                <a:solidFill>
                  <a:schemeClr val="accent1"/>
                </a:solidFill>
                <a:latin typeface="Lato"/>
                <a:ea typeface="Lato"/>
                <a:cs typeface="Lato"/>
                <a:sym typeface="Lato"/>
              </a:rPr>
              <a:t>We are a community</a:t>
            </a:r>
            <a:endParaRPr sz="2100">
              <a:solidFill>
                <a:schemeClr val="accent1"/>
              </a:solidFill>
              <a:latin typeface="Lato"/>
              <a:ea typeface="Lato"/>
              <a:cs typeface="Lato"/>
              <a:sym typeface="Lato"/>
            </a:endParaRPr>
          </a:p>
          <a:p>
            <a:pPr marL="914400" lvl="1" indent="-336550" algn="l" rtl="0">
              <a:spcBef>
                <a:spcPts val="0"/>
              </a:spcBef>
              <a:spcAft>
                <a:spcPts val="0"/>
              </a:spcAft>
              <a:buClr>
                <a:schemeClr val="accent1"/>
              </a:buClr>
              <a:buSzPts val="1700"/>
              <a:buFont typeface="Lato"/>
              <a:buChar char="○"/>
            </a:pPr>
            <a:r>
              <a:rPr lang="en" sz="1700">
                <a:solidFill>
                  <a:schemeClr val="accent1"/>
                </a:solidFill>
                <a:latin typeface="Lato"/>
                <a:ea typeface="Lato"/>
                <a:cs typeface="Lato"/>
                <a:sym typeface="Lato"/>
              </a:rPr>
              <a:t>It’s okay if you feel like you’re not “working”!</a:t>
            </a:r>
            <a:endParaRPr sz="1700">
              <a:solidFill>
                <a:schemeClr val="accent1"/>
              </a:solidFill>
              <a:latin typeface="Lato"/>
              <a:ea typeface="Lato"/>
              <a:cs typeface="Lato"/>
              <a:sym typeface="Lato"/>
            </a:endParaRPr>
          </a:p>
          <a:p>
            <a:pPr marL="914400" lvl="1" indent="-336550" algn="l" rtl="0">
              <a:spcBef>
                <a:spcPts val="0"/>
              </a:spcBef>
              <a:spcAft>
                <a:spcPts val="0"/>
              </a:spcAft>
              <a:buClr>
                <a:schemeClr val="accent1"/>
              </a:buClr>
              <a:buSzPts val="1700"/>
              <a:buFont typeface="Lato"/>
              <a:buChar char="○"/>
            </a:pPr>
            <a:r>
              <a:rPr lang="en" sz="1700">
                <a:solidFill>
                  <a:schemeClr val="accent1"/>
                </a:solidFill>
                <a:latin typeface="Lato"/>
                <a:ea typeface="Lato"/>
                <a:cs typeface="Lato"/>
                <a:sym typeface="Lato"/>
              </a:rPr>
              <a:t>Take the down time to talk to other volunteers and clients</a:t>
            </a:r>
            <a:endParaRPr sz="1700">
              <a:solidFill>
                <a:schemeClr val="accent1"/>
              </a:solidFill>
              <a:latin typeface="Lato"/>
              <a:ea typeface="Lato"/>
              <a:cs typeface="Lato"/>
              <a:sym typeface="Lato"/>
            </a:endParaRPr>
          </a:p>
          <a:p>
            <a:pPr marL="914400" lvl="1" indent="-336550" algn="l" rtl="0">
              <a:spcBef>
                <a:spcPts val="0"/>
              </a:spcBef>
              <a:spcAft>
                <a:spcPts val="0"/>
              </a:spcAft>
              <a:buClr>
                <a:schemeClr val="accent1"/>
              </a:buClr>
              <a:buSzPts val="1700"/>
              <a:buFont typeface="Lato"/>
              <a:buChar char="○"/>
            </a:pPr>
            <a:r>
              <a:rPr lang="en" sz="1700">
                <a:solidFill>
                  <a:schemeClr val="accent1"/>
                </a:solidFill>
                <a:latin typeface="Lato"/>
                <a:ea typeface="Lato"/>
                <a:cs typeface="Lato"/>
                <a:sym typeface="Lato"/>
              </a:rPr>
              <a:t>Building community is important to us and that means talking to the people around you!</a:t>
            </a:r>
            <a:endParaRPr sz="1700">
              <a:solidFill>
                <a:schemeClr val="accent1"/>
              </a:solidFill>
              <a:latin typeface="Lato"/>
              <a:ea typeface="Lato"/>
              <a:cs typeface="Lato"/>
              <a:sym typeface="Lato"/>
            </a:endParaRPr>
          </a:p>
          <a:p>
            <a:pPr marL="914400" lvl="1" indent="-336550" algn="l" rtl="0">
              <a:spcBef>
                <a:spcPts val="0"/>
              </a:spcBef>
              <a:spcAft>
                <a:spcPts val="0"/>
              </a:spcAft>
              <a:buClr>
                <a:schemeClr val="accent1"/>
              </a:buClr>
              <a:buSzPts val="1700"/>
              <a:buFont typeface="Lato"/>
              <a:buChar char="○"/>
            </a:pPr>
            <a:r>
              <a:rPr lang="en" sz="1700">
                <a:solidFill>
                  <a:schemeClr val="accent1"/>
                </a:solidFill>
                <a:latin typeface="Lato"/>
                <a:ea typeface="Lato"/>
                <a:cs typeface="Lato"/>
                <a:sym typeface="Lato"/>
              </a:rPr>
              <a:t>We host socials and invite the volunteers to come!</a:t>
            </a:r>
            <a:endParaRPr sz="1700">
              <a:solidFill>
                <a:schemeClr val="accen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B357B30EF9B94F9B01B563BCED453C" ma:contentTypeVersion="10" ma:contentTypeDescription="Create a new document." ma:contentTypeScope="" ma:versionID="452aa1bd80961256c8c7b34b3fa95f5c">
  <xsd:schema xmlns:xsd="http://www.w3.org/2001/XMLSchema" xmlns:xs="http://www.w3.org/2001/XMLSchema" xmlns:p="http://schemas.microsoft.com/office/2006/metadata/properties" xmlns:ns2="58b7fc04-68c3-4ac5-9c9a-f97a54717b78" xmlns:ns3="2a12e03d-a1ef-4671-8047-24a1ea097e95" targetNamespace="http://schemas.microsoft.com/office/2006/metadata/properties" ma:root="true" ma:fieldsID="78bcb525ceebe29a826302a9bd53523b" ns2:_="" ns3:_="">
    <xsd:import namespace="58b7fc04-68c3-4ac5-9c9a-f97a54717b78"/>
    <xsd:import namespace="2a12e03d-a1ef-4671-8047-24a1ea097e9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b7fc04-68c3-4ac5-9c9a-f97a54717b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12e03d-a1ef-4671-8047-24a1ea097e9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5149c7f-c668-4ed7-b74f-c7494fc15aae}" ma:internalName="TaxCatchAll" ma:showField="CatchAllData" ma:web="2a12e03d-a1ef-4671-8047-24a1ea097e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8b7fc04-68c3-4ac5-9c9a-f97a54717b78">
      <Terms xmlns="http://schemas.microsoft.com/office/infopath/2007/PartnerControls"/>
    </lcf76f155ced4ddcb4097134ff3c332f>
    <TaxCatchAll xmlns="2a12e03d-a1ef-4671-8047-24a1ea097e9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9D0B13-C453-4356-A13B-F985FC793DFA}">
  <ds:schemaRefs>
    <ds:schemaRef ds:uri="2a12e03d-a1ef-4671-8047-24a1ea097e95"/>
    <ds:schemaRef ds:uri="58b7fc04-68c3-4ac5-9c9a-f97a54717b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A4FEDD-B574-4F42-AFBA-06D21B3F864F}">
  <ds:schemaRefs>
    <ds:schemaRef ds:uri="http://schemas.microsoft.com/office/2006/documentManagement/types"/>
    <ds:schemaRef ds:uri="http://www.w3.org/XML/1998/namespace"/>
    <ds:schemaRef ds:uri="http://purl.org/dc/terms/"/>
    <ds:schemaRef ds:uri="http://purl.org/dc/dcmitype/"/>
    <ds:schemaRef ds:uri="http://schemas.microsoft.com/office/2006/metadata/properties"/>
    <ds:schemaRef ds:uri="2a12e03d-a1ef-4671-8047-24a1ea097e95"/>
    <ds:schemaRef ds:uri="http://schemas.microsoft.com/office/infopath/2007/PartnerControls"/>
    <ds:schemaRef ds:uri="http://purl.org/dc/elements/1.1/"/>
    <ds:schemaRef ds:uri="http://schemas.openxmlformats.org/package/2006/metadata/core-properties"/>
    <ds:schemaRef ds:uri="58b7fc04-68c3-4ac5-9c9a-f97a54717b78"/>
  </ds:schemaRefs>
</ds:datastoreItem>
</file>

<file path=customXml/itemProps3.xml><?xml version="1.0" encoding="utf-8"?>
<ds:datastoreItem xmlns:ds="http://schemas.openxmlformats.org/officeDocument/2006/customXml" ds:itemID="{B5353F5D-979D-488F-9C12-611DAF2037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TotalTime>
  <Words>1523</Words>
  <Application>Microsoft Office PowerPoint</Application>
  <PresentationFormat>On-screen Show (16:9)</PresentationFormat>
  <Paragraphs>199</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Calibri</vt:lpstr>
      <vt:lpstr>Roboto</vt:lpstr>
      <vt:lpstr>Lato</vt:lpstr>
      <vt:lpstr>Arial</vt:lpstr>
      <vt:lpstr>Bree Serif</vt:lpstr>
      <vt:lpstr>Times New Roman</vt:lpstr>
      <vt:lpstr>Source Code Pro</vt:lpstr>
      <vt:lpstr>Proxima Nova</vt:lpstr>
      <vt:lpstr>Amatic SC</vt:lpstr>
      <vt:lpstr>Beach Day</vt:lpstr>
      <vt:lpstr>ACE Campus food pantry </vt:lpstr>
      <vt:lpstr>Outcomes for Today</vt:lpstr>
      <vt:lpstr>What is Steps to Leaps?</vt:lpstr>
      <vt:lpstr>Program Pillars</vt:lpstr>
      <vt:lpstr>What is the ace food pantry?</vt:lpstr>
      <vt:lpstr>What Are OUr Food Sources?</vt:lpstr>
      <vt:lpstr>What is Our Volunteer Structure?</vt:lpstr>
      <vt:lpstr>WHAT is a Day in the Pantry?</vt:lpstr>
      <vt:lpstr>What is Our Philosophy?</vt:lpstr>
      <vt:lpstr>PowerPoint Presentation</vt:lpstr>
      <vt:lpstr>What Do students do during a Shift?</vt:lpstr>
      <vt:lpstr>Additional Well-Being Resources (Get your Phones Ready)</vt:lpstr>
      <vt:lpstr>Additional Well-Being Resources (Get your Phones Ready)</vt:lpstr>
      <vt:lpstr>Additional Well-Being Resources (Get your Phones Ready)</vt:lpstr>
      <vt:lpstr>Additional Well-Being Resources (Get your Phones Ready)</vt:lpstr>
      <vt:lpstr>Additional Well-Being Resources (Get your Phones Ready)</vt:lpstr>
      <vt:lpstr>Additional Well-Being Resources (Get your Phones Ready)</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Carl Krieger</dc:creator>
  <cp:lastModifiedBy>Carl T Krieger</cp:lastModifiedBy>
  <cp:revision>3</cp:revision>
  <dcterms:modified xsi:type="dcterms:W3CDTF">2025-08-13T13:29:26Z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0x010100F7B357B30EF9B94F9B01B563BCED453C</vt:lpwstr>
  </property>
  <property fmtid="{D5CDD505-2E9C-101B-9397-08002B2CF9AE}" pid="3" name="MediaServiceImageTags">
    <vt:lpwstr/>
  </property>
</Properties>
</file>