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48"/>
  </p:notesMasterIdLst>
  <p:handoutMasterIdLst>
    <p:handoutMasterId r:id="rId49"/>
  </p:handoutMasterIdLst>
  <p:sldIdLst>
    <p:sldId id="269" r:id="rId2"/>
    <p:sldId id="270" r:id="rId3"/>
    <p:sldId id="281" r:id="rId4"/>
    <p:sldId id="345" r:id="rId5"/>
    <p:sldId id="385" r:id="rId6"/>
    <p:sldId id="346" r:id="rId7"/>
    <p:sldId id="347" r:id="rId8"/>
    <p:sldId id="348" r:id="rId9"/>
    <p:sldId id="349" r:id="rId10"/>
    <p:sldId id="350" r:id="rId11"/>
    <p:sldId id="352" r:id="rId12"/>
    <p:sldId id="351" r:id="rId13"/>
    <p:sldId id="353" r:id="rId14"/>
    <p:sldId id="354" r:id="rId15"/>
    <p:sldId id="355" r:id="rId16"/>
    <p:sldId id="356" r:id="rId17"/>
    <p:sldId id="357" r:id="rId18"/>
    <p:sldId id="358" r:id="rId19"/>
    <p:sldId id="359" r:id="rId20"/>
    <p:sldId id="360" r:id="rId21"/>
    <p:sldId id="361" r:id="rId22"/>
    <p:sldId id="362" r:id="rId23"/>
    <p:sldId id="283"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9" r:id="rId40"/>
    <p:sldId id="378" r:id="rId41"/>
    <p:sldId id="380" r:id="rId42"/>
    <p:sldId id="381" r:id="rId43"/>
    <p:sldId id="382" r:id="rId44"/>
    <p:sldId id="383" r:id="rId45"/>
    <p:sldId id="384" r:id="rId46"/>
    <p:sldId id="27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essibility Statement" id="{2B4C539B-34B6-0B49-AD90-A927238366AC}">
          <p14:sldIdLst/>
        </p14:section>
        <p14:section name="PPT Template" id="{6B92E0B9-BEE6-FA4E-808E-BE60CA14C95B}">
          <p14:sldIdLst>
            <p14:sldId id="269"/>
            <p14:sldId id="270"/>
            <p14:sldId id="281"/>
            <p14:sldId id="345"/>
            <p14:sldId id="385"/>
            <p14:sldId id="346"/>
            <p14:sldId id="347"/>
            <p14:sldId id="348"/>
            <p14:sldId id="349"/>
            <p14:sldId id="350"/>
            <p14:sldId id="352"/>
            <p14:sldId id="351"/>
            <p14:sldId id="353"/>
            <p14:sldId id="354"/>
            <p14:sldId id="355"/>
            <p14:sldId id="356"/>
            <p14:sldId id="357"/>
            <p14:sldId id="358"/>
            <p14:sldId id="359"/>
            <p14:sldId id="360"/>
            <p14:sldId id="361"/>
            <p14:sldId id="362"/>
            <p14:sldId id="283"/>
            <p14:sldId id="363"/>
            <p14:sldId id="364"/>
            <p14:sldId id="365"/>
            <p14:sldId id="366"/>
            <p14:sldId id="367"/>
            <p14:sldId id="368"/>
            <p14:sldId id="369"/>
            <p14:sldId id="370"/>
            <p14:sldId id="371"/>
            <p14:sldId id="372"/>
            <p14:sldId id="373"/>
            <p14:sldId id="374"/>
            <p14:sldId id="375"/>
            <p14:sldId id="376"/>
            <p14:sldId id="377"/>
            <p14:sldId id="379"/>
            <p14:sldId id="378"/>
            <p14:sldId id="380"/>
            <p14:sldId id="381"/>
            <p14:sldId id="382"/>
            <p14:sldId id="383"/>
            <p14:sldId id="384"/>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712" autoAdjust="0"/>
  </p:normalViewPr>
  <p:slideViewPr>
    <p:cSldViewPr snapToGrid="0" snapToObjects="1">
      <p:cViewPr varScale="1">
        <p:scale>
          <a:sx n="106" d="100"/>
          <a:sy n="106" d="100"/>
        </p:scale>
        <p:origin x="792" y="96"/>
      </p:cViewPr>
      <p:guideLst/>
    </p:cSldViewPr>
  </p:slideViewPr>
  <p:notesTextViewPr>
    <p:cViewPr>
      <p:scale>
        <a:sx n="1" d="1"/>
        <a:sy n="1" d="1"/>
      </p:scale>
      <p:origin x="0" y="0"/>
    </p:cViewPr>
  </p:notesTextViewPr>
  <p:notesViewPr>
    <p:cSldViewPr snapToGrid="0" snapToObjects="1">
      <p:cViewPr varScale="1">
        <p:scale>
          <a:sx n="164" d="100"/>
          <a:sy n="164" d="100"/>
        </p:scale>
        <p:origin x="50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446701096747433E-2"/>
          <c:y val="7.8157498276924184E-2"/>
          <c:w val="0.93613436230912661"/>
          <c:h val="0.92114695340501795"/>
        </c:manualLayout>
      </c:layout>
      <c:barChart>
        <c:barDir val="col"/>
        <c:grouping val="clustered"/>
        <c:varyColors val="0"/>
        <c:ser>
          <c:idx val="1"/>
          <c:order val="1"/>
          <c:tx>
            <c:strRef>
              <c:f>'Project Timeline'!$D$20</c:f>
              <c:strCache>
                <c:ptCount val="1"/>
                <c:pt idx="0">
                  <c:v>POSITION</c:v>
                </c:pt>
              </c:strCache>
            </c:strRef>
          </c:tx>
          <c:spPr>
            <a:noFill/>
          </c:spPr>
          <c:invertIfNegative val="0"/>
          <c:dLbls>
            <c:dLbl>
              <c:idx val="0"/>
              <c:layout>
                <c:manualLayout>
                  <c:x val="4.7163915818921949E-8"/>
                  <c:y val="-8.2121881209074843E-18"/>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0-42A8-4DDD-AA51-D7FDBD8F0535}"/>
                </c:ext>
              </c:extLst>
            </c:dLbl>
            <c:dLbl>
              <c:idx val="1"/>
              <c:layout>
                <c:manualLayout>
                  <c:x val="4.71639158093134E-8"/>
                  <c:y val="0"/>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1-42A8-4DDD-AA51-D7FDBD8F0535}"/>
                </c:ext>
              </c:extLst>
            </c:dLbl>
            <c:dLbl>
              <c:idx val="2"/>
              <c:layout>
                <c:manualLayout>
                  <c:x val="-4.7343162830622842E-2"/>
                  <c:y val="-2.9791968801184971E-3"/>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2-42A8-4DDD-AA51-D7FDBD8F0535}"/>
                </c:ext>
              </c:extLst>
            </c:dLbl>
            <c:dLbl>
              <c:idx val="3"/>
              <c:layout>
                <c:manualLayout>
                  <c:x val="4.7163915820294599E-8"/>
                  <c:y val="-3.2848752483629937E-17"/>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3-42A8-4DDD-AA51-D7FDBD8F0535}"/>
                </c:ext>
              </c:extLst>
            </c:dLbl>
            <c:dLbl>
              <c:idx val="4"/>
              <c:layout>
                <c:manualLayout>
                  <c:x val="1.1046814621078992E-2"/>
                  <c:y val="-6.2565480399162418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4-42A8-4DDD-AA51-D7FDBD8F0535}"/>
                </c:ext>
              </c:extLst>
            </c:dLbl>
            <c:dLbl>
              <c:idx val="5"/>
              <c:layout>
                <c:manualLayout>
                  <c:x val="-1.1046690360646025E-2"/>
                  <c:y val="0.10129679927820835"/>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5-42A8-4DDD-AA51-D7FDBD8F0535}"/>
                </c:ext>
              </c:extLst>
            </c:dLbl>
            <c:dLbl>
              <c:idx val="6"/>
              <c:layout>
                <c:manualLayout>
                  <c:x val="-3.3140195342371045E-2"/>
                  <c:y val="0.12513131268582586"/>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6-42A8-4DDD-AA51-D7FDBD8F0535}"/>
                </c:ext>
              </c:extLst>
            </c:dLbl>
            <c:dLbl>
              <c:idx val="7"/>
              <c:layout>
                <c:manualLayout>
                  <c:x val="4.7163915820294599E-8"/>
                  <c:y val="-3.2848752483629937E-17"/>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7-42A8-4DDD-AA51-D7FDBD8F0535}"/>
                </c:ext>
              </c:extLst>
            </c:dLbl>
            <c:dLbl>
              <c:idx val="8"/>
              <c:layout>
                <c:manualLayout>
                  <c:x val="-2.8405872846287112E-2"/>
                  <c:y val="2.9794314717858676E-3"/>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55319735976397"/>
                      <c:h val="5.8071433811703224E-2"/>
                    </c:manualLayout>
                  </c15:layout>
                </c:ext>
                <c:ext xmlns:c16="http://schemas.microsoft.com/office/drawing/2014/chart" uri="{C3380CC4-5D6E-409C-BE32-E72D297353CC}">
                  <c16:uniqueId val="{00000008-42A8-4DDD-AA51-D7FDBD8F0535}"/>
                </c:ext>
              </c:extLst>
            </c:dLbl>
            <c:dLbl>
              <c:idx val="9"/>
              <c:layout>
                <c:manualLayout>
                  <c:x val="-6.2130216484041111E-8"/>
                  <c:y val="0.23685559428403327"/>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5500594337650883"/>
                      <c:h val="5.5092210946704051E-2"/>
                    </c:manualLayout>
                  </c15:layout>
                </c:ext>
                <c:ext xmlns:c16="http://schemas.microsoft.com/office/drawing/2014/chart" uri="{C3380CC4-5D6E-409C-BE32-E72D297353CC}">
                  <c16:uniqueId val="{00000009-42A8-4DDD-AA51-D7FDBD8F0535}"/>
                </c:ext>
              </c:extLst>
            </c:dLbl>
            <c:spPr>
              <a:solidFill>
                <a:schemeClr val="bg1">
                  <a:lumMod val="95000"/>
                </a:schemeClr>
              </a:solidFill>
              <a:ln>
                <a:noFill/>
              </a:ln>
              <a:effectLst/>
            </c:spPr>
            <c:txPr>
              <a:bodyPr vertOverflow="overflow" horzOverflow="overflow" wrap="square" lIns="38100" tIns="19050" rIns="38100" bIns="19050" anchor="ctr">
                <a:noAutofit/>
              </a:bodyPr>
              <a:lstStyle/>
              <a:p>
                <a:pPr>
                  <a:defRPr sz="900" cap="all" spc="10" baseline="0">
                    <a:solidFill>
                      <a:schemeClr val="tx1">
                        <a:lumMod val="65000"/>
                        <a:lumOff val="35000"/>
                      </a:schemeClr>
                    </a:solidFill>
                    <a:latin typeface="+mj-lt"/>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minus"/>
            <c:errValType val="percentage"/>
            <c:noEndCap val="0"/>
            <c:val val="100"/>
            <c:spPr>
              <a:ln>
                <a:solidFill>
                  <a:schemeClr val="tx1">
                    <a:lumMod val="65000"/>
                    <a:lumOff val="35000"/>
                  </a:schemeClr>
                </a:solidFill>
              </a:ln>
            </c:spPr>
          </c:errBars>
          <c:cat>
            <c:strRef>
              <c:f>'Project Timeline'!$C$21:$C$31</c:f>
              <c:strCache>
                <c:ptCount val="10"/>
                <c:pt idx="0">
                  <c:v>POS Fully approved by Civil</c:v>
                </c:pt>
                <c:pt idx="1">
                  <c:v>Notify CE Grad Office of intent to graduate</c:v>
                </c:pt>
                <c:pt idx="2">
                  <c:v>Submit form 8</c:v>
                </c:pt>
                <c:pt idx="3">
                  <c:v>Notify format check advisor of your timeline</c:v>
                </c:pt>
                <c:pt idx="4">
                  <c:v>Submit pdf of abstract to CE Grad Office</c:v>
                </c:pt>
                <c:pt idx="5">
                  <c:v>Defense</c:v>
                </c:pt>
                <c:pt idx="6">
                  <c:v>Final document to format check advisor</c:v>
                </c:pt>
                <c:pt idx="7">
                  <c:v>Exit Interview with CE Grad Chair</c:v>
                </c:pt>
                <c:pt idx="8">
                  <c:v>Upload document to Thesis Deposit Office</c:v>
                </c:pt>
                <c:pt idx="9">
                  <c:v>Attend Commencement</c:v>
                </c:pt>
              </c:strCache>
            </c:strRef>
          </c:cat>
          <c:val>
            <c:numRef>
              <c:f>'Project Timeline'!$D$21:$D$31</c:f>
              <c:numCache>
                <c:formatCode>General</c:formatCode>
                <c:ptCount val="11"/>
                <c:pt idx="0">
                  <c:v>10</c:v>
                </c:pt>
                <c:pt idx="1">
                  <c:v>-20</c:v>
                </c:pt>
                <c:pt idx="2">
                  <c:v>20</c:v>
                </c:pt>
                <c:pt idx="3">
                  <c:v>-30</c:v>
                </c:pt>
                <c:pt idx="4">
                  <c:v>30</c:v>
                </c:pt>
                <c:pt idx="5">
                  <c:v>-40</c:v>
                </c:pt>
                <c:pt idx="6">
                  <c:v>40</c:v>
                </c:pt>
                <c:pt idx="7">
                  <c:v>-50</c:v>
                </c:pt>
                <c:pt idx="8">
                  <c:v>50</c:v>
                </c:pt>
                <c:pt idx="9">
                  <c:v>60</c:v>
                </c:pt>
              </c:numCache>
            </c:numRef>
          </c:val>
          <c:extLst>
            <c:ext xmlns:c16="http://schemas.microsoft.com/office/drawing/2014/chart" uri="{C3380CC4-5D6E-409C-BE32-E72D297353CC}">
              <c16:uniqueId val="{0000000A-42A8-4DDD-AA51-D7FDBD8F0535}"/>
            </c:ext>
          </c:extLst>
        </c:ser>
        <c:dLbls>
          <c:showLegendKey val="0"/>
          <c:showVal val="0"/>
          <c:showCatName val="0"/>
          <c:showSerName val="0"/>
          <c:showPercent val="0"/>
          <c:showBubbleSize val="0"/>
        </c:dLbls>
        <c:gapWidth val="150"/>
        <c:axId val="356208200"/>
        <c:axId val="356207808"/>
      </c:barChart>
      <c:lineChart>
        <c:grouping val="standard"/>
        <c:varyColors val="0"/>
        <c:ser>
          <c:idx val="0"/>
          <c:order val="0"/>
          <c:tx>
            <c:strRef>
              <c:f>'Project Timeline'!$B$20</c:f>
              <c:strCache>
                <c:ptCount val="1"/>
                <c:pt idx="0">
                  <c:v>DATE</c:v>
                </c:pt>
              </c:strCache>
            </c:strRef>
          </c:tx>
          <c:spPr>
            <a:ln>
              <a:noFill/>
            </a:ln>
          </c:spPr>
          <c:marker>
            <c:symbol val="circle"/>
            <c:size val="7"/>
            <c:spPr>
              <a:solidFill>
                <a:schemeClr val="accent3">
                  <a:lumMod val="75000"/>
                </a:schemeClr>
              </a:solidFill>
              <a:ln w="63500" cmpd="thinThick">
                <a:solidFill>
                  <a:schemeClr val="accent3">
                    <a:lumMod val="75000"/>
                  </a:schemeClr>
                </a:solidFill>
              </a:ln>
            </c:spPr>
          </c:marker>
          <c:errBars>
            <c:errDir val="y"/>
            <c:errBarType val="both"/>
            <c:errValType val="percentage"/>
            <c:noEndCap val="0"/>
            <c:val val="5"/>
          </c:errBars>
          <c:cat>
            <c:numRef>
              <c:f>'Project Timeline'!$B$21:$B$31</c:f>
              <c:numCache>
                <c:formatCode>[$-409]d\-mmm;@</c:formatCode>
                <c:ptCount val="11"/>
                <c:pt idx="0">
                  <c:v>45158</c:v>
                </c:pt>
                <c:pt idx="1">
                  <c:v>45182</c:v>
                </c:pt>
                <c:pt idx="2">
                  <c:v>45238</c:v>
                </c:pt>
                <c:pt idx="3">
                  <c:v>45238</c:v>
                </c:pt>
                <c:pt idx="4">
                  <c:v>45249</c:v>
                </c:pt>
                <c:pt idx="5">
                  <c:v>45259</c:v>
                </c:pt>
                <c:pt idx="6">
                  <c:v>45254</c:v>
                </c:pt>
                <c:pt idx="7">
                  <c:v>45264</c:v>
                </c:pt>
                <c:pt idx="8">
                  <c:v>45265</c:v>
                </c:pt>
                <c:pt idx="9">
                  <c:v>45277</c:v>
                </c:pt>
              </c:numCache>
            </c:numRef>
          </c:cat>
          <c:val>
            <c:numRef>
              <c:f>'Project Timeline'!$E$21:$E$31</c:f>
              <c:numCache>
                <c:formatCode>General</c:formatCode>
                <c:ptCount val="11"/>
                <c:pt idx="0">
                  <c:v>1</c:v>
                </c:pt>
                <c:pt idx="1">
                  <c:v>1</c:v>
                </c:pt>
                <c:pt idx="2">
                  <c:v>1</c:v>
                </c:pt>
                <c:pt idx="3">
                  <c:v>1</c:v>
                </c:pt>
                <c:pt idx="4">
                  <c:v>1</c:v>
                </c:pt>
                <c:pt idx="5">
                  <c:v>1</c:v>
                </c:pt>
                <c:pt idx="6">
                  <c:v>1</c:v>
                </c:pt>
                <c:pt idx="7">
                  <c:v>1</c:v>
                </c:pt>
                <c:pt idx="8">
                  <c:v>1</c:v>
                </c:pt>
                <c:pt idx="9">
                  <c:v>1</c:v>
                </c:pt>
              </c:numCache>
            </c:numRef>
          </c:val>
          <c:smooth val="1"/>
          <c:extLst>
            <c:ext xmlns:c16="http://schemas.microsoft.com/office/drawing/2014/chart" uri="{C3380CC4-5D6E-409C-BE32-E72D297353CC}">
              <c16:uniqueId val="{0000000B-42A8-4DDD-AA51-D7FDBD8F0535}"/>
            </c:ext>
          </c:extLst>
        </c:ser>
        <c:dLbls>
          <c:showLegendKey val="0"/>
          <c:showVal val="0"/>
          <c:showCatName val="0"/>
          <c:showSerName val="0"/>
          <c:showPercent val="0"/>
          <c:showBubbleSize val="0"/>
        </c:dLbls>
        <c:marker val="1"/>
        <c:smooth val="0"/>
        <c:axId val="352691856"/>
        <c:axId val="352692248"/>
      </c:lineChart>
      <c:dateAx>
        <c:axId val="352691856"/>
        <c:scaling>
          <c:orientation val="minMax"/>
        </c:scaling>
        <c:delete val="0"/>
        <c:axPos val="b"/>
        <c:numFmt formatCode="[$-409]d\ mmm;@" sourceLinked="0"/>
        <c:majorTickMark val="cross"/>
        <c:minorTickMark val="in"/>
        <c:tickLblPos val="nextTo"/>
        <c:spPr>
          <a:solidFill>
            <a:schemeClr val="bg1">
              <a:lumMod val="95000"/>
            </a:schemeClr>
          </a:solidFill>
          <a:ln w="9525">
            <a:solidFill>
              <a:schemeClr val="bg1">
                <a:lumMod val="85000"/>
              </a:schemeClr>
            </a:solidFill>
            <a:prstDash val="solid"/>
          </a:ln>
        </c:spPr>
        <c:txPr>
          <a:bodyPr/>
          <a:lstStyle/>
          <a:p>
            <a:pPr>
              <a:defRPr sz="900" b="0">
                <a:solidFill>
                  <a:schemeClr val="bg1">
                    <a:lumMod val="50000"/>
                  </a:schemeClr>
                </a:solidFill>
                <a:latin typeface="+mj-lt"/>
              </a:defRPr>
            </a:pPr>
            <a:endParaRPr lang="en-US"/>
          </a:p>
        </c:txPr>
        <c:crossAx val="352692248"/>
        <c:crosses val="autoZero"/>
        <c:auto val="1"/>
        <c:lblOffset val="100"/>
        <c:baseTimeUnit val="days"/>
        <c:majorUnit val="1"/>
        <c:majorTimeUnit val="months"/>
        <c:minorUnit val="7"/>
        <c:minorTimeUnit val="days"/>
      </c:dateAx>
      <c:valAx>
        <c:axId val="352692248"/>
        <c:scaling>
          <c:orientation val="minMax"/>
        </c:scaling>
        <c:delete val="1"/>
        <c:axPos val="l"/>
        <c:numFmt formatCode="General" sourceLinked="1"/>
        <c:majorTickMark val="out"/>
        <c:minorTickMark val="none"/>
        <c:tickLblPos val="nextTo"/>
        <c:crossAx val="352691856"/>
        <c:crosses val="autoZero"/>
        <c:crossBetween val="midCat"/>
      </c:valAx>
      <c:valAx>
        <c:axId val="356207808"/>
        <c:scaling>
          <c:orientation val="minMax"/>
        </c:scaling>
        <c:delete val="1"/>
        <c:axPos val="r"/>
        <c:numFmt formatCode="General" sourceLinked="1"/>
        <c:majorTickMark val="out"/>
        <c:minorTickMark val="none"/>
        <c:tickLblPos val="nextTo"/>
        <c:crossAx val="356208200"/>
        <c:crosses val="max"/>
        <c:crossBetween val="between"/>
      </c:valAx>
      <c:catAx>
        <c:axId val="356208200"/>
        <c:scaling>
          <c:orientation val="minMax"/>
        </c:scaling>
        <c:delete val="1"/>
        <c:axPos val="b"/>
        <c:numFmt formatCode="General" sourceLinked="1"/>
        <c:majorTickMark val="out"/>
        <c:minorTickMark val="none"/>
        <c:tickLblPos val="nextTo"/>
        <c:crossAx val="356207808"/>
        <c:crosses val="autoZero"/>
        <c:auto val="1"/>
        <c:lblAlgn val="ctr"/>
        <c:lblOffset val="100"/>
        <c:noMultiLvlLbl val="0"/>
      </c:catAx>
      <c:spPr>
        <a:noFill/>
      </c:spPr>
    </c:plotArea>
    <c:plotVisOnly val="0"/>
    <c:dispBlanksAs val="gap"/>
    <c:showDLblsOverMax val="0"/>
  </c:chart>
  <c:spPr>
    <a:solidFill>
      <a:schemeClr val="bg1">
        <a:lumMod val="95000"/>
      </a:schemeClr>
    </a:solidFill>
    <a:ln>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C1EAF9-4718-034F-90B3-1E23D9FC38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17E4E72-6179-DD41-84BE-14680CA07B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DF351A-5EA2-C146-A10F-CD8C6A7F8C0C}" type="datetime1">
              <a:rPr lang="en-US" smtClean="0"/>
              <a:t>2/4/2025</a:t>
            </a:fld>
            <a:endParaRPr lang="en-US" dirty="0"/>
          </a:p>
        </p:txBody>
      </p:sp>
      <p:sp>
        <p:nvSpPr>
          <p:cNvPr id="4" name="Footer Placeholder 3">
            <a:extLst>
              <a:ext uri="{FF2B5EF4-FFF2-40B4-BE49-F238E27FC236}">
                <a16:creationId xmlns:a16="http://schemas.microsoft.com/office/drawing/2014/main" id="{75F144C2-3F80-4342-9BD6-697909F44F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226BFA-00F6-034C-8865-C10242FD9A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41FFB6-B16B-9547-A849-38D74703E65D}" type="slidenum">
              <a:rPr lang="en-US" smtClean="0"/>
              <a:t>‹#›</a:t>
            </a:fld>
            <a:endParaRPr lang="en-US" dirty="0"/>
          </a:p>
        </p:txBody>
      </p:sp>
    </p:spTree>
    <p:extLst>
      <p:ext uri="{BB962C8B-B14F-4D97-AF65-F5344CB8AC3E}">
        <p14:creationId xmlns:p14="http://schemas.microsoft.com/office/powerpoint/2010/main" val="38554512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410F0-6477-C64C-B9A1-FDB330E4BF64}" type="datetime1">
              <a:rPr lang="en-US" smtClean="0"/>
              <a:t>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4D96B-BF35-6342-BF49-131378446712}" type="slidenum">
              <a:rPr lang="en-US" smtClean="0"/>
              <a:t>‹#›</a:t>
            </a:fld>
            <a:endParaRPr lang="en-US" dirty="0"/>
          </a:p>
        </p:txBody>
      </p:sp>
    </p:spTree>
    <p:extLst>
      <p:ext uri="{BB962C8B-B14F-4D97-AF65-F5344CB8AC3E}">
        <p14:creationId xmlns:p14="http://schemas.microsoft.com/office/powerpoint/2010/main" val="30063042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2"/>
        </a:solidFill>
        <a:effectLst/>
      </p:bgPr>
    </p:bg>
    <p:spTree>
      <p:nvGrpSpPr>
        <p:cNvPr id="1" name=""/>
        <p:cNvGrpSpPr/>
        <p:nvPr/>
      </p:nvGrpSpPr>
      <p:grpSpPr>
        <a:xfrm>
          <a:off x="0" y="0"/>
          <a:ext cx="0" cy="0"/>
          <a:chOff x="0" y="0"/>
          <a:chExt cx="0" cy="0"/>
        </a:xfrm>
      </p:grpSpPr>
      <p:sp>
        <p:nvSpPr>
          <p:cNvPr id="14" name="Accessibility Text">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488202" y="1884218"/>
            <a:ext cx="7968508" cy="1246495"/>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8" name="Microsoft Accessibility URL">
            <a:extLst>
              <a:ext uri="{FF2B5EF4-FFF2-40B4-BE49-F238E27FC236}">
                <a16:creationId xmlns:a16="http://schemas.microsoft.com/office/drawing/2014/main" id="{787D9F17-6276-3E46-A218-B3EF30CA7E56}"/>
              </a:ext>
            </a:extLst>
          </p:cNvPr>
          <p:cNvSpPr txBox="1"/>
          <p:nvPr userDrawn="1"/>
        </p:nvSpPr>
        <p:spPr>
          <a:xfrm>
            <a:off x="1481118" y="3953492"/>
            <a:ext cx="8171677" cy="553998"/>
          </a:xfrm>
          <a:prstGeom prst="rect">
            <a:avLst/>
          </a:prstGeom>
          <a:noFill/>
        </p:spPr>
        <p:txBody>
          <a:bodyPr wrap="square" lIns="0" tIns="0" rIns="0" bIns="0" rtlCol="0">
            <a:spAutoFit/>
          </a:bodyPr>
          <a:lstStyle/>
          <a:p>
            <a:r>
              <a:rPr lang="en-US" sz="1800" dirty="0">
                <a:solidFill>
                  <a:schemeClr val="accent1"/>
                </a:solidFill>
                <a:effectLst/>
                <a:latin typeface="Acumin Pro" panose="020B0504020202020204" pitchFamily="34" charset="77"/>
              </a:rPr>
              <a:t>https://support.office.com/en-us/article/Make-your-PowerPoint-presentations-accessible-6f7772b2-2f33-4bd2-8ca7-dae3b2b3ef25</a:t>
            </a:r>
            <a:endParaRPr lang="en-US" sz="1800" dirty="0">
              <a:solidFill>
                <a:schemeClr val="accent1"/>
              </a:solidFill>
            </a:endParaRP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userDrawn="1"/>
        </p:nvPicPr>
        <p:blipFill>
          <a:blip r:embed="rId2"/>
          <a:stretch>
            <a:fillRect/>
          </a:stretch>
        </p:blipFill>
        <p:spPr>
          <a:xfrm>
            <a:off x="511824" y="6059043"/>
            <a:ext cx="2544533" cy="341599"/>
          </a:xfrm>
          <a:prstGeom prst="rect">
            <a:avLst/>
          </a:prstGeom>
        </p:spPr>
      </p:pic>
      <p:cxnSp>
        <p:nvCxnSpPr>
          <p:cNvPr id="13" name="Line 1">
            <a:extLst>
              <a:ext uri="{FF2B5EF4-FFF2-40B4-BE49-F238E27FC236}">
                <a16:creationId xmlns:a16="http://schemas.microsoft.com/office/drawing/2014/main" id="{A746CD05-A191-A442-A002-3AD9F5CCAD2A}"/>
              </a:ext>
            </a:extLst>
          </p:cNvPr>
          <p:cNvCxnSpPr>
            <a:cxnSpLocks/>
          </p:cNvCxnSpPr>
          <p:nvPr userDrawn="1"/>
        </p:nvCxnSpPr>
        <p:spPr>
          <a:xfrm flipH="1">
            <a:off x="573115" y="318798"/>
            <a:ext cx="75068" cy="5173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e 2">
            <a:extLst>
              <a:ext uri="{FF2B5EF4-FFF2-40B4-BE49-F238E27FC236}">
                <a16:creationId xmlns:a16="http://schemas.microsoft.com/office/drawing/2014/main" id="{461AAE78-C01B-DD4E-A8D1-EE36B5982A91}"/>
              </a:ext>
            </a:extLst>
          </p:cNvPr>
          <p:cNvCxnSpPr>
            <a:cxnSpLocks/>
          </p:cNvCxnSpPr>
          <p:nvPr userDrawn="1"/>
        </p:nvCxnSpPr>
        <p:spPr>
          <a:xfrm>
            <a:off x="4655908" y="318798"/>
            <a:ext cx="0" cy="1310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Gold Triangle">
            <a:extLst>
              <a:ext uri="{FF2B5EF4-FFF2-40B4-BE49-F238E27FC236}">
                <a16:creationId xmlns:a16="http://schemas.microsoft.com/office/drawing/2014/main" id="{6C3B8210-1510-C644-9CE9-0E6E1BA9961F}"/>
              </a:ext>
            </a:extLst>
          </p:cNvPr>
          <p:cNvPicPr>
            <a:picLocks noChangeAspect="1"/>
          </p:cNvPicPr>
          <p:nvPr userDrawn="1"/>
        </p:nvPicPr>
        <p:blipFill>
          <a:blip r:embed="rId3"/>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171610" y="6202177"/>
            <a:ext cx="1002933" cy="323968"/>
          </a:xfrm>
        </p:spPr>
        <p:txBody>
          <a:bodyPr/>
          <a:lstStyle>
            <a:lvl1pPr>
              <a:defRPr>
                <a:solidFill>
                  <a:schemeClr val="tx1">
                    <a:alpha val="70000"/>
                  </a:schemeClr>
                </a:solidFill>
              </a:defRPr>
            </a:lvl1pPr>
          </a:lstStyle>
          <a:p>
            <a:fld id="{049DC8E1-D369-0F48-9062-BB068AFD07CE}" type="datetime1">
              <a:rPr lang="en-US" smtClean="0"/>
              <a:pPr/>
              <a:t>2/4/2025</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99112" y="6181281"/>
            <a:ext cx="48768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41884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928" userDrawn="1">
          <p15:clr>
            <a:srgbClr val="FBAE40"/>
          </p15:clr>
        </p15:guide>
        <p15:guide id="10" orient="horz" pos="38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userDrawn="1"/>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cNvSpPr>
            <a:spLocks noGrp="1"/>
          </p:cNvSpPr>
          <p:nvPr>
            <p:ph type="ctrTitle" hasCustomPrompt="1"/>
          </p:nvPr>
        </p:nvSpPr>
        <p:spPr bwMode="blackWhite">
          <a:xfrm>
            <a:off x="1488156" y="1626244"/>
            <a:ext cx="7911945" cy="2234458"/>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495680" y="3990085"/>
            <a:ext cx="7096269" cy="336015"/>
          </a:xfrm>
          <a:noFill/>
        </p:spPr>
        <p:txBody>
          <a:bodyPr wrap="square" lIns="0" tIns="0" rIns="0" bIns="0" anchor="t" anchorCtr="0">
            <a:spAutoFit/>
          </a:bodyPr>
          <a:lstStyle>
            <a:lvl1pPr marL="0" indent="0" algn="l">
              <a:buNone/>
              <a:defRPr sz="2200" b="1" i="0">
                <a:solidFill>
                  <a:schemeClr val="bg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userDrawn="1"/>
        </p:nvPicPr>
        <p:blipFill>
          <a:blip r:embed="rId2"/>
          <a:stretch>
            <a:fillRect/>
          </a:stretch>
        </p:blipFill>
        <p:spPr>
          <a:xfrm>
            <a:off x="9821333" y="0"/>
            <a:ext cx="2370667" cy="6858000"/>
          </a:xfrm>
          <a:prstGeom prst="rect">
            <a:avLst/>
          </a:prstGeom>
        </p:spPr>
      </p:pic>
      <p:sp>
        <p:nvSpPr>
          <p:cNvPr id="7" name="Date"/>
          <p:cNvSpPr>
            <a:spLocks noGrp="1"/>
          </p:cNvSpPr>
          <p:nvPr>
            <p:ph type="dt" sz="half" idx="10"/>
          </p:nvPr>
        </p:nvSpPr>
        <p:spPr/>
        <p:txBody>
          <a:bodyPr/>
          <a:lstStyle>
            <a:lvl1pPr>
              <a:defRPr>
                <a:solidFill>
                  <a:schemeClr val="tx1">
                    <a:alpha val="70000"/>
                  </a:schemeClr>
                </a:solidFill>
              </a:defRPr>
            </a:lvl1pPr>
          </a:lstStyle>
          <a:p>
            <a:fld id="{049DC8E1-D369-0F48-9062-BB068AFD07CE}" type="datetime1">
              <a:rPr lang="en-US" smtClean="0"/>
              <a:pPr/>
              <a:t>2/4/2025</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userDrawn="1"/>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9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opy">
    <p:bg>
      <p:bgPr>
        <a:solidFill>
          <a:schemeClr val="accent2"/>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userDrawn="1"/>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489619"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489618" y="1345167"/>
            <a:ext cx="7321993" cy="341599"/>
          </a:xfrm>
          <a:noFill/>
        </p:spPr>
        <p:txBody>
          <a:bodyPr wrap="square" lIns="0" tIns="0" rIns="0" bIns="0" anchor="t" anchorCtr="0">
            <a:spAutoFit/>
          </a:bodyPr>
          <a:lstStyle>
            <a:lvl1pPr marL="0" indent="0" algn="l">
              <a:buNone/>
              <a:defRPr sz="2200" b="1" i="0">
                <a:solidFill>
                  <a:schemeClr val="bg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428620"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71610" y="6202177"/>
            <a:ext cx="1002933"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2/4/2025</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userDrawn="1"/>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312" userDrawn="1">
          <p15:clr>
            <a:srgbClr val="FBAE40"/>
          </p15:clr>
        </p15:guide>
        <p15:guide id="8" pos="92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2"/>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userDrawn="1"/>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489619"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504669" y="1345166"/>
            <a:ext cx="7288495" cy="338554"/>
          </a:xfrm>
          <a:noFill/>
        </p:spPr>
        <p:txBody>
          <a:bodyPr wrap="square" lIns="0" tIns="0" rIns="0" bIns="0" anchor="t" anchorCtr="0">
            <a:spAutoFit/>
          </a:bodyPr>
          <a:lstStyle>
            <a:lvl1pPr marL="0" indent="0" algn="l">
              <a:buNone/>
              <a:defRPr sz="2200" b="1" i="0">
                <a:solidFill>
                  <a:schemeClr val="bg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504669"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354234" y="1920876"/>
            <a:ext cx="5287433"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171610" y="6202177"/>
            <a:ext cx="1002933"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2/4/2025</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userDrawn="1"/>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Picture">
    <p:bg>
      <p:bgPr>
        <a:solidFill>
          <a:schemeClr val="accent2"/>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dirty="0"/>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754024" y="304800"/>
            <a:ext cx="3838891" cy="747897"/>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cxnSp>
        <p:nvCxnSpPr>
          <p:cNvPr id="13" name="Line 1">
            <a:extLst>
              <a:ext uri="{FF2B5EF4-FFF2-40B4-BE49-F238E27FC236}">
                <a16:creationId xmlns:a16="http://schemas.microsoft.com/office/drawing/2014/main" id="{A746CD05-A191-A442-A002-3AD9F5CCAD2A}"/>
              </a:ext>
            </a:extLst>
          </p:cNvPr>
          <p:cNvCxnSpPr>
            <a:cxnSpLocks/>
          </p:cNvCxnSpPr>
          <p:nvPr userDrawn="1"/>
        </p:nvCxnSpPr>
        <p:spPr>
          <a:xfrm flipH="1">
            <a:off x="573115" y="318798"/>
            <a:ext cx="75068" cy="5173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e 2">
            <a:extLst>
              <a:ext uri="{FF2B5EF4-FFF2-40B4-BE49-F238E27FC236}">
                <a16:creationId xmlns:a16="http://schemas.microsoft.com/office/drawing/2014/main" id="{461AAE78-C01B-DD4E-A8D1-EE36B5982A91}"/>
              </a:ext>
            </a:extLst>
          </p:cNvPr>
          <p:cNvCxnSpPr>
            <a:cxnSpLocks/>
          </p:cNvCxnSpPr>
          <p:nvPr userDrawn="1"/>
        </p:nvCxnSpPr>
        <p:spPr>
          <a:xfrm>
            <a:off x="4655908" y="318798"/>
            <a:ext cx="0" cy="1310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Gold Triangle">
            <a:extLst>
              <a:ext uri="{FF2B5EF4-FFF2-40B4-BE49-F238E27FC236}">
                <a16:creationId xmlns:a16="http://schemas.microsoft.com/office/drawing/2014/main" id="{6C3B8210-1510-C644-9CE9-0E6E1BA9961F}"/>
              </a:ext>
            </a:extLst>
          </p:cNvPr>
          <p:cNvPicPr>
            <a:picLocks noChangeAspect="1"/>
          </p:cNvPicPr>
          <p:nvPr userDrawn="1"/>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171610" y="6202177"/>
            <a:ext cx="1002933" cy="323968"/>
          </a:xfrm>
        </p:spPr>
        <p:txBody>
          <a:bodyPr/>
          <a:lstStyle>
            <a:lvl1pPr>
              <a:defRPr>
                <a:solidFill>
                  <a:schemeClr val="tx1">
                    <a:alpha val="70000"/>
                  </a:schemeClr>
                </a:solidFill>
              </a:defRPr>
            </a:lvl1pPr>
          </a:lstStyle>
          <a:p>
            <a:fld id="{049DC8E1-D369-0F48-9062-BB068AFD07CE}" type="datetime1">
              <a:rPr lang="en-US" smtClean="0"/>
              <a:pPr/>
              <a:t>2/4/2025</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99112" y="6181281"/>
            <a:ext cx="48768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userDrawn="1"/>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bg2"/>
                </a:solidFill>
                <a:latin typeface="United Sans Ext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userDrawn="1"/>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tx1"/>
                </a:solidFill>
                <a:latin typeface="United Sans Cond Medium" pitchFamily="2"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userDrawn="1"/>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71610" y="6202177"/>
            <a:ext cx="1002933" cy="323968"/>
          </a:xfrm>
        </p:spPr>
        <p:txBody>
          <a:bodyPr/>
          <a:lstStyle>
            <a:lvl1pPr>
              <a:defRPr>
                <a:solidFill>
                  <a:schemeClr val="tx1">
                    <a:alpha val="70000"/>
                  </a:schemeClr>
                </a:solidFill>
              </a:defRPr>
            </a:lvl1pPr>
          </a:lstStyle>
          <a:p>
            <a:fld id="{049DC8E1-D369-0F48-9062-BB068AFD07CE}" type="datetime1">
              <a:rPr lang="en-US" smtClean="0"/>
              <a:pPr/>
              <a:t>2/4/2025</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userDrawn="1"/>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99112" y="6181281"/>
            <a:ext cx="48768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userDrawn="1"/>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cNvSpPr>
            <a:spLocks noGrp="1"/>
          </p:cNvSpPr>
          <p:nvPr>
            <p:ph type="ctrTitle" hasCustomPrompt="1"/>
          </p:nvPr>
        </p:nvSpPr>
        <p:spPr bwMode="blackWhite">
          <a:xfrm>
            <a:off x="1452193"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476416" y="2578489"/>
            <a:ext cx="733452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userDrawn="1"/>
        </p:nvPicPr>
        <p:blipFill>
          <a:blip r:embed="rId2"/>
          <a:stretch>
            <a:fillRect/>
          </a:stretch>
        </p:blipFill>
        <p:spPr>
          <a:xfrm>
            <a:off x="9821333" y="0"/>
            <a:ext cx="2370667"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171610" y="6202177"/>
            <a:ext cx="1002933" cy="323968"/>
          </a:xfrm>
        </p:spPr>
        <p:txBody>
          <a:bodyPr/>
          <a:lstStyle>
            <a:lvl1pPr>
              <a:defRPr>
                <a:solidFill>
                  <a:schemeClr val="tx1">
                    <a:alpha val="70000"/>
                  </a:schemeClr>
                </a:solidFill>
              </a:defRPr>
            </a:lvl1pPr>
          </a:lstStyle>
          <a:p>
            <a:fld id="{049DC8E1-D369-0F48-9062-BB068AFD07CE}" type="datetime1">
              <a:rPr lang="en-US" smtClean="0"/>
              <a:pPr/>
              <a:t>2/4/2025</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userDrawn="1"/>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99112" y="6181281"/>
            <a:ext cx="48768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71610" y="6202177"/>
            <a:ext cx="1002933"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2/4/2025</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userDrawn="1"/>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citiprogram.org/"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hyperlink" Target="http://www.purdue.edu/gradschool/research/rcr/index.cfm" TargetMode="External"/><Relationship Id="rId4" Type="http://schemas.openxmlformats.org/officeDocument/2006/relationships/hyperlink" Target="https://engineering.purdue.edu/CCE/Academics/Graduate/Curren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urdue.edu/commencement/students/returneeParticipation.html"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oleObject" Target="../embeddings/oleObject2.bin"/><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jricksy@purdue.edu"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hyperlink" Target="https://www.purdue.edu/academics/ogsps/research/thesis/index.html"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hyperlink" Target="https://engineering.purdue.edu/~mark/PurdueThesis" TargetMode="External"/><Relationship Id="rId4" Type="http://schemas.openxmlformats.org/officeDocument/2006/relationships/hyperlink" Target="mailto:thesishelp@purdue.ed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urdue.edu/gradschool/research/thesis/templates.html"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hyperlink" Target="mailto:thesishelp@purdue.edu" TargetMode="External"/><Relationship Id="rId5" Type="http://schemas.openxmlformats.org/officeDocument/2006/relationships/hyperlink" Target="https://www.purdue.edu/gradschool/research/thesis/appointment.html" TargetMode="External"/><Relationship Id="rId4" Type="http://schemas.openxmlformats.org/officeDocument/2006/relationships/hyperlink" Target="https://tinyurl.com/PUthesisworkshop"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mailto:jricksy@purdue.edu"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mailto:jricksy@purdue.edu"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mailto:thesishelp@purdue.edu"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jricksy@purdue.edu"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hyperlink" Target="mailto:dulcy@ecn.purdue.edu" TargetMode="External"/><Relationship Id="rId4" Type="http://schemas.openxmlformats.org/officeDocument/2006/relationships/hyperlink" Target="mailto:dulcy@purdue.edu"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owl.purdue.edu/"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ngineering.purdue.edu/CCE/Academics/Graduate/Current/Graduating_Students"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CB62EA1-7116-BF42-8437-9E04958ED88F}"/>
              </a:ext>
            </a:extLst>
          </p:cNvPr>
          <p:cNvSpPr>
            <a:spLocks noGrp="1"/>
          </p:cNvSpPr>
          <p:nvPr>
            <p:ph type="ctrTitle"/>
          </p:nvPr>
        </p:nvSpPr>
        <p:spPr>
          <a:xfrm>
            <a:off x="830510" y="602787"/>
            <a:ext cx="9789951" cy="2048253"/>
          </a:xfrm>
        </p:spPr>
        <p:txBody>
          <a:bodyPr/>
          <a:lstStyle/>
          <a:p>
            <a:pPr algn="ctr"/>
            <a:r>
              <a:rPr lang="en-US" sz="5500" b="1" dirty="0"/>
              <a:t>May/August 2025</a:t>
            </a:r>
            <a:br>
              <a:rPr lang="en-US" sz="5500" b="1" dirty="0"/>
            </a:br>
            <a:r>
              <a:rPr lang="en-US" sz="5500" b="1" dirty="0"/>
              <a:t>Candidate workshop</a:t>
            </a:r>
            <a:br>
              <a:rPr lang="en-US" sz="5500" b="1" dirty="0"/>
            </a:br>
            <a:r>
              <a:rPr lang="en-US" sz="5500" b="1" dirty="0"/>
              <a:t>January 30, 2025</a:t>
            </a:r>
            <a:endParaRPr lang="en-US" sz="5500" dirty="0"/>
          </a:p>
        </p:txBody>
      </p:sp>
      <p:sp>
        <p:nvSpPr>
          <p:cNvPr id="3" name="Subtitle">
            <a:extLst>
              <a:ext uri="{FF2B5EF4-FFF2-40B4-BE49-F238E27FC236}">
                <a16:creationId xmlns:a16="http://schemas.microsoft.com/office/drawing/2014/main" id="{040BF977-41B9-4741-9AD1-BADE3621EF6F}"/>
              </a:ext>
            </a:extLst>
          </p:cNvPr>
          <p:cNvSpPr>
            <a:spLocks noGrp="1"/>
          </p:cNvSpPr>
          <p:nvPr>
            <p:ph type="subTitle" idx="1"/>
          </p:nvPr>
        </p:nvSpPr>
        <p:spPr>
          <a:xfrm>
            <a:off x="3140710" y="3429000"/>
            <a:ext cx="5322202" cy="2323713"/>
          </a:xfrm>
        </p:spPr>
        <p:txBody>
          <a:bodyPr/>
          <a:lstStyle/>
          <a:p>
            <a:pPr algn="ctr" eaLnBrk="1" hangingPunct="1"/>
            <a:r>
              <a:rPr lang="en-US" b="1" dirty="0"/>
              <a:t>Dulcy Abraham</a:t>
            </a:r>
            <a:br>
              <a:rPr lang="en-US" dirty="0"/>
            </a:br>
            <a:r>
              <a:rPr lang="en-US" sz="2000" dirty="0"/>
              <a:t>Professor and CCE Burke Graduate Chair</a:t>
            </a:r>
          </a:p>
          <a:p>
            <a:pPr algn="ctr" eaLnBrk="1" hangingPunct="1"/>
            <a:r>
              <a:rPr lang="en-US" b="1" dirty="0"/>
              <a:t>Jenny Ricksy</a:t>
            </a:r>
            <a:br>
              <a:rPr lang="en-US" dirty="0"/>
            </a:br>
            <a:r>
              <a:rPr lang="en-US" sz="2000" dirty="0"/>
              <a:t>Burke Graduate Program Manager</a:t>
            </a:r>
          </a:p>
          <a:p>
            <a:pPr algn="ctr" eaLnBrk="1" hangingPunct="1"/>
            <a:r>
              <a:rPr lang="en-US" b="1" dirty="0"/>
              <a:t>Stacy Lane</a:t>
            </a:r>
          </a:p>
          <a:p>
            <a:pPr algn="ctr" eaLnBrk="1" hangingPunct="1"/>
            <a:r>
              <a:rPr lang="en-US" sz="2000" dirty="0"/>
              <a:t>Burke Graduate Program Senior Assistant</a:t>
            </a:r>
          </a:p>
        </p:txBody>
      </p:sp>
      <p:sp>
        <p:nvSpPr>
          <p:cNvPr id="4" name="Date">
            <a:extLst>
              <a:ext uri="{FF2B5EF4-FFF2-40B4-BE49-F238E27FC236}">
                <a16:creationId xmlns:a16="http://schemas.microsoft.com/office/drawing/2014/main" id="{8A3062CE-1294-654B-BACD-E8DBCB75EE42}"/>
              </a:ext>
            </a:extLst>
          </p:cNvPr>
          <p:cNvSpPr>
            <a:spLocks noGrp="1"/>
          </p:cNvSpPr>
          <p:nvPr>
            <p:ph type="dt" sz="half" idx="10"/>
          </p:nvPr>
        </p:nvSpPr>
        <p:spPr/>
        <p:txBody>
          <a:bodyPr/>
          <a:lstStyle/>
          <a:p>
            <a:fld id="{049DC8E1-D369-0F48-9062-BB068AFD07CE}" type="datetime1">
              <a:rPr lang="en-US" smtClean="0"/>
              <a:pPr/>
              <a:t>2/4/2025</a:t>
            </a:fld>
            <a:endParaRPr lang="en-US" dirty="0"/>
          </a:p>
        </p:txBody>
      </p:sp>
      <p:sp>
        <p:nvSpPr>
          <p:cNvPr id="5" name="Slide Number">
            <a:extLst>
              <a:ext uri="{FF2B5EF4-FFF2-40B4-BE49-F238E27FC236}">
                <a16:creationId xmlns:a16="http://schemas.microsoft.com/office/drawing/2014/main" id="{6EF953D1-F91B-A64B-A20E-31F2EF786B09}"/>
              </a:ext>
            </a:extLst>
          </p:cNvPr>
          <p:cNvSpPr>
            <a:spLocks noGrp="1"/>
          </p:cNvSpPr>
          <p:nvPr>
            <p:ph type="sldNum" sz="quarter" idx="12"/>
          </p:nvPr>
        </p:nvSpPr>
        <p:spPr/>
        <p:txBody>
          <a:bodyPr/>
          <a:lstStyle/>
          <a:p>
            <a:fld id="{8A7A6979-0714-4377-B894-6BE4C2D6E202}" type="slidenum">
              <a:rPr lang="en-US" smtClean="0"/>
              <a:pPr/>
              <a:t>1</a:t>
            </a:fld>
            <a:endParaRPr lang="en-US" dirty="0"/>
          </a:p>
        </p:txBody>
      </p:sp>
      <p:pic>
        <p:nvPicPr>
          <p:cNvPr id="7" name="Picture 6">
            <a:extLst>
              <a:ext uri="{FF2B5EF4-FFF2-40B4-BE49-F238E27FC236}">
                <a16:creationId xmlns:a16="http://schemas.microsoft.com/office/drawing/2014/main" id="{46513647-4E47-554F-B808-F7840453EED3}"/>
              </a:ext>
            </a:extLst>
          </p:cNvPr>
          <p:cNvPicPr>
            <a:picLocks noChangeAspect="1"/>
          </p:cNvPicPr>
          <p:nvPr/>
        </p:nvPicPr>
        <p:blipFill>
          <a:blip r:embed="rId2"/>
          <a:srcRect/>
          <a:stretch/>
        </p:blipFill>
        <p:spPr>
          <a:xfrm>
            <a:off x="1962311" y="6072299"/>
            <a:ext cx="3418318" cy="365760"/>
          </a:xfrm>
          <a:prstGeom prst="rect">
            <a:avLst/>
          </a:prstGeom>
        </p:spPr>
      </p:pic>
    </p:spTree>
    <p:extLst>
      <p:ext uri="{BB962C8B-B14F-4D97-AF65-F5344CB8AC3E}">
        <p14:creationId xmlns:p14="http://schemas.microsoft.com/office/powerpoint/2010/main" val="414506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Commencement Task List</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10</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descr="Rectangle: Click to edit Master text styles&#10;Second level&#10;Third level&#10;Fourth level&#10;Fifth level">
            <a:extLst>
              <a:ext uri="{FF2B5EF4-FFF2-40B4-BE49-F238E27FC236}">
                <a16:creationId xmlns:a16="http://schemas.microsoft.com/office/drawing/2014/main" id="{C57B4DC2-8029-0286-7025-D64E2D3197EA}"/>
              </a:ext>
            </a:extLst>
          </p:cNvPr>
          <p:cNvSpPr txBox="1">
            <a:spLocks/>
          </p:cNvSpPr>
          <p:nvPr/>
        </p:nvSpPr>
        <p:spPr>
          <a:xfrm>
            <a:off x="260808" y="1015525"/>
            <a:ext cx="11670384" cy="5165756"/>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t>On February 14, the registrar will put a “Commencement” task list on your myPurdue account.</a:t>
            </a:r>
          </a:p>
          <a:p>
            <a:r>
              <a:rPr lang="en-US" dirty="0"/>
              <a:t>This is where you will provide information needed for commencement and order a cap and gown.</a:t>
            </a:r>
          </a:p>
          <a:p>
            <a:pPr lvl="1" algn="l"/>
            <a:endParaRPr lang="en-US" sz="1000" dirty="0">
              <a:solidFill>
                <a:schemeClr val="bg1"/>
              </a:solidFill>
            </a:endParaRPr>
          </a:p>
          <a:p>
            <a:pPr lvl="1" algn="l"/>
            <a:r>
              <a:rPr lang="en-US" dirty="0">
                <a:solidFill>
                  <a:schemeClr val="bg1"/>
                </a:solidFill>
              </a:rPr>
              <a:t>March 21, 2025-- Last day to indicate participation in the ceremony.</a:t>
            </a:r>
          </a:p>
          <a:p>
            <a:pPr lvl="1" algn="l"/>
            <a:r>
              <a:rPr lang="en-US" dirty="0">
                <a:solidFill>
                  <a:schemeClr val="bg1"/>
                </a:solidFill>
              </a:rPr>
              <a:t>April 21, 2025-- Last day to order cap and gown rentals at the discounted price.</a:t>
            </a:r>
          </a:p>
          <a:p>
            <a:pPr lvl="1" algn="l"/>
            <a:r>
              <a:rPr lang="en-US" dirty="0">
                <a:solidFill>
                  <a:schemeClr val="bg1"/>
                </a:solidFill>
              </a:rPr>
              <a:t>April 28, 2025-- Last day to order cap and gown rentals through the Commencement task list.  All rental orders after this date will need to be placed through the University Bookstore.</a:t>
            </a:r>
          </a:p>
          <a:p>
            <a:pPr lvl="1" algn="l"/>
            <a:r>
              <a:rPr lang="en-US" dirty="0">
                <a:solidFill>
                  <a:schemeClr val="bg1"/>
                </a:solidFill>
              </a:rPr>
              <a:t>May 14, 2025-- Last day to provide diploma mailing address.</a:t>
            </a:r>
          </a:p>
          <a:p>
            <a:pPr lvl="1" algn="l"/>
            <a:r>
              <a:rPr lang="en-US" dirty="0">
                <a:solidFill>
                  <a:schemeClr val="bg1"/>
                </a:solidFill>
              </a:rPr>
              <a:t>May 15, 2025– PhD students will graduate (time TBD)</a:t>
            </a:r>
          </a:p>
          <a:p>
            <a:pPr lvl="1" algn="l"/>
            <a:r>
              <a:rPr lang="en-US" dirty="0">
                <a:solidFill>
                  <a:schemeClr val="bg1"/>
                </a:solidFill>
              </a:rPr>
              <a:t>May 16, 2025-- 9:30 am MSCE students graduate</a:t>
            </a:r>
          </a:p>
          <a:p>
            <a:pPr lvl="1" algn="l"/>
            <a:r>
              <a:rPr lang="en-US" dirty="0">
                <a:solidFill>
                  <a:schemeClr val="bg1"/>
                </a:solidFill>
              </a:rPr>
              <a:t>May 21, 2025– Degree Award notification will appear on official transcript</a:t>
            </a:r>
          </a:p>
          <a:p>
            <a:pPr lvl="1" algn="l"/>
            <a:r>
              <a:rPr lang="en-US" dirty="0">
                <a:solidFill>
                  <a:schemeClr val="bg1"/>
                </a:solidFill>
              </a:rPr>
              <a:t>May 31, 2025-- Deadline to ship back gown rental</a:t>
            </a:r>
          </a:p>
          <a:p>
            <a:pPr lvl="1" algn="l"/>
            <a:endParaRPr lang="en-US" dirty="0">
              <a:solidFill>
                <a:schemeClr val="bg1"/>
              </a:solidFill>
            </a:endParaRPr>
          </a:p>
          <a:p>
            <a:pPr lvl="1"/>
            <a:endParaRPr lang="en-US" sz="2800" dirty="0"/>
          </a:p>
        </p:txBody>
      </p:sp>
    </p:spTree>
    <p:extLst>
      <p:ext uri="{BB962C8B-B14F-4D97-AF65-F5344CB8AC3E}">
        <p14:creationId xmlns:p14="http://schemas.microsoft.com/office/powerpoint/2010/main" val="4046889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Posting of Degree</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11</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descr="Rectangle: Click to edit Master text styles&#10;Second level&#10;Third level&#10;Fourth level&#10;Fifth level">
            <a:extLst>
              <a:ext uri="{FF2B5EF4-FFF2-40B4-BE49-F238E27FC236}">
                <a16:creationId xmlns:a16="http://schemas.microsoft.com/office/drawing/2014/main" id="{C57B4DC2-8029-0286-7025-D64E2D3197EA}"/>
              </a:ext>
            </a:extLst>
          </p:cNvPr>
          <p:cNvSpPr txBox="1">
            <a:spLocks/>
          </p:cNvSpPr>
          <p:nvPr/>
        </p:nvSpPr>
        <p:spPr>
          <a:xfrm>
            <a:off x="260808" y="1015525"/>
            <a:ext cx="11670384" cy="5165756"/>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lvl="1" algn="l"/>
            <a:endParaRPr lang="en-US" sz="2800" dirty="0">
              <a:solidFill>
                <a:schemeClr val="bg1"/>
              </a:solidFill>
            </a:endParaRPr>
          </a:p>
          <a:p>
            <a:pPr lvl="1" algn="l"/>
            <a:r>
              <a:rPr lang="en-US" sz="2800" dirty="0">
                <a:solidFill>
                  <a:schemeClr val="bg1"/>
                </a:solidFill>
              </a:rPr>
              <a:t>Although the University will try to post degrees by May 21, 2025, the Graduate School has 30 days, after commencement to complete the candidate audits.  Unsubmitted grades, late approvals of final exam paperwork, and plan of study updates can cause delays in posting the degree.</a:t>
            </a:r>
          </a:p>
          <a:p>
            <a:pPr lvl="1" algn="l"/>
            <a:endParaRPr lang="en-US" sz="2800" dirty="0">
              <a:solidFill>
                <a:schemeClr val="bg1"/>
              </a:solidFill>
            </a:endParaRPr>
          </a:p>
          <a:p>
            <a:pPr lvl="1" algn="l"/>
            <a:r>
              <a:rPr lang="en-US" sz="2800" dirty="0">
                <a:solidFill>
                  <a:schemeClr val="bg1"/>
                </a:solidFill>
              </a:rPr>
              <a:t>Diplomas will be mailed to your “diploma address” listed on myPurdue.</a:t>
            </a:r>
          </a:p>
          <a:p>
            <a:pPr lvl="1"/>
            <a:endParaRPr lang="en-US" sz="2800" dirty="0"/>
          </a:p>
        </p:txBody>
      </p:sp>
    </p:spTree>
    <p:extLst>
      <p:ext uri="{BB962C8B-B14F-4D97-AF65-F5344CB8AC3E}">
        <p14:creationId xmlns:p14="http://schemas.microsoft.com/office/powerpoint/2010/main" val="78261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Responsible Conduct of Research (RCR)</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12</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6BD84A81-EE57-339A-FCDE-3C233FA76EBC}"/>
              </a:ext>
            </a:extLst>
          </p:cNvPr>
          <p:cNvSpPr txBox="1">
            <a:spLocks/>
          </p:cNvSpPr>
          <p:nvPr/>
        </p:nvSpPr>
        <p:spPr bwMode="auto">
          <a:xfrm>
            <a:off x="266546" y="1015995"/>
            <a:ext cx="1165890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r>
              <a:rPr kumimoji="0" lang="en-US" sz="2800" b="1" i="0" u="none" strike="noStrike" kern="0" cap="none" spc="0" normalizeH="0" baseline="0" noProof="0" dirty="0">
                <a:ln>
                  <a:noFill/>
                </a:ln>
                <a:solidFill>
                  <a:srgbClr val="C60626"/>
                </a:solidFill>
                <a:effectLst/>
                <a:uLnTx/>
                <a:uFillTx/>
                <a:latin typeface="Calibri" pitchFamily="34" charset="0"/>
                <a:ea typeface="MS PGothic" pitchFamily="34" charset="-128"/>
              </a:rPr>
              <a:t>Completion of the </a:t>
            </a:r>
            <a:r>
              <a:rPr kumimoji="0" lang="en-US" sz="2800" b="1" i="0" u="sng" strike="noStrike" kern="0" cap="none" spc="0" normalizeH="0" baseline="0" noProof="0" dirty="0">
                <a:ln>
                  <a:noFill/>
                </a:ln>
                <a:solidFill>
                  <a:srgbClr val="C60626"/>
                </a:solidFill>
                <a:effectLst/>
                <a:uLnTx/>
                <a:uFillTx/>
                <a:latin typeface="Calibri" pitchFamily="34" charset="0"/>
                <a:ea typeface="MS PGothic" pitchFamily="34" charset="-128"/>
              </a:rPr>
              <a:t>online Response Conduct of Research (RCR) module </a:t>
            </a:r>
            <a:r>
              <a:rPr kumimoji="0" lang="en-US" sz="2800" b="1" i="0" u="none" strike="noStrike" kern="0" cap="none" spc="0" normalizeH="0" baseline="0" noProof="0" dirty="0">
                <a:ln>
                  <a:noFill/>
                </a:ln>
                <a:solidFill>
                  <a:srgbClr val="C60626"/>
                </a:solidFill>
                <a:effectLst/>
                <a:uLnTx/>
                <a:uFillTx/>
                <a:latin typeface="Calibri" pitchFamily="34" charset="0"/>
                <a:ea typeface="MS PGothic" pitchFamily="34" charset="-128"/>
              </a:rPr>
              <a:t>is a requirement of all Graduate Students for Graduation. Must complete it </a:t>
            </a:r>
            <a:r>
              <a:rPr kumimoji="0" lang="en-US" sz="2800" b="1" i="0" u="sng" strike="noStrike" kern="0" cap="none" spc="0" normalizeH="0" baseline="0" noProof="0" dirty="0">
                <a:ln>
                  <a:noFill/>
                </a:ln>
                <a:solidFill>
                  <a:srgbClr val="C60626"/>
                </a:solidFill>
                <a:effectLst/>
                <a:uLnTx/>
                <a:uFillTx/>
                <a:latin typeface="Calibri" pitchFamily="34" charset="0"/>
                <a:ea typeface="MS PGothic" pitchFamily="34" charset="-128"/>
              </a:rPr>
              <a:t>before scheduling the exit interview </a:t>
            </a:r>
            <a:r>
              <a:rPr kumimoji="0" lang="en-US" sz="2800" b="1" i="0" u="none" strike="noStrike" kern="0" cap="none" spc="0" normalizeH="0" baseline="0" noProof="0" dirty="0">
                <a:ln>
                  <a:noFill/>
                </a:ln>
                <a:solidFill>
                  <a:srgbClr val="C60626"/>
                </a:solidFill>
                <a:effectLst/>
                <a:uLnTx/>
                <a:uFillTx/>
                <a:latin typeface="Calibri" pitchFamily="34" charset="0"/>
                <a:ea typeface="MS PGothic" pitchFamily="34" charset="-128"/>
              </a:rPr>
              <a:t>with Professor Abraham (MSCE thesis students and PhD students) or Jenny Ricksy (non-thesis MSCE students)</a:t>
            </a:r>
            <a:endParaRPr kumimoji="0" lang="en-US" sz="2800" b="1" i="1" u="none" strike="noStrike" kern="0" cap="none" spc="0" normalizeH="0" baseline="0" noProof="0" dirty="0">
              <a:ln>
                <a:noFill/>
              </a:ln>
              <a:solidFill>
                <a:srgbClr val="C60626"/>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charset="0"/>
              <a:buChar char="•"/>
              <a:tabLst/>
              <a:defRPr/>
            </a:pPr>
            <a:endParaRPr kumimoji="0" lang="en-US" sz="1200" b="1"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r>
              <a:rPr kumimoji="0" lang="en-US" sz="2000" b="1"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Getting to the </a:t>
            </a:r>
            <a:r>
              <a:rPr kumimoji="0" lang="en-US" sz="2000" b="1" i="1"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right</a:t>
            </a:r>
            <a:r>
              <a:rPr kumimoji="0" lang="en-US" sz="2000" b="1"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CITI course: </a:t>
            </a:r>
            <a:r>
              <a:rPr kumimoji="0" lang="en-US" sz="2000" b="0" i="0" u="sng" strike="noStrike" kern="0" cap="none" spc="0" normalizeH="0" baseline="0" noProof="0" dirty="0">
                <a:ln>
                  <a:noFill/>
                </a:ln>
                <a:solidFill>
                  <a:schemeClr val="bg1"/>
                </a:solidFill>
                <a:effectLst/>
                <a:uLnTx/>
                <a:uFillTx/>
                <a:latin typeface="Calibri" pitchFamily="34" charset="0"/>
                <a:ea typeface="MS PGothic" pitchFamily="34" charset="-128"/>
                <a:hlinkClick r:id="rId3">
                  <a:extLst>
                    <a:ext uri="{A12FA001-AC4F-418D-AE19-62706E023703}">
                      <ahyp:hlinkClr xmlns:ahyp="http://schemas.microsoft.com/office/drawing/2018/hyperlinkcolor" val="tx"/>
                    </a:ext>
                  </a:extLst>
                </a:hlinkClick>
              </a:rPr>
              <a:t>www.citiprogram.org</a:t>
            </a: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rPr>
              <a:t> </a:t>
            </a:r>
          </a:p>
          <a:p>
            <a:pPr marL="342900" marR="0" lvl="0" indent="-342900" algn="l" defTabSz="914400" rtl="0" eaLnBrk="1" fontAlgn="base" latinLnBrk="0" hangingPunct="1">
              <a:lnSpc>
                <a:spcPct val="100000"/>
              </a:lnSpc>
              <a:spcBef>
                <a:spcPct val="20000"/>
              </a:spcBef>
              <a:spcAft>
                <a:spcPct val="0"/>
              </a:spcAft>
              <a:buClr>
                <a:srgbClr val="CEB966"/>
              </a:buClr>
              <a:buSzPct val="65000"/>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hlinkClick r:id="rId4">
                  <a:extLst>
                    <a:ext uri="{A12FA001-AC4F-418D-AE19-62706E023703}">
                      <ahyp:hlinkClr xmlns:ahyp="http://schemas.microsoft.com/office/drawing/2018/hyperlinkcolor" val="tx"/>
                    </a:ext>
                  </a:extLst>
                </a:hlinkClick>
              </a:rPr>
              <a:t>https://engineering.purdue.edu/CCE/Academics/Graduate/Current</a:t>
            </a:r>
            <a:endPar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endParaRPr>
          </a:p>
          <a:p>
            <a:pPr marL="0" marR="0" lvl="0" indent="0" algn="l" defTabSz="914400" rtl="0" eaLnBrk="1" fontAlgn="base" latinLnBrk="0" hangingPunct="1">
              <a:lnSpc>
                <a:spcPct val="100000"/>
              </a:lnSpc>
              <a:spcBef>
                <a:spcPct val="20000"/>
              </a:spcBef>
              <a:spcAft>
                <a:spcPct val="0"/>
              </a:spcAft>
              <a:buClr>
                <a:srgbClr val="CEB966"/>
              </a:buClr>
              <a:buSzPct val="65000"/>
              <a:buNone/>
              <a:tabLst/>
              <a:defRPr/>
            </a:pP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Side note: Purdue-relevant information is available at</a:t>
            </a:r>
            <a:b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rPr>
            </a:b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hlinkClick r:id="rId5">
                  <a:extLst>
                    <a:ext uri="{A12FA001-AC4F-418D-AE19-62706E023703}">
                      <ahyp:hlinkClr xmlns:ahyp="http://schemas.microsoft.com/office/drawing/2018/hyperlinkcolor" val="tx"/>
                    </a:ext>
                  </a:extLst>
                </a:hlinkClick>
              </a:rPr>
              <a:t>http://www.purdue.edu/gradschool/research/rcr/index.cfm</a:t>
            </a:r>
            <a:endPar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Most students completed this requirement in their first semester as part of CE 691 – Grad Student Orientation</a:t>
            </a:r>
          </a:p>
        </p:txBody>
      </p:sp>
    </p:spTree>
    <p:extLst>
      <p:ext uri="{BB962C8B-B14F-4D97-AF65-F5344CB8AC3E}">
        <p14:creationId xmlns:p14="http://schemas.microsoft.com/office/powerpoint/2010/main" val="168164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Additional Information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13</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a:extLst>
              <a:ext uri="{FF2B5EF4-FFF2-40B4-BE49-F238E27FC236}">
                <a16:creationId xmlns:a16="http://schemas.microsoft.com/office/drawing/2014/main" id="{32A844E4-2AB7-0F5C-3B2D-39900EC4A02D}"/>
              </a:ext>
            </a:extLst>
          </p:cNvPr>
          <p:cNvSpPr txBox="1">
            <a:spLocks/>
          </p:cNvSpPr>
          <p:nvPr/>
        </p:nvSpPr>
        <p:spPr bwMode="auto">
          <a:xfrm>
            <a:off x="201744" y="1178141"/>
            <a:ext cx="10972799" cy="450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Review your approved plan of study.  If there are changes that need to be made (committee members, coursework updates, concentrations, </a:t>
            </a:r>
            <a:r>
              <a:rPr kumimoji="0" lang="en-US" sz="2800" b="0" i="0" u="none" strike="noStrike" kern="0" cap="none" spc="0" normalizeH="0" baseline="0" noProof="0" dirty="0" err="1">
                <a:ln>
                  <a:noFill/>
                </a:ln>
                <a:solidFill>
                  <a:sysClr val="windowText" lastClr="000000"/>
                </a:solidFill>
                <a:effectLst/>
                <a:uLnTx/>
                <a:uFillTx/>
                <a:latin typeface="Calibri" pitchFamily="34" charset="0"/>
                <a:ea typeface="MS PGothic" pitchFamily="34" charset="-128"/>
              </a:rPr>
              <a:t>etc</a:t>
            </a: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please initiate a change to your Plan as soon as possible.</a:t>
            </a:r>
          </a:p>
          <a:p>
            <a:pPr marL="0" marR="0" lvl="0" indent="0" algn="l" defTabSz="914400" rtl="0" eaLnBrk="1" fontAlgn="base" latinLnBrk="0" hangingPunct="1">
              <a:lnSpc>
                <a:spcPct val="100000"/>
              </a:lnSpc>
              <a:spcBef>
                <a:spcPct val="20000"/>
              </a:spcBef>
              <a:spcAft>
                <a:spcPct val="0"/>
              </a:spcAft>
              <a:buClr>
                <a:srgbClr val="CEB966"/>
              </a:buClr>
              <a:buSzPct val="65000"/>
              <a:buFont typeface="Wingdings" charset="2"/>
              <a:buNone/>
              <a:tabLst/>
              <a:defRPr/>
            </a:pP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Your Purdue email account will stay active for about 6 months.</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It is possible to walk in a future commencement ceremony as a returnee: </a:t>
            </a: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hlinkClick r:id="rId3">
                  <a:extLst>
                    <a:ext uri="{A12FA001-AC4F-418D-AE19-62706E023703}">
                      <ahyp:hlinkClr xmlns:ahyp="http://schemas.microsoft.com/office/drawing/2018/hyperlinkcolor" val="tx"/>
                    </a:ext>
                  </a:extLst>
                </a:hlinkClick>
              </a:rPr>
              <a:t>https://www.purdue.edu/commencement/students/returneeParticipation.html</a:t>
            </a: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a:t>
            </a:r>
          </a:p>
        </p:txBody>
      </p:sp>
    </p:spTree>
    <p:extLst>
      <p:ext uri="{BB962C8B-B14F-4D97-AF65-F5344CB8AC3E}">
        <p14:creationId xmlns:p14="http://schemas.microsoft.com/office/powerpoint/2010/main" val="246996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Additional Information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14</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a:extLst>
              <a:ext uri="{FF2B5EF4-FFF2-40B4-BE49-F238E27FC236}">
                <a16:creationId xmlns:a16="http://schemas.microsoft.com/office/drawing/2014/main" id="{A5FD6D34-5015-88D9-6CBB-9F77DCA86595}"/>
              </a:ext>
            </a:extLst>
          </p:cNvPr>
          <p:cNvSpPr txBox="1">
            <a:spLocks/>
          </p:cNvSpPr>
          <p:nvPr/>
        </p:nvSpPr>
        <p:spPr>
          <a:xfrm>
            <a:off x="223810" y="1417638"/>
            <a:ext cx="10972799" cy="4501718"/>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800" dirty="0"/>
              <a:t>Thesis option student must be registered for at least one credit hour of research in their graduation semester – even if you already have the minimum required research hours.</a:t>
            </a:r>
          </a:p>
          <a:p>
            <a:endParaRPr lang="en-US" sz="2800" dirty="0"/>
          </a:p>
          <a:p>
            <a:r>
              <a:rPr lang="en-US" sz="2800" dirty="0"/>
              <a:t>Residential international students must be registered for at least one in-person course each semester; this includes the graduation semester.</a:t>
            </a:r>
            <a:endParaRPr lang="en-US" sz="1600" dirty="0"/>
          </a:p>
          <a:p>
            <a:pPr lvl="1"/>
            <a:r>
              <a:rPr lang="en-US" sz="2400" dirty="0">
                <a:solidFill>
                  <a:schemeClr val="bg1"/>
                </a:solidFill>
                <a:latin typeface="Acumin Pro SemiCondensed" panose="020B0506020202020204"/>
              </a:rPr>
              <a:t>Can register for one online/distance course as long as you are also registered for an in-person course.  Research is considered in-person.</a:t>
            </a:r>
          </a:p>
        </p:txBody>
      </p:sp>
    </p:spTree>
    <p:extLst>
      <p:ext uri="{BB962C8B-B14F-4D97-AF65-F5344CB8AC3E}">
        <p14:creationId xmlns:p14="http://schemas.microsoft.com/office/powerpoint/2010/main" val="1000894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Final Exam</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15</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descr="Rectangle: Click to edit Master text styles&#10;Second level&#10;Third level&#10;Fourth level&#10;Fifth level">
            <a:extLst>
              <a:ext uri="{FF2B5EF4-FFF2-40B4-BE49-F238E27FC236}">
                <a16:creationId xmlns:a16="http://schemas.microsoft.com/office/drawing/2014/main" id="{51F83ECE-B700-1042-AB88-E55E69E817CC}"/>
              </a:ext>
            </a:extLst>
          </p:cNvPr>
          <p:cNvSpPr txBox="1">
            <a:spLocks/>
          </p:cNvSpPr>
          <p:nvPr/>
        </p:nvSpPr>
        <p:spPr>
          <a:xfrm>
            <a:off x="545968" y="1225550"/>
            <a:ext cx="9625642" cy="4406900"/>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buFont typeface="Wingdings" pitchFamily="2" charset="2"/>
              <a:buNone/>
            </a:pPr>
            <a:r>
              <a:rPr lang="en-US" sz="2800"/>
              <a:t>Every student, whether they are non-thesis or thesis option, must have a </a:t>
            </a:r>
            <a:r>
              <a:rPr lang="en-US" sz="2800">
                <a:solidFill>
                  <a:srgbClr val="FF0000"/>
                </a:solidFill>
              </a:rPr>
              <a:t>Report of Final Examining Committee</a:t>
            </a:r>
            <a:r>
              <a:rPr lang="en-US" sz="2800"/>
              <a:t> on file with the graduate school in order to graduate. </a:t>
            </a:r>
          </a:p>
          <a:p>
            <a:pPr>
              <a:buFont typeface="Wingdings" pitchFamily="2" charset="2"/>
              <a:buNone/>
            </a:pPr>
            <a:endParaRPr lang="en-US" sz="2800"/>
          </a:p>
          <a:p>
            <a:pPr>
              <a:buFont typeface="Wingdings" pitchFamily="2" charset="2"/>
              <a:buNone/>
            </a:pPr>
            <a:r>
              <a:rPr lang="en-US" sz="2800"/>
              <a:t>This is confirmation that your committee agrees that you have completed all degree requirements to their satisfaction. </a:t>
            </a:r>
            <a:endParaRPr lang="en-US" sz="2800" dirty="0"/>
          </a:p>
        </p:txBody>
      </p:sp>
    </p:spTree>
    <p:extLst>
      <p:ext uri="{BB962C8B-B14F-4D97-AF65-F5344CB8AC3E}">
        <p14:creationId xmlns:p14="http://schemas.microsoft.com/office/powerpoint/2010/main" val="315169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Final Exam</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16</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36B9B4A2-A6C5-3A49-D778-AC0347CC032B}"/>
              </a:ext>
            </a:extLst>
          </p:cNvPr>
          <p:cNvSpPr txBox="1">
            <a:spLocks/>
          </p:cNvSpPr>
          <p:nvPr/>
        </p:nvSpPr>
        <p:spPr>
          <a:xfrm>
            <a:off x="485584" y="1225550"/>
            <a:ext cx="9686026" cy="4406900"/>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800" dirty="0"/>
              <a:t>For thesis option students, this is done at their final defense.</a:t>
            </a:r>
          </a:p>
          <a:p>
            <a:endParaRPr lang="en-US" sz="2800" dirty="0"/>
          </a:p>
          <a:p>
            <a:r>
              <a:rPr lang="en-US" sz="2800" dirty="0"/>
              <a:t>For non-thesis students, the style of the final exam is up to the committee.  It may be an oral or written exam, a meeting with the student or a committee meeting in the absence of the student.  </a:t>
            </a:r>
            <a:r>
              <a:rPr lang="en-US" sz="2800" dirty="0">
                <a:solidFill>
                  <a:srgbClr val="FF0000"/>
                </a:solidFill>
              </a:rPr>
              <a:t>Non-thesis students should speak to their committee as soon as possible to determine the manner of their final exam</a:t>
            </a:r>
            <a:r>
              <a:rPr lang="en-US" sz="2800" dirty="0"/>
              <a:t>.</a:t>
            </a:r>
          </a:p>
          <a:p>
            <a:endParaRPr lang="en-US" dirty="0"/>
          </a:p>
        </p:txBody>
      </p:sp>
    </p:spTree>
    <p:extLst>
      <p:ext uri="{BB962C8B-B14F-4D97-AF65-F5344CB8AC3E}">
        <p14:creationId xmlns:p14="http://schemas.microsoft.com/office/powerpoint/2010/main" val="395216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Continuing for PhD</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17</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descr="Rectangle: Click to edit Master text styles&#10;Second level&#10;Third level&#10;Fourth level&#10;Fifth level">
            <a:extLst>
              <a:ext uri="{FF2B5EF4-FFF2-40B4-BE49-F238E27FC236}">
                <a16:creationId xmlns:a16="http://schemas.microsoft.com/office/drawing/2014/main" id="{919FD724-7BB6-2852-1B2C-53C7B95D7F24}"/>
              </a:ext>
            </a:extLst>
          </p:cNvPr>
          <p:cNvSpPr txBox="1">
            <a:spLocks/>
          </p:cNvSpPr>
          <p:nvPr/>
        </p:nvSpPr>
        <p:spPr>
          <a:xfrm>
            <a:off x="326312" y="1163637"/>
            <a:ext cx="10972800" cy="4530725"/>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800" dirty="0"/>
              <a:t>If you are continuing for a PhD you do not have to hold an exit interview.</a:t>
            </a:r>
          </a:p>
          <a:p>
            <a:pPr lvl="1"/>
            <a:r>
              <a:rPr lang="en-US" sz="2800" dirty="0">
                <a:solidFill>
                  <a:schemeClr val="bg1"/>
                </a:solidFill>
                <a:latin typeface="Acumin Pro SemiCondensed" panose="020B0506020202020204"/>
              </a:rPr>
              <a:t>Non-thesis MS students should still turn in the non-thesis MS rubric</a:t>
            </a:r>
          </a:p>
          <a:p>
            <a:pPr lvl="1"/>
            <a:r>
              <a:rPr lang="en-US" sz="2800" dirty="0">
                <a:solidFill>
                  <a:schemeClr val="bg1"/>
                </a:solidFill>
                <a:latin typeface="Acumin Pro SemiCondensed" panose="020B0506020202020204"/>
              </a:rPr>
              <a:t>Thesis students will still have to process a Form 9.</a:t>
            </a:r>
          </a:p>
        </p:txBody>
      </p:sp>
    </p:spTree>
    <p:extLst>
      <p:ext uri="{BB962C8B-B14F-4D97-AF65-F5344CB8AC3E}">
        <p14:creationId xmlns:p14="http://schemas.microsoft.com/office/powerpoint/2010/main" val="262978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997196"/>
          </a:xfrm>
        </p:spPr>
        <p:txBody>
          <a:bodyPr/>
          <a:lstStyle/>
          <a:p>
            <a:r>
              <a:rPr lang="en-US" dirty="0"/>
              <a:t>Masters Degree Exam Report for Non-Thesis Option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18</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Text Box 11">
            <a:extLst>
              <a:ext uri="{FF2B5EF4-FFF2-40B4-BE49-F238E27FC236}">
                <a16:creationId xmlns:a16="http://schemas.microsoft.com/office/drawing/2014/main" id="{567CC3F4-48BD-61F2-993F-0507934CF574}"/>
              </a:ext>
            </a:extLst>
          </p:cNvPr>
          <p:cNvSpPr txBox="1">
            <a:spLocks noChangeArrowheads="1"/>
          </p:cNvSpPr>
          <p:nvPr/>
        </p:nvSpPr>
        <p:spPr bwMode="auto">
          <a:xfrm>
            <a:off x="284673" y="1298795"/>
            <a:ext cx="11041810" cy="3323987"/>
          </a:xfrm>
          <a:prstGeom prst="rect">
            <a:avLst/>
          </a:prstGeom>
          <a:noFill/>
          <a:ln w="9525">
            <a:noFill/>
            <a:miter lim="800000"/>
            <a:headEnd/>
            <a:tailEnd/>
          </a:ln>
        </p:spPr>
        <p:txBody>
          <a:bodyPr wrap="square">
            <a:spAutoFit/>
          </a:bodyPr>
          <a:lstStyle/>
          <a:p>
            <a:pPr marL="228600" indent="-228600">
              <a:spcBef>
                <a:spcPct val="50000"/>
              </a:spcBef>
              <a:buFontTx/>
              <a:buChar char="•"/>
            </a:pPr>
            <a:r>
              <a:rPr lang="en-US" sz="2800" dirty="0">
                <a:solidFill>
                  <a:schemeClr val="bg1"/>
                </a:solidFill>
                <a:latin typeface="Arial" panose="020B0604020202020204" pitchFamily="34" charset="0"/>
                <a:cs typeface="Arial" panose="020B0604020202020204" pitchFamily="34" charset="0"/>
              </a:rPr>
              <a:t>Student should contact advisor to ask about examining procedure. Policies vary by area.</a:t>
            </a:r>
          </a:p>
          <a:p>
            <a:pPr marL="228600" indent="-228600">
              <a:spcBef>
                <a:spcPct val="50000"/>
              </a:spcBef>
              <a:buFontTx/>
              <a:buChar char="•"/>
            </a:pPr>
            <a:r>
              <a:rPr lang="en-US" sz="2800" dirty="0">
                <a:solidFill>
                  <a:schemeClr val="bg1"/>
                </a:solidFill>
                <a:latin typeface="Arial" panose="020B0604020202020204" pitchFamily="34" charset="0"/>
                <a:cs typeface="Arial" panose="020B0604020202020204" pitchFamily="34" charset="0"/>
              </a:rPr>
              <a:t>If an exam event will be held, contact the CCE Grad Office </a:t>
            </a:r>
            <a:r>
              <a:rPr lang="en-US" sz="2800" b="1" dirty="0">
                <a:solidFill>
                  <a:srgbClr val="FF0000"/>
                </a:solidFill>
                <a:latin typeface="Arial" panose="020B0604020202020204" pitchFamily="34" charset="0"/>
                <a:cs typeface="Arial" panose="020B0604020202020204" pitchFamily="34" charset="0"/>
              </a:rPr>
              <a:t>at least two weeks </a:t>
            </a:r>
            <a:r>
              <a:rPr lang="en-US" sz="2800" dirty="0">
                <a:solidFill>
                  <a:schemeClr val="bg1"/>
                </a:solidFill>
                <a:latin typeface="Arial" panose="020B0604020202020204" pitchFamily="34" charset="0"/>
                <a:cs typeface="Arial" panose="020B0604020202020204" pitchFamily="34" charset="0"/>
              </a:rPr>
              <a:t>before the exam date.</a:t>
            </a:r>
          </a:p>
          <a:p>
            <a:pPr marL="228600" indent="-228600">
              <a:spcBef>
                <a:spcPct val="50000"/>
              </a:spcBef>
              <a:buFontTx/>
              <a:buChar char="•"/>
            </a:pPr>
            <a:r>
              <a:rPr lang="en-US" sz="2800" dirty="0">
                <a:solidFill>
                  <a:schemeClr val="bg1"/>
                </a:solidFill>
                <a:latin typeface="Arial" panose="020B0604020202020204" pitchFamily="34" charset="0"/>
                <a:cs typeface="Arial" panose="020B0604020202020204" pitchFamily="34" charset="0"/>
              </a:rPr>
              <a:t>Grad Office will prepare the electronic paperwork.</a:t>
            </a:r>
          </a:p>
          <a:p>
            <a:pPr marL="228600" indent="-228600">
              <a:spcBef>
                <a:spcPct val="50000"/>
              </a:spcBef>
              <a:buFontTx/>
              <a:buChar char="•"/>
            </a:pPr>
            <a:r>
              <a:rPr lang="en-US" sz="2800" dirty="0">
                <a:solidFill>
                  <a:schemeClr val="bg1"/>
                </a:solidFill>
                <a:latin typeface="Arial" panose="020B0604020202020204" pitchFamily="34" charset="0"/>
                <a:cs typeface="Arial" panose="020B0604020202020204" pitchFamily="34" charset="0"/>
              </a:rPr>
              <a:t>Exam committee will electronically sign form.</a:t>
            </a:r>
          </a:p>
        </p:txBody>
      </p:sp>
    </p:spTree>
    <p:extLst>
      <p:ext uri="{BB962C8B-B14F-4D97-AF65-F5344CB8AC3E}">
        <p14:creationId xmlns:p14="http://schemas.microsoft.com/office/powerpoint/2010/main" val="326283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MSCE non-thesis exit interview</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19</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4" name="TextBox 3">
            <a:extLst>
              <a:ext uri="{FF2B5EF4-FFF2-40B4-BE49-F238E27FC236}">
                <a16:creationId xmlns:a16="http://schemas.microsoft.com/office/drawing/2014/main" id="{7EAD82EC-F127-6FE2-2F0C-94A4EECBCD06}"/>
              </a:ext>
            </a:extLst>
          </p:cNvPr>
          <p:cNvSpPr txBox="1"/>
          <p:nvPr/>
        </p:nvSpPr>
        <p:spPr>
          <a:xfrm>
            <a:off x="490330" y="1056267"/>
            <a:ext cx="6096000" cy="523220"/>
          </a:xfrm>
          <a:prstGeom prst="rect">
            <a:avLst/>
          </a:prstGeom>
          <a:noFill/>
        </p:spPr>
        <p:txBody>
          <a:bodyPr wrap="square">
            <a:spAutoFit/>
          </a:bodyPr>
          <a:lstStyle/>
          <a:p>
            <a:r>
              <a:rPr lang="en-US" sz="2800" dirty="0">
                <a:solidFill>
                  <a:schemeClr val="bg1"/>
                </a:solidFill>
              </a:rPr>
              <a:t>Two required forms</a:t>
            </a:r>
            <a:r>
              <a:rPr lang="en-US" sz="1800" dirty="0">
                <a:solidFill>
                  <a:schemeClr val="bg1"/>
                </a:solidFill>
              </a:rPr>
              <a:t>:</a:t>
            </a:r>
            <a:endParaRPr lang="en-US" dirty="0">
              <a:solidFill>
                <a:schemeClr val="bg1"/>
              </a:solidFill>
            </a:endParaRPr>
          </a:p>
        </p:txBody>
      </p:sp>
      <p:graphicFrame>
        <p:nvGraphicFramePr>
          <p:cNvPr id="8" name="Group 13">
            <a:extLst>
              <a:ext uri="{FF2B5EF4-FFF2-40B4-BE49-F238E27FC236}">
                <a16:creationId xmlns:a16="http://schemas.microsoft.com/office/drawing/2014/main" id="{9A326880-3990-3F29-4688-A9CDCE3AAC6D}"/>
              </a:ext>
            </a:extLst>
          </p:cNvPr>
          <p:cNvGraphicFramePr>
            <a:graphicFrameLocks noGrp="1"/>
          </p:cNvGraphicFramePr>
          <p:nvPr>
            <p:extLst>
              <p:ext uri="{D42A27DB-BD31-4B8C-83A1-F6EECF244321}">
                <p14:modId xmlns:p14="http://schemas.microsoft.com/office/powerpoint/2010/main" val="1683081777"/>
              </p:ext>
            </p:extLst>
          </p:nvPr>
        </p:nvGraphicFramePr>
        <p:xfrm>
          <a:off x="2516575" y="1756536"/>
          <a:ext cx="3355676" cy="4330460"/>
        </p:xfrm>
        <a:graphic>
          <a:graphicData uri="http://schemas.openxmlformats.org/drawingml/2006/table">
            <a:tbl>
              <a:tblPr/>
              <a:tblGrid>
                <a:gridCol w="3355676">
                  <a:extLst>
                    <a:ext uri="{9D8B030D-6E8A-4147-A177-3AD203B41FA5}">
                      <a16:colId xmlns:a16="http://schemas.microsoft.com/office/drawing/2014/main" val="20000"/>
                    </a:ext>
                  </a:extLst>
                </a:gridCol>
              </a:tblGrid>
              <a:tr h="43304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en-US" sz="28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 name="Object 14">
            <a:extLst>
              <a:ext uri="{FF2B5EF4-FFF2-40B4-BE49-F238E27FC236}">
                <a16:creationId xmlns:a16="http://schemas.microsoft.com/office/drawing/2014/main" id="{07FF1E06-BD6A-FD14-279C-F7B33103862E}"/>
              </a:ext>
            </a:extLst>
          </p:cNvPr>
          <p:cNvGraphicFramePr>
            <a:graphicFrameLocks noChangeAspect="1"/>
          </p:cNvGraphicFramePr>
          <p:nvPr>
            <p:extLst>
              <p:ext uri="{D42A27DB-BD31-4B8C-83A1-F6EECF244321}">
                <p14:modId xmlns:p14="http://schemas.microsoft.com/office/powerpoint/2010/main" val="2968491968"/>
              </p:ext>
            </p:extLst>
          </p:nvPr>
        </p:nvGraphicFramePr>
        <p:xfrm>
          <a:off x="6786651" y="1732722"/>
          <a:ext cx="3364543" cy="4354274"/>
        </p:xfrm>
        <a:graphic>
          <a:graphicData uri="http://schemas.openxmlformats.org/presentationml/2006/ole">
            <mc:AlternateContent xmlns:mc="http://schemas.openxmlformats.org/markup-compatibility/2006">
              <mc:Choice xmlns:v="urn:schemas-microsoft-com:vml" Requires="v">
                <p:oleObj name="Acrobat Document" r:id="rId3" imgW="6454440" imgH="8353080" progId="AcroExch.Document.7">
                  <p:embed/>
                </p:oleObj>
              </mc:Choice>
              <mc:Fallback>
                <p:oleObj name="Acrobat Document" r:id="rId3" imgW="6454440" imgH="8353080" progId="AcroExch.Document.7">
                  <p:embed/>
                  <p:pic>
                    <p:nvPicPr>
                      <p:cNvPr id="271374"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651" y="1732722"/>
                        <a:ext cx="3364543" cy="4354274"/>
                      </a:xfrm>
                      <a:prstGeom prst="rect">
                        <a:avLst/>
                      </a:prstGeom>
                      <a:noFill/>
                      <a:ln w="9525">
                        <a:solidFill>
                          <a:srgbClr val="000000"/>
                        </a:solidFill>
                        <a:miter lim="800000"/>
                        <a:headEnd/>
                        <a:tailEnd/>
                      </a:ln>
                      <a:effectLst/>
                    </p:spPr>
                  </p:pic>
                </p:oleObj>
              </mc:Fallback>
            </mc:AlternateContent>
          </a:graphicData>
        </a:graphic>
      </p:graphicFrame>
      <p:graphicFrame>
        <p:nvGraphicFramePr>
          <p:cNvPr id="11" name="Object 13">
            <a:extLst>
              <a:ext uri="{FF2B5EF4-FFF2-40B4-BE49-F238E27FC236}">
                <a16:creationId xmlns:a16="http://schemas.microsoft.com/office/drawing/2014/main" id="{C22FF9D9-A9A1-6F8C-BA69-5260006D442D}"/>
              </a:ext>
            </a:extLst>
          </p:cNvPr>
          <p:cNvGraphicFramePr>
            <a:graphicFrameLocks noChangeAspect="1"/>
          </p:cNvGraphicFramePr>
          <p:nvPr>
            <p:extLst>
              <p:ext uri="{D42A27DB-BD31-4B8C-83A1-F6EECF244321}">
                <p14:modId xmlns:p14="http://schemas.microsoft.com/office/powerpoint/2010/main" val="1670031090"/>
              </p:ext>
            </p:extLst>
          </p:nvPr>
        </p:nvGraphicFramePr>
        <p:xfrm>
          <a:off x="2277373" y="1730546"/>
          <a:ext cx="3343167" cy="4325197"/>
        </p:xfrm>
        <a:graphic>
          <a:graphicData uri="http://schemas.openxmlformats.org/presentationml/2006/ole">
            <mc:AlternateContent xmlns:mc="http://schemas.openxmlformats.org/markup-compatibility/2006">
              <mc:Choice xmlns:v="urn:schemas-microsoft-com:vml" Requires="v">
                <p:oleObj name="Acrobat Document" r:id="rId5" imgW="5830114" imgH="7542857" progId="AcroExch.Document.7">
                  <p:embed/>
                </p:oleObj>
              </mc:Choice>
              <mc:Fallback>
                <p:oleObj name="Acrobat Document" r:id="rId5" imgW="5830114" imgH="7542857" progId="AcroExch.Document.7">
                  <p:embed/>
                  <p:pic>
                    <p:nvPicPr>
                      <p:cNvPr id="271373" name="Object 1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7373" y="1730546"/>
                        <a:ext cx="3343167" cy="4325197"/>
                      </a:xfrm>
                      <a:prstGeom prst="rect">
                        <a:avLst/>
                      </a:prstGeom>
                      <a:noFill/>
                    </p:spPr>
                  </p:pic>
                </p:oleObj>
              </mc:Fallback>
            </mc:AlternateContent>
          </a:graphicData>
        </a:graphic>
      </p:graphicFrame>
      <p:graphicFrame>
        <p:nvGraphicFramePr>
          <p:cNvPr id="12" name="Group 13">
            <a:extLst>
              <a:ext uri="{FF2B5EF4-FFF2-40B4-BE49-F238E27FC236}">
                <a16:creationId xmlns:a16="http://schemas.microsoft.com/office/drawing/2014/main" id="{C107C408-13A2-C626-68B6-02F39C8E5214}"/>
              </a:ext>
            </a:extLst>
          </p:cNvPr>
          <p:cNvGraphicFramePr>
            <a:graphicFrameLocks noGrp="1"/>
          </p:cNvGraphicFramePr>
          <p:nvPr>
            <p:extLst>
              <p:ext uri="{D42A27DB-BD31-4B8C-83A1-F6EECF244321}">
                <p14:modId xmlns:p14="http://schemas.microsoft.com/office/powerpoint/2010/main" val="3196408086"/>
              </p:ext>
            </p:extLst>
          </p:nvPr>
        </p:nvGraphicFramePr>
        <p:xfrm>
          <a:off x="2400186" y="1741909"/>
          <a:ext cx="3355676" cy="4330460"/>
        </p:xfrm>
        <a:graphic>
          <a:graphicData uri="http://schemas.openxmlformats.org/drawingml/2006/table">
            <a:tbl>
              <a:tblPr/>
              <a:tblGrid>
                <a:gridCol w="3355676">
                  <a:extLst>
                    <a:ext uri="{9D8B030D-6E8A-4147-A177-3AD203B41FA5}">
                      <a16:colId xmlns:a16="http://schemas.microsoft.com/office/drawing/2014/main" val="20000"/>
                    </a:ext>
                  </a:extLst>
                </a:gridCol>
              </a:tblGrid>
              <a:tr h="4330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en-US" sz="2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4625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dy Text">
            <a:extLst>
              <a:ext uri="{FF2B5EF4-FFF2-40B4-BE49-F238E27FC236}">
                <a16:creationId xmlns:a16="http://schemas.microsoft.com/office/drawing/2014/main" id="{9B248A72-3788-2540-A499-96538EA892D5}"/>
              </a:ext>
            </a:extLst>
          </p:cNvPr>
          <p:cNvSpPr>
            <a:spLocks noGrp="1"/>
          </p:cNvSpPr>
          <p:nvPr>
            <p:ph type="body" sz="quarter" idx="14"/>
          </p:nvPr>
        </p:nvSpPr>
        <p:spPr>
          <a:xfrm>
            <a:off x="694340" y="1287353"/>
            <a:ext cx="9978736" cy="3411537"/>
          </a:xfrm>
        </p:spPr>
        <p:txBody>
          <a:bodyPr>
            <a:noAutofit/>
          </a:bodyPr>
          <a:lstStyle/>
          <a:p>
            <a:pPr eaLnBrk="1" hangingPunct="1"/>
            <a:r>
              <a:rPr lang="en-US" sz="2800" dirty="0"/>
              <a:t>Introduction</a:t>
            </a:r>
          </a:p>
          <a:p>
            <a:pPr eaLnBrk="1" hangingPunct="1"/>
            <a:r>
              <a:rPr lang="en-US" sz="2800" dirty="0"/>
              <a:t>Scheduling</a:t>
            </a:r>
          </a:p>
          <a:p>
            <a:pPr eaLnBrk="1" hangingPunct="1"/>
            <a:r>
              <a:rPr lang="en-US" sz="2800" dirty="0"/>
              <a:t>Masters Students – non-thesis</a:t>
            </a:r>
          </a:p>
          <a:p>
            <a:pPr eaLnBrk="1" hangingPunct="1"/>
            <a:r>
              <a:rPr lang="en-US" sz="2800" dirty="0"/>
              <a:t>Area Secretaries</a:t>
            </a:r>
          </a:p>
          <a:p>
            <a:pPr lvl="1"/>
            <a:r>
              <a:rPr lang="en-US" sz="2600" dirty="0">
                <a:solidFill>
                  <a:schemeClr val="bg1"/>
                </a:solidFill>
                <a:latin typeface="Acumin Pro SemiCondensed"/>
              </a:rPr>
              <a:t>Professional Courtesy</a:t>
            </a:r>
          </a:p>
          <a:p>
            <a:pPr eaLnBrk="1" hangingPunct="1"/>
            <a:r>
              <a:rPr lang="en-US" sz="2800" dirty="0"/>
              <a:t>Thesis/Dissertation Students</a:t>
            </a:r>
          </a:p>
        </p:txBody>
      </p:sp>
      <p:sp>
        <p:nvSpPr>
          <p:cNvPr id="5" name="Date">
            <a:extLst>
              <a:ext uri="{FF2B5EF4-FFF2-40B4-BE49-F238E27FC236}">
                <a16:creationId xmlns:a16="http://schemas.microsoft.com/office/drawing/2014/main" id="{7FEEB1B5-922E-6B41-9256-301776A52CE2}"/>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6" name="Slide Number">
            <a:extLst>
              <a:ext uri="{FF2B5EF4-FFF2-40B4-BE49-F238E27FC236}">
                <a16:creationId xmlns:a16="http://schemas.microsoft.com/office/drawing/2014/main" id="{8AD25A61-95C4-5F44-8726-98D65EC40F9E}"/>
              </a:ext>
            </a:extLst>
          </p:cNvPr>
          <p:cNvSpPr>
            <a:spLocks noGrp="1"/>
          </p:cNvSpPr>
          <p:nvPr>
            <p:ph type="sldNum" sz="quarter" idx="4"/>
          </p:nvPr>
        </p:nvSpPr>
        <p:spPr/>
        <p:txBody>
          <a:bodyPr/>
          <a:lstStyle/>
          <a:p>
            <a:fld id="{8A7A6979-0714-4377-B894-6BE4C2D6E202}" type="slidenum">
              <a:rPr lang="en-US" smtClean="0"/>
              <a:pPr/>
              <a:t>2</a:t>
            </a:fld>
            <a:endParaRPr lang="en-US" dirty="0"/>
          </a:p>
        </p:txBody>
      </p:sp>
      <p:pic>
        <p:nvPicPr>
          <p:cNvPr id="8" name="Picture 7">
            <a:extLst>
              <a:ext uri="{FF2B5EF4-FFF2-40B4-BE49-F238E27FC236}">
                <a16:creationId xmlns:a16="http://schemas.microsoft.com/office/drawing/2014/main" id="{59AACC85-D185-F643-8084-CBD4289E2F63}"/>
              </a:ext>
            </a:extLst>
          </p:cNvPr>
          <p:cNvPicPr>
            <a:picLocks noChangeAspect="1"/>
          </p:cNvPicPr>
          <p:nvPr/>
        </p:nvPicPr>
        <p:blipFill>
          <a:blip r:embed="rId2"/>
          <a:srcRect/>
          <a:stretch/>
        </p:blipFill>
        <p:spPr>
          <a:xfrm>
            <a:off x="1962311" y="6072299"/>
            <a:ext cx="3418318" cy="365760"/>
          </a:xfrm>
          <a:prstGeom prst="rect">
            <a:avLst/>
          </a:prstGeom>
        </p:spPr>
      </p:pic>
      <p:sp>
        <p:nvSpPr>
          <p:cNvPr id="9" name="TextBox 8">
            <a:extLst>
              <a:ext uri="{FF2B5EF4-FFF2-40B4-BE49-F238E27FC236}">
                <a16:creationId xmlns:a16="http://schemas.microsoft.com/office/drawing/2014/main" id="{5119F129-712C-5038-E15F-22B4F474239B}"/>
              </a:ext>
            </a:extLst>
          </p:cNvPr>
          <p:cNvSpPr txBox="1"/>
          <p:nvPr/>
        </p:nvSpPr>
        <p:spPr>
          <a:xfrm>
            <a:off x="391557" y="88637"/>
            <a:ext cx="6559826" cy="707886"/>
          </a:xfrm>
          <a:prstGeom prst="rect">
            <a:avLst/>
          </a:prstGeom>
          <a:noFill/>
        </p:spPr>
        <p:txBody>
          <a:bodyPr wrap="square" rtlCol="0">
            <a:spAutoFit/>
          </a:bodyPr>
          <a:lstStyle/>
          <a:p>
            <a:r>
              <a:rPr lang="en-US" sz="4000" b="1" i="1" dirty="0">
                <a:solidFill>
                  <a:schemeClr val="tx2">
                    <a:lumMod val="75000"/>
                  </a:schemeClr>
                </a:solidFill>
                <a:latin typeface="Acumin Pro ExtraCondensed"/>
              </a:rPr>
              <a:t>Agenda</a:t>
            </a:r>
          </a:p>
        </p:txBody>
      </p:sp>
    </p:spTree>
    <p:extLst>
      <p:ext uri="{BB962C8B-B14F-4D97-AF65-F5344CB8AC3E}">
        <p14:creationId xmlns:p14="http://schemas.microsoft.com/office/powerpoint/2010/main" val="1231697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MSCE non-thesis exit interview</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20</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Text Box 14" descr="Rectangle: Click to edit Master text styles&#10;Second level&#10;Third level&#10;Fourth level&#10;Fifth level">
            <a:extLst>
              <a:ext uri="{FF2B5EF4-FFF2-40B4-BE49-F238E27FC236}">
                <a16:creationId xmlns:a16="http://schemas.microsoft.com/office/drawing/2014/main" id="{CEE2BDCE-296D-6787-05C2-6A1614D79CC6}"/>
              </a:ext>
            </a:extLst>
          </p:cNvPr>
          <p:cNvSpPr txBox="1">
            <a:spLocks noChangeArrowheads="1"/>
          </p:cNvSpPr>
          <p:nvPr/>
        </p:nvSpPr>
        <p:spPr>
          <a:xfrm>
            <a:off x="431321" y="1204559"/>
            <a:ext cx="11151079" cy="41498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457200" indent="-457200"/>
            <a:r>
              <a:rPr lang="en-US" sz="2400" dirty="0"/>
              <a:t>Contact Jenny Ricksy (</a:t>
            </a:r>
            <a:r>
              <a:rPr lang="en-US" sz="2400" dirty="0">
                <a:solidFill>
                  <a:schemeClr val="bg1"/>
                </a:solidFill>
                <a:hlinkClick r:id="rId3">
                  <a:extLst>
                    <a:ext uri="{A12FA001-AC4F-418D-AE19-62706E023703}">
                      <ahyp:hlinkClr xmlns:ahyp="http://schemas.microsoft.com/office/drawing/2018/hyperlinkcolor" val="tx"/>
                    </a:ext>
                  </a:extLst>
                </a:hlinkClick>
              </a:rPr>
              <a:t>jricksy@purdue.edu</a:t>
            </a:r>
            <a:r>
              <a:rPr lang="en-US" sz="2400" dirty="0"/>
              <a:t>) to arrange an exit interview, to be held April 14 – May 2, 2025</a:t>
            </a:r>
          </a:p>
          <a:p>
            <a:pPr marL="457200" indent="-457200"/>
            <a:endParaRPr lang="en-US" sz="2400" dirty="0"/>
          </a:p>
          <a:p>
            <a:pPr marL="457200" indent="-457200"/>
            <a:r>
              <a:rPr lang="en-US" sz="2400" dirty="0"/>
              <a:t>You must take completed Departure Form and MS non-thesis rubric with you to the exit interview for final signature.  Links to these documents are available on the CCE Current Grad Student webpage.</a:t>
            </a:r>
          </a:p>
          <a:p>
            <a:pPr marL="457200" indent="-457200"/>
            <a:endParaRPr lang="en-US" sz="2400" dirty="0"/>
          </a:p>
          <a:p>
            <a:pPr marL="457200" indent="-457200"/>
            <a:r>
              <a:rPr lang="en-US" sz="2400" dirty="0"/>
              <a:t>Exit interview is an informal 15-minute meeting – where you have a chance to voice any concerns/suggestions about the program.</a:t>
            </a:r>
          </a:p>
          <a:p>
            <a:pPr marL="457200" indent="-457200"/>
            <a:endParaRPr lang="en-US" sz="1200" dirty="0"/>
          </a:p>
        </p:txBody>
      </p:sp>
    </p:spTree>
    <p:extLst>
      <p:ext uri="{BB962C8B-B14F-4D97-AF65-F5344CB8AC3E}">
        <p14:creationId xmlns:p14="http://schemas.microsoft.com/office/powerpoint/2010/main" val="47968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Intermission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21</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4" name="TextBox 3">
            <a:extLst>
              <a:ext uri="{FF2B5EF4-FFF2-40B4-BE49-F238E27FC236}">
                <a16:creationId xmlns:a16="http://schemas.microsoft.com/office/drawing/2014/main" id="{7017CBB6-34A7-E70A-1CB1-27AB9EAB030D}"/>
              </a:ext>
            </a:extLst>
          </p:cNvPr>
          <p:cNvSpPr txBox="1"/>
          <p:nvPr/>
        </p:nvSpPr>
        <p:spPr>
          <a:xfrm>
            <a:off x="1219201" y="1605805"/>
            <a:ext cx="9210260" cy="3170099"/>
          </a:xfrm>
          <a:prstGeom prst="rect">
            <a:avLst/>
          </a:prstGeom>
          <a:noFill/>
        </p:spPr>
        <p:txBody>
          <a:bodyPr wrap="square">
            <a:spAutoFit/>
          </a:bodyPr>
          <a:lstStyle/>
          <a:p>
            <a:r>
              <a:rPr kumimoji="0" lang="en-US" sz="4000" b="0" i="0" u="none" strike="noStrike" kern="0" cap="none" spc="0" normalizeH="0" baseline="0" noProof="0" dirty="0">
                <a:ln>
                  <a:noFill/>
                </a:ln>
                <a:solidFill>
                  <a:srgbClr val="000000"/>
                </a:solidFill>
                <a:effectLst/>
                <a:uLnTx/>
                <a:uFillTx/>
                <a:latin typeface="Calibri" pitchFamily="34" charset="0"/>
                <a:ea typeface="MS PGothic" pitchFamily="34" charset="-128"/>
              </a:rPr>
              <a:t>Questions?</a:t>
            </a:r>
          </a:p>
          <a:p>
            <a:endParaRPr kumimoji="0" lang="en-US" sz="4000" b="0" i="0" u="none" strike="noStrike" kern="0" cap="none" spc="0" normalizeH="0" baseline="0" noProof="0" dirty="0">
              <a:ln>
                <a:noFill/>
              </a:ln>
              <a:solidFill>
                <a:srgbClr val="000000"/>
              </a:solidFill>
              <a:effectLst/>
              <a:uLnTx/>
              <a:uFillTx/>
              <a:latin typeface="Calibri" pitchFamily="34" charset="0"/>
              <a:ea typeface="MS PGothic" pitchFamily="34" charset="-128"/>
            </a:endParaRPr>
          </a:p>
          <a:p>
            <a:r>
              <a:rPr kumimoji="0" lang="en-US" sz="4000" b="0" i="0" u="none" strike="noStrike" kern="0" cap="none" spc="0" normalizeH="0" baseline="0" noProof="0" dirty="0">
                <a:ln>
                  <a:noFill/>
                </a:ln>
                <a:solidFill>
                  <a:srgbClr val="000000"/>
                </a:solidFill>
                <a:effectLst/>
                <a:uLnTx/>
                <a:uFillTx/>
                <a:latin typeface="Calibri" pitchFamily="34" charset="0"/>
                <a:ea typeface="MS PGothic" pitchFamily="34" charset="-128"/>
              </a:rPr>
              <a:t>Non-thesis students excused</a:t>
            </a:r>
          </a:p>
          <a:p>
            <a:endParaRPr lang="en-US" sz="4000" kern="0" dirty="0">
              <a:solidFill>
                <a:srgbClr val="000000"/>
              </a:solidFill>
              <a:latin typeface="Calibri" pitchFamily="34" charset="0"/>
              <a:ea typeface="MS PGothic" pitchFamily="34" charset="-128"/>
            </a:endParaRPr>
          </a:p>
          <a:p>
            <a:r>
              <a:rPr lang="en-US" sz="4000" kern="0" dirty="0">
                <a:solidFill>
                  <a:srgbClr val="000000"/>
                </a:solidFill>
                <a:latin typeface="Calibri" pitchFamily="34" charset="0"/>
                <a:ea typeface="MS PGothic" pitchFamily="34" charset="-128"/>
              </a:rPr>
              <a:t>Please be sure that you have signed-in</a:t>
            </a:r>
            <a:endParaRPr lang="en-US" dirty="0"/>
          </a:p>
        </p:txBody>
      </p:sp>
    </p:spTree>
    <p:extLst>
      <p:ext uri="{BB962C8B-B14F-4D97-AF65-F5344CB8AC3E}">
        <p14:creationId xmlns:p14="http://schemas.microsoft.com/office/powerpoint/2010/main" val="106631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Agenda</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22</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Rectangle 3" descr="Rectangle: Click to edit Master text styles&#10;Second level&#10;Third level&#10;Fourth level&#10;Fifth level">
            <a:extLst>
              <a:ext uri="{FF2B5EF4-FFF2-40B4-BE49-F238E27FC236}">
                <a16:creationId xmlns:a16="http://schemas.microsoft.com/office/drawing/2014/main" id="{18042E95-6E89-0D5E-DD7C-4E3DFD96A988}"/>
              </a:ext>
            </a:extLst>
          </p:cNvPr>
          <p:cNvSpPr txBox="1">
            <a:spLocks noChangeArrowheads="1"/>
          </p:cNvSpPr>
          <p:nvPr/>
        </p:nvSpPr>
        <p:spPr>
          <a:xfrm>
            <a:off x="1452902" y="1368702"/>
            <a:ext cx="7772400" cy="4630738"/>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C60626"/>
                </a:solidFill>
              </a:rPr>
              <a:t>Masters Students with thesis</a:t>
            </a:r>
          </a:p>
          <a:p>
            <a:endParaRPr lang="en-US" sz="4000" dirty="0">
              <a:solidFill>
                <a:srgbClr val="C00000"/>
              </a:solidFill>
            </a:endParaRPr>
          </a:p>
          <a:p>
            <a:r>
              <a:rPr lang="en-US" sz="4000" dirty="0">
                <a:solidFill>
                  <a:srgbClr val="C00000"/>
                </a:solidFill>
              </a:rPr>
              <a:t>Doctoral Students</a:t>
            </a:r>
          </a:p>
          <a:p>
            <a:endParaRPr lang="en-US" sz="4000" dirty="0">
              <a:solidFill>
                <a:srgbClr val="C00000"/>
              </a:solidFill>
            </a:endParaRPr>
          </a:p>
          <a:p>
            <a:endParaRPr lang="en-US" sz="4000" dirty="0">
              <a:solidFill>
                <a:srgbClr val="C00000"/>
              </a:solidFill>
            </a:endParaRPr>
          </a:p>
          <a:p>
            <a:endParaRPr lang="en-US" sz="4000" dirty="0">
              <a:solidFill>
                <a:srgbClr val="C00000"/>
              </a:solidFill>
            </a:endParaRPr>
          </a:p>
        </p:txBody>
      </p:sp>
    </p:spTree>
    <p:extLst>
      <p:ext uri="{BB962C8B-B14F-4D97-AF65-F5344CB8AC3E}">
        <p14:creationId xmlns:p14="http://schemas.microsoft.com/office/powerpoint/2010/main" val="2453842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p:txBody>
          <a:bodyPr/>
          <a:lstStyle/>
          <a:p>
            <a:r>
              <a:rPr lang="en-US" dirty="0"/>
              <a:t>Staff Introductions – Area Contacts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23</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1F5DC396-77BA-42C2-99A2-85A456823062}"/>
              </a:ext>
            </a:extLst>
          </p:cNvPr>
          <p:cNvSpPr txBox="1">
            <a:spLocks/>
          </p:cNvSpPr>
          <p:nvPr/>
        </p:nvSpPr>
        <p:spPr bwMode="auto">
          <a:xfrm>
            <a:off x="397350" y="1288794"/>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4487" marR="0" lvl="1" indent="0" algn="l" defTabSz="914400" rtl="0" eaLnBrk="0" fontAlgn="base" latinLnBrk="0" hangingPunct="0">
              <a:lnSpc>
                <a:spcPct val="100000"/>
              </a:lnSpc>
              <a:spcBef>
                <a:spcPct val="20000"/>
              </a:spcBef>
              <a:spcAft>
                <a:spcPct val="0"/>
              </a:spcAft>
              <a:buClr>
                <a:srgbClr val="E1D5A3"/>
              </a:buClr>
              <a:buSzPct val="60000"/>
              <a:buFont typeface="Wingdings" charset="2"/>
              <a:buNone/>
              <a:tabLst/>
              <a:defRPr/>
            </a:pPr>
            <a:endPar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4487" marR="0" lvl="1" indent="0" algn="l" defTabSz="914400" rtl="0" eaLnBrk="0" fontAlgn="base" latinLnBrk="0" hangingPunct="0">
              <a:lnSpc>
                <a:spcPct val="100000"/>
              </a:lnSpc>
              <a:spcBef>
                <a:spcPct val="20000"/>
              </a:spcBef>
              <a:spcAft>
                <a:spcPct val="0"/>
              </a:spcAft>
              <a:buClr>
                <a:srgbClr val="E1D5A3"/>
              </a:buClr>
              <a:buSzPct val="60000"/>
              <a:buFont typeface="Wingdings" charset="2"/>
              <a:buNone/>
              <a:tabLst/>
              <a:defRPr/>
            </a:pPr>
            <a:r>
              <a:rPr kumimoji="0" lang="en-US" sz="1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Cole Stonebraker</a:t>
            </a:r>
          </a:p>
          <a:p>
            <a:pPr marL="344487" marR="0" lvl="1" indent="0" algn="l" defTabSz="914400" rtl="0" eaLnBrk="0" fontAlgn="base" latinLnBrk="0" hangingPunct="0">
              <a:lnSpc>
                <a:spcPct val="100000"/>
              </a:lnSpc>
              <a:spcBef>
                <a:spcPct val="20000"/>
              </a:spcBef>
              <a:spcAft>
                <a:spcPct val="0"/>
              </a:spcAft>
              <a:buClr>
                <a:srgbClr val="E1D5A3"/>
              </a:buClr>
              <a:buSzPct val="60000"/>
              <a:buFont typeface="Wingdings" charset="2"/>
              <a:buNone/>
              <a:tabLst/>
              <a:defRPr/>
            </a:pPr>
            <a:r>
              <a:rPr kumimoji="0" lang="en-US" sz="1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Construction</a:t>
            </a:r>
          </a:p>
          <a:p>
            <a:pPr marL="669925" marR="0" lvl="1" indent="-325438" algn="l" defTabSz="914400" rtl="0" eaLnBrk="0" fontAlgn="base" latinLnBrk="0" hangingPunct="0">
              <a:lnSpc>
                <a:spcPct val="100000"/>
              </a:lnSpc>
              <a:spcBef>
                <a:spcPct val="20000"/>
              </a:spcBef>
              <a:spcAft>
                <a:spcPct val="0"/>
              </a:spcAft>
              <a:buClr>
                <a:srgbClr val="E1D5A3"/>
              </a:buClr>
              <a:buSzPct val="60000"/>
              <a:buFont typeface="Wingdings" charset="2"/>
              <a:buChar char="q"/>
              <a:tabLst/>
              <a:defRPr/>
            </a:pPr>
            <a:endPar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669925" marR="0" lvl="1" indent="-325438" algn="l" defTabSz="914400" rtl="0" eaLnBrk="0" fontAlgn="base" latinLnBrk="0" hangingPunct="0">
              <a:lnSpc>
                <a:spcPct val="100000"/>
              </a:lnSpc>
              <a:spcBef>
                <a:spcPct val="20000"/>
              </a:spcBef>
              <a:spcAft>
                <a:spcPct val="0"/>
              </a:spcAft>
              <a:buClr>
                <a:srgbClr val="E1D5A3"/>
              </a:buClr>
              <a:buSzPct val="60000"/>
              <a:buFont typeface="Wingdings" charset="2"/>
              <a:buChar char="q"/>
              <a:tabLst/>
              <a:defRPr/>
            </a:pPr>
            <a:endPar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
                <a:srgbClr val="CEB966"/>
              </a:buClr>
              <a:buSzPct val="65000"/>
              <a:buFont typeface="Wingdings" pitchFamily="2" charset="2"/>
              <a:buNone/>
              <a:tabLst/>
              <a:defRPr/>
            </a:pPr>
            <a:endPar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
                <a:srgbClr val="CEB966"/>
              </a:buClr>
              <a:buSzPct val="65000"/>
              <a:buFont typeface="Wingdings" pitchFamily="2" charset="2"/>
              <a:buNone/>
              <a:tabLst/>
              <a:defRPr/>
            </a:pP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ct val="20000"/>
              </a:spcBef>
              <a:spcAft>
                <a:spcPct val="0"/>
              </a:spcAft>
              <a:buClr>
                <a:srgbClr val="CEB966"/>
              </a:buClr>
              <a:buSzPct val="65000"/>
              <a:buNone/>
              <a:tabLst/>
              <a:defRPr/>
            </a:pPr>
            <a:r>
              <a:rPr kumimoji="0" lang="en-US" sz="1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Emma Montes</a:t>
            </a:r>
          </a:p>
          <a:p>
            <a:pPr marL="327025" lvl="1" indent="0" defTabSz="914400">
              <a:buClr>
                <a:srgbClr val="CEB966"/>
              </a:buClr>
              <a:buSzPct val="65000"/>
              <a:buNone/>
            </a:pPr>
            <a:r>
              <a:rPr lang="en-US" sz="1800" kern="0" dirty="0">
                <a:solidFill>
                  <a:sysClr val="windowText" lastClr="000000"/>
                </a:solidFill>
              </a:rPr>
              <a:t>Geotechnical</a:t>
            </a:r>
          </a:p>
          <a:p>
            <a:pPr marL="327025" lvl="1" indent="0" defTabSz="914400">
              <a:buClr>
                <a:srgbClr val="CEB966"/>
              </a:buClr>
              <a:buSzPct val="65000"/>
              <a:buNone/>
            </a:pPr>
            <a:r>
              <a:rPr lang="en-US" sz="1800" kern="0" dirty="0">
                <a:solidFill>
                  <a:sysClr val="windowText" lastClr="000000"/>
                </a:solidFill>
              </a:rPr>
              <a:t>Architectural</a:t>
            </a:r>
          </a:p>
          <a:p>
            <a:pPr marL="327025" lvl="1" indent="0" defTabSz="914400">
              <a:buClr>
                <a:srgbClr val="CEB966"/>
              </a:buClr>
              <a:buSzPct val="65000"/>
              <a:buNone/>
            </a:pPr>
            <a:r>
              <a:rPr lang="en-US" sz="1800" kern="0" dirty="0">
                <a:solidFill>
                  <a:sysClr val="windowText" lastClr="000000"/>
                </a:solidFill>
              </a:rPr>
              <a:t>Transportation</a:t>
            </a:r>
          </a:p>
          <a:p>
            <a:pPr marL="327025" lvl="1" indent="0" defTabSz="914400">
              <a:buClr>
                <a:srgbClr val="CEB966"/>
              </a:buClr>
              <a:buSzPct val="65000"/>
              <a:buNone/>
            </a:pPr>
            <a:r>
              <a:rPr lang="en-US" sz="1800" kern="0" dirty="0">
                <a:solidFill>
                  <a:sysClr val="windowText" lastClr="000000"/>
                </a:solidFill>
              </a:rPr>
              <a:t>Materials</a:t>
            </a:r>
          </a:p>
          <a:p>
            <a:pPr marL="0" marR="0" lvl="0" indent="0" algn="l" defTabSz="914400" rtl="0" eaLnBrk="0" fontAlgn="base" latinLnBrk="0" hangingPunct="0">
              <a:lnSpc>
                <a:spcPct val="100000"/>
              </a:lnSpc>
              <a:spcBef>
                <a:spcPct val="20000"/>
              </a:spcBef>
              <a:spcAft>
                <a:spcPct val="0"/>
              </a:spcAft>
              <a:buClr>
                <a:srgbClr val="CEB966"/>
              </a:buClr>
              <a:buSzPct val="65000"/>
              <a:buNone/>
              <a:tabLst/>
              <a:defRPr/>
            </a:pP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
                <a:srgbClr val="CEB966"/>
              </a:buClr>
              <a:buSzPct val="65000"/>
              <a:buFont typeface="Wingdings" pitchFamily="2" charset="2"/>
              <a:buNone/>
              <a:tabLst/>
              <a:defRPr/>
            </a:pPr>
            <a:r>
              <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a:t>
            </a:r>
          </a:p>
          <a:p>
            <a:pPr marL="342900" marR="0" lvl="0" indent="-342900" algn="l" defTabSz="914400" rtl="0" eaLnBrk="0" fontAlgn="base" latinLnBrk="0" hangingPunct="0">
              <a:lnSpc>
                <a:spcPct val="100000"/>
              </a:lnSpc>
              <a:spcBef>
                <a:spcPct val="20000"/>
              </a:spcBef>
              <a:spcAft>
                <a:spcPct val="0"/>
              </a:spcAft>
              <a:buClr>
                <a:srgbClr val="CEB966"/>
              </a:buClr>
              <a:buSzPct val="65000"/>
              <a:buFont typeface="Wingdings" pitchFamily="2" charset="2"/>
              <a:buNone/>
              <a:tabLst/>
              <a:defRPr/>
            </a:pP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pic>
        <p:nvPicPr>
          <p:cNvPr id="4" name="Picture 3">
            <a:extLst>
              <a:ext uri="{FF2B5EF4-FFF2-40B4-BE49-F238E27FC236}">
                <a16:creationId xmlns:a16="http://schemas.microsoft.com/office/drawing/2014/main" id="{6D62189A-65EF-6CBE-F247-A60B9E0D96CF}"/>
              </a:ext>
            </a:extLst>
          </p:cNvPr>
          <p:cNvPicPr>
            <a:picLocks noChangeAspect="1"/>
          </p:cNvPicPr>
          <p:nvPr/>
        </p:nvPicPr>
        <p:blipFill>
          <a:blip r:embed="rId3"/>
          <a:stretch>
            <a:fillRect/>
          </a:stretch>
        </p:blipFill>
        <p:spPr>
          <a:xfrm>
            <a:off x="3322096" y="1205734"/>
            <a:ext cx="1501252" cy="2247687"/>
          </a:xfrm>
          <a:prstGeom prst="rect">
            <a:avLst/>
          </a:prstGeom>
        </p:spPr>
      </p:pic>
      <p:sp>
        <p:nvSpPr>
          <p:cNvPr id="12" name="TextBox 11">
            <a:extLst>
              <a:ext uri="{FF2B5EF4-FFF2-40B4-BE49-F238E27FC236}">
                <a16:creationId xmlns:a16="http://schemas.microsoft.com/office/drawing/2014/main" id="{EDE0D44B-68D9-F5A5-B550-68142A95BB7C}"/>
              </a:ext>
            </a:extLst>
          </p:cNvPr>
          <p:cNvSpPr txBox="1"/>
          <p:nvPr/>
        </p:nvSpPr>
        <p:spPr>
          <a:xfrm>
            <a:off x="7461888" y="1643336"/>
            <a:ext cx="4324904" cy="1348061"/>
          </a:xfrm>
          <a:prstGeom prst="rect">
            <a:avLst/>
          </a:prstGeom>
          <a:noFill/>
        </p:spPr>
        <p:txBody>
          <a:bodyPr wrap="square" rtlCol="0">
            <a:spAutoFit/>
          </a:bodyPr>
          <a:lstStyle/>
          <a:p>
            <a:pPr marL="344487" lvl="1" eaLnBrk="0" hangingPunct="0">
              <a:spcBef>
                <a:spcPct val="20000"/>
              </a:spcBef>
              <a:buClr>
                <a:srgbClr val="E1D5A3"/>
              </a:buClr>
              <a:buSzPct val="60000"/>
            </a:pPr>
            <a:r>
              <a:rPr lang="en-US" b="0" kern="0" dirty="0">
                <a:solidFill>
                  <a:prstClr val="black"/>
                </a:solidFill>
                <a:latin typeface="Calibri" pitchFamily="34" charset="0"/>
                <a:ea typeface="MS PGothic" pitchFamily="34" charset="-128"/>
              </a:rPr>
              <a:t>Bobbie Vance</a:t>
            </a:r>
          </a:p>
          <a:p>
            <a:pPr marL="801687" lvl="2" eaLnBrk="0" hangingPunct="0">
              <a:spcBef>
                <a:spcPct val="20000"/>
              </a:spcBef>
              <a:buClr>
                <a:srgbClr val="E1D5A3"/>
              </a:buClr>
              <a:buSzPct val="60000"/>
            </a:pPr>
            <a:r>
              <a:rPr lang="en-US" b="0" kern="0" dirty="0">
                <a:solidFill>
                  <a:prstClr val="black"/>
                </a:solidFill>
                <a:latin typeface="Calibri" pitchFamily="34" charset="0"/>
                <a:ea typeface="MS PGothic" pitchFamily="34" charset="-128"/>
              </a:rPr>
              <a:t>Hydraulics and Hydrology</a:t>
            </a:r>
          </a:p>
          <a:p>
            <a:pPr marL="801687" lvl="2" eaLnBrk="0" hangingPunct="0">
              <a:spcBef>
                <a:spcPct val="20000"/>
              </a:spcBef>
              <a:buClr>
                <a:srgbClr val="E1D5A3"/>
              </a:buClr>
              <a:buSzPct val="60000"/>
            </a:pPr>
            <a:r>
              <a:rPr lang="en-US" b="0" kern="0" dirty="0">
                <a:solidFill>
                  <a:prstClr val="black"/>
                </a:solidFill>
                <a:latin typeface="Calibri" pitchFamily="34" charset="0"/>
                <a:ea typeface="MS PGothic" pitchFamily="34" charset="-128"/>
              </a:rPr>
              <a:t>Environmental</a:t>
            </a:r>
          </a:p>
        </p:txBody>
      </p:sp>
      <p:pic>
        <p:nvPicPr>
          <p:cNvPr id="13" name="Picture 12">
            <a:extLst>
              <a:ext uri="{FF2B5EF4-FFF2-40B4-BE49-F238E27FC236}">
                <a16:creationId xmlns:a16="http://schemas.microsoft.com/office/drawing/2014/main" id="{7567F7E1-19F0-3B98-24FB-B49336ACB281}"/>
              </a:ext>
            </a:extLst>
          </p:cNvPr>
          <p:cNvPicPr>
            <a:picLocks noChangeAspect="1"/>
          </p:cNvPicPr>
          <p:nvPr/>
        </p:nvPicPr>
        <p:blipFill>
          <a:blip r:embed="rId4"/>
          <a:stretch>
            <a:fillRect/>
          </a:stretch>
        </p:blipFill>
        <p:spPr>
          <a:xfrm>
            <a:off x="5466798" y="1205734"/>
            <a:ext cx="1764512" cy="2223266"/>
          </a:xfrm>
          <a:prstGeom prst="rect">
            <a:avLst/>
          </a:prstGeom>
        </p:spPr>
      </p:pic>
      <p:sp>
        <p:nvSpPr>
          <p:cNvPr id="8" name="TextBox 7">
            <a:extLst>
              <a:ext uri="{FF2B5EF4-FFF2-40B4-BE49-F238E27FC236}">
                <a16:creationId xmlns:a16="http://schemas.microsoft.com/office/drawing/2014/main" id="{69118ADE-16EF-4212-5E7A-E24605249958}"/>
              </a:ext>
            </a:extLst>
          </p:cNvPr>
          <p:cNvSpPr txBox="1"/>
          <p:nvPr/>
        </p:nvSpPr>
        <p:spPr>
          <a:xfrm>
            <a:off x="7469746" y="4180535"/>
            <a:ext cx="4324904" cy="1034129"/>
          </a:xfrm>
          <a:prstGeom prst="rect">
            <a:avLst/>
          </a:prstGeom>
          <a:noFill/>
        </p:spPr>
        <p:txBody>
          <a:bodyPr wrap="square" rtlCol="0">
            <a:spAutoFit/>
          </a:bodyPr>
          <a:lstStyle/>
          <a:p>
            <a:pPr marL="344487" lvl="1" eaLnBrk="0" hangingPunct="0">
              <a:spcBef>
                <a:spcPct val="20000"/>
              </a:spcBef>
              <a:buClr>
                <a:srgbClr val="E1D5A3"/>
              </a:buClr>
              <a:buSzPct val="60000"/>
            </a:pPr>
            <a:r>
              <a:rPr lang="en-US" b="0" kern="0" dirty="0">
                <a:solidFill>
                  <a:prstClr val="black"/>
                </a:solidFill>
                <a:latin typeface="Calibri" pitchFamily="34" charset="0"/>
                <a:ea typeface="MS PGothic" pitchFamily="34" charset="-128"/>
              </a:rPr>
              <a:t>Lucy Dillman</a:t>
            </a:r>
          </a:p>
          <a:p>
            <a:pPr marL="801687" lvl="2" eaLnBrk="0" hangingPunct="0">
              <a:spcBef>
                <a:spcPct val="20000"/>
              </a:spcBef>
              <a:buClr>
                <a:srgbClr val="E1D5A3"/>
              </a:buClr>
              <a:buSzPct val="60000"/>
            </a:pPr>
            <a:r>
              <a:rPr lang="en-US" b="0" kern="0" dirty="0">
                <a:solidFill>
                  <a:prstClr val="black"/>
                </a:solidFill>
                <a:latin typeface="Calibri" pitchFamily="34" charset="0"/>
                <a:ea typeface="MS PGothic" pitchFamily="34" charset="-128"/>
              </a:rPr>
              <a:t>Structures</a:t>
            </a:r>
          </a:p>
          <a:p>
            <a:pPr marL="801687" lvl="2" eaLnBrk="0" hangingPunct="0">
              <a:spcBef>
                <a:spcPct val="20000"/>
              </a:spcBef>
              <a:buClr>
                <a:srgbClr val="E1D5A3"/>
              </a:buClr>
              <a:buSzPct val="60000"/>
            </a:pPr>
            <a:r>
              <a:rPr lang="en-US" kern="0" dirty="0">
                <a:solidFill>
                  <a:prstClr val="black"/>
                </a:solidFill>
                <a:latin typeface="Calibri" pitchFamily="34" charset="0"/>
                <a:ea typeface="MS PGothic" pitchFamily="34" charset="-128"/>
              </a:rPr>
              <a:t>Geomatics</a:t>
            </a:r>
            <a:endParaRPr lang="en-US" b="0" kern="0" dirty="0">
              <a:solidFill>
                <a:prstClr val="black"/>
              </a:solidFill>
              <a:latin typeface="Calibri" pitchFamily="34" charset="0"/>
              <a:ea typeface="MS PGothic" pitchFamily="34" charset="-128"/>
            </a:endParaRPr>
          </a:p>
        </p:txBody>
      </p:sp>
      <p:pic>
        <p:nvPicPr>
          <p:cNvPr id="10" name="Picture 9" descr="A person with curly hair and glasses&#10;&#10;Description automatically generated">
            <a:extLst>
              <a:ext uri="{FF2B5EF4-FFF2-40B4-BE49-F238E27FC236}">
                <a16:creationId xmlns:a16="http://schemas.microsoft.com/office/drawing/2014/main" id="{46789C55-8887-C7AF-4F56-465085ED13EC}"/>
              </a:ext>
            </a:extLst>
          </p:cNvPr>
          <p:cNvPicPr>
            <a:picLocks noChangeAspect="1"/>
          </p:cNvPicPr>
          <p:nvPr/>
        </p:nvPicPr>
        <p:blipFill>
          <a:blip r:embed="rId5"/>
          <a:stretch>
            <a:fillRect/>
          </a:stretch>
        </p:blipFill>
        <p:spPr>
          <a:xfrm>
            <a:off x="5466799" y="3591404"/>
            <a:ext cx="1832816" cy="2443754"/>
          </a:xfrm>
          <a:prstGeom prst="rect">
            <a:avLst/>
          </a:prstGeom>
        </p:spPr>
      </p:pic>
    </p:spTree>
    <p:extLst>
      <p:ext uri="{BB962C8B-B14F-4D97-AF65-F5344CB8AC3E}">
        <p14:creationId xmlns:p14="http://schemas.microsoft.com/office/powerpoint/2010/main" val="97943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Graduate School Thesis and Dissertation Office</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24</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4" name="TextBox 3">
            <a:extLst>
              <a:ext uri="{FF2B5EF4-FFF2-40B4-BE49-F238E27FC236}">
                <a16:creationId xmlns:a16="http://schemas.microsoft.com/office/drawing/2014/main" id="{7EAE0374-865E-ECB2-59E8-17519236482A}"/>
              </a:ext>
            </a:extLst>
          </p:cNvPr>
          <p:cNvSpPr txBox="1"/>
          <p:nvPr/>
        </p:nvSpPr>
        <p:spPr>
          <a:xfrm>
            <a:off x="562680" y="1073426"/>
            <a:ext cx="9733888" cy="4431983"/>
          </a:xfrm>
          <a:prstGeom prst="rect">
            <a:avLst/>
          </a:prstGeom>
          <a:noFill/>
        </p:spPr>
        <p:txBody>
          <a:bodyPr wrap="square" rtlCol="0">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https://www.purdue.edu/academics/ogsps/research/thesis/index.html</a:t>
            </a:r>
            <a:endParaRPr lang="en-US" sz="2400" dirty="0">
              <a:solidFill>
                <a:schemeClr val="bg1"/>
              </a:solidFill>
            </a:endParaRPr>
          </a:p>
          <a:p>
            <a:r>
              <a:rPr lang="en-US" sz="2400" dirty="0">
                <a:solidFill>
                  <a:schemeClr val="bg1"/>
                </a:solidFill>
              </a:rPr>
              <a:t>Contact: </a:t>
            </a:r>
            <a:r>
              <a:rPr lang="en-US" sz="2400" dirty="0">
                <a:solidFill>
                  <a:schemeClr val="bg1"/>
                </a:solidFill>
                <a:hlinkClick r:id="rId4">
                  <a:extLst>
                    <a:ext uri="{A12FA001-AC4F-418D-AE19-62706E023703}">
                      <ahyp:hlinkClr xmlns:ahyp="http://schemas.microsoft.com/office/drawing/2018/hyperlinkcolor" val="tx"/>
                    </a:ext>
                  </a:extLst>
                </a:hlinkClick>
              </a:rPr>
              <a:t>thesishelp@purdue.edu</a:t>
            </a:r>
            <a:endParaRPr lang="en-US" sz="2400" dirty="0">
              <a:solidFill>
                <a:schemeClr val="bg1"/>
              </a:solidFill>
            </a:endParaRPr>
          </a:p>
          <a:p>
            <a:endParaRPr lang="en-US" sz="2400" dirty="0">
              <a:solidFill>
                <a:schemeClr val="bg1"/>
              </a:solidFill>
            </a:endParaRPr>
          </a:p>
          <a:p>
            <a:r>
              <a:rPr lang="en-US" sz="2400" dirty="0">
                <a:solidFill>
                  <a:schemeClr val="bg1"/>
                </a:solidFill>
              </a:rPr>
              <a:t>Format Options:    https://www.purdue.edu/academics/ogsps/research/thesis/templates.html</a:t>
            </a:r>
          </a:p>
          <a:p>
            <a:pPr marL="285750" indent="-285750">
              <a:buFont typeface="Arial" panose="020B0604020202020204" pitchFamily="34" charset="0"/>
              <a:buChar char="•"/>
            </a:pPr>
            <a:r>
              <a:rPr lang="en-US" sz="2400" dirty="0">
                <a:solidFill>
                  <a:schemeClr val="bg1"/>
                </a:solidFill>
              </a:rPr>
              <a:t>MS Word Template</a:t>
            </a:r>
          </a:p>
          <a:p>
            <a:pPr marL="285750" indent="-285750">
              <a:buFont typeface="Arial" panose="020B0604020202020204" pitchFamily="34" charset="0"/>
              <a:buChar char="•"/>
            </a:pPr>
            <a:r>
              <a:rPr lang="en-US" sz="2400" dirty="0" err="1">
                <a:solidFill>
                  <a:schemeClr val="bg1"/>
                </a:solidFill>
              </a:rPr>
              <a:t>LaTex</a:t>
            </a:r>
            <a:r>
              <a:rPr lang="en-US" sz="2400" dirty="0">
                <a:solidFill>
                  <a:schemeClr val="bg1"/>
                </a:solidFill>
              </a:rPr>
              <a:t> : </a:t>
            </a:r>
            <a:r>
              <a:rPr lang="en-US" sz="2400" dirty="0">
                <a:solidFill>
                  <a:schemeClr val="bg1"/>
                </a:solidFill>
                <a:latin typeface="Calibri" panose="020F0502020204030204" pitchFamily="34" charset="0"/>
                <a:ea typeface="Calibri" panose="020F0502020204030204" pitchFamily="34" charset="0"/>
              </a:rPr>
              <a:t>I</a:t>
            </a:r>
            <a:r>
              <a:rPr lang="en-US" sz="2400" dirty="0">
                <a:solidFill>
                  <a:schemeClr val="bg1"/>
                </a:solidFill>
                <a:effectLst/>
                <a:latin typeface="Calibri" panose="020F0502020204030204" pitchFamily="34" charset="0"/>
                <a:ea typeface="Calibri" panose="020F0502020204030204" pitchFamily="34" charset="0"/>
              </a:rPr>
              <a:t>f you are using, or think you may use, LaTeX, please sign up for the </a:t>
            </a:r>
            <a:r>
              <a:rPr lang="en-US" sz="2400" dirty="0" err="1">
                <a:solidFill>
                  <a:schemeClr val="bg1"/>
                </a:solidFill>
                <a:effectLst/>
                <a:latin typeface="Calibri" panose="020F0502020204030204" pitchFamily="34" charset="0"/>
                <a:ea typeface="Calibri" panose="020F0502020204030204" pitchFamily="34" charset="0"/>
              </a:rPr>
              <a:t>PurdueThesis</a:t>
            </a:r>
            <a:r>
              <a:rPr lang="en-US" sz="2400" dirty="0">
                <a:solidFill>
                  <a:schemeClr val="bg1"/>
                </a:solidFill>
                <a:effectLst/>
                <a:latin typeface="Calibri" panose="020F0502020204030204" pitchFamily="34" charset="0"/>
                <a:ea typeface="Calibri" panose="020F0502020204030204" pitchFamily="34" charset="0"/>
              </a:rPr>
              <a:t> mailing list so you can stay up to date on communications related to LaTeX.  See the first paragraph of </a:t>
            </a:r>
            <a:r>
              <a:rPr lang="en-US" sz="2400" u="sng" dirty="0">
                <a:solidFill>
                  <a:schemeClr val="bg1"/>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https://engineering.purdue.edu/~mark/PurdueThesis</a:t>
            </a:r>
            <a:r>
              <a:rPr lang="en-US" sz="2400" dirty="0">
                <a:solidFill>
                  <a:schemeClr val="bg1"/>
                </a:solidFill>
                <a:effectLst/>
                <a:latin typeface="Calibri" panose="020F0502020204030204" pitchFamily="34" charset="0"/>
                <a:ea typeface="Calibri" panose="020F0502020204030204" pitchFamily="34" charset="0"/>
              </a:rPr>
              <a:t> for the web address of the mailing list.</a:t>
            </a:r>
          </a:p>
          <a:p>
            <a:endParaRPr lang="en-US" dirty="0">
              <a:solidFill>
                <a:schemeClr val="bg1"/>
              </a:solidFill>
            </a:endParaRPr>
          </a:p>
        </p:txBody>
      </p:sp>
      <p:sp>
        <p:nvSpPr>
          <p:cNvPr id="8" name="TextBox 7">
            <a:extLst>
              <a:ext uri="{FF2B5EF4-FFF2-40B4-BE49-F238E27FC236}">
                <a16:creationId xmlns:a16="http://schemas.microsoft.com/office/drawing/2014/main" id="{EFE4153C-4A77-61ED-7C2F-967C5303084A}"/>
              </a:ext>
            </a:extLst>
          </p:cNvPr>
          <p:cNvSpPr txBox="1"/>
          <p:nvPr/>
        </p:nvSpPr>
        <p:spPr>
          <a:xfrm>
            <a:off x="768483" y="5320747"/>
            <a:ext cx="10406060" cy="646331"/>
          </a:xfrm>
          <a:prstGeom prst="rect">
            <a:avLst/>
          </a:prstGeom>
          <a:noFill/>
        </p:spPr>
        <p:txBody>
          <a:bodyPr wrap="square" rtlCol="0">
            <a:spAutoFit/>
          </a:bodyPr>
          <a:lstStyle/>
          <a:p>
            <a:pPr algn="ctr"/>
            <a:r>
              <a:rPr lang="en-US" dirty="0">
                <a:solidFill>
                  <a:srgbClr val="FF0000"/>
                </a:solidFill>
              </a:rPr>
              <a:t>**The Burke Civil Engineering Graduate Program requires that you must use one of these formats**</a:t>
            </a:r>
          </a:p>
          <a:p>
            <a:pPr algn="ctr"/>
            <a:r>
              <a:rPr lang="en-US" dirty="0">
                <a:solidFill>
                  <a:schemeClr val="bg1"/>
                </a:solidFill>
              </a:rPr>
              <a:t>If you do not, your document will not be approved for deposit with the graduate school</a:t>
            </a:r>
          </a:p>
        </p:txBody>
      </p:sp>
    </p:spTree>
    <p:extLst>
      <p:ext uri="{BB962C8B-B14F-4D97-AF65-F5344CB8AC3E}">
        <p14:creationId xmlns:p14="http://schemas.microsoft.com/office/powerpoint/2010/main" val="299307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Graduate School Thesis and Dissertation Office</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25</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TextBox 1">
            <a:extLst>
              <a:ext uri="{FF2B5EF4-FFF2-40B4-BE49-F238E27FC236}">
                <a16:creationId xmlns:a16="http://schemas.microsoft.com/office/drawing/2014/main" id="{ED2D3618-494C-3AE3-6626-2C9D1F5CB88E}"/>
              </a:ext>
            </a:extLst>
          </p:cNvPr>
          <p:cNvSpPr txBox="1"/>
          <p:nvPr/>
        </p:nvSpPr>
        <p:spPr>
          <a:xfrm>
            <a:off x="483822" y="1778290"/>
            <a:ext cx="10705382" cy="4093428"/>
          </a:xfrm>
          <a:prstGeom prst="rect">
            <a:avLst/>
          </a:prstGeom>
          <a:noFill/>
        </p:spPr>
        <p:txBody>
          <a:bodyPr wrap="square" rtlCol="0">
            <a:spAutoFit/>
          </a:bodyPr>
          <a:lstStyle/>
          <a:p>
            <a:r>
              <a:rPr lang="en-US" sz="2400" dirty="0">
                <a:solidFill>
                  <a:schemeClr val="bg1"/>
                </a:solidFill>
              </a:rPr>
              <a:t>Students should follow the Graduate School format guidelines – various links are available at: </a:t>
            </a:r>
            <a:r>
              <a:rPr lang="en-US" sz="2400" dirty="0">
                <a:solidFill>
                  <a:schemeClr val="bg1"/>
                </a:solidFill>
                <a:hlinkClick r:id="rId3">
                  <a:extLst>
                    <a:ext uri="{A12FA001-AC4F-418D-AE19-62706E023703}">
                      <ahyp:hlinkClr xmlns:ahyp="http://schemas.microsoft.com/office/drawing/2018/hyperlinkcolor" val="tx"/>
                    </a:ext>
                  </a:extLst>
                </a:hlinkClick>
              </a:rPr>
              <a:t>https://www.purdue.edu/gradschool/research/thesis/templates.html</a:t>
            </a:r>
            <a:endParaRPr lang="en-US" sz="2400" dirty="0">
              <a:solidFill>
                <a:schemeClr val="bg1"/>
              </a:solidFill>
            </a:endParaRPr>
          </a:p>
          <a:p>
            <a:endParaRPr lang="en-US" sz="2400" dirty="0">
              <a:solidFill>
                <a:schemeClr val="bg1"/>
              </a:solidFill>
            </a:endParaRPr>
          </a:p>
          <a:p>
            <a:r>
              <a:rPr lang="en-US" sz="2400" dirty="0">
                <a:solidFill>
                  <a:schemeClr val="bg1"/>
                </a:solidFill>
              </a:rPr>
              <a:t>Formatting Guidelines and Deposit Procedures Presentation: bit.ly/</a:t>
            </a:r>
            <a:r>
              <a:rPr lang="en-US" sz="2400" dirty="0" err="1">
                <a:solidFill>
                  <a:schemeClr val="bg1"/>
                </a:solidFill>
              </a:rPr>
              <a:t>thesiswl</a:t>
            </a:r>
            <a:r>
              <a:rPr lang="en-US" sz="2400" dirty="0">
                <a:solidFill>
                  <a:schemeClr val="bg1"/>
                </a:solidFill>
              </a:rPr>
              <a:t> </a:t>
            </a:r>
          </a:p>
          <a:p>
            <a:r>
              <a:rPr lang="en-US" sz="2400" dirty="0">
                <a:solidFill>
                  <a:schemeClr val="bg1"/>
                </a:solidFill>
              </a:rPr>
              <a:t>Access workshop series here: </a:t>
            </a:r>
            <a:r>
              <a:rPr lang="en-US" sz="2400" dirty="0">
                <a:solidFill>
                  <a:schemeClr val="bg1"/>
                </a:solidFill>
                <a:hlinkClick r:id="rId4">
                  <a:extLst>
                    <a:ext uri="{A12FA001-AC4F-418D-AE19-62706E023703}">
                      <ahyp:hlinkClr xmlns:ahyp="http://schemas.microsoft.com/office/drawing/2018/hyperlinkcolor" val="tx"/>
                    </a:ext>
                  </a:extLst>
                </a:hlinkClick>
              </a:rPr>
              <a:t>https://tinyurl.com/PUthesisworkshop</a:t>
            </a:r>
            <a:r>
              <a:rPr lang="en-US" sz="2400" dirty="0">
                <a:solidFill>
                  <a:schemeClr val="bg1"/>
                </a:solidFill>
              </a:rPr>
              <a:t> </a:t>
            </a:r>
          </a:p>
          <a:p>
            <a:endParaRPr lang="en-US" sz="2400" dirty="0">
              <a:solidFill>
                <a:schemeClr val="bg1"/>
              </a:solidFill>
            </a:endParaRPr>
          </a:p>
          <a:p>
            <a:r>
              <a:rPr lang="en-US" sz="2400" dirty="0">
                <a:solidFill>
                  <a:schemeClr val="bg1"/>
                </a:solidFill>
              </a:rPr>
              <a:t>You can request an individual consultation: </a:t>
            </a:r>
            <a:r>
              <a:rPr lang="en-US" sz="2400" dirty="0">
                <a:solidFill>
                  <a:schemeClr val="bg1"/>
                </a:solidFill>
                <a:hlinkClick r:id="rId5">
                  <a:extLst>
                    <a:ext uri="{A12FA001-AC4F-418D-AE19-62706E023703}">
                      <ahyp:hlinkClr xmlns:ahyp="http://schemas.microsoft.com/office/drawing/2018/hyperlinkcolor" val="tx"/>
                    </a:ext>
                  </a:extLst>
                </a:hlinkClick>
              </a:rPr>
              <a:t>https://www.purdue.edu/gradschool/research/thesis/appointment.html</a:t>
            </a:r>
            <a:r>
              <a:rPr lang="en-US" sz="2400" dirty="0">
                <a:solidFill>
                  <a:schemeClr val="bg1"/>
                </a:solidFill>
              </a:rPr>
              <a:t> </a:t>
            </a:r>
          </a:p>
          <a:p>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cumin Pro SemiCondensed" panose="020B0506020202020204"/>
                <a:ea typeface="+mn-ea"/>
                <a:cs typeface="+mn-cs"/>
              </a:rPr>
              <a:t>The Thesis Deposit office suggests that you submit your document to their office (</a:t>
            </a:r>
            <a:r>
              <a:rPr kumimoji="0" lang="en-US" sz="2200" b="0" i="0" u="none" strike="noStrike" kern="1200" cap="none" spc="0" normalizeH="0" baseline="0" noProof="0" dirty="0">
                <a:ln>
                  <a:noFill/>
                </a:ln>
                <a:solidFill>
                  <a:srgbClr val="000000"/>
                </a:solidFill>
                <a:effectLst/>
                <a:uLnTx/>
                <a:uFillTx/>
                <a:latin typeface="Acumin Pro SemiCondensed" panose="020B0506020202020204"/>
                <a:ea typeface="+mn-ea"/>
                <a:cs typeface="+mn-cs"/>
                <a:hlinkClick r:id="rId6">
                  <a:extLst>
                    <a:ext uri="{A12FA001-AC4F-418D-AE19-62706E023703}">
                      <ahyp:hlinkClr xmlns:ahyp="http://schemas.microsoft.com/office/drawing/2018/hyperlinkcolor" val="tx"/>
                    </a:ext>
                  </a:extLst>
                </a:hlinkClick>
              </a:rPr>
              <a:t>thesishelp@purdue.edu</a:t>
            </a:r>
            <a:r>
              <a:rPr kumimoji="0" lang="en-US" sz="2200" b="0" i="0" u="none" strike="noStrike" kern="1200" cap="none" spc="0" normalizeH="0" baseline="0" noProof="0" dirty="0">
                <a:ln>
                  <a:noFill/>
                </a:ln>
                <a:solidFill>
                  <a:srgbClr val="000000"/>
                </a:solidFill>
                <a:effectLst/>
                <a:uLnTx/>
                <a:uFillTx/>
                <a:latin typeface="Acumin Pro SemiCondensed" panose="020B0506020202020204"/>
                <a:ea typeface="+mn-ea"/>
                <a:cs typeface="+mn-cs"/>
              </a:rPr>
              <a:t>) for a format consultation by April 16th. </a:t>
            </a:r>
            <a:endParaRPr lang="en-US" sz="2000" dirty="0"/>
          </a:p>
        </p:txBody>
      </p:sp>
      <p:sp>
        <p:nvSpPr>
          <p:cNvPr id="3" name="Title 1">
            <a:extLst>
              <a:ext uri="{FF2B5EF4-FFF2-40B4-BE49-F238E27FC236}">
                <a16:creationId xmlns:a16="http://schemas.microsoft.com/office/drawing/2014/main" id="{5DB69B44-B1DE-A7DA-7DF2-B01530D615BE}"/>
              </a:ext>
            </a:extLst>
          </p:cNvPr>
          <p:cNvSpPr txBox="1">
            <a:spLocks/>
          </p:cNvSpPr>
          <p:nvPr/>
        </p:nvSpPr>
        <p:spPr bwMode="blackWhite">
          <a:xfrm>
            <a:off x="483822" y="1145740"/>
            <a:ext cx="7772400" cy="997196"/>
          </a:xfrm>
          <a:prstGeom prst="rect">
            <a:avLst/>
          </a:prstGeom>
          <a:noFill/>
          <a:ln w="38100" cap="sq">
            <a:noFill/>
            <a:miter lim="800000"/>
          </a:ln>
        </p:spPr>
        <p:txBody>
          <a:bodyPr vert="horz" wrap="square" lIns="0" tIns="0" rIns="0" bIns="0" rtlCol="0" anchor="t" anchorCtr="0">
            <a:spAutoFit/>
          </a:bodyPr>
          <a:lstStyle>
            <a:lvl1pPr algn="l" defTabSz="914400" rtl="0" eaLnBrk="1" latinLnBrk="0" hangingPunct="1">
              <a:lnSpc>
                <a:spcPct val="90000"/>
              </a:lnSpc>
              <a:spcBef>
                <a:spcPct val="0"/>
              </a:spcBef>
              <a:buNone/>
              <a:defRPr sz="3600" b="1" i="1" kern="1200" cap="none" spc="0" baseline="0">
                <a:solidFill>
                  <a:schemeClr val="tx2"/>
                </a:solidFill>
                <a:latin typeface="Acumin Pro ExtraCondensed" panose="020B0508020202020204" pitchFamily="34" charset="77"/>
                <a:ea typeface="+mj-ea"/>
                <a:cs typeface="+mj-cs"/>
              </a:defRPr>
            </a:lvl1pPr>
          </a:lstStyle>
          <a:p>
            <a:r>
              <a:rPr lang="en-US" b="0" i="0" dirty="0">
                <a:solidFill>
                  <a:schemeClr val="bg1"/>
                </a:solidFill>
              </a:rPr>
              <a:t>Thesis Format Requirements</a:t>
            </a:r>
            <a:br>
              <a:rPr lang="en-US" dirty="0"/>
            </a:br>
            <a:endParaRPr lang="en-US" dirty="0"/>
          </a:p>
        </p:txBody>
      </p:sp>
    </p:spTree>
    <p:extLst>
      <p:ext uri="{BB962C8B-B14F-4D97-AF65-F5344CB8AC3E}">
        <p14:creationId xmlns:p14="http://schemas.microsoft.com/office/powerpoint/2010/main" val="2385521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Steps to graduate</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26</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4" name="TextBox 3">
            <a:extLst>
              <a:ext uri="{FF2B5EF4-FFF2-40B4-BE49-F238E27FC236}">
                <a16:creationId xmlns:a16="http://schemas.microsoft.com/office/drawing/2014/main" id="{5FD5FC04-5A99-BF8F-A0DD-948AD86CAB8E}"/>
              </a:ext>
            </a:extLst>
          </p:cNvPr>
          <p:cNvSpPr txBox="1"/>
          <p:nvPr/>
        </p:nvSpPr>
        <p:spPr>
          <a:xfrm>
            <a:off x="469161" y="1104373"/>
            <a:ext cx="10829951" cy="5078313"/>
          </a:xfrm>
          <a:prstGeom prst="rect">
            <a:avLst/>
          </a:prstGeom>
          <a:noFill/>
        </p:spPr>
        <p:txBody>
          <a:bodyPr wrap="square" rtlCol="0">
            <a:spAutoFit/>
          </a:bodyPr>
          <a:lstStyle/>
          <a:p>
            <a:r>
              <a:rPr lang="en-US" sz="2400" dirty="0">
                <a:solidFill>
                  <a:schemeClr val="bg1"/>
                </a:solidFill>
              </a:rPr>
              <a:t>Submit Plan of study</a:t>
            </a:r>
          </a:p>
          <a:p>
            <a:r>
              <a:rPr lang="en-US" sz="2400" dirty="0">
                <a:solidFill>
                  <a:schemeClr val="bg1"/>
                </a:solidFill>
              </a:rPr>
              <a:t>Get on the Candidate List</a:t>
            </a:r>
          </a:p>
          <a:p>
            <a:r>
              <a:rPr lang="en-US" sz="2400" dirty="0">
                <a:solidFill>
                  <a:schemeClr val="bg1"/>
                </a:solidFill>
              </a:rPr>
              <a:t>Submit form 8</a:t>
            </a:r>
          </a:p>
          <a:p>
            <a:r>
              <a:rPr lang="en-US" sz="2400" dirty="0">
                <a:solidFill>
                  <a:schemeClr val="bg1"/>
                </a:solidFill>
              </a:rPr>
              <a:t>Submit pdf of abstract to CCE Grad Office</a:t>
            </a:r>
          </a:p>
          <a:p>
            <a:r>
              <a:rPr lang="en-US" sz="2400" dirty="0">
                <a:solidFill>
                  <a:schemeClr val="bg1"/>
                </a:solidFill>
              </a:rPr>
              <a:t>Complete Grad School Surveys</a:t>
            </a:r>
          </a:p>
          <a:p>
            <a:r>
              <a:rPr lang="en-US" sz="2400" dirty="0">
                <a:solidFill>
                  <a:schemeClr val="bg1"/>
                </a:solidFill>
              </a:rPr>
              <a:t>Hold Defense</a:t>
            </a:r>
          </a:p>
          <a:p>
            <a:r>
              <a:rPr lang="en-US" sz="2400" dirty="0">
                <a:solidFill>
                  <a:schemeClr val="bg1"/>
                </a:solidFill>
              </a:rPr>
              <a:t>Submit form 9</a:t>
            </a:r>
          </a:p>
          <a:p>
            <a:r>
              <a:rPr lang="en-US" sz="2400" dirty="0">
                <a:solidFill>
                  <a:schemeClr val="bg1"/>
                </a:solidFill>
              </a:rPr>
              <a:t>Get format check approval</a:t>
            </a:r>
          </a:p>
          <a:p>
            <a:r>
              <a:rPr lang="en-US" sz="2400" dirty="0">
                <a:solidFill>
                  <a:schemeClr val="bg1"/>
                </a:solidFill>
              </a:rPr>
              <a:t>Hold exit interview with Dr. Abraham</a:t>
            </a:r>
          </a:p>
          <a:p>
            <a:r>
              <a:rPr lang="en-US" sz="2400" dirty="0">
                <a:solidFill>
                  <a:schemeClr val="bg1"/>
                </a:solidFill>
              </a:rPr>
              <a:t>Upload document to Grad School deposit site</a:t>
            </a:r>
          </a:p>
          <a:p>
            <a:r>
              <a:rPr lang="en-US" sz="2400" dirty="0">
                <a:solidFill>
                  <a:schemeClr val="bg1"/>
                </a:solidFill>
              </a:rPr>
              <a:t>Pay deposit fee</a:t>
            </a:r>
          </a:p>
          <a:p>
            <a:endParaRPr lang="en-US" sz="2000" dirty="0">
              <a:solidFill>
                <a:schemeClr val="bg1"/>
              </a:solidFill>
            </a:endParaRPr>
          </a:p>
          <a:p>
            <a:endParaRPr lang="en-US" sz="2000" dirty="0">
              <a:solidFill>
                <a:schemeClr val="bg1"/>
              </a:solidFill>
            </a:endParaRPr>
          </a:p>
          <a:p>
            <a:r>
              <a:rPr lang="en-US" sz="2000" dirty="0">
                <a:solidFill>
                  <a:schemeClr val="bg1"/>
                </a:solidFill>
              </a:rPr>
              <a:t>*For PhD students: Hold Prelim at least one year before the semester you plan to graduate</a:t>
            </a:r>
            <a:endParaRPr lang="en-US" sz="2000" dirty="0"/>
          </a:p>
        </p:txBody>
      </p:sp>
    </p:spTree>
    <p:extLst>
      <p:ext uri="{BB962C8B-B14F-4D97-AF65-F5344CB8AC3E}">
        <p14:creationId xmlns:p14="http://schemas.microsoft.com/office/powerpoint/2010/main" val="1163143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Sample Timeline for thesis option students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27</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graphicFrame>
        <p:nvGraphicFramePr>
          <p:cNvPr id="2" name="Project Timeline" descr="Line chart that plots each project on the corresponding timeframe." title="Project Timeline">
            <a:extLst>
              <a:ext uri="{FF2B5EF4-FFF2-40B4-BE49-F238E27FC236}">
                <a16:creationId xmlns:a16="http://schemas.microsoft.com/office/drawing/2014/main" id="{638758F7-635F-9769-87F8-3193B8C91144}"/>
              </a:ext>
            </a:extLst>
          </p:cNvPr>
          <p:cNvGraphicFramePr>
            <a:graphicFrameLocks/>
          </p:cNvGraphicFramePr>
          <p:nvPr>
            <p:extLst>
              <p:ext uri="{D42A27DB-BD31-4B8C-83A1-F6EECF244321}">
                <p14:modId xmlns:p14="http://schemas.microsoft.com/office/powerpoint/2010/main" val="2677821676"/>
              </p:ext>
            </p:extLst>
          </p:nvPr>
        </p:nvGraphicFramePr>
        <p:xfrm>
          <a:off x="821634" y="1046922"/>
          <a:ext cx="9859617" cy="4784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713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Electronic Process for Exam Forms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28</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a:extLst>
              <a:ext uri="{FF2B5EF4-FFF2-40B4-BE49-F238E27FC236}">
                <a16:creationId xmlns:a16="http://schemas.microsoft.com/office/drawing/2014/main" id="{3F12E4F5-CB9A-E915-A7CF-7F6D286BCA61}"/>
              </a:ext>
            </a:extLst>
          </p:cNvPr>
          <p:cNvSpPr txBox="1">
            <a:spLocks/>
          </p:cNvSpPr>
          <p:nvPr/>
        </p:nvSpPr>
        <p:spPr bwMode="auto">
          <a:xfrm>
            <a:off x="252573" y="1235888"/>
            <a:ext cx="11046539" cy="53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28575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There are two main elements for thesis option graduation:</a:t>
            </a:r>
          </a:p>
          <a:p>
            <a:pPr marL="0" marR="0" lvl="0" indent="0" algn="l" defTabSz="914400" rtl="0" eaLnBrk="1" fontAlgn="base" latinLnBrk="0" hangingPunct="1">
              <a:lnSpc>
                <a:spcPct val="100000"/>
              </a:lnSpc>
              <a:spcBef>
                <a:spcPct val="20000"/>
              </a:spcBef>
              <a:spcAft>
                <a:spcPct val="0"/>
              </a:spcAft>
              <a:buClrTx/>
              <a:buSzTx/>
              <a:buFont typeface="Wingdings" charset="2"/>
              <a:buNone/>
              <a:tabLst/>
              <a:defRPr/>
            </a:pPr>
            <a:endParaRPr kumimoji="0" lang="en-US" sz="2800" b="0" i="0" u="none" strike="noStrike" kern="0" cap="none" spc="0" normalizeH="0" baseline="0" noProof="0">
              <a:ln>
                <a:noFill/>
              </a:ln>
              <a:solidFill>
                <a:sysClr val="windowText" lastClr="000000"/>
              </a:solidFill>
              <a:effectLst/>
              <a:uLnTx/>
              <a:uFillTx/>
              <a:latin typeface="Calibri" pitchFamily="34" charset="0"/>
              <a:ea typeface="MS PGothic" pitchFamily="34" charset="-128"/>
            </a:endParaRPr>
          </a:p>
          <a:p>
            <a:pPr marL="612775"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Defense : student initiates a Request for Appointment of Examining Committee (form 8). This then prompts the generation of a Report of Final Examination form, which your committee will sign to record the approval of your defense (the student does not see this form)</a:t>
            </a:r>
          </a:p>
          <a:p>
            <a:pPr marL="327025" marR="0" lvl="1" indent="0" algn="l" defTabSz="914400" rtl="0" eaLnBrk="1" fontAlgn="base" latinLnBrk="0" hangingPunct="1">
              <a:lnSpc>
                <a:spcPct val="100000"/>
              </a:lnSpc>
              <a:spcBef>
                <a:spcPct val="20000"/>
              </a:spcBef>
              <a:spcAft>
                <a:spcPct val="0"/>
              </a:spcAft>
              <a:buClrTx/>
              <a:buSzTx/>
              <a:buFont typeface="Wingdings" charset="2"/>
              <a:buNone/>
              <a:tabLst/>
              <a:defRPr/>
            </a:pPr>
            <a:endParaRPr kumimoji="0" lang="en-US" sz="2400" b="0" i="0" u="none" strike="noStrike" kern="0" cap="none" spc="0" normalizeH="0" baseline="0" noProof="0">
              <a:ln>
                <a:noFill/>
              </a:ln>
              <a:solidFill>
                <a:sysClr val="windowText" lastClr="000000"/>
              </a:solidFill>
              <a:effectLst/>
              <a:uLnTx/>
              <a:uFillTx/>
              <a:latin typeface="Calibri" pitchFamily="34" charset="0"/>
              <a:ea typeface="MS PGothic" pitchFamily="34" charset="-128"/>
            </a:endParaRPr>
          </a:p>
          <a:p>
            <a:pPr marL="612775"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Deposit: student initiates a Thesis Acceptance Form (form 9). </a:t>
            </a:r>
          </a:p>
          <a:p>
            <a:pPr marL="28575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0" i="0" u="none" strike="noStrike" kern="0" cap="none" spc="0" normalizeH="0" baseline="0" noProof="0">
              <a:ln>
                <a:noFill/>
              </a:ln>
              <a:solidFill>
                <a:sysClr val="windowText" lastClr="000000"/>
              </a:solidFill>
              <a:effectLst/>
              <a:uLnTx/>
              <a:uFillTx/>
              <a:latin typeface="Calibri" pitchFamily="34" charset="0"/>
              <a:ea typeface="MS PGothic" pitchFamily="34" charset="-128"/>
            </a:endParaRPr>
          </a:p>
          <a:p>
            <a:pPr marL="0" marR="0" lvl="0" indent="0" algn="l" defTabSz="914400" rtl="0" eaLnBrk="1" fontAlgn="base" latinLnBrk="0" hangingPunct="1">
              <a:lnSpc>
                <a:spcPct val="100000"/>
              </a:lnSpc>
              <a:spcBef>
                <a:spcPct val="20000"/>
              </a:spcBef>
              <a:spcAft>
                <a:spcPct val="0"/>
              </a:spcAft>
              <a:buClrTx/>
              <a:buSzTx/>
              <a:buFont typeface="Wingdings" charset="2"/>
              <a:buNone/>
              <a:tabLst/>
              <a:defRPr/>
            </a:pPr>
            <a:r>
              <a:rPr kumimoji="0" lang="en-US" sz="2000" b="0" i="0" u="none" strike="noStrike" kern="0" cap="none" spc="0" normalizeH="0" baseline="0" noProof="0">
                <a:ln>
                  <a:noFill/>
                </a:ln>
                <a:solidFill>
                  <a:srgbClr val="000000"/>
                </a:solidFill>
                <a:effectLst/>
                <a:uLnTx/>
                <a:uFillTx/>
                <a:latin typeface="Arial"/>
                <a:ea typeface="MS PGothic" pitchFamily="34" charset="-128"/>
              </a:rPr>
              <a:t>	</a:t>
            </a: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24831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Electronic Process for Exam Forms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29</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a:extLst>
              <a:ext uri="{FF2B5EF4-FFF2-40B4-BE49-F238E27FC236}">
                <a16:creationId xmlns:a16="http://schemas.microsoft.com/office/drawing/2014/main" id="{1BED9C12-CE94-1089-2F63-50F104906FD3}"/>
              </a:ext>
            </a:extLst>
          </p:cNvPr>
          <p:cNvSpPr txBox="1">
            <a:spLocks/>
          </p:cNvSpPr>
          <p:nvPr/>
        </p:nvSpPr>
        <p:spPr bwMode="auto">
          <a:xfrm>
            <a:off x="252573" y="1053008"/>
            <a:ext cx="11046539" cy="53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28575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All forms (Form 8, Exam forms, Form 9) are processed electronically in a process similar to the plan of study.</a:t>
            </a:r>
          </a:p>
          <a:p>
            <a:pPr marL="28575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0" i="0" u="none" strike="noStrike" kern="0" cap="none" spc="0" normalizeH="0" baseline="0" noProof="0">
              <a:ln>
                <a:noFill/>
              </a:ln>
              <a:solidFill>
                <a:sysClr val="windowText" lastClr="000000"/>
              </a:solidFill>
              <a:effectLst/>
              <a:uLnTx/>
              <a:uFillTx/>
              <a:latin typeface="Calibri" pitchFamily="34" charset="0"/>
              <a:ea typeface="MS PGothic" pitchFamily="34" charset="-128"/>
            </a:endParaRPr>
          </a:p>
          <a:p>
            <a:pPr marL="28575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Students must use the online system to submit a Form 8 – requesting their exam date. </a:t>
            </a:r>
            <a:r>
              <a:rPr kumimoji="0" lang="en-US" sz="2800" b="1" i="0" u="sng" strike="noStrike" kern="0" cap="none" spc="0" normalizeH="0" baseline="0" noProof="0">
                <a:ln>
                  <a:noFill/>
                </a:ln>
                <a:solidFill>
                  <a:srgbClr val="FF0000"/>
                </a:solidFill>
                <a:effectLst/>
                <a:uLnTx/>
                <a:uFillTx/>
                <a:latin typeface="Calibri" pitchFamily="34" charset="0"/>
                <a:ea typeface="MS PGothic" pitchFamily="34" charset="-128"/>
              </a:rPr>
              <a:t>Confer with Major Professor and ensure that the thesis (document) is in good shape so that the requested date is realistic for conducting the exam</a:t>
            </a:r>
            <a:r>
              <a:rPr kumimoji="0" lang="en-US" sz="2800" b="1" i="0" u="none" strike="noStrike" kern="0" cap="none" spc="0" normalizeH="0" baseline="0" noProof="0">
                <a:ln>
                  <a:noFill/>
                </a:ln>
                <a:solidFill>
                  <a:srgbClr val="FF0000"/>
                </a:solidFill>
                <a:effectLst/>
                <a:uLnTx/>
                <a:uFillTx/>
                <a:latin typeface="Calibri" pitchFamily="34" charset="0"/>
                <a:ea typeface="MS PGothic" pitchFamily="34" charset="-128"/>
              </a:rPr>
              <a:t>. Requests should be submitted at </a:t>
            </a:r>
            <a:r>
              <a:rPr kumimoji="0" lang="en-US" sz="2800" b="1" i="0" u="sng" strike="noStrike" kern="0" cap="none" spc="0" normalizeH="0" baseline="0" noProof="0">
                <a:ln>
                  <a:noFill/>
                </a:ln>
                <a:solidFill>
                  <a:srgbClr val="FF0000"/>
                </a:solidFill>
                <a:effectLst/>
                <a:uLnTx/>
                <a:uFillTx/>
                <a:latin typeface="Calibri" pitchFamily="34" charset="0"/>
                <a:ea typeface="MS PGothic" pitchFamily="34" charset="-128"/>
              </a:rPr>
              <a:t>least 3 weeks prior to the  requested exam date</a:t>
            </a:r>
            <a:r>
              <a:rPr kumimoji="0" lang="en-US" sz="2800" b="0" i="0" u="none" strike="noStrike" kern="0" cap="none" spc="0" normalizeH="0" baseline="0" noProof="0">
                <a:ln>
                  <a:noFill/>
                </a:ln>
                <a:solidFill>
                  <a:srgbClr val="FF0000"/>
                </a:solidFill>
                <a:effectLst/>
                <a:uLnTx/>
                <a:uFillTx/>
                <a:latin typeface="Calibri" pitchFamily="34" charset="0"/>
                <a:ea typeface="MS PGothic" pitchFamily="34" charset="-128"/>
              </a:rPr>
              <a:t>.</a:t>
            </a:r>
            <a:r>
              <a:rPr kumimoji="0" lang="en-US" sz="28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 </a:t>
            </a:r>
          </a:p>
          <a:p>
            <a:pPr marL="28575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0" i="0" u="none" strike="noStrike" kern="0" cap="none" spc="0" normalizeH="0" baseline="0" noProof="0">
              <a:ln>
                <a:noFill/>
              </a:ln>
              <a:solidFill>
                <a:sysClr val="windowText" lastClr="000000"/>
              </a:solidFill>
              <a:effectLst/>
              <a:uLnTx/>
              <a:uFillTx/>
              <a:latin typeface="Calibri" pitchFamily="34" charset="0"/>
              <a:ea typeface="MS PGothic" pitchFamily="34" charset="-128"/>
            </a:endParaRPr>
          </a:p>
          <a:p>
            <a:pPr marL="28575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a:ln>
                  <a:noFill/>
                </a:ln>
                <a:solidFill>
                  <a:srgbClr val="FF0000"/>
                </a:solidFill>
                <a:effectLst/>
                <a:uLnTx/>
                <a:uFillTx/>
                <a:latin typeface="Calibri" pitchFamily="34" charset="0"/>
                <a:ea typeface="MS PGothic" pitchFamily="34" charset="-128"/>
              </a:rPr>
              <a:t>You must be registered in order for exam forms to be processed</a:t>
            </a:r>
            <a:r>
              <a:rPr kumimoji="0" lang="en-US" sz="28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a:t>
            </a:r>
          </a:p>
          <a:p>
            <a:pPr marL="0" marR="0" lvl="0" indent="0" algn="l" defTabSz="914400" rtl="0" eaLnBrk="1" fontAlgn="base" latinLnBrk="0" hangingPunct="1">
              <a:lnSpc>
                <a:spcPct val="100000"/>
              </a:lnSpc>
              <a:spcBef>
                <a:spcPct val="20000"/>
              </a:spcBef>
              <a:spcAft>
                <a:spcPct val="0"/>
              </a:spcAft>
              <a:buClrTx/>
              <a:buSzTx/>
              <a:buFont typeface="Wingdings" charset="2"/>
              <a:buNone/>
              <a:tabLst/>
              <a:defRPr/>
            </a:pPr>
            <a:r>
              <a:rPr kumimoji="0" lang="en-US" sz="2000" b="0" i="0" u="none" strike="noStrike" kern="0" cap="none" spc="0" normalizeH="0" baseline="0" noProof="0">
                <a:ln>
                  <a:noFill/>
                </a:ln>
                <a:solidFill>
                  <a:srgbClr val="000000"/>
                </a:solidFill>
                <a:effectLst/>
                <a:uLnTx/>
                <a:uFillTx/>
                <a:latin typeface="Arial"/>
                <a:ea typeface="MS PGothic" pitchFamily="34" charset="-128"/>
              </a:rPr>
              <a:t>	</a:t>
            </a: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5208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p:txBody>
          <a:bodyPr/>
          <a:lstStyle/>
          <a:p>
            <a:r>
              <a:rPr lang="en-US" dirty="0"/>
              <a:t> CCE Burke Graduate Program Office</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Rectangle 3" descr="Rectangle: Click to edit Master text styles&#10;Second level&#10;Third level&#10;Fourth level&#10;Fifth level">
            <a:extLst>
              <a:ext uri="{FF2B5EF4-FFF2-40B4-BE49-F238E27FC236}">
                <a16:creationId xmlns:a16="http://schemas.microsoft.com/office/drawing/2014/main" id="{746DFA98-0764-B850-FF84-903E00688750}"/>
              </a:ext>
            </a:extLst>
          </p:cNvPr>
          <p:cNvSpPr txBox="1">
            <a:spLocks noChangeArrowheads="1"/>
          </p:cNvSpPr>
          <p:nvPr/>
        </p:nvSpPr>
        <p:spPr bwMode="auto">
          <a:xfrm>
            <a:off x="7924821" y="4517773"/>
            <a:ext cx="277541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algn="ctr" defTabSz="914400">
              <a:lnSpc>
                <a:spcPct val="90000"/>
              </a:lnSpc>
              <a:buFont typeface="Wingdings" pitchFamily="2" charset="2"/>
              <a:buNone/>
            </a:pPr>
            <a:r>
              <a:rPr lang="en-US" sz="1800" kern="0" dirty="0">
                <a:solidFill>
                  <a:schemeClr val="bg1"/>
                </a:solidFill>
                <a:latin typeface="Arial" panose="020B0604020202020204" pitchFamily="34" charset="0"/>
                <a:cs typeface="Arial" panose="020B0604020202020204" pitchFamily="34" charset="0"/>
              </a:rPr>
              <a:t>Stacy Lane</a:t>
            </a:r>
          </a:p>
          <a:p>
            <a:pPr algn="ctr" defTabSz="914400">
              <a:lnSpc>
                <a:spcPct val="90000"/>
              </a:lnSpc>
              <a:buFont typeface="Wingdings" pitchFamily="2" charset="2"/>
              <a:buNone/>
            </a:pPr>
            <a:r>
              <a:rPr lang="en-US" sz="1800" kern="0" dirty="0">
                <a:solidFill>
                  <a:schemeClr val="bg1"/>
                </a:solidFill>
                <a:latin typeface="Arial" panose="020B0604020202020204" pitchFamily="34" charset="0"/>
                <a:cs typeface="Arial" panose="020B0604020202020204" pitchFamily="34" charset="0"/>
              </a:rPr>
              <a:t>Grad Program Assistant</a:t>
            </a:r>
          </a:p>
        </p:txBody>
      </p:sp>
      <p:sp>
        <p:nvSpPr>
          <p:cNvPr id="4" name="Rectangle 8" descr="Rectangle: Click to edit Master text styles&#10;Second level&#10;Third level&#10;Fourth level&#10;Fifth level">
            <a:extLst>
              <a:ext uri="{FF2B5EF4-FFF2-40B4-BE49-F238E27FC236}">
                <a16:creationId xmlns:a16="http://schemas.microsoft.com/office/drawing/2014/main" id="{D34A1855-C7BC-FEBB-BEE5-A90D532A12A3}"/>
              </a:ext>
            </a:extLst>
          </p:cNvPr>
          <p:cNvSpPr>
            <a:spLocks noChangeArrowheads="1"/>
          </p:cNvSpPr>
          <p:nvPr/>
        </p:nvSpPr>
        <p:spPr bwMode="auto">
          <a:xfrm>
            <a:off x="780164" y="4365373"/>
            <a:ext cx="2354263" cy="733425"/>
          </a:xfrm>
          <a:prstGeom prst="rect">
            <a:avLst/>
          </a:prstGeom>
          <a:noFill/>
          <a:ln w="9525">
            <a:noFill/>
            <a:miter lim="800000"/>
            <a:headEnd/>
            <a:tailEnd/>
          </a:ln>
        </p:spPr>
        <p:txBody>
          <a:bodyPr/>
          <a:lstStyle/>
          <a:p>
            <a:pPr marL="342900" indent="-342900" algn="ctr" defTabSz="914400">
              <a:spcBef>
                <a:spcPct val="20000"/>
              </a:spcBef>
              <a:buClr>
                <a:srgbClr val="365BB0"/>
              </a:buClr>
              <a:buSzPct val="110000"/>
            </a:pPr>
            <a:r>
              <a:rPr lang="en-US" dirty="0">
                <a:solidFill>
                  <a:prstClr val="black"/>
                </a:solidFill>
                <a:latin typeface="Arial" panose="020B0604020202020204" pitchFamily="34" charset="0"/>
                <a:cs typeface="Arial" panose="020B0604020202020204" pitchFamily="34" charset="0"/>
              </a:rPr>
              <a:t>Dulcy Abraham</a:t>
            </a:r>
          </a:p>
          <a:p>
            <a:pPr marL="342900" indent="-342900" algn="ctr" defTabSz="914400">
              <a:spcBef>
                <a:spcPct val="20000"/>
              </a:spcBef>
              <a:buClr>
                <a:srgbClr val="365BB0"/>
              </a:buClr>
              <a:buSzPct val="110000"/>
            </a:pPr>
            <a:r>
              <a:rPr lang="en-US" dirty="0">
                <a:solidFill>
                  <a:prstClr val="black"/>
                </a:solidFill>
                <a:latin typeface="Arial" panose="020B0604020202020204" pitchFamily="34" charset="0"/>
                <a:cs typeface="Arial" panose="020B0604020202020204" pitchFamily="34" charset="0"/>
              </a:rPr>
              <a:t>Grad Program Chair</a:t>
            </a:r>
          </a:p>
        </p:txBody>
      </p:sp>
      <p:pic>
        <p:nvPicPr>
          <p:cNvPr id="8" name="Picture 7">
            <a:extLst>
              <a:ext uri="{FF2B5EF4-FFF2-40B4-BE49-F238E27FC236}">
                <a16:creationId xmlns:a16="http://schemas.microsoft.com/office/drawing/2014/main" id="{14D830A3-C7FB-AD7A-6257-87AE99E35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701" y="1553486"/>
            <a:ext cx="1689383" cy="2540425"/>
          </a:xfrm>
          <a:prstGeom prst="rect">
            <a:avLst/>
          </a:prstGeom>
        </p:spPr>
      </p:pic>
      <p:pic>
        <p:nvPicPr>
          <p:cNvPr id="10" name="Picture 9">
            <a:extLst>
              <a:ext uri="{FF2B5EF4-FFF2-40B4-BE49-F238E27FC236}">
                <a16:creationId xmlns:a16="http://schemas.microsoft.com/office/drawing/2014/main" id="{61A69463-6CA0-1D93-2095-C2A97BC33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331" y="1492480"/>
            <a:ext cx="1908458" cy="2540425"/>
          </a:xfrm>
          <a:prstGeom prst="rect">
            <a:avLst/>
          </a:prstGeom>
        </p:spPr>
      </p:pic>
      <p:sp>
        <p:nvSpPr>
          <p:cNvPr id="11" name="Rectangle 3" descr="Rectangle: Click to edit Master text styles&#10;Second level&#10;Third level&#10;Fourth level&#10;Fifth level">
            <a:extLst>
              <a:ext uri="{FF2B5EF4-FFF2-40B4-BE49-F238E27FC236}">
                <a16:creationId xmlns:a16="http://schemas.microsoft.com/office/drawing/2014/main" id="{B639B8C4-A532-EA27-352B-D8347ADFA25B}"/>
              </a:ext>
            </a:extLst>
          </p:cNvPr>
          <p:cNvSpPr txBox="1">
            <a:spLocks noChangeArrowheads="1"/>
          </p:cNvSpPr>
          <p:nvPr/>
        </p:nvSpPr>
        <p:spPr bwMode="auto">
          <a:xfrm>
            <a:off x="4247281" y="4517773"/>
            <a:ext cx="277541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algn="ctr" defTabSz="914400">
              <a:lnSpc>
                <a:spcPct val="90000"/>
              </a:lnSpc>
              <a:buClr>
                <a:srgbClr val="CEB966"/>
              </a:buClr>
              <a:buFont typeface="Wingdings" pitchFamily="2" charset="2"/>
              <a:buNone/>
            </a:pPr>
            <a:r>
              <a:rPr lang="en-US" sz="1800" kern="0">
                <a:solidFill>
                  <a:prstClr val="black"/>
                </a:solidFill>
                <a:latin typeface="Arial" panose="020B0604020202020204" pitchFamily="34" charset="0"/>
                <a:cs typeface="Arial" panose="020B0604020202020204" pitchFamily="34" charset="0"/>
              </a:rPr>
              <a:t>Jenny Ricksy</a:t>
            </a:r>
            <a:br>
              <a:rPr lang="en-US" sz="1800" kern="0">
                <a:solidFill>
                  <a:prstClr val="black"/>
                </a:solidFill>
                <a:latin typeface="Arial" panose="020B0604020202020204" pitchFamily="34" charset="0"/>
                <a:cs typeface="Arial" panose="020B0604020202020204" pitchFamily="34" charset="0"/>
              </a:rPr>
            </a:br>
            <a:r>
              <a:rPr lang="en-US" sz="1800" kern="0">
                <a:solidFill>
                  <a:prstClr val="black"/>
                </a:solidFill>
                <a:latin typeface="Arial" panose="020B0604020202020204" pitchFamily="34" charset="0"/>
                <a:cs typeface="Arial" panose="020B0604020202020204" pitchFamily="34" charset="0"/>
              </a:rPr>
              <a:t>Grad Program Admin</a:t>
            </a:r>
            <a:endParaRPr lang="en-US" sz="1800" kern="0"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2FE93CE-B42F-B2DF-8E52-9004375EFE31}"/>
              </a:ext>
            </a:extLst>
          </p:cNvPr>
          <p:cNvPicPr>
            <a:picLocks noChangeAspect="1"/>
          </p:cNvPicPr>
          <p:nvPr/>
        </p:nvPicPr>
        <p:blipFill>
          <a:blip r:embed="rId5"/>
          <a:stretch>
            <a:fillRect/>
          </a:stretch>
        </p:blipFill>
        <p:spPr>
          <a:xfrm>
            <a:off x="8435317" y="1524154"/>
            <a:ext cx="1754423" cy="2569757"/>
          </a:xfrm>
          <a:prstGeom prst="rect">
            <a:avLst/>
          </a:prstGeom>
        </p:spPr>
      </p:pic>
    </p:spTree>
    <p:extLst>
      <p:ext uri="{BB962C8B-B14F-4D97-AF65-F5344CB8AC3E}">
        <p14:creationId xmlns:p14="http://schemas.microsoft.com/office/powerpoint/2010/main" val="430202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Electronic Process for Exam Forms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30</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A0C15CD5-253F-2DF4-ADA6-55BDC3293BD0}"/>
              </a:ext>
            </a:extLst>
          </p:cNvPr>
          <p:cNvPicPr>
            <a:picLocks noChangeAspect="1"/>
          </p:cNvPicPr>
          <p:nvPr/>
        </p:nvPicPr>
        <p:blipFill rotWithShape="1">
          <a:blip r:embed="rId3">
            <a:extLst>
              <a:ext uri="{28A0092B-C50C-407E-A947-70E740481C1C}">
                <a14:useLocalDpi xmlns:a14="http://schemas.microsoft.com/office/drawing/2010/main" val="0"/>
              </a:ext>
            </a:extLst>
          </a:blip>
          <a:srcRect t="4388" b="4353"/>
          <a:stretch/>
        </p:blipFill>
        <p:spPr>
          <a:xfrm>
            <a:off x="231748" y="944523"/>
            <a:ext cx="8859244" cy="4884562"/>
          </a:xfrm>
          <a:prstGeom prst="rect">
            <a:avLst/>
          </a:prstGeom>
        </p:spPr>
      </p:pic>
      <p:cxnSp>
        <p:nvCxnSpPr>
          <p:cNvPr id="4" name="Straight Arrow Connector 3">
            <a:extLst>
              <a:ext uri="{FF2B5EF4-FFF2-40B4-BE49-F238E27FC236}">
                <a16:creationId xmlns:a16="http://schemas.microsoft.com/office/drawing/2014/main" id="{49351B7D-B10A-094B-ED2B-1DBBCEB02554}"/>
              </a:ext>
            </a:extLst>
          </p:cNvPr>
          <p:cNvCxnSpPr/>
          <p:nvPr/>
        </p:nvCxnSpPr>
        <p:spPr bwMode="auto">
          <a:xfrm flipH="1">
            <a:off x="3436034" y="3139251"/>
            <a:ext cx="571500" cy="238125"/>
          </a:xfrm>
          <a:prstGeom prst="straightConnector1">
            <a:avLst/>
          </a:prstGeom>
          <a:solidFill>
            <a:srgbClr val="CEB966"/>
          </a:solidFill>
          <a:ln w="28575" cap="flat" cmpd="sng" algn="ctr">
            <a:solidFill>
              <a:srgbClr val="FF0000"/>
            </a:solidFill>
            <a:prstDash val="solid"/>
            <a:round/>
            <a:headEnd type="none" w="med" len="med"/>
            <a:tailEnd type="arrow"/>
          </a:ln>
          <a:effectLst/>
        </p:spPr>
      </p:cxnSp>
      <p:sp>
        <p:nvSpPr>
          <p:cNvPr id="8" name="TextBox 7">
            <a:extLst>
              <a:ext uri="{FF2B5EF4-FFF2-40B4-BE49-F238E27FC236}">
                <a16:creationId xmlns:a16="http://schemas.microsoft.com/office/drawing/2014/main" id="{EE2D3E85-B845-8198-1941-A7E9469B78AD}"/>
              </a:ext>
            </a:extLst>
          </p:cNvPr>
          <p:cNvSpPr txBox="1"/>
          <p:nvPr/>
        </p:nvSpPr>
        <p:spPr>
          <a:xfrm>
            <a:off x="9293546" y="1626293"/>
            <a:ext cx="2666705" cy="3416320"/>
          </a:xfrm>
          <a:prstGeom prst="rect">
            <a:avLst/>
          </a:prstGeom>
          <a:noFill/>
        </p:spPr>
        <p:txBody>
          <a:bodyPr wrap="square" rtlCol="0">
            <a:spAutoFit/>
          </a:bodyPr>
          <a:lstStyle/>
          <a:p>
            <a:r>
              <a:rPr lang="en-US" sz="2400" dirty="0">
                <a:solidFill>
                  <a:schemeClr val="bg1"/>
                </a:solidFill>
              </a:rPr>
              <a:t>Click on the “Form 8: Request for Appointment of Examining Committee” link to initiate the form and then indicate the exam to be taken.</a:t>
            </a:r>
          </a:p>
        </p:txBody>
      </p:sp>
    </p:spTree>
    <p:extLst>
      <p:ext uri="{BB962C8B-B14F-4D97-AF65-F5344CB8AC3E}">
        <p14:creationId xmlns:p14="http://schemas.microsoft.com/office/powerpoint/2010/main" val="3279138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Electronic Process for Exam Forms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31</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a:extLst>
              <a:ext uri="{FF2B5EF4-FFF2-40B4-BE49-F238E27FC236}">
                <a16:creationId xmlns:a16="http://schemas.microsoft.com/office/drawing/2014/main" id="{E181541C-F880-3F47-105A-FF5B921C50B8}"/>
              </a:ext>
            </a:extLst>
          </p:cNvPr>
          <p:cNvSpPr txBox="1">
            <a:spLocks/>
          </p:cNvSpPr>
          <p:nvPr/>
        </p:nvSpPr>
        <p:spPr bwMode="auto">
          <a:xfrm>
            <a:off x="475453" y="1126964"/>
            <a:ext cx="1069909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Click on the “Update Exam Committee” – confirm that the correct people are listed on your committee.</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Enter the exam date and time.  You can use online/virtual/</a:t>
            </a:r>
            <a:r>
              <a:rPr kumimoji="0" lang="en-US" sz="2000" b="0" i="0" u="none" strike="noStrike" kern="0" cap="none" spc="0" normalizeH="0" baseline="0" noProof="0" dirty="0" err="1">
                <a:ln>
                  <a:noFill/>
                </a:ln>
                <a:solidFill>
                  <a:sysClr val="windowText" lastClr="000000"/>
                </a:solidFill>
                <a:effectLst/>
                <a:uLnTx/>
                <a:uFillTx/>
                <a:latin typeface="Calibri" pitchFamily="34" charset="0"/>
                <a:ea typeface="MS PGothic" pitchFamily="34" charset="-128"/>
              </a:rPr>
              <a:t>webex</a:t>
            </a: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etc. for location if it will not be in-person.</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In the “Thesis Title” section, enter the thesis title if requesting a final examination (this </a:t>
            </a:r>
            <a:r>
              <a:rPr kumimoji="0" lang="en-US" sz="2000" b="0" i="0" u="sng" strike="noStrike" kern="0" cap="none" spc="0" normalizeH="0" baseline="0" noProof="0" dirty="0">
                <a:ln>
                  <a:noFill/>
                </a:ln>
                <a:solidFill>
                  <a:sysClr val="windowText" lastClr="000000"/>
                </a:solidFill>
                <a:effectLst/>
                <a:uLnTx/>
                <a:uFillTx/>
                <a:latin typeface="Calibri" pitchFamily="34" charset="0"/>
                <a:ea typeface="MS PGothic" pitchFamily="34" charset="-128"/>
              </a:rPr>
              <a:t>does not </a:t>
            </a: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have to match the final title).</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Once completed, submit the form for approval.  </a:t>
            </a:r>
          </a:p>
          <a:p>
            <a:pPr marL="0" marR="0" lvl="0" indent="0" algn="l" defTabSz="914400" rtl="0" eaLnBrk="1" fontAlgn="base" latinLnBrk="0" hangingPunct="1">
              <a:lnSpc>
                <a:spcPct val="100000"/>
              </a:lnSpc>
              <a:spcBef>
                <a:spcPct val="20000"/>
              </a:spcBef>
              <a:spcAft>
                <a:spcPct val="0"/>
              </a:spcAft>
              <a:buClr>
                <a:srgbClr val="CEB966"/>
              </a:buClr>
              <a:buSzPct val="65000"/>
              <a:buFont typeface="Wingdings" charset="2"/>
              <a:buNone/>
              <a:tabLst/>
              <a:defRPr/>
            </a:pPr>
            <a:endParaRPr kumimoji="0" lang="en-US" sz="1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0" marR="0" lvl="0" indent="0" algn="l" defTabSz="914400" rtl="0" eaLnBrk="1" fontAlgn="base" latinLnBrk="0" hangingPunct="1">
              <a:lnSpc>
                <a:spcPct val="100000"/>
              </a:lnSpc>
              <a:spcBef>
                <a:spcPct val="20000"/>
              </a:spcBef>
              <a:spcAft>
                <a:spcPct val="0"/>
              </a:spcAft>
              <a:buClr>
                <a:srgbClr val="CEB966"/>
              </a:buClr>
              <a:buSzPct val="65000"/>
              <a:buFont typeface="Wingdings" charset="2"/>
              <a:buNone/>
              <a:tabLst/>
              <a:defRPr/>
            </a:pPr>
            <a:r>
              <a:rPr kumimoji="0" lang="en-US" sz="1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Notes:  </a:t>
            </a:r>
          </a:p>
          <a:p>
            <a:pPr marL="228600" marR="0" lvl="0" indent="-228600" algn="l" defTabSz="914400" rtl="0" eaLnBrk="1" fontAlgn="base" latinLnBrk="0" hangingPunct="1">
              <a:lnSpc>
                <a:spcPct val="100000"/>
              </a:lnSpc>
              <a:spcBef>
                <a:spcPct val="20000"/>
              </a:spcBef>
              <a:spcAft>
                <a:spcPct val="0"/>
              </a:spcAft>
              <a:buClr>
                <a:srgbClr val="CEB966"/>
              </a:buClr>
              <a:buSzPct val="65000"/>
              <a:buFont typeface="Wingdings" pitchFamily="2" charset="2"/>
              <a:buChar char="Ø"/>
              <a:tabLst/>
              <a:defRPr/>
            </a:pPr>
            <a:r>
              <a:rPr kumimoji="0" lang="en-US" sz="1600" b="0" i="1"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form may be left in “Saved” status for editing but must be submitted in order to be processed. </a:t>
            </a:r>
            <a:endParaRPr kumimoji="0" lang="en-US" sz="1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228600" marR="0" lvl="0" indent="-228600" algn="l" defTabSz="914400" rtl="0" eaLnBrk="1" fontAlgn="base" latinLnBrk="0" hangingPunct="1">
              <a:lnSpc>
                <a:spcPct val="100000"/>
              </a:lnSpc>
              <a:spcBef>
                <a:spcPct val="20000"/>
              </a:spcBef>
              <a:spcAft>
                <a:spcPct val="0"/>
              </a:spcAft>
              <a:buClr>
                <a:srgbClr val="CEB966"/>
              </a:buClr>
              <a:buSzPct val="65000"/>
              <a:buFont typeface="Wingdings" pitchFamily="2" charset="2"/>
              <a:buChar char="Ø"/>
              <a:tabLst/>
              <a:defRPr/>
            </a:pPr>
            <a:r>
              <a:rPr kumimoji="0" lang="en-US" sz="1600" b="0" i="1"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This request must be received by the Graduate School at least 3 weeks prior to the requested exam date.</a:t>
            </a:r>
            <a:endParaRPr kumimoji="0" lang="en-US" sz="1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228600" marR="0" lvl="0" indent="-228600" algn="l" defTabSz="914400" rtl="0" eaLnBrk="1" fontAlgn="base" latinLnBrk="0" hangingPunct="1">
              <a:lnSpc>
                <a:spcPct val="100000"/>
              </a:lnSpc>
              <a:spcBef>
                <a:spcPct val="20000"/>
              </a:spcBef>
              <a:spcAft>
                <a:spcPct val="0"/>
              </a:spcAft>
              <a:buClr>
                <a:srgbClr val="CEB966"/>
              </a:buClr>
              <a:buSzPct val="65000"/>
              <a:buFont typeface="Wingdings" pitchFamily="2" charset="2"/>
              <a:buChar char="Ø"/>
              <a:tabLst/>
              <a:defRPr/>
            </a:pPr>
            <a:r>
              <a:rPr kumimoji="0" lang="en-US" sz="1600" b="0" i="1"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You will receive an automated email when the Form 8 has been fully approved.</a:t>
            </a:r>
            <a:endParaRPr kumimoji="0" lang="en-US" sz="1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126687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General Requirements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32</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TextBox 2">
            <a:extLst>
              <a:ext uri="{FF2B5EF4-FFF2-40B4-BE49-F238E27FC236}">
                <a16:creationId xmlns:a16="http://schemas.microsoft.com/office/drawing/2014/main" id="{528E3C03-9D9A-BD16-043A-8E777DE44D9D}"/>
              </a:ext>
            </a:extLst>
          </p:cNvPr>
          <p:cNvSpPr txBox="1">
            <a:spLocks noChangeArrowheads="1"/>
          </p:cNvSpPr>
          <p:nvPr/>
        </p:nvSpPr>
        <p:spPr bwMode="auto">
          <a:xfrm>
            <a:off x="557040" y="1242646"/>
            <a:ext cx="10230230" cy="4524315"/>
          </a:xfrm>
          <a:prstGeom prst="rect">
            <a:avLst/>
          </a:prstGeom>
          <a:noFill/>
          <a:ln w="9525">
            <a:noFill/>
            <a:miter lim="800000"/>
            <a:headEnd/>
            <a:tailEnd/>
          </a:ln>
        </p:spPr>
        <p:txBody>
          <a:bodyPr wrap="square">
            <a:spAutoFit/>
          </a:bodyPr>
          <a:lstStyle/>
          <a:p>
            <a:pPr defTabSz="914400"/>
            <a:r>
              <a:rPr lang="en-US" sz="3200" b="1" dirty="0">
                <a:solidFill>
                  <a:srgbClr val="FF0000"/>
                </a:solidFill>
                <a:latin typeface="Arial"/>
                <a:cs typeface="Tahoma" pitchFamily="34" charset="0"/>
              </a:rPr>
              <a:t>You should submit the </a:t>
            </a:r>
            <a:r>
              <a:rPr lang="en-US" sz="3200" b="1" u="sng" dirty="0">
                <a:solidFill>
                  <a:srgbClr val="FF0000"/>
                </a:solidFill>
                <a:latin typeface="Arial"/>
                <a:cs typeface="Tahoma" pitchFamily="34" charset="0"/>
              </a:rPr>
              <a:t>final draft of your thesis to your advisor/committee for review BEFORE submitting the Form 8</a:t>
            </a:r>
            <a:r>
              <a:rPr lang="en-US" sz="3200" b="1" dirty="0">
                <a:solidFill>
                  <a:srgbClr val="FF0000"/>
                </a:solidFill>
                <a:latin typeface="Arial"/>
                <a:cs typeface="Tahoma" pitchFamily="34" charset="0"/>
              </a:rPr>
              <a:t>.</a:t>
            </a:r>
          </a:p>
          <a:p>
            <a:pPr defTabSz="914400"/>
            <a:endParaRPr lang="en-US" sz="3200" dirty="0">
              <a:solidFill>
                <a:prstClr val="black"/>
              </a:solidFill>
              <a:latin typeface="Arial"/>
              <a:cs typeface="Tahoma" pitchFamily="34" charset="0"/>
            </a:endParaRPr>
          </a:p>
          <a:p>
            <a:pPr defTabSz="914400"/>
            <a:r>
              <a:rPr lang="en-US" sz="3200" dirty="0">
                <a:solidFill>
                  <a:prstClr val="black"/>
                </a:solidFill>
                <a:latin typeface="Arial"/>
                <a:cs typeface="Tahoma" pitchFamily="34" charset="0"/>
              </a:rPr>
              <a:t>When you submit your Form 8 you can also submit a </a:t>
            </a:r>
            <a:r>
              <a:rPr lang="en-US" sz="3200" dirty="0">
                <a:solidFill>
                  <a:srgbClr val="FF0000"/>
                </a:solidFill>
                <a:latin typeface="Arial"/>
                <a:cs typeface="Tahoma" pitchFamily="34" charset="0"/>
              </a:rPr>
              <a:t>pdf version of your thesis </a:t>
            </a:r>
            <a:r>
              <a:rPr lang="en-US" sz="3200" dirty="0">
                <a:solidFill>
                  <a:prstClr val="black"/>
                </a:solidFill>
                <a:latin typeface="Arial"/>
                <a:cs typeface="Tahoma" pitchFamily="34" charset="0"/>
              </a:rPr>
              <a:t>abstract to the CCE Grad Office </a:t>
            </a:r>
            <a:r>
              <a:rPr lang="en-US" sz="3200" dirty="0">
                <a:solidFill>
                  <a:schemeClr val="bg1"/>
                </a:solidFill>
                <a:latin typeface="Arial"/>
                <a:cs typeface="Tahoma" pitchFamily="34" charset="0"/>
              </a:rPr>
              <a:t>– </a:t>
            </a:r>
            <a:r>
              <a:rPr lang="en-US" sz="3200" dirty="0">
                <a:solidFill>
                  <a:schemeClr val="bg1"/>
                </a:solidFill>
                <a:latin typeface="Arial"/>
                <a:cs typeface="Tahoma" pitchFamily="34" charset="0"/>
                <a:hlinkClick r:id="rId3">
                  <a:extLst>
                    <a:ext uri="{A12FA001-AC4F-418D-AE19-62706E023703}">
                      <ahyp:hlinkClr xmlns:ahyp="http://schemas.microsoft.com/office/drawing/2018/hyperlinkcolor" val="tx"/>
                    </a:ext>
                  </a:extLst>
                </a:hlinkClick>
              </a:rPr>
              <a:t>jricksy@purdue.edu</a:t>
            </a:r>
            <a:r>
              <a:rPr lang="en-US" sz="3200" dirty="0">
                <a:solidFill>
                  <a:schemeClr val="bg1"/>
                </a:solidFill>
                <a:latin typeface="Arial"/>
                <a:cs typeface="Tahoma" pitchFamily="34" charset="0"/>
              </a:rPr>
              <a:t> </a:t>
            </a:r>
            <a:r>
              <a:rPr lang="en-US" sz="3200" dirty="0">
                <a:solidFill>
                  <a:prstClr val="black"/>
                </a:solidFill>
                <a:latin typeface="Arial"/>
                <a:cs typeface="Tahoma" pitchFamily="34" charset="0"/>
              </a:rPr>
              <a:t>– and meeting invitation information so your defense date can be announced.</a:t>
            </a:r>
          </a:p>
          <a:p>
            <a:pPr defTabSz="914400"/>
            <a:endParaRPr lang="en-US" sz="3200" dirty="0">
              <a:solidFill>
                <a:prstClr val="black"/>
              </a:solidFill>
              <a:latin typeface="Arial"/>
              <a:cs typeface="Tahoma" pitchFamily="34" charset="0"/>
            </a:endParaRPr>
          </a:p>
        </p:txBody>
      </p:sp>
    </p:spTree>
    <p:extLst>
      <p:ext uri="{BB962C8B-B14F-4D97-AF65-F5344CB8AC3E}">
        <p14:creationId xmlns:p14="http://schemas.microsoft.com/office/powerpoint/2010/main" val="923593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Form 8 – Additional Information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33</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FF165930-557D-1F33-860B-A6069A659336}"/>
              </a:ext>
            </a:extLst>
          </p:cNvPr>
          <p:cNvSpPr txBox="1">
            <a:spLocks/>
          </p:cNvSpPr>
          <p:nvPr/>
        </p:nvSpPr>
        <p:spPr bwMode="auto">
          <a:xfrm>
            <a:off x="357809" y="1325217"/>
            <a:ext cx="10865157" cy="469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228600" marR="0" lvl="0" indent="-228600" algn="l" defTabSz="914400" rtl="0" eaLnBrk="1" fontAlgn="base" latinLnBrk="0" hangingPunct="1">
              <a:lnSpc>
                <a:spcPct val="100000"/>
              </a:lnSpc>
              <a:spcBef>
                <a:spcPct val="20000"/>
              </a:spcBef>
              <a:spcAft>
                <a:spcPct val="0"/>
              </a:spcAft>
              <a:buClr>
                <a:srgbClr val="CEB966"/>
              </a:buClr>
              <a:buSzPct val="65000"/>
              <a:buFont typeface="Arial"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You should work with your committee to find a date that works. </a:t>
            </a:r>
            <a:r>
              <a:rPr kumimoji="0" lang="en-US" sz="2800" b="0" i="0" u="sng" strike="noStrike" kern="0" cap="none" spc="0" normalizeH="0" baseline="0" noProof="0" dirty="0">
                <a:ln>
                  <a:noFill/>
                </a:ln>
                <a:solidFill>
                  <a:sysClr val="windowText" lastClr="000000"/>
                </a:solidFill>
                <a:effectLst/>
                <a:uLnTx/>
                <a:uFillTx/>
                <a:latin typeface="Calibri" pitchFamily="34" charset="0"/>
                <a:ea typeface="MS PGothic" pitchFamily="34" charset="-128"/>
              </a:rPr>
              <a:t>The CCE grad office does not assign dates or rooms.</a:t>
            </a: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228600" marR="0" lvl="0" indent="-228600" algn="l" defTabSz="914400" rtl="0" eaLnBrk="1" fontAlgn="base" latinLnBrk="0" hangingPunct="1">
              <a:lnSpc>
                <a:spcPct val="100000"/>
              </a:lnSpc>
              <a:spcBef>
                <a:spcPct val="20000"/>
              </a:spcBef>
              <a:spcAft>
                <a:spcPct val="0"/>
              </a:spcAft>
              <a:buClr>
                <a:srgbClr val="CEB966"/>
              </a:buClr>
              <a:buSzPct val="65000"/>
              <a:buFont typeface="Arial" charset="0"/>
              <a:buChar char="•"/>
              <a:tabLst/>
              <a:defRPr/>
            </a:pP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228600" marR="0" lvl="0" indent="-228600" algn="l" defTabSz="914400" rtl="0" eaLnBrk="1" fontAlgn="base" latinLnBrk="0" hangingPunct="1">
              <a:lnSpc>
                <a:spcPct val="100000"/>
              </a:lnSpc>
              <a:spcBef>
                <a:spcPct val="20000"/>
              </a:spcBef>
              <a:spcAft>
                <a:spcPct val="0"/>
              </a:spcAft>
              <a:buClr>
                <a:srgbClr val="CEB966"/>
              </a:buClr>
              <a:buSzPct val="65000"/>
              <a:buFont typeface="Arial"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We strongly recommend </a:t>
            </a:r>
            <a:r>
              <a:rPr kumimoji="0" lang="en-US" sz="2800" b="1" i="0" u="sng" strike="noStrike" kern="0" cap="none" spc="0" normalizeH="0" baseline="0" noProof="0" dirty="0">
                <a:ln>
                  <a:noFill/>
                </a:ln>
                <a:solidFill>
                  <a:srgbClr val="FF0000"/>
                </a:solidFill>
                <a:effectLst/>
                <a:uLnTx/>
                <a:uFillTx/>
                <a:latin typeface="Calibri" pitchFamily="34" charset="0"/>
                <a:ea typeface="MS PGothic" pitchFamily="34" charset="-128"/>
              </a:rPr>
              <a:t>contacting your thesis format advisor at the time you submit your Form 8 to let them know you will be depositing so that a timeline for format review can be worked out</a:t>
            </a: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charset="0"/>
              <a:buChar char="•"/>
              <a:tabLst/>
              <a:defRPr/>
            </a:pP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702109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Final Defense vs Thesis Acceptance</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34</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4" name="TextBox 2">
            <a:extLst>
              <a:ext uri="{FF2B5EF4-FFF2-40B4-BE49-F238E27FC236}">
                <a16:creationId xmlns:a16="http://schemas.microsoft.com/office/drawing/2014/main" id="{B822FAFD-3226-C18B-2F57-5C296E3B72F8}"/>
              </a:ext>
            </a:extLst>
          </p:cNvPr>
          <p:cNvSpPr txBox="1">
            <a:spLocks noChangeArrowheads="1"/>
          </p:cNvSpPr>
          <p:nvPr/>
        </p:nvSpPr>
        <p:spPr bwMode="auto">
          <a:xfrm>
            <a:off x="367444" y="1306947"/>
            <a:ext cx="10931668" cy="3508653"/>
          </a:xfrm>
          <a:prstGeom prst="rect">
            <a:avLst/>
          </a:prstGeom>
          <a:noFill/>
          <a:ln w="9525">
            <a:noFill/>
            <a:miter lim="800000"/>
            <a:headEnd/>
            <a:tailEnd/>
          </a:ln>
        </p:spPr>
        <p:txBody>
          <a:bodyPr wrap="square">
            <a:spAutoFit/>
          </a:bodyPr>
          <a:lstStyle/>
          <a:p>
            <a:pPr marL="457200" indent="-457200" defTabSz="914400">
              <a:spcAft>
                <a:spcPts val="1800"/>
              </a:spcAft>
              <a:buFont typeface="Arial" charset="0"/>
              <a:buChar char="•"/>
            </a:pPr>
            <a:r>
              <a:rPr lang="en-US" sz="2400" dirty="0">
                <a:solidFill>
                  <a:prstClr val="black"/>
                </a:solidFill>
                <a:latin typeface="Arial"/>
              </a:rPr>
              <a:t>The process of holding your final exam and having the final exam form submitted to the graduate school is </a:t>
            </a:r>
            <a:r>
              <a:rPr lang="en-US" sz="2400" u="sng" dirty="0">
                <a:solidFill>
                  <a:prstClr val="black"/>
                </a:solidFill>
                <a:latin typeface="Arial"/>
              </a:rPr>
              <a:t>separate from </a:t>
            </a:r>
            <a:r>
              <a:rPr lang="en-US" sz="2400" dirty="0">
                <a:solidFill>
                  <a:prstClr val="black"/>
                </a:solidFill>
                <a:latin typeface="Arial"/>
              </a:rPr>
              <a:t>having your thesis accepted and approved by the committee members.</a:t>
            </a:r>
          </a:p>
          <a:p>
            <a:pPr marL="457200" indent="-457200" defTabSz="914400">
              <a:spcAft>
                <a:spcPts val="1800"/>
              </a:spcAft>
              <a:buFont typeface="Arial" charset="0"/>
              <a:buChar char="•"/>
            </a:pPr>
            <a:r>
              <a:rPr lang="en-US" sz="2400" b="1" dirty="0">
                <a:solidFill>
                  <a:srgbClr val="FF0000"/>
                </a:solidFill>
                <a:latin typeface="Arial"/>
              </a:rPr>
              <a:t>Do not </a:t>
            </a:r>
            <a:r>
              <a:rPr lang="en-US" sz="2400" b="1" i="1" dirty="0">
                <a:solidFill>
                  <a:srgbClr val="FF0000"/>
                </a:solidFill>
                <a:latin typeface="Arial"/>
              </a:rPr>
              <a:t>assume</a:t>
            </a:r>
            <a:r>
              <a:rPr lang="en-US" sz="2400" b="1" dirty="0">
                <a:solidFill>
                  <a:srgbClr val="FF0000"/>
                </a:solidFill>
                <a:latin typeface="Arial"/>
              </a:rPr>
              <a:t> that because your committee approves your final exam, that they will approve your thesis</a:t>
            </a:r>
            <a:r>
              <a:rPr lang="en-US" sz="2400" dirty="0">
                <a:solidFill>
                  <a:prstClr val="black"/>
                </a:solidFill>
                <a:latin typeface="Arial"/>
              </a:rPr>
              <a:t>.</a:t>
            </a:r>
          </a:p>
          <a:p>
            <a:pPr marL="457200" indent="-457200" defTabSz="914400">
              <a:spcAft>
                <a:spcPts val="1800"/>
              </a:spcAft>
              <a:buFont typeface="Arial" charset="0"/>
              <a:buChar char="•"/>
            </a:pPr>
            <a:r>
              <a:rPr lang="en-US" sz="2400" b="1" dirty="0">
                <a:solidFill>
                  <a:srgbClr val="FF0000"/>
                </a:solidFill>
                <a:latin typeface="Arial"/>
              </a:rPr>
              <a:t>Be sure to leave </a:t>
            </a:r>
            <a:r>
              <a:rPr lang="en-US" sz="2400" b="1" u="sng" dirty="0">
                <a:solidFill>
                  <a:srgbClr val="FF0000"/>
                </a:solidFill>
                <a:latin typeface="Arial"/>
              </a:rPr>
              <a:t>adequate time between your final exam and the deadline for thesis deposit </a:t>
            </a:r>
            <a:r>
              <a:rPr lang="en-US" sz="2400" b="1" dirty="0">
                <a:solidFill>
                  <a:srgbClr val="FF0000"/>
                </a:solidFill>
                <a:latin typeface="Arial"/>
              </a:rPr>
              <a:t>to make any corrections to your thesis document that may be required by your committee</a:t>
            </a:r>
            <a:r>
              <a:rPr lang="en-US" sz="2400" dirty="0">
                <a:solidFill>
                  <a:prstClr val="black"/>
                </a:solidFill>
                <a:latin typeface="Arial"/>
              </a:rPr>
              <a:t>.</a:t>
            </a:r>
          </a:p>
        </p:txBody>
      </p:sp>
    </p:spTree>
    <p:extLst>
      <p:ext uri="{BB962C8B-B14F-4D97-AF65-F5344CB8AC3E}">
        <p14:creationId xmlns:p14="http://schemas.microsoft.com/office/powerpoint/2010/main" val="2574318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Thesis Format Check</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35</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TextBox 1">
            <a:extLst>
              <a:ext uri="{FF2B5EF4-FFF2-40B4-BE49-F238E27FC236}">
                <a16:creationId xmlns:a16="http://schemas.microsoft.com/office/drawing/2014/main" id="{96C4647A-74C7-A605-2077-2549DEC4320D}"/>
              </a:ext>
            </a:extLst>
          </p:cNvPr>
          <p:cNvSpPr txBox="1"/>
          <p:nvPr/>
        </p:nvSpPr>
        <p:spPr>
          <a:xfrm>
            <a:off x="482716" y="1086334"/>
            <a:ext cx="10691827" cy="4093428"/>
          </a:xfrm>
          <a:prstGeom prst="rect">
            <a:avLst/>
          </a:prstGeom>
          <a:noFill/>
        </p:spPr>
        <p:txBody>
          <a:bodyPr wrap="square" rtlCol="0">
            <a:spAutoFit/>
          </a:bodyPr>
          <a:lstStyle/>
          <a:p>
            <a:pPr marL="342900" indent="-342900" defTabSz="914400">
              <a:buFont typeface="Arial" panose="020B0604020202020204" pitchFamily="34" charset="0"/>
              <a:buChar char="•"/>
            </a:pPr>
            <a:r>
              <a:rPr lang="en-US" sz="2000" dirty="0">
                <a:solidFill>
                  <a:prstClr val="black"/>
                </a:solidFill>
                <a:latin typeface="Arial"/>
              </a:rPr>
              <a:t>A format check must be done on all thesis/ dissertations.  </a:t>
            </a:r>
          </a:p>
          <a:p>
            <a:pPr marL="342900" indent="-342900" defTabSz="914400">
              <a:buFont typeface="Arial" panose="020B0604020202020204" pitchFamily="34" charset="0"/>
              <a:buChar char="•"/>
            </a:pPr>
            <a:r>
              <a:rPr lang="en-US" sz="2000" dirty="0">
                <a:solidFill>
                  <a:prstClr val="black"/>
                </a:solidFill>
                <a:latin typeface="Arial"/>
              </a:rPr>
              <a:t>Two options:</a:t>
            </a:r>
          </a:p>
          <a:p>
            <a:pPr marL="800100" lvl="1" indent="-342900" defTabSz="914400">
              <a:buFont typeface="Arial" panose="020B0604020202020204" pitchFamily="34" charset="0"/>
              <a:buChar char="•"/>
            </a:pPr>
            <a:r>
              <a:rPr lang="en-US" sz="2000" dirty="0">
                <a:solidFill>
                  <a:prstClr val="black"/>
                </a:solidFill>
                <a:latin typeface="Arial"/>
              </a:rPr>
              <a:t>The area secretary is designated as the format check advisor.</a:t>
            </a:r>
          </a:p>
          <a:p>
            <a:pPr marL="800100" lvl="1" indent="-342900" defTabSz="914400">
              <a:buFont typeface="Arial" panose="020B0604020202020204" pitchFamily="34" charset="0"/>
              <a:buChar char="•"/>
            </a:pPr>
            <a:r>
              <a:rPr lang="en-US" sz="2000" dirty="0">
                <a:solidFill>
                  <a:prstClr val="black"/>
                </a:solidFill>
                <a:latin typeface="Arial"/>
              </a:rPr>
              <a:t>Graduate School thesis deposit office </a:t>
            </a:r>
          </a:p>
          <a:p>
            <a:pPr marL="342900" indent="-342900" defTabSz="914400">
              <a:buFont typeface="Arial" panose="020B0604020202020204" pitchFamily="34" charset="0"/>
              <a:buChar char="•"/>
            </a:pPr>
            <a:endParaRPr lang="en-US" sz="2000" dirty="0">
              <a:solidFill>
                <a:prstClr val="black"/>
              </a:solidFill>
              <a:latin typeface="Arial"/>
            </a:endParaRPr>
          </a:p>
          <a:p>
            <a:pPr marL="342900" indent="-342900" defTabSz="914400">
              <a:buFont typeface="Arial" panose="020B0604020202020204" pitchFamily="34" charset="0"/>
              <a:buChar char="•"/>
            </a:pPr>
            <a:r>
              <a:rPr lang="en-US" sz="2000" b="1" u="sng" dirty="0">
                <a:solidFill>
                  <a:srgbClr val="FF0000"/>
                </a:solidFill>
                <a:latin typeface="Arial"/>
              </a:rPr>
              <a:t>The Form 9 will not be signed by the CCE Grad Chair without the format check advisor approval and the approval of the committee members (including chair/co-chair of committee</a:t>
            </a:r>
            <a:r>
              <a:rPr lang="en-US" sz="2000" b="1" dirty="0">
                <a:solidFill>
                  <a:srgbClr val="FF0000"/>
                </a:solidFill>
                <a:latin typeface="Arial"/>
              </a:rPr>
              <a:t>)</a:t>
            </a:r>
          </a:p>
          <a:p>
            <a:pPr marL="342900" indent="-342900" defTabSz="914400">
              <a:buFont typeface="Arial" panose="020B0604020202020204" pitchFamily="34" charset="0"/>
              <a:buChar char="•"/>
            </a:pPr>
            <a:endParaRPr lang="en-US" sz="2000" dirty="0">
              <a:solidFill>
                <a:prstClr val="black"/>
              </a:solidFill>
              <a:latin typeface="Arial"/>
            </a:endParaRPr>
          </a:p>
          <a:p>
            <a:pPr marL="342900" indent="-342900" defTabSz="914400">
              <a:buFont typeface="Arial" panose="020B0604020202020204" pitchFamily="34" charset="0"/>
              <a:buChar char="•"/>
            </a:pPr>
            <a:r>
              <a:rPr lang="en-US" sz="2000" dirty="0">
                <a:solidFill>
                  <a:prstClr val="black"/>
                </a:solidFill>
                <a:latin typeface="Arial"/>
              </a:rPr>
              <a:t>The final deadline to submit your document for final CCE format check is at </a:t>
            </a:r>
            <a:r>
              <a:rPr lang="en-US" sz="2000" b="1" u="sng" dirty="0">
                <a:solidFill>
                  <a:srgbClr val="FF0000"/>
                </a:solidFill>
                <a:latin typeface="Arial"/>
              </a:rPr>
              <a:t>least three business days BEFORE your exit interview with the CCE Grad Chair</a:t>
            </a:r>
            <a:r>
              <a:rPr lang="en-US" sz="2000" b="1" dirty="0">
                <a:solidFill>
                  <a:srgbClr val="FF0000"/>
                </a:solidFill>
                <a:latin typeface="Arial"/>
              </a:rPr>
              <a:t>, but no later than </a:t>
            </a:r>
            <a:r>
              <a:rPr lang="en-US" sz="2000" b="1" u="sng" dirty="0">
                <a:solidFill>
                  <a:srgbClr val="FF0000"/>
                </a:solidFill>
                <a:latin typeface="Arial"/>
              </a:rPr>
              <a:t>April 23, 2025</a:t>
            </a:r>
            <a:r>
              <a:rPr lang="en-US" sz="2000" dirty="0">
                <a:solidFill>
                  <a:prstClr val="black"/>
                </a:solidFill>
                <a:latin typeface="Arial"/>
              </a:rPr>
              <a:t>.</a:t>
            </a:r>
          </a:p>
          <a:p>
            <a:pPr marL="342900" indent="-342900" defTabSz="914400">
              <a:buFont typeface="Arial" panose="020B0604020202020204" pitchFamily="34" charset="0"/>
              <a:buChar char="•"/>
            </a:pPr>
            <a:endParaRPr lang="en-US" sz="2000" dirty="0">
              <a:solidFill>
                <a:prstClr val="black"/>
              </a:solidFill>
              <a:latin typeface="Arial"/>
            </a:endParaRPr>
          </a:p>
        </p:txBody>
      </p:sp>
    </p:spTree>
    <p:extLst>
      <p:ext uri="{BB962C8B-B14F-4D97-AF65-F5344CB8AC3E}">
        <p14:creationId xmlns:p14="http://schemas.microsoft.com/office/powerpoint/2010/main" val="618250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10177670" cy="498598"/>
          </a:xfrm>
        </p:spPr>
        <p:txBody>
          <a:bodyPr/>
          <a:lstStyle/>
          <a:p>
            <a:r>
              <a:rPr lang="en-US" dirty="0"/>
              <a:t>Deposit Information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36</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a:extLst>
              <a:ext uri="{FF2B5EF4-FFF2-40B4-BE49-F238E27FC236}">
                <a16:creationId xmlns:a16="http://schemas.microsoft.com/office/drawing/2014/main" id="{C16138A9-6C03-06AB-E3AB-7E13285968CB}"/>
              </a:ext>
            </a:extLst>
          </p:cNvPr>
          <p:cNvSpPr txBox="1">
            <a:spLocks/>
          </p:cNvSpPr>
          <p:nvPr/>
        </p:nvSpPr>
        <p:spPr bwMode="auto">
          <a:xfrm>
            <a:off x="326312" y="123005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30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Please be sure to be consistent with listing your committee member’s participation.  If they are listed as Co-Chair on your POS, then you should continue to list them as Co-Chair in other documents.</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3000" b="0" i="0" u="none" strike="noStrike" kern="0" cap="none" spc="0" normalizeH="0" baseline="0" noProof="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3000" b="0" i="0" u="none" strike="noStrike" kern="0" cap="none" spc="0" normalizeH="0" baseline="0" noProof="0">
                <a:ln>
                  <a:noFill/>
                </a:ln>
                <a:solidFill>
                  <a:sysClr val="windowText" lastClr="000000"/>
                </a:solidFill>
                <a:effectLst/>
                <a:uLnTx/>
                <a:uFillTx/>
                <a:latin typeface="Calibri" pitchFamily="34" charset="0"/>
                <a:ea typeface="MS PGothic" pitchFamily="34" charset="-128"/>
              </a:rPr>
              <a:t>Be consistent with your own name across all publications.  This will ensure that future searches will find you.</a:t>
            </a: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216924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43198"/>
          </a:xfrm>
        </p:spPr>
        <p:txBody>
          <a:bodyPr/>
          <a:lstStyle/>
          <a:p>
            <a:r>
              <a:rPr lang="en-US" sz="3200" dirty="0"/>
              <a:t>Exam/Thesis Acceptance Form Approval -  Special Circumstances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37</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8" name="TextBox 7">
            <a:extLst>
              <a:ext uri="{FF2B5EF4-FFF2-40B4-BE49-F238E27FC236}">
                <a16:creationId xmlns:a16="http://schemas.microsoft.com/office/drawing/2014/main" id="{38A10915-5BFA-3056-AB97-143FF839A7C3}"/>
              </a:ext>
            </a:extLst>
          </p:cNvPr>
          <p:cNvSpPr txBox="1"/>
          <p:nvPr/>
        </p:nvSpPr>
        <p:spPr>
          <a:xfrm>
            <a:off x="382898" y="1677772"/>
            <a:ext cx="10791645" cy="2308324"/>
          </a:xfrm>
          <a:prstGeom prst="rect">
            <a:avLst/>
          </a:prstGeom>
          <a:noFill/>
        </p:spPr>
        <p:txBody>
          <a:bodyPr wrap="square" rtlCol="0">
            <a:spAutoFit/>
          </a:bodyPr>
          <a:lstStyle/>
          <a:p>
            <a:pPr marL="342900" indent="-342900" defTabSz="914400">
              <a:buFont typeface="Arial" panose="020B0604020202020204" pitchFamily="34" charset="0"/>
              <a:buChar char="•"/>
            </a:pPr>
            <a:r>
              <a:rPr lang="en-US" sz="2400" dirty="0">
                <a:solidFill>
                  <a:prstClr val="black"/>
                </a:solidFill>
                <a:latin typeface="Arial"/>
              </a:rPr>
              <a:t>If you have a special certified faculty member on your committee– that member will need to send an email to the CCE Grad Office (</a:t>
            </a:r>
            <a:r>
              <a:rPr lang="en-US" sz="2400" dirty="0">
                <a:solidFill>
                  <a:schemeClr val="bg1"/>
                </a:solidFill>
                <a:latin typeface="Arial"/>
                <a:hlinkClick r:id="rId3">
                  <a:extLst>
                    <a:ext uri="{A12FA001-AC4F-418D-AE19-62706E023703}">
                      <ahyp:hlinkClr xmlns:ahyp="http://schemas.microsoft.com/office/drawing/2018/hyperlinkcolor" val="tx"/>
                    </a:ext>
                  </a:extLst>
                </a:hlinkClick>
              </a:rPr>
              <a:t>jricksy@purdue.edu</a:t>
            </a:r>
            <a:r>
              <a:rPr lang="en-US" sz="2400" dirty="0">
                <a:solidFill>
                  <a:prstClr val="black"/>
                </a:solidFill>
                <a:latin typeface="Arial"/>
              </a:rPr>
              <a:t>) indicating their approval of your defense and giving permission for the CCE Grad Office to electronically approve on their behalf.</a:t>
            </a:r>
          </a:p>
          <a:p>
            <a:pPr defTabSz="914400"/>
            <a:endParaRPr lang="en-US" sz="2400" dirty="0">
              <a:solidFill>
                <a:prstClr val="black"/>
              </a:solidFill>
              <a:latin typeface="Arial"/>
            </a:endParaRPr>
          </a:p>
        </p:txBody>
      </p:sp>
    </p:spTree>
    <p:extLst>
      <p:ext uri="{BB962C8B-B14F-4D97-AF65-F5344CB8AC3E}">
        <p14:creationId xmlns:p14="http://schemas.microsoft.com/office/powerpoint/2010/main" val="162315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Additional Information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38</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TextBox 2">
            <a:extLst>
              <a:ext uri="{FF2B5EF4-FFF2-40B4-BE49-F238E27FC236}">
                <a16:creationId xmlns:a16="http://schemas.microsoft.com/office/drawing/2014/main" id="{81D1DF59-FCAC-CF51-74E6-E95A0B2121D6}"/>
              </a:ext>
            </a:extLst>
          </p:cNvPr>
          <p:cNvSpPr txBox="1">
            <a:spLocks noChangeArrowheads="1"/>
          </p:cNvSpPr>
          <p:nvPr/>
        </p:nvSpPr>
        <p:spPr bwMode="auto">
          <a:xfrm>
            <a:off x="326313" y="1258958"/>
            <a:ext cx="11296344" cy="3293209"/>
          </a:xfrm>
          <a:prstGeom prst="rect">
            <a:avLst/>
          </a:prstGeom>
          <a:noFill/>
          <a:ln w="9525">
            <a:noFill/>
            <a:miter lim="800000"/>
            <a:headEnd/>
            <a:tailEnd/>
          </a:ln>
        </p:spPr>
        <p:txBody>
          <a:bodyPr wrap="square">
            <a:spAutoFit/>
          </a:bodyPr>
          <a:lstStyle/>
          <a:p>
            <a:pPr defTabSz="914400"/>
            <a:endParaRPr lang="en-US" sz="2400" dirty="0">
              <a:solidFill>
                <a:prstClr val="black"/>
              </a:solidFill>
              <a:latin typeface="Arial"/>
            </a:endParaRPr>
          </a:p>
          <a:p>
            <a:pPr defTabSz="914400"/>
            <a:r>
              <a:rPr lang="en-US" sz="2400" b="1" u="sng" dirty="0">
                <a:solidFill>
                  <a:srgbClr val="FF0000"/>
                </a:solidFill>
                <a:latin typeface="Arial"/>
              </a:rPr>
              <a:t>Schedule exit interview with Dr. Abraham (CCE Grad Chair) as soon as possible since her schedule fills quickly during this time</a:t>
            </a:r>
            <a:r>
              <a:rPr lang="en-US" sz="2400" b="1" dirty="0">
                <a:solidFill>
                  <a:srgbClr val="FF0000"/>
                </a:solidFill>
                <a:latin typeface="Arial"/>
              </a:rPr>
              <a:t>.  Most of the time slots later in the semester gets filled very fast. The exit interviews can be held virtually or in-person.</a:t>
            </a:r>
          </a:p>
          <a:p>
            <a:pPr defTabSz="914400"/>
            <a:endParaRPr lang="en-US" sz="2400" b="1" dirty="0">
              <a:solidFill>
                <a:srgbClr val="FF0000"/>
              </a:solidFill>
              <a:latin typeface="Arial"/>
            </a:endParaRPr>
          </a:p>
          <a:p>
            <a:pPr defTabSz="914400"/>
            <a:endParaRPr lang="en-US" sz="2400" b="1" dirty="0">
              <a:solidFill>
                <a:srgbClr val="FF0000"/>
              </a:solidFill>
              <a:latin typeface="Arial"/>
            </a:endParaRPr>
          </a:p>
          <a:p>
            <a:pPr defTabSz="914400"/>
            <a:r>
              <a:rPr lang="en-US" sz="2000" dirty="0">
                <a:solidFill>
                  <a:prstClr val="black"/>
                </a:solidFill>
                <a:latin typeface="Arial"/>
              </a:rPr>
              <a:t>Reminder: She will not be able to approve Form 9 </a:t>
            </a:r>
            <a:r>
              <a:rPr lang="en-US" sz="2000" dirty="0">
                <a:solidFill>
                  <a:prstClr val="black"/>
                </a:solidFill>
                <a:effectLst>
                  <a:outerShdw blurRad="38100" dist="38100" dir="2700000" algn="tl">
                    <a:srgbClr val="000000">
                      <a:alpha val="43137"/>
                    </a:srgbClr>
                  </a:outerShdw>
                </a:effectLst>
                <a:latin typeface="Arial"/>
              </a:rPr>
              <a:t>until all your committee has approved </a:t>
            </a:r>
            <a:r>
              <a:rPr lang="en-US" sz="2000" dirty="0">
                <a:solidFill>
                  <a:prstClr val="black"/>
                </a:solidFill>
                <a:latin typeface="Arial"/>
              </a:rPr>
              <a:t>and she </a:t>
            </a:r>
            <a:r>
              <a:rPr lang="en-US" sz="2000" b="1" dirty="0">
                <a:solidFill>
                  <a:prstClr val="black"/>
                </a:solidFill>
                <a:latin typeface="Arial"/>
              </a:rPr>
              <a:t>has received email approval from the format check advisor</a:t>
            </a:r>
            <a:r>
              <a:rPr lang="en-US" sz="2000" dirty="0">
                <a:solidFill>
                  <a:prstClr val="black"/>
                </a:solidFill>
                <a:latin typeface="Arial"/>
              </a:rPr>
              <a:t>.</a:t>
            </a:r>
          </a:p>
        </p:txBody>
      </p:sp>
    </p:spTree>
    <p:extLst>
      <p:ext uri="{BB962C8B-B14F-4D97-AF65-F5344CB8AC3E}">
        <p14:creationId xmlns:p14="http://schemas.microsoft.com/office/powerpoint/2010/main" val="155220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Additional Information about the Deposit Process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39</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TextBox 2">
            <a:extLst>
              <a:ext uri="{FF2B5EF4-FFF2-40B4-BE49-F238E27FC236}">
                <a16:creationId xmlns:a16="http://schemas.microsoft.com/office/drawing/2014/main" id="{81D1DF59-FCAC-CF51-74E6-E95A0B2121D6}"/>
              </a:ext>
            </a:extLst>
          </p:cNvPr>
          <p:cNvSpPr txBox="1">
            <a:spLocks noChangeArrowheads="1"/>
          </p:cNvSpPr>
          <p:nvPr/>
        </p:nvSpPr>
        <p:spPr bwMode="auto">
          <a:xfrm>
            <a:off x="326312" y="992722"/>
            <a:ext cx="11296344" cy="4832092"/>
          </a:xfrm>
          <a:prstGeom prst="rect">
            <a:avLst/>
          </a:prstGeom>
          <a:noFill/>
          <a:ln w="9525">
            <a:noFill/>
            <a:miter lim="800000"/>
            <a:headEnd/>
            <a:tailEnd/>
          </a:ln>
        </p:spPr>
        <p:txBody>
          <a:bodyPr wrap="square">
            <a:spAutoFit/>
          </a:bodyPr>
          <a:lstStyle/>
          <a:p>
            <a:pPr defTabSz="914400"/>
            <a:r>
              <a:rPr lang="en-US" sz="2200" dirty="0">
                <a:solidFill>
                  <a:schemeClr val="bg1"/>
                </a:solidFill>
                <a:latin typeface="Acumin Pro SemiCondensed" panose="020B0506020202020204"/>
              </a:rPr>
              <a:t>We strongly recommend that you plan to deposit early.  Although the Thesis/Dissertation office will do their best to process deposits by the April 29th, 5:00 pm deadline, if you wait until the last minute, your deposit may not get in by the deadline.  </a:t>
            </a:r>
          </a:p>
          <a:p>
            <a:pPr defTabSz="914400"/>
            <a:endParaRPr lang="en-US" sz="1400" dirty="0">
              <a:solidFill>
                <a:schemeClr val="bg1"/>
              </a:solidFill>
              <a:latin typeface="Acumin Pro SemiCondensed" panose="020B0506020202020204"/>
            </a:endParaRPr>
          </a:p>
          <a:p>
            <a:pPr defTabSz="914400"/>
            <a:r>
              <a:rPr lang="en-US" sz="2200" dirty="0">
                <a:solidFill>
                  <a:schemeClr val="bg1"/>
                </a:solidFill>
                <a:latin typeface="Acumin Pro SemiCondensed" panose="020B0506020202020204"/>
              </a:rPr>
              <a:t>If you do not have the Form 9 completed, Hammer Deposit Approved and Survey(s) complete by April 29</a:t>
            </a:r>
            <a:r>
              <a:rPr lang="en-US" sz="2200" baseline="30000" dirty="0">
                <a:solidFill>
                  <a:schemeClr val="bg1"/>
                </a:solidFill>
                <a:latin typeface="Acumin Pro SemiCondensed" panose="020B0506020202020204"/>
              </a:rPr>
              <a:t>th</a:t>
            </a:r>
            <a:r>
              <a:rPr lang="en-US" sz="2200" dirty="0">
                <a:solidFill>
                  <a:schemeClr val="bg1"/>
                </a:solidFill>
                <a:latin typeface="Acumin Pro SemiCondensed" panose="020B0506020202020204"/>
              </a:rPr>
              <a:t> at 5:00 pm, you will have to request a Deposit Extension Deadline (Form 14) in order to graduate in May.  There will also be a $200 fee.</a:t>
            </a:r>
          </a:p>
          <a:p>
            <a:pPr defTabSz="914400"/>
            <a:endParaRPr lang="en-US" sz="1400" dirty="0">
              <a:solidFill>
                <a:schemeClr val="bg1"/>
              </a:solidFill>
              <a:latin typeface="Acumin Pro SemiCondensed" panose="020B0506020202020204"/>
            </a:endParaRPr>
          </a:p>
          <a:p>
            <a:pPr defTabSz="914400"/>
            <a:r>
              <a:rPr lang="en-US" sz="2200" dirty="0">
                <a:solidFill>
                  <a:schemeClr val="bg1"/>
                </a:solidFill>
                <a:latin typeface="Acumin Pro SemiCondensed" panose="020B0506020202020204"/>
              </a:rPr>
              <a:t>The Thesis Deposit office suggests that you submit your document to their office (</a:t>
            </a:r>
            <a:r>
              <a:rPr lang="en-US" sz="2200" dirty="0">
                <a:solidFill>
                  <a:schemeClr val="bg1"/>
                </a:solidFill>
                <a:latin typeface="Acumin Pro SemiCondensed" panose="020B0506020202020204"/>
                <a:hlinkClick r:id="rId3">
                  <a:extLst>
                    <a:ext uri="{A12FA001-AC4F-418D-AE19-62706E023703}">
                      <ahyp:hlinkClr xmlns:ahyp="http://schemas.microsoft.com/office/drawing/2018/hyperlinkcolor" val="tx"/>
                    </a:ext>
                  </a:extLst>
                </a:hlinkClick>
              </a:rPr>
              <a:t>thesishelp@purdue.edu</a:t>
            </a:r>
            <a:r>
              <a:rPr lang="en-US" sz="2200" dirty="0">
                <a:solidFill>
                  <a:schemeClr val="bg1"/>
                </a:solidFill>
                <a:latin typeface="Acumin Pro SemiCondensed" panose="020B0506020202020204"/>
              </a:rPr>
              <a:t>) for a format consultation by April 16th. </a:t>
            </a:r>
          </a:p>
          <a:p>
            <a:pPr defTabSz="914400"/>
            <a:endParaRPr lang="en-US" sz="1400" dirty="0">
              <a:solidFill>
                <a:schemeClr val="bg1"/>
              </a:solidFill>
              <a:effectLst/>
              <a:latin typeface="Acumin Pro SemiCondensed" panose="020B0506020202020204"/>
              <a:ea typeface="Calibri" panose="020F0502020204030204" pitchFamily="34" charset="0"/>
              <a:cs typeface="Calibri" panose="020F0502020204030204" pitchFamily="34" charset="0"/>
            </a:endParaRPr>
          </a:p>
          <a:p>
            <a:pPr defTabSz="914400"/>
            <a:r>
              <a:rPr lang="en-US" sz="2200" dirty="0">
                <a:solidFill>
                  <a:schemeClr val="bg1"/>
                </a:solidFill>
                <a:effectLst/>
                <a:latin typeface="Acumin Pro SemiCondensed" panose="020B0506020202020204"/>
                <a:ea typeface="Calibri" panose="020F0502020204030204" pitchFamily="34" charset="0"/>
                <a:cs typeface="Calibri" panose="020F0502020204030204" pitchFamily="34" charset="0"/>
              </a:rPr>
              <a:t>This review is just to help make sure that the thesis or dissertation is in the correct format </a:t>
            </a:r>
            <a:r>
              <a:rPr lang="en-US" sz="2200" u="sng" dirty="0">
                <a:solidFill>
                  <a:schemeClr val="bg1"/>
                </a:solidFill>
                <a:effectLst/>
                <a:latin typeface="Acumin Pro SemiCondensed" panose="020B0506020202020204"/>
                <a:ea typeface="Calibri" panose="020F0502020204030204" pitchFamily="34" charset="0"/>
                <a:cs typeface="Calibri" panose="020F0502020204030204" pitchFamily="34" charset="0"/>
              </a:rPr>
              <a:t>prior to the defense</a:t>
            </a:r>
            <a:r>
              <a:rPr lang="en-US" sz="2200" dirty="0">
                <a:solidFill>
                  <a:schemeClr val="bg1"/>
                </a:solidFill>
                <a:effectLst/>
                <a:latin typeface="Acumin Pro SemiCondensed" panose="020B0506020202020204"/>
                <a:ea typeface="Calibri" panose="020F0502020204030204" pitchFamily="34" charset="0"/>
                <a:cs typeface="Calibri" panose="020F0502020204030204" pitchFamily="34" charset="0"/>
              </a:rPr>
              <a:t> and for future publication. Content changes can still be made to this document up until the final thesis submission deadline for fall, which is April 29th</a:t>
            </a:r>
            <a:endParaRPr lang="en-US" sz="2200" b="1" dirty="0">
              <a:solidFill>
                <a:schemeClr val="bg1"/>
              </a:solidFill>
              <a:latin typeface="Acumin Pro SemiCondensed" panose="020B0506020202020204"/>
            </a:endParaRPr>
          </a:p>
          <a:p>
            <a:pPr defTabSz="914400"/>
            <a:endParaRPr lang="en-US" sz="2400" dirty="0">
              <a:solidFill>
                <a:prstClr val="black"/>
              </a:solidFill>
              <a:latin typeface="Arial"/>
            </a:endParaRPr>
          </a:p>
        </p:txBody>
      </p:sp>
    </p:spTree>
    <p:extLst>
      <p:ext uri="{BB962C8B-B14F-4D97-AF65-F5344CB8AC3E}">
        <p14:creationId xmlns:p14="http://schemas.microsoft.com/office/powerpoint/2010/main" val="191427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186450"/>
            <a:ext cx="9234309" cy="512448"/>
          </a:xfrm>
        </p:spPr>
        <p:txBody>
          <a:bodyPr/>
          <a:lstStyle/>
          <a:p>
            <a:r>
              <a:rPr lang="en-US" dirty="0"/>
              <a:t>Important Dates – May 2025</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Rectangle 3" descr="Rectangle: Click to edit Master text styles&#10;Second level&#10;Third level&#10;Fourth level&#10;Fifth level">
            <a:extLst>
              <a:ext uri="{FF2B5EF4-FFF2-40B4-BE49-F238E27FC236}">
                <a16:creationId xmlns:a16="http://schemas.microsoft.com/office/drawing/2014/main" id="{49CB2218-4EA0-863A-A5A5-5D1422DD6DFF}"/>
              </a:ext>
            </a:extLst>
          </p:cNvPr>
          <p:cNvSpPr txBox="1">
            <a:spLocks noChangeArrowheads="1"/>
          </p:cNvSpPr>
          <p:nvPr/>
        </p:nvSpPr>
        <p:spPr bwMode="auto">
          <a:xfrm>
            <a:off x="535710" y="1103602"/>
            <a:ext cx="9957758"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Failing to Plan implies Planning to Fail</a:t>
            </a:r>
          </a:p>
          <a:p>
            <a:pPr marL="0" marR="0" lvl="0" indent="0" algn="l" defTabSz="914400" rtl="0" eaLnBrk="1" fontAlgn="base" latinLnBrk="0" hangingPunct="1">
              <a:lnSpc>
                <a:spcPct val="80000"/>
              </a:lnSpc>
              <a:spcBef>
                <a:spcPct val="20000"/>
              </a:spcBef>
              <a:spcAft>
                <a:spcPct val="0"/>
              </a:spcAft>
              <a:buClr>
                <a:srgbClr val="CEB966"/>
              </a:buClr>
              <a:buSzPct val="65000"/>
              <a:buFont typeface="Wingdings" charset="2"/>
              <a:buNone/>
              <a:tabLst/>
              <a:defRPr/>
            </a:pP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February 5</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th</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is</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the last day to declare candidacy</a:t>
            </a: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April 16</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th</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Exam Completed</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Forms submitted online by advisor by 5:00 pm or candidate will be removed as candidate.</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April 29</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th</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Final Date for Thesis Deposit</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You will not be permitted to upload your document to the Graduate School for deposit until the Form 9 has been fully approved by Civil.</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ysClr val="windowText" lastClr="000000"/>
                </a:solidFill>
                <a:effectLst/>
                <a:uLnTx/>
                <a:uFillTx/>
                <a:latin typeface="Arial"/>
                <a:ea typeface="MS PGothic" pitchFamily="34" charset="-128"/>
                <a:cs typeface="Arial" panose="020B0604020202020204" pitchFamily="34" charset="0"/>
              </a:rPr>
              <a:t>Candidate deadlines can be found at:</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r>
              <a:rPr kumimoji="0" lang="en-US" sz="1800" b="0" i="0" u="none" strike="noStrike" kern="0" cap="none" spc="0" normalizeH="0" baseline="0" noProof="0" dirty="0">
                <a:ln>
                  <a:noFill/>
                </a:ln>
                <a:solidFill>
                  <a:sysClr val="windowText" lastClr="000000"/>
                </a:solidFill>
                <a:effectLst/>
                <a:uLnTx/>
                <a:uFillTx/>
                <a:latin typeface="Arial"/>
                <a:ea typeface="MS PGothic" pitchFamily="34" charset="-128"/>
              </a:rPr>
              <a:t>https://engineering.purdue.edu/CCE/Academics/Graduate/Current/Candidates/May2025</a:t>
            </a:r>
            <a:endParaRPr kumimoji="0" lang="en-US" sz="1800" b="0" i="0" u="none" strike="noStrike" kern="0" cap="none" spc="0" normalizeH="0" baseline="0" noProof="0" dirty="0">
              <a:ln>
                <a:noFill/>
              </a:ln>
              <a:solidFill>
                <a:sysClr val="windowText" lastClr="000000"/>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1083915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Thesis Acceptance – Form 9</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40</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Rectangle 3" descr="Rectangle: Click to edit Master text styles&#10;Second level&#10;Third level&#10;Fourth level&#10;Fifth level">
            <a:extLst>
              <a:ext uri="{FF2B5EF4-FFF2-40B4-BE49-F238E27FC236}">
                <a16:creationId xmlns:a16="http://schemas.microsoft.com/office/drawing/2014/main" id="{26699946-1E39-033B-4906-DE70BD349DE0}"/>
              </a:ext>
            </a:extLst>
          </p:cNvPr>
          <p:cNvSpPr txBox="1">
            <a:spLocks noChangeArrowheads="1"/>
          </p:cNvSpPr>
          <p:nvPr/>
        </p:nvSpPr>
        <p:spPr bwMode="auto">
          <a:xfrm>
            <a:off x="76146" y="1044638"/>
            <a:ext cx="11222966" cy="495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Student should initiate Form 9 once a final title has been decided (usually at your defense).</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link to Form 9 is in the same place as the plan of study generator and the link to Form 8. </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committee members will be prompted by the system to approve the form.</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If you have a special certified faculty member on your committee– that member will need to send an email to the CEE Grad Office (</a:t>
            </a: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hlinkClick r:id="rId3">
                  <a:extLst>
                    <a:ext uri="{A12FA001-AC4F-418D-AE19-62706E023703}">
                      <ahyp:hlinkClr xmlns:ahyp="http://schemas.microsoft.com/office/drawing/2018/hyperlinkcolor" val="tx"/>
                    </a:ext>
                  </a:extLst>
                </a:hlinkClick>
              </a:rPr>
              <a:t>jricksy@purdue.edu</a:t>
            </a: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indicating their approval of your thesis/dissertation and giving permission for the CCE Grad Office to electronically approve on their behalf.</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Also includes confirmation that your document has been reviewed by </a:t>
            </a:r>
            <a:r>
              <a:rPr kumimoji="0" lang="en-US" sz="2000" b="0" i="0" u="none" strike="noStrike" kern="0" cap="none" spc="0" normalizeH="0" baseline="0" noProof="0" dirty="0" err="1">
                <a:ln>
                  <a:noFill/>
                </a:ln>
                <a:solidFill>
                  <a:sysClr val="windowText" lastClr="000000"/>
                </a:solidFill>
                <a:effectLst/>
                <a:uLnTx/>
                <a:uFillTx/>
                <a:latin typeface="Calibri" pitchFamily="34" charset="0"/>
                <a:ea typeface="MS PGothic" pitchFamily="34" charset="-128"/>
              </a:rPr>
              <a:t>iThenticate</a:t>
            </a: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Plagiarism Software.  This must be done by your advisor.</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200140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Copyright</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41</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Rectangle 3" descr="Rectangle: Click to edit Master text styles&#10;Second level&#10;Third level&#10;Fourth level&#10;Fifth level">
            <a:extLst>
              <a:ext uri="{FF2B5EF4-FFF2-40B4-BE49-F238E27FC236}">
                <a16:creationId xmlns:a16="http://schemas.microsoft.com/office/drawing/2014/main" id="{E82C710C-404E-C443-CDEB-F7B44EB7E793}"/>
              </a:ext>
            </a:extLst>
          </p:cNvPr>
          <p:cNvSpPr txBox="1">
            <a:spLocks noChangeArrowheads="1"/>
          </p:cNvSpPr>
          <p:nvPr/>
        </p:nvSpPr>
        <p:spPr bwMode="auto">
          <a:xfrm>
            <a:off x="326312" y="1361662"/>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800" b="1" i="0" u="none" strike="noStrike" kern="0" cap="none" spc="0" normalizeH="0" baseline="0" noProof="0" dirty="0">
                <a:ln>
                  <a:noFill/>
                </a:ln>
                <a:solidFill>
                  <a:srgbClr val="FF0000"/>
                </a:solidFill>
                <a:effectLst/>
                <a:uLnTx/>
                <a:uFillTx/>
                <a:latin typeface="Calibri" pitchFamily="34" charset="0"/>
                <a:ea typeface="MS PGothic" pitchFamily="34" charset="-128"/>
              </a:rPr>
              <a:t>Be sure to obtain permission if you want to reuse somebody’s copyrighted material </a:t>
            </a:r>
            <a:r>
              <a:rPr kumimoji="0" lang="en-US" sz="2800" b="1" i="0" u="none" strike="noStrike" kern="0" cap="none" spc="0" normalizeH="0" baseline="0" noProof="0" dirty="0" err="1">
                <a:ln>
                  <a:noFill/>
                </a:ln>
                <a:solidFill>
                  <a:srgbClr val="FF0000"/>
                </a:solidFill>
                <a:effectLst/>
                <a:uLnTx/>
                <a:uFillTx/>
                <a:latin typeface="Calibri" pitchFamily="34" charset="0"/>
                <a:ea typeface="MS PGothic" pitchFamily="34" charset="-128"/>
              </a:rPr>
              <a:t>en</a:t>
            </a:r>
            <a:r>
              <a:rPr kumimoji="0" lang="en-US" sz="2800" b="1" i="0" u="none" strike="noStrike" kern="0" cap="none" spc="0" normalizeH="0" baseline="0" noProof="0" dirty="0">
                <a:ln>
                  <a:noFill/>
                </a:ln>
                <a:solidFill>
                  <a:srgbClr val="FF0000"/>
                </a:solidFill>
                <a:effectLst/>
                <a:uLnTx/>
                <a:uFillTx/>
                <a:latin typeface="Calibri" pitchFamily="34" charset="0"/>
                <a:ea typeface="MS PGothic" pitchFamily="34" charset="-128"/>
              </a:rPr>
              <a:t>-mass.  </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lang="en-US" sz="2800" b="1" kern="0" dirty="0">
                <a:solidFill>
                  <a:srgbClr val="FF0000"/>
                </a:solidFill>
              </a:rPr>
              <a:t>You will also need to get permission to use your own materials if they have been published.</a:t>
            </a:r>
            <a:endParaRPr kumimoji="0" lang="en-US" sz="2800" b="1" i="0" u="none" strike="noStrike" kern="0" cap="none" spc="0" normalizeH="0" baseline="0" noProof="0" dirty="0">
              <a:ln>
                <a:noFill/>
              </a:ln>
              <a:solidFill>
                <a:srgbClr val="FF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2800" b="1" i="0" u="none" strike="noStrike" kern="0" cap="none" spc="0" normalizeH="0" baseline="0" noProof="0" dirty="0">
              <a:ln>
                <a:noFill/>
              </a:ln>
              <a:solidFill>
                <a:srgbClr val="FF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Copyright permission(s) must be uploaded with your document to </a:t>
            </a:r>
            <a:r>
              <a:rPr kumimoji="0" lang="en-US" sz="2800" b="0" i="0" u="none" strike="noStrike" kern="0" cap="none" spc="0" normalizeH="0" baseline="0" noProof="0" dirty="0" err="1">
                <a:ln>
                  <a:noFill/>
                </a:ln>
                <a:solidFill>
                  <a:sysClr val="windowText" lastClr="000000"/>
                </a:solidFill>
                <a:effectLst/>
                <a:uLnTx/>
                <a:uFillTx/>
                <a:latin typeface="Calibri" pitchFamily="34" charset="0"/>
                <a:ea typeface="MS PGothic" pitchFamily="34" charset="-128"/>
              </a:rPr>
              <a:t>HammerRR</a:t>
            </a: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For more information visit http://www.lib.purdue.edu/uco/</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endPar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459315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Exit Interview</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42</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graphicFrame>
        <p:nvGraphicFramePr>
          <p:cNvPr id="3" name="Group 4">
            <a:extLst>
              <a:ext uri="{FF2B5EF4-FFF2-40B4-BE49-F238E27FC236}">
                <a16:creationId xmlns:a16="http://schemas.microsoft.com/office/drawing/2014/main" id="{6E8C55F8-5AB7-F36D-8AA2-CE3FD48DC0F6}"/>
              </a:ext>
            </a:extLst>
          </p:cNvPr>
          <p:cNvGraphicFramePr>
            <a:graphicFrameLocks noGrp="1"/>
          </p:cNvGraphicFramePr>
          <p:nvPr>
            <p:extLst>
              <p:ext uri="{D42A27DB-BD31-4B8C-83A1-F6EECF244321}">
                <p14:modId xmlns:p14="http://schemas.microsoft.com/office/powerpoint/2010/main" val="1039282614"/>
              </p:ext>
            </p:extLst>
          </p:nvPr>
        </p:nvGraphicFramePr>
        <p:xfrm>
          <a:off x="659320" y="1195550"/>
          <a:ext cx="3490823" cy="4563373"/>
        </p:xfrm>
        <a:graphic>
          <a:graphicData uri="http://schemas.openxmlformats.org/drawingml/2006/table">
            <a:tbl>
              <a:tblPr/>
              <a:tblGrid>
                <a:gridCol w="3490823">
                  <a:extLst>
                    <a:ext uri="{9D8B030D-6E8A-4147-A177-3AD203B41FA5}">
                      <a16:colId xmlns:a16="http://schemas.microsoft.com/office/drawing/2014/main" val="20000"/>
                    </a:ext>
                  </a:extLst>
                </a:gridCol>
              </a:tblGrid>
              <a:tr h="45633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en-US" sz="2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31F0A68F-F3EF-C52B-6515-2376042B1A81}"/>
              </a:ext>
            </a:extLst>
          </p:cNvPr>
          <p:cNvPicPr>
            <a:picLocks noChangeAspect="1"/>
          </p:cNvPicPr>
          <p:nvPr/>
        </p:nvPicPr>
        <p:blipFill>
          <a:blip r:embed="rId3"/>
          <a:stretch>
            <a:fillRect/>
          </a:stretch>
        </p:blipFill>
        <p:spPr>
          <a:xfrm>
            <a:off x="659320" y="1182351"/>
            <a:ext cx="3537204" cy="4576572"/>
          </a:xfrm>
          <a:prstGeom prst="rect">
            <a:avLst/>
          </a:prstGeom>
        </p:spPr>
      </p:pic>
      <p:sp>
        <p:nvSpPr>
          <p:cNvPr id="8" name="Text Box 10">
            <a:extLst>
              <a:ext uri="{FF2B5EF4-FFF2-40B4-BE49-F238E27FC236}">
                <a16:creationId xmlns:a16="http://schemas.microsoft.com/office/drawing/2014/main" id="{9B7E8E6E-E41C-C5DD-532A-977EF53D80E3}"/>
              </a:ext>
            </a:extLst>
          </p:cNvPr>
          <p:cNvSpPr txBox="1">
            <a:spLocks noChangeArrowheads="1"/>
          </p:cNvSpPr>
          <p:nvPr/>
        </p:nvSpPr>
        <p:spPr bwMode="auto">
          <a:xfrm>
            <a:off x="5634101" y="1243668"/>
            <a:ext cx="5334862" cy="3477875"/>
          </a:xfrm>
          <a:prstGeom prst="rect">
            <a:avLst/>
          </a:prstGeom>
          <a:noFill/>
          <a:ln w="9525">
            <a:noFill/>
            <a:miter lim="800000"/>
            <a:headEnd/>
            <a:tailEnd/>
          </a:ln>
        </p:spPr>
        <p:txBody>
          <a:bodyPr wrap="square">
            <a:spAutoFit/>
          </a:bodyPr>
          <a:lstStyle/>
          <a:p>
            <a:pPr marL="457200" indent="-457200" defTabSz="914400"/>
            <a:r>
              <a:rPr lang="en-US" sz="2000" b="1" dirty="0">
                <a:solidFill>
                  <a:prstClr val="black"/>
                </a:solidFill>
                <a:latin typeface="Arial"/>
              </a:rPr>
              <a:t>Email Dr. Abraham at </a:t>
            </a:r>
            <a:r>
              <a:rPr lang="en-US" sz="2000" b="1" dirty="0">
                <a:solidFill>
                  <a:schemeClr val="bg1"/>
                </a:solidFill>
                <a:latin typeface="Arial"/>
                <a:hlinkClick r:id="rId4">
                  <a:extLst>
                    <a:ext uri="{A12FA001-AC4F-418D-AE19-62706E023703}">
                      <ahyp:hlinkClr xmlns:ahyp="http://schemas.microsoft.com/office/drawing/2018/hyperlinkcolor" val="tx"/>
                    </a:ext>
                  </a:extLst>
                </a:hlinkClick>
              </a:rPr>
              <a:t>dulcy@purdue.edu</a:t>
            </a:r>
            <a:r>
              <a:rPr lang="en-US" sz="2000" b="1" dirty="0">
                <a:solidFill>
                  <a:schemeClr val="bg1"/>
                </a:solidFill>
                <a:latin typeface="Arial"/>
              </a:rPr>
              <a:t> </a:t>
            </a:r>
            <a:r>
              <a:rPr lang="en-US" sz="2000" b="1" dirty="0">
                <a:solidFill>
                  <a:prstClr val="black"/>
                </a:solidFill>
                <a:latin typeface="Arial"/>
              </a:rPr>
              <a:t>to arrange an exit interview to be held </a:t>
            </a:r>
            <a:r>
              <a:rPr lang="en-US" sz="2000" b="1" dirty="0">
                <a:solidFill>
                  <a:srgbClr val="FF0000"/>
                </a:solidFill>
                <a:latin typeface="Arial"/>
              </a:rPr>
              <a:t>before April 28, 2025</a:t>
            </a:r>
          </a:p>
          <a:p>
            <a:pPr marL="457200" indent="-457200" defTabSz="914400"/>
            <a:r>
              <a:rPr lang="en-US" sz="2000" i="1" dirty="0">
                <a:solidFill>
                  <a:srgbClr val="C00000"/>
                </a:solidFill>
                <a:latin typeface="Arial"/>
              </a:rPr>
              <a:t>	</a:t>
            </a:r>
            <a:r>
              <a:rPr lang="en-US" sz="1600" i="1" dirty="0">
                <a:solidFill>
                  <a:srgbClr val="FF0000"/>
                </a:solidFill>
                <a:latin typeface="Arial"/>
              </a:rPr>
              <a:t>At least 48 hours before exit interview, please email a copy of the dissertation/thesis to Dr.  Abraham (</a:t>
            </a:r>
            <a:r>
              <a:rPr lang="en-US" sz="1600" i="1" dirty="0">
                <a:solidFill>
                  <a:schemeClr val="bg1"/>
                </a:solidFill>
                <a:latin typeface="Arial"/>
                <a:hlinkClick r:id="rId5">
                  <a:extLst>
                    <a:ext uri="{A12FA001-AC4F-418D-AE19-62706E023703}">
                      <ahyp:hlinkClr xmlns:ahyp="http://schemas.microsoft.com/office/drawing/2018/hyperlinkcolor" val="tx"/>
                    </a:ext>
                  </a:extLst>
                </a:hlinkClick>
              </a:rPr>
              <a:t>dulcy@ecn.purdue.edu</a:t>
            </a:r>
            <a:r>
              <a:rPr lang="en-US" sz="1600" i="1" dirty="0">
                <a:solidFill>
                  <a:srgbClr val="FF0000"/>
                </a:solidFill>
                <a:latin typeface="Arial"/>
              </a:rPr>
              <a:t>). This does not have to be a final/approved version.  </a:t>
            </a:r>
          </a:p>
          <a:p>
            <a:pPr marL="457200" indent="-457200" defTabSz="914400"/>
            <a:endParaRPr lang="en-US" sz="2000" b="1" dirty="0">
              <a:solidFill>
                <a:prstClr val="black"/>
              </a:solidFill>
              <a:latin typeface="Arial"/>
            </a:endParaRPr>
          </a:p>
          <a:p>
            <a:pPr marL="457200" indent="-457200" defTabSz="914400"/>
            <a:endParaRPr lang="en-US" sz="2000" b="1" dirty="0">
              <a:solidFill>
                <a:prstClr val="black"/>
              </a:solidFill>
              <a:latin typeface="Arial"/>
            </a:endParaRPr>
          </a:p>
          <a:p>
            <a:pPr marL="457200" indent="-457200" defTabSz="914400"/>
            <a:r>
              <a:rPr lang="en-US" sz="2000" i="1" dirty="0">
                <a:solidFill>
                  <a:prstClr val="black"/>
                </a:solidFill>
                <a:latin typeface="Arial"/>
              </a:rPr>
              <a:t>*</a:t>
            </a:r>
            <a:r>
              <a:rPr lang="en-US" sz="1600" i="1" dirty="0">
                <a:solidFill>
                  <a:prstClr val="black"/>
                </a:solidFill>
                <a:latin typeface="Arial"/>
              </a:rPr>
              <a:t>Note, Dr. Abraham will not be able to approve Form 9 until all committee members have approved and she has obtained approval from the format advisor.</a:t>
            </a:r>
          </a:p>
        </p:txBody>
      </p:sp>
    </p:spTree>
    <p:extLst>
      <p:ext uri="{BB962C8B-B14F-4D97-AF65-F5344CB8AC3E}">
        <p14:creationId xmlns:p14="http://schemas.microsoft.com/office/powerpoint/2010/main" val="3057768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Deposit with Graduate School</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43</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3FAF883C-3F48-08CE-FD63-BDFD338BA06B}"/>
              </a:ext>
            </a:extLst>
          </p:cNvPr>
          <p:cNvSpPr txBox="1">
            <a:spLocks/>
          </p:cNvSpPr>
          <p:nvPr/>
        </p:nvSpPr>
        <p:spPr bwMode="auto">
          <a:xfrm>
            <a:off x="353682" y="1039565"/>
            <a:ext cx="11433110" cy="49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Complete Electronic Thesis Acceptance Form (Form 9)</a:t>
            </a:r>
          </a:p>
          <a:p>
            <a:pPr marL="784225" marR="0" lvl="1" indent="-457200" algn="l" defTabSz="914400" rtl="0" eaLnBrk="1" fontAlgn="base" latinLnBrk="0" hangingPunct="1">
              <a:lnSpc>
                <a:spcPct val="100000"/>
              </a:lnSpc>
              <a:spcBef>
                <a:spcPct val="20000"/>
              </a:spcBef>
              <a:spcAft>
                <a:spcPct val="0"/>
              </a:spcAft>
              <a:buClr>
                <a:srgbClr val="E1D5A3"/>
              </a:buClr>
              <a:buSzPct val="6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upload link will not be available to you until all the signatures have been obtained on the form 9.</a:t>
            </a:r>
          </a:p>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Submit Electronic Thesis/Dissertation to </a:t>
            </a:r>
            <a:r>
              <a:rPr kumimoji="0" lang="en-US" sz="2400" b="0" i="0" u="none" strike="noStrike" kern="0" cap="none" spc="0" normalizeH="0" baseline="0" noProof="0" dirty="0" err="1">
                <a:ln>
                  <a:noFill/>
                </a:ln>
                <a:solidFill>
                  <a:sysClr val="windowText" lastClr="000000"/>
                </a:solidFill>
                <a:effectLst/>
                <a:uLnTx/>
                <a:uFillTx/>
                <a:latin typeface="Calibri" pitchFamily="34" charset="0"/>
                <a:ea typeface="MS PGothic" pitchFamily="34" charset="-128"/>
              </a:rPr>
              <a:t>HammerRR</a:t>
            </a:r>
            <a:r>
              <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a:t>
            </a:r>
          </a:p>
          <a:p>
            <a:pPr marL="784225" lvl="1" indent="-457200" defTabSz="914400">
              <a:buClr>
                <a:srgbClr val="CEB966"/>
              </a:buClr>
              <a:buSzPct val="65000"/>
              <a:buFont typeface="Arial" panose="020B0604020202020204" pitchFamily="34" charset="0"/>
              <a:buChar cha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Graduate School requires that you submit your electronic deposit </a:t>
            </a:r>
            <a:r>
              <a:rPr kumimoji="0" lang="en-US" sz="2000" b="1" i="0" u="none" strike="noStrike" kern="0" cap="none" spc="0" normalizeH="0" baseline="0" noProof="0" dirty="0">
                <a:ln>
                  <a:noFill/>
                </a:ln>
                <a:solidFill>
                  <a:srgbClr val="FF0000"/>
                </a:solidFill>
                <a:effectLst/>
                <a:uLnTx/>
                <a:uFillTx/>
                <a:latin typeface="Calibri" pitchFamily="34" charset="0"/>
                <a:ea typeface="MS PGothic" pitchFamily="34" charset="-128"/>
              </a:rPr>
              <a:t>no later than 5:00 pm on April 29, 2025.</a:t>
            </a:r>
            <a:endPar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0" marR="0" lvl="0" indent="0" algn="l" defTabSz="914400" rtl="0" eaLnBrk="1" fontAlgn="base" latinLnBrk="0" hangingPunct="1">
              <a:lnSpc>
                <a:spcPct val="100000"/>
              </a:lnSpc>
              <a:spcBef>
                <a:spcPct val="20000"/>
              </a:spcBef>
              <a:spcAft>
                <a:spcPct val="0"/>
              </a:spcAft>
              <a:buClr>
                <a:srgbClr val="CEB966"/>
              </a:buClr>
              <a:buSzPct val="65000"/>
              <a:buFont typeface="Wingdings" charset="2"/>
              <a:buNone/>
              <a:tabLst/>
              <a:defRPr/>
            </a:pPr>
            <a:endParaRPr kumimoji="0" lang="en-US" sz="1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Graduate School exit survey must be complete</a:t>
            </a:r>
          </a:p>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Pay Deposit fee</a:t>
            </a:r>
          </a:p>
          <a:p>
            <a:pPr marL="784225" marR="0" lvl="1" indent="-457200" algn="l" defTabSz="914400" rtl="0" eaLnBrk="1" fontAlgn="base" latinLnBrk="0" hangingPunct="1">
              <a:lnSpc>
                <a:spcPct val="100000"/>
              </a:lnSpc>
              <a:spcBef>
                <a:spcPct val="20000"/>
              </a:spcBef>
              <a:spcAft>
                <a:spcPct val="0"/>
              </a:spcAft>
              <a:buClr>
                <a:srgbClr val="E1D5A3"/>
              </a:buClr>
              <a:buSzPct val="6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MSCE is $90</a:t>
            </a:r>
          </a:p>
          <a:p>
            <a:pPr marL="784225" marR="0" lvl="1" indent="-457200" algn="l" defTabSz="914400" rtl="0" eaLnBrk="1" fontAlgn="base" latinLnBrk="0" hangingPunct="1">
              <a:lnSpc>
                <a:spcPct val="100000"/>
              </a:lnSpc>
              <a:spcBef>
                <a:spcPct val="20000"/>
              </a:spcBef>
              <a:spcAft>
                <a:spcPct val="0"/>
              </a:spcAft>
              <a:buClr>
                <a:srgbClr val="E1D5A3"/>
              </a:buClr>
              <a:buSzPct val="6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PhD is $125</a:t>
            </a:r>
          </a:p>
          <a:p>
            <a:pPr marL="457200" marR="0" lvl="0" indent="-457200" algn="l" defTabSz="914400" rtl="0" eaLnBrk="1" fontAlgn="base" latinLnBrk="0" hangingPunct="1">
              <a:lnSpc>
                <a:spcPct val="100000"/>
              </a:lnSpc>
              <a:spcBef>
                <a:spcPct val="20000"/>
              </a:spcBef>
              <a:spcAft>
                <a:spcPct val="0"/>
              </a:spcAft>
              <a:buClr>
                <a:srgbClr val="CEB966"/>
              </a:buClr>
              <a:buSzPct val="65000"/>
              <a:buFont typeface="Arial" panose="020B0604020202020204" pitchFamily="34"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0" marR="0" lvl="0" indent="0" algn="l" defTabSz="914400" rtl="0" eaLnBrk="1" fontAlgn="base" latinLnBrk="0" hangingPunct="1">
              <a:lnSpc>
                <a:spcPct val="100000"/>
              </a:lnSpc>
              <a:spcBef>
                <a:spcPct val="20000"/>
              </a:spcBef>
              <a:spcAft>
                <a:spcPct val="0"/>
              </a:spcAft>
              <a:buClr>
                <a:srgbClr val="CEB966"/>
              </a:buClr>
              <a:buSzPct val="65000"/>
              <a:buFont typeface="Wingdings" charset="2"/>
              <a:buNone/>
              <a:tabLst/>
              <a:defRPr/>
            </a:pP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843366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Deadline Extension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44</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a:extLst>
              <a:ext uri="{FF2B5EF4-FFF2-40B4-BE49-F238E27FC236}">
                <a16:creationId xmlns:a16="http://schemas.microsoft.com/office/drawing/2014/main" id="{C8B84646-C165-D909-6C92-4622F762E0CB}"/>
              </a:ext>
            </a:extLst>
          </p:cNvPr>
          <p:cNvSpPr txBox="1">
            <a:spLocks/>
          </p:cNvSpPr>
          <p:nvPr/>
        </p:nvSpPr>
        <p:spPr bwMode="auto">
          <a:xfrm>
            <a:off x="326311" y="1219609"/>
            <a:ext cx="11322349"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Graduate School will allow a request to extend the graduation deadline by up to two weeks.</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request must be made BEFORE the regular deadline – so before April 16 for a defense extension or before April 29 for a deposit extension.</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 request form (Form 14) can be found in the Grad School database – the same place you do your plan of study and exam forms.</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r>
              <a:rPr kumimoji="0" lang="en-US" sz="30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There is a $200 fee to extend the deadlines</a:t>
            </a:r>
          </a:p>
        </p:txBody>
      </p:sp>
    </p:spTree>
    <p:extLst>
      <p:ext uri="{BB962C8B-B14F-4D97-AF65-F5344CB8AC3E}">
        <p14:creationId xmlns:p14="http://schemas.microsoft.com/office/powerpoint/2010/main" val="3202116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326312" y="310959"/>
            <a:ext cx="11865688" cy="498598"/>
          </a:xfrm>
        </p:spPr>
        <p:txBody>
          <a:bodyPr/>
          <a:lstStyle/>
          <a:p>
            <a:r>
              <a:rPr lang="en-US" dirty="0"/>
              <a:t>Quality</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45</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Rectangle 3" descr="Rectangle: Click to edit Master text styles&#10;Second level&#10;Third level&#10;Fourth level&#10;Fifth level">
            <a:extLst>
              <a:ext uri="{FF2B5EF4-FFF2-40B4-BE49-F238E27FC236}">
                <a16:creationId xmlns:a16="http://schemas.microsoft.com/office/drawing/2014/main" id="{A42F9D01-D556-85A5-1107-1AC4FB915FF7}"/>
              </a:ext>
            </a:extLst>
          </p:cNvPr>
          <p:cNvSpPr txBox="1">
            <a:spLocks noChangeArrowheads="1"/>
          </p:cNvSpPr>
          <p:nvPr/>
        </p:nvSpPr>
        <p:spPr bwMode="auto">
          <a:xfrm>
            <a:off x="412804" y="1169610"/>
            <a:ext cx="10830339" cy="476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Your thesis/dissertation will be publicly accessible</a:t>
            </a:r>
          </a:p>
          <a:p>
            <a:pPr marL="0" marR="0" lvl="0" indent="0" algn="l" defTabSz="914400" rtl="0" eaLnBrk="1" fontAlgn="base" latinLnBrk="0" hangingPunct="1">
              <a:lnSpc>
                <a:spcPct val="80000"/>
              </a:lnSpc>
              <a:spcBef>
                <a:spcPct val="20000"/>
              </a:spcBef>
              <a:spcAft>
                <a:spcPct val="0"/>
              </a:spcAft>
              <a:buClr>
                <a:srgbClr val="CEB966"/>
              </a:buClr>
              <a:buSzPct val="65000"/>
              <a:buFont typeface="Wingdings" charset="2"/>
              <a:buNone/>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Spelling, grammar, figure quality, references, cross referencing take time to work out. Use </a:t>
            </a:r>
            <a:r>
              <a:rPr kumimoji="0" lang="en-US" sz="2600" b="0" i="0" u="none" strike="noStrike" kern="0" cap="none" spc="0" normalizeH="0" baseline="0" noProof="0" dirty="0">
                <a:ln>
                  <a:noFill/>
                </a:ln>
                <a:solidFill>
                  <a:schemeClr val="bg1"/>
                </a:solidFill>
                <a:effectLst/>
                <a:uLnTx/>
                <a:uFillTx/>
                <a:latin typeface="Calibri" pitchFamily="34" charset="0"/>
                <a:ea typeface="MS PGothic" pitchFamily="34" charset="-128"/>
                <a:hlinkClick r:id="rId3">
                  <a:extLst>
                    <a:ext uri="{A12FA001-AC4F-418D-AE19-62706E023703}">
                      <ahyp:hlinkClr xmlns:ahyp="http://schemas.microsoft.com/office/drawing/2018/hyperlinkcolor" val="tx"/>
                    </a:ext>
                  </a:extLst>
                </a:hlinkClick>
              </a:rPr>
              <a:t>OWL</a:t>
            </a:r>
            <a:r>
              <a:rPr kumimoji="0" lang="en-US" sz="2600" b="0" i="0" u="none" strike="noStrike" kern="0" cap="none" spc="0" normalizeH="0" baseline="0" noProof="0" dirty="0">
                <a:ln>
                  <a:noFill/>
                </a:ln>
                <a:solidFill>
                  <a:schemeClr val="bg1"/>
                </a:solidFill>
                <a:effectLst/>
                <a:uLnTx/>
                <a:uFillTx/>
                <a:latin typeface="Calibri" pitchFamily="34" charset="0"/>
                <a:ea typeface="MS PGothic" pitchFamily="34" charset="-128"/>
              </a:rPr>
              <a:t> </a:t>
            </a:r>
            <a:r>
              <a:rPr kumimoji="0" lang="en-US" sz="2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as a resource</a:t>
            </a:r>
          </a:p>
          <a:p>
            <a:pPr marL="0" marR="0" lvl="0" indent="0" algn="l" defTabSz="914400" rtl="0" eaLnBrk="1" fontAlgn="base" latinLnBrk="0" hangingPunct="1">
              <a:lnSpc>
                <a:spcPct val="80000"/>
              </a:lnSpc>
              <a:spcBef>
                <a:spcPct val="20000"/>
              </a:spcBef>
              <a:spcAft>
                <a:spcPct val="0"/>
              </a:spcAft>
              <a:buClr>
                <a:srgbClr val="CEB966"/>
              </a:buClr>
              <a:buSzPct val="65000"/>
              <a:buFont typeface="Wingdings" charset="2"/>
              <a:buNone/>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Your committee’s first read should </a:t>
            </a:r>
            <a:r>
              <a:rPr kumimoji="0" lang="en-US" sz="2600" b="1" i="0" u="none" strike="noStrike" kern="0" cap="none" spc="0" normalizeH="0" baseline="0" noProof="0" dirty="0">
                <a:ln>
                  <a:noFill/>
                </a:ln>
                <a:solidFill>
                  <a:srgbClr val="FF0000"/>
                </a:solidFill>
                <a:effectLst/>
                <a:uLnTx/>
                <a:uFillTx/>
                <a:latin typeface="Calibri" pitchFamily="34" charset="0"/>
                <a:ea typeface="MS PGothic" pitchFamily="34" charset="-128"/>
              </a:rPr>
              <a:t>be a very high-quality document… not a mid-point draft</a:t>
            </a:r>
          </a:p>
          <a:p>
            <a:pPr marL="0" marR="0" lvl="0" indent="0" algn="l" defTabSz="914400" rtl="0" eaLnBrk="1" fontAlgn="base" latinLnBrk="0" hangingPunct="1">
              <a:lnSpc>
                <a:spcPct val="80000"/>
              </a:lnSpc>
              <a:spcBef>
                <a:spcPct val="20000"/>
              </a:spcBef>
              <a:spcAft>
                <a:spcPct val="0"/>
              </a:spcAft>
              <a:buClr>
                <a:srgbClr val="CEB966"/>
              </a:buClr>
              <a:buSzPct val="65000"/>
              <a:buFont typeface="Wingdings" charset="2"/>
              <a:buNone/>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6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Be considerate of your advisor’s time on drafts.  Make sure each revision he/she re-reads reflects more then a few hours of inserting edits</a:t>
            </a:r>
          </a:p>
          <a:p>
            <a:pPr marL="0" marR="0" lvl="0" indent="0" algn="l" defTabSz="914400" rtl="0" eaLnBrk="1" fontAlgn="base" latinLnBrk="0" hangingPunct="1">
              <a:lnSpc>
                <a:spcPct val="80000"/>
              </a:lnSpc>
              <a:spcBef>
                <a:spcPct val="20000"/>
              </a:spcBef>
              <a:spcAft>
                <a:spcPct val="0"/>
              </a:spcAft>
              <a:buClr>
                <a:srgbClr val="CEB966"/>
              </a:buClr>
              <a:buSzPct val="65000"/>
              <a:buFont typeface="Wingdings" charset="2"/>
              <a:buNone/>
              <a:tabLst/>
              <a:defRPr/>
            </a:pPr>
            <a:endParaRPr kumimoji="0" lang="en-US" sz="12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600" b="1" i="0" u="none" strike="noStrike" kern="0" cap="none" spc="0" normalizeH="0" baseline="0" noProof="0" dirty="0">
                <a:ln>
                  <a:noFill/>
                </a:ln>
                <a:solidFill>
                  <a:srgbClr val="FF0000"/>
                </a:solidFill>
                <a:effectLst/>
                <a:uLnTx/>
                <a:uFillTx/>
                <a:latin typeface="Calibri" pitchFamily="34" charset="0"/>
                <a:ea typeface="MS PGothic" pitchFamily="34" charset="-128"/>
              </a:rPr>
              <a:t>We recommend you first meet with your format advisor at the time you submit Form 8</a:t>
            </a: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endParaRPr kumimoji="0" lang="en-US" sz="2800" b="0" i="0" u="none" strike="noStrike" kern="0" cap="none" spc="0" normalizeH="0" baseline="0" noProof="0" dirty="0">
              <a:ln>
                <a:noFill/>
              </a:ln>
              <a:solidFill>
                <a:sysClr val="windowText" lastClr="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726358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ing">
            <a:extLst>
              <a:ext uri="{FF2B5EF4-FFF2-40B4-BE49-F238E27FC236}">
                <a16:creationId xmlns:a16="http://schemas.microsoft.com/office/drawing/2014/main" id="{BF0D9B23-421F-8D4A-A596-3BE4933C2FAD}"/>
              </a:ext>
            </a:extLst>
          </p:cNvPr>
          <p:cNvSpPr>
            <a:spLocks noGrp="1"/>
          </p:cNvSpPr>
          <p:nvPr>
            <p:ph type="ctrTitle"/>
          </p:nvPr>
        </p:nvSpPr>
        <p:spPr/>
        <p:txBody>
          <a:bodyPr/>
          <a:lstStyle/>
          <a:p>
            <a:r>
              <a:rPr lang="en-US" dirty="0"/>
              <a:t>Thank You</a:t>
            </a:r>
          </a:p>
        </p:txBody>
      </p:sp>
      <p:sp>
        <p:nvSpPr>
          <p:cNvPr id="5" name="Body Text">
            <a:extLst>
              <a:ext uri="{FF2B5EF4-FFF2-40B4-BE49-F238E27FC236}">
                <a16:creationId xmlns:a16="http://schemas.microsoft.com/office/drawing/2014/main" id="{6A050006-01E5-9947-9A3C-DCCAFFEA5DD7}"/>
              </a:ext>
            </a:extLst>
          </p:cNvPr>
          <p:cNvSpPr>
            <a:spLocks noGrp="1"/>
          </p:cNvSpPr>
          <p:nvPr>
            <p:ph type="body" sz="quarter" idx="14"/>
          </p:nvPr>
        </p:nvSpPr>
        <p:spPr/>
        <p:txBody>
          <a:bodyPr/>
          <a:lstStyle/>
          <a:p>
            <a:r>
              <a:rPr lang="en-US" dirty="0"/>
              <a:t>Any questions?</a:t>
            </a:r>
          </a:p>
        </p:txBody>
      </p:sp>
      <p:sp>
        <p:nvSpPr>
          <p:cNvPr id="2" name="Date">
            <a:extLst>
              <a:ext uri="{FF2B5EF4-FFF2-40B4-BE49-F238E27FC236}">
                <a16:creationId xmlns:a16="http://schemas.microsoft.com/office/drawing/2014/main" id="{6E45509A-B966-5240-9DAE-86C72B4D4984}"/>
              </a:ext>
            </a:extLst>
          </p:cNvPr>
          <p:cNvSpPr>
            <a:spLocks noGrp="1"/>
          </p:cNvSpPr>
          <p:nvPr>
            <p:ph type="dt" sz="half" idx="10"/>
          </p:nvPr>
        </p:nvSpPr>
        <p:spPr/>
        <p:txBody>
          <a:bodyPr/>
          <a:lstStyle/>
          <a:p>
            <a:fld id="{049DC8E1-D369-0F48-9062-BB068AFD07CE}" type="datetime1">
              <a:rPr lang="en-US" smtClean="0"/>
              <a:pPr/>
              <a:t>2/4/2025</a:t>
            </a:fld>
            <a:endParaRPr lang="en-US" dirty="0"/>
          </a:p>
        </p:txBody>
      </p:sp>
      <p:sp>
        <p:nvSpPr>
          <p:cNvPr id="3" name="Slide Number">
            <a:extLst>
              <a:ext uri="{FF2B5EF4-FFF2-40B4-BE49-F238E27FC236}">
                <a16:creationId xmlns:a16="http://schemas.microsoft.com/office/drawing/2014/main" id="{6368F648-1EB6-6643-BF62-9A8D3E03137F}"/>
              </a:ext>
            </a:extLst>
          </p:cNvPr>
          <p:cNvSpPr>
            <a:spLocks noGrp="1"/>
          </p:cNvSpPr>
          <p:nvPr>
            <p:ph type="sldNum" sz="quarter" idx="12"/>
          </p:nvPr>
        </p:nvSpPr>
        <p:spPr/>
        <p:txBody>
          <a:bodyPr/>
          <a:lstStyle/>
          <a:p>
            <a:fld id="{8A7A6979-0714-4377-B894-6BE4C2D6E202}" type="slidenum">
              <a:rPr lang="en-US" smtClean="0"/>
              <a:pPr/>
              <a:t>46</a:t>
            </a:fld>
            <a:endParaRPr lang="en-US" dirty="0"/>
          </a:p>
        </p:txBody>
      </p:sp>
      <p:pic>
        <p:nvPicPr>
          <p:cNvPr id="10" name="Picture 9">
            <a:extLst>
              <a:ext uri="{FF2B5EF4-FFF2-40B4-BE49-F238E27FC236}">
                <a16:creationId xmlns:a16="http://schemas.microsoft.com/office/drawing/2014/main" id="{9FEE9003-7D66-E246-B789-49A00CD8408C}"/>
              </a:ext>
            </a:extLst>
          </p:cNvPr>
          <p:cNvPicPr>
            <a:picLocks noChangeAspect="1"/>
          </p:cNvPicPr>
          <p:nvPr/>
        </p:nvPicPr>
        <p:blipFill>
          <a:blip r:embed="rId2"/>
          <a:srcRect/>
          <a:stretch/>
        </p:blipFill>
        <p:spPr>
          <a:xfrm>
            <a:off x="1962311" y="6072299"/>
            <a:ext cx="3418318" cy="365760"/>
          </a:xfrm>
          <a:prstGeom prst="rect">
            <a:avLst/>
          </a:prstGeom>
        </p:spPr>
      </p:pic>
    </p:spTree>
    <p:extLst>
      <p:ext uri="{BB962C8B-B14F-4D97-AF65-F5344CB8AC3E}">
        <p14:creationId xmlns:p14="http://schemas.microsoft.com/office/powerpoint/2010/main" val="337321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186450"/>
            <a:ext cx="9234309" cy="512448"/>
          </a:xfrm>
        </p:spPr>
        <p:txBody>
          <a:bodyPr/>
          <a:lstStyle/>
          <a:p>
            <a:r>
              <a:rPr lang="en-US" dirty="0"/>
              <a:t>Important Dates – August 2025</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5</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Rectangle 3" descr="Rectangle: Click to edit Master text styles&#10;Second level&#10;Third level&#10;Fourth level&#10;Fifth level">
            <a:extLst>
              <a:ext uri="{FF2B5EF4-FFF2-40B4-BE49-F238E27FC236}">
                <a16:creationId xmlns:a16="http://schemas.microsoft.com/office/drawing/2014/main" id="{49CB2218-4EA0-863A-A5A5-5D1422DD6DFF}"/>
              </a:ext>
            </a:extLst>
          </p:cNvPr>
          <p:cNvSpPr txBox="1">
            <a:spLocks noChangeArrowheads="1"/>
          </p:cNvSpPr>
          <p:nvPr/>
        </p:nvSpPr>
        <p:spPr bwMode="auto">
          <a:xfrm>
            <a:off x="535710" y="1103602"/>
            <a:ext cx="9957758"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Failing to Plan implies Planning to Fail</a:t>
            </a:r>
          </a:p>
          <a:p>
            <a:pPr marL="0" marR="0" lvl="0" indent="0" algn="l" defTabSz="914400" rtl="0" eaLnBrk="1" fontAlgn="base" latinLnBrk="0" hangingPunct="1">
              <a:lnSpc>
                <a:spcPct val="80000"/>
              </a:lnSpc>
              <a:spcBef>
                <a:spcPct val="20000"/>
              </a:spcBef>
              <a:spcAft>
                <a:spcPct val="0"/>
              </a:spcAft>
              <a:buClr>
                <a:srgbClr val="CEB966"/>
              </a:buClr>
              <a:buSzPct val="65000"/>
              <a:buFont typeface="Wingdings" charset="2"/>
              <a:buNone/>
              <a:tabLst/>
              <a:defRPr/>
            </a:pPr>
            <a:endPar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May 16</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th</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i="0" u="none" strike="noStrike" kern="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Plan of study must be fully approved by CCE </a:t>
            </a:r>
          </a:p>
          <a:p>
            <a:pPr marL="0" marR="0" lvl="0" indent="0" algn="l" defTabSz="914400" rtl="0" eaLnBrk="1" fontAlgn="base" latinLnBrk="0" hangingPunct="1">
              <a:lnSpc>
                <a:spcPct val="80000"/>
              </a:lnSpc>
              <a:spcBef>
                <a:spcPct val="20000"/>
              </a:spcBef>
              <a:spcAft>
                <a:spcPct val="0"/>
              </a:spcAft>
              <a:buClr>
                <a:srgbClr val="CEB966"/>
              </a:buClr>
              <a:buSzPct val="65000"/>
              <a:buNone/>
              <a:tabLst/>
              <a:defRPr/>
            </a:pP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June 11</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th</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is</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the last day to declare candidacy</a:t>
            </a: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July 21</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st</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Exam Completed</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Forms submitted online by advisor by 5:00 pm or candidate will be removed as candidate.</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July 29</a:t>
            </a:r>
            <a:r>
              <a:rPr kumimoji="0" lang="en-US" sz="1800" b="1" i="0" u="none" strike="noStrike" kern="0" cap="none" spc="0" normalizeH="0" baseline="3000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th</a:t>
            </a:r>
            <a:r>
              <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 </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Final Date for Thesis Deposit</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You will not be permitted to upload your document to the Graduate School for deposit until the Form 9 has been fully approved by Civil.</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CEB966"/>
              </a:buClr>
              <a:buSzPct val="65000"/>
              <a:buFont typeface="Wingdings" charset="2"/>
              <a:buChar char="n"/>
              <a:tabLst/>
              <a:defRPr/>
            </a:pPr>
            <a:r>
              <a:rPr kumimoji="0" lang="en-US" sz="2000" b="0" i="0" u="none" strike="noStrike" kern="0" cap="none" spc="0" normalizeH="0" baseline="0" noProof="0" dirty="0">
                <a:ln>
                  <a:noFill/>
                </a:ln>
                <a:solidFill>
                  <a:sysClr val="windowText" lastClr="000000"/>
                </a:solidFill>
                <a:effectLst/>
                <a:uLnTx/>
                <a:uFillTx/>
                <a:latin typeface="Arial"/>
                <a:ea typeface="MS PGothic" pitchFamily="34" charset="-128"/>
                <a:cs typeface="Arial" panose="020B0604020202020204" pitchFamily="34" charset="0"/>
              </a:rPr>
              <a:t>Candidate deadlines can be found at:</a:t>
            </a:r>
          </a:p>
          <a:p>
            <a:pPr marL="669925" marR="0" lvl="1" indent="-325438" algn="l" defTabSz="914400" rtl="0" eaLnBrk="1" fontAlgn="base" latinLnBrk="0" hangingPunct="1">
              <a:lnSpc>
                <a:spcPct val="80000"/>
              </a:lnSpc>
              <a:spcBef>
                <a:spcPct val="20000"/>
              </a:spcBef>
              <a:spcAft>
                <a:spcPct val="0"/>
              </a:spcAft>
              <a:buClr>
                <a:srgbClr val="E1D5A3"/>
              </a:buClr>
              <a:buSzPct val="60000"/>
              <a:buFont typeface="Wingdings" charset="2"/>
              <a:buChar char="q"/>
              <a:tabLst/>
              <a:defRPr/>
            </a:pPr>
            <a:r>
              <a:rPr kumimoji="0" lang="en-US" sz="1800" b="0" i="0" u="none" strike="noStrike" kern="0" cap="none" spc="0" normalizeH="0" baseline="0" noProof="0" dirty="0">
                <a:ln>
                  <a:noFill/>
                </a:ln>
                <a:solidFill>
                  <a:schemeClr val="bg1"/>
                </a:solidFill>
                <a:effectLst/>
                <a:uLnTx/>
                <a:uFillTx/>
                <a:latin typeface="Arial"/>
                <a:ea typeface="MS PGothic" pitchFamily="34" charset="-128"/>
              </a:rPr>
              <a:t>https://engineering.purdue.edu/CCE/Academics/Graduate/Current/Candidates/Aug2025</a:t>
            </a:r>
            <a:endParaRPr kumimoji="0" lang="en-US" sz="1800" b="0" i="0" u="none" strike="noStrike" kern="0" cap="none" spc="0" normalizeH="0" baseline="0" noProof="0" dirty="0">
              <a:ln>
                <a:noFill/>
              </a:ln>
              <a:solidFill>
                <a:schemeClr val="bg1"/>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70511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Candidate Deadlines/Information</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6</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descr="Rectangle: Click to edit Master text styles&#10;Second level&#10;Third level&#10;Fourth level&#10;Fifth level">
            <a:extLst>
              <a:ext uri="{FF2B5EF4-FFF2-40B4-BE49-F238E27FC236}">
                <a16:creationId xmlns:a16="http://schemas.microsoft.com/office/drawing/2014/main" id="{D3CC9CC5-C607-74BA-B64E-D908B60F2D53}"/>
              </a:ext>
            </a:extLst>
          </p:cNvPr>
          <p:cNvSpPr txBox="1">
            <a:spLocks/>
          </p:cNvSpPr>
          <p:nvPr/>
        </p:nvSpPr>
        <p:spPr bwMode="auto">
          <a:xfrm>
            <a:off x="497511" y="1265835"/>
            <a:ext cx="11203258"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charset="2"/>
              <a:buChar char="n"/>
              <a:defRPr sz="3000">
                <a:solidFill>
                  <a:schemeClr val="tx1"/>
                </a:solidFill>
                <a:latin typeface="Calibri" pitchFamily="34" charset="0"/>
                <a:ea typeface="MS PGothic" pitchFamily="34" charset="-128"/>
                <a:cs typeface="MS PGothic" pitchFamily="34" charset="-128"/>
              </a:defRPr>
            </a:lvl1pPr>
            <a:lvl2pPr marL="669925" indent="-325438" algn="l" rtl="0" eaLnBrk="1" fontAlgn="base" hangingPunct="1">
              <a:spcBef>
                <a:spcPct val="20000"/>
              </a:spcBef>
              <a:spcAft>
                <a:spcPct val="0"/>
              </a:spcAft>
              <a:buClr>
                <a:schemeClr val="accent2"/>
              </a:buClr>
              <a:buSzPct val="60000"/>
              <a:buFont typeface="Wingdings" charset="2"/>
              <a:buChar char="q"/>
              <a:defRPr sz="2600">
                <a:solidFill>
                  <a:schemeClr val="tx1"/>
                </a:solidFill>
                <a:latin typeface="Calibri" pitchFamily="34" charset="0"/>
                <a:ea typeface="MS PGothic" pitchFamily="34" charset="-128"/>
                <a:cs typeface="MS PGothic" pitchFamily="34" charset="-128"/>
              </a:defRPr>
            </a:lvl2pPr>
            <a:lvl3pPr marL="1022350" indent="-350838" algn="l" rtl="0" eaLnBrk="1" fontAlgn="base" hangingPunct="1">
              <a:spcBef>
                <a:spcPct val="20000"/>
              </a:spcBef>
              <a:spcAft>
                <a:spcPct val="0"/>
              </a:spcAft>
              <a:buClr>
                <a:schemeClr val="accent1"/>
              </a:buClr>
              <a:buSzPct val="65000"/>
              <a:buFont typeface="Wingdings" charset="2"/>
              <a:buChar char="n"/>
              <a:defRPr sz="2200">
                <a:solidFill>
                  <a:schemeClr val="tx1"/>
                </a:solidFill>
                <a:latin typeface="Calibri" pitchFamily="34" charset="0"/>
                <a:ea typeface="MS PGothic" pitchFamily="34" charset="-128"/>
                <a:cs typeface="MS PGothic" pitchFamily="34" charset="-128"/>
              </a:defRPr>
            </a:lvl3pPr>
            <a:lvl4pPr marL="1339850" indent="-315913" algn="l" rtl="0" eaLnBrk="1" fontAlgn="base" hangingPunct="1">
              <a:spcBef>
                <a:spcPct val="20000"/>
              </a:spcBef>
              <a:spcAft>
                <a:spcPct val="0"/>
              </a:spcAft>
              <a:buClr>
                <a:schemeClr val="accent2"/>
              </a:buClr>
              <a:buSzPct val="70000"/>
              <a:buFont typeface="Wingdings" charset="2"/>
              <a:buChar char="q"/>
              <a:defRPr sz="2000">
                <a:solidFill>
                  <a:schemeClr val="tx1"/>
                </a:solidFill>
                <a:latin typeface="Calibri" pitchFamily="34" charset="0"/>
                <a:ea typeface="MS PGothic" pitchFamily="34" charset="-128"/>
                <a:cs typeface="MS PGothic" pitchFamily="34" charset="-128"/>
              </a:defRPr>
            </a:lvl4pPr>
            <a:lvl5pPr marL="1681163" indent="-339725" algn="l" rtl="0" eaLnBrk="1" fontAlgn="base" hangingPunct="1">
              <a:spcBef>
                <a:spcPct val="20000"/>
              </a:spcBef>
              <a:spcAft>
                <a:spcPct val="0"/>
              </a:spcAft>
              <a:buClr>
                <a:schemeClr val="accent1"/>
              </a:buClr>
              <a:buSzPct val="75000"/>
              <a:buFont typeface="Wingdings" charset="2"/>
              <a:buChar char="§"/>
              <a:defRPr sz="2000">
                <a:solidFill>
                  <a:schemeClr val="tx1"/>
                </a:solidFill>
                <a:latin typeface="Calibri" pitchFamily="34" charset="0"/>
                <a:ea typeface="MS PGothic" pitchFamily="34" charset="-128"/>
                <a:cs typeface="MS PGothic" pitchFamily="34" charset="-128"/>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Available at the Current Students page:</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Char char="n"/>
              <a:tabLst/>
              <a:defRPr/>
            </a:pPr>
            <a:endParaRPr kumimoji="0" lang="en-US" sz="3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charset="2"/>
              <a:buNone/>
              <a:tabLst/>
              <a:defRPr/>
            </a:pP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hlinkClick r:id="rId3">
                  <a:extLst>
                    <a:ext uri="{A12FA001-AC4F-418D-AE19-62706E023703}">
                      <ahyp:hlinkClr xmlns:ahyp="http://schemas.microsoft.com/office/drawing/2018/hyperlinkcolor" val="tx"/>
                    </a:ext>
                  </a:extLst>
                </a:hlinkClick>
              </a:rPr>
              <a:t>https://engineering.purdue.edu/CCE/Academics/Graduate/Current/Graduating_Students</a:t>
            </a:r>
            <a:r>
              <a:rPr kumimoji="0" lang="en-US" sz="2000" b="0" i="0" u="none" strike="noStrike" kern="0" cap="none" spc="0" normalizeH="0" baseline="0" noProof="0" dirty="0">
                <a:ln>
                  <a:noFill/>
                </a:ln>
                <a:solidFill>
                  <a:schemeClr val="bg1"/>
                </a:solidFill>
                <a:effectLst/>
                <a:uLnTx/>
                <a:uFillTx/>
                <a:latin typeface="Calibri" pitchFamily="34" charset="0"/>
                <a:ea typeface="MS PGothic" pitchFamily="34" charset="-128"/>
              </a:rPr>
              <a:t> </a:t>
            </a:r>
            <a:endParaRPr kumimoji="0" lang="en-US" sz="2000" b="0" i="0" u="none" strike="noStrike" kern="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There are checklists available to help you navigate the process.</a:t>
            </a: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endPar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CEB966"/>
              </a:buClr>
              <a:buSzPct val="65000"/>
              <a:buFont typeface="Wingdings" pitchFamily="2" charset="2"/>
              <a:buNone/>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If you determine that you will not graduate, please let the CCE Grad Office know as soon as possible so you can be removed from the candidate list.</a:t>
            </a:r>
          </a:p>
        </p:txBody>
      </p:sp>
    </p:spTree>
    <p:extLst>
      <p:ext uri="{BB962C8B-B14F-4D97-AF65-F5344CB8AC3E}">
        <p14:creationId xmlns:p14="http://schemas.microsoft.com/office/powerpoint/2010/main" val="1846061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Deadline Fees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7</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B6EFD8AE-13C6-2A86-5C3E-19CF7482D3DA}"/>
              </a:ext>
            </a:extLst>
          </p:cNvPr>
          <p:cNvSpPr txBox="1">
            <a:spLocks/>
          </p:cNvSpPr>
          <p:nvPr/>
        </p:nvSpPr>
        <p:spPr>
          <a:xfrm>
            <a:off x="672860" y="1315278"/>
            <a:ext cx="10420710" cy="5003800"/>
          </a:xfrm>
          <a:prstGeom prst="rect">
            <a:avLst/>
          </a:prstGeom>
          <a:noFill/>
        </p:spPr>
        <p:txBody>
          <a:bodyPr vert="horz" wrap="square" lIns="0" tIns="0" rIns="0" bIns="0" rtlCol="0" anchor="t" anchorCtr="0">
            <a:normAutofit fontScale="92500"/>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buFont typeface="Wingdings" pitchFamily="2" charset="2"/>
              <a:buNone/>
            </a:pPr>
            <a:r>
              <a:rPr lang="en-US" sz="2800" dirty="0"/>
              <a:t>The graduate school has implemented fees for late candidate deadlines:</a:t>
            </a:r>
          </a:p>
          <a:p>
            <a:endParaRPr lang="en-US" sz="1300" dirty="0"/>
          </a:p>
          <a:p>
            <a:r>
              <a:rPr lang="en-US" sz="2800" dirty="0"/>
              <a:t>A $200 late fee will be charged to a student who submits their Plan of Study (POS) after the deadline in the semester they wish to be a candidate. </a:t>
            </a:r>
            <a:r>
              <a:rPr lang="en-US" sz="2800" dirty="0">
                <a:solidFill>
                  <a:srgbClr val="FF0000"/>
                </a:solidFill>
              </a:rPr>
              <a:t>For students wishing to graduate in May 2025, that date was January 12th</a:t>
            </a:r>
          </a:p>
          <a:p>
            <a:endParaRPr lang="en-US" sz="1300" dirty="0">
              <a:solidFill>
                <a:srgbClr val="FF0000"/>
              </a:solidFill>
            </a:endParaRPr>
          </a:p>
          <a:p>
            <a:r>
              <a:rPr lang="en-US" sz="2800" dirty="0"/>
              <a:t>A formal request must still be made of the graduate school to accept the POS after the deadline.  If they do not approve, no fee will be charged.</a:t>
            </a:r>
          </a:p>
          <a:p>
            <a:endParaRPr lang="en-US" sz="2800" dirty="0"/>
          </a:p>
          <a:p>
            <a:r>
              <a:rPr lang="en-US" sz="2800" dirty="0">
                <a:solidFill>
                  <a:srgbClr val="FF0000"/>
                </a:solidFill>
              </a:rPr>
              <a:t>Changes to POS do not affect the deadline.</a:t>
            </a:r>
          </a:p>
        </p:txBody>
      </p:sp>
    </p:spTree>
    <p:extLst>
      <p:ext uri="{BB962C8B-B14F-4D97-AF65-F5344CB8AC3E}">
        <p14:creationId xmlns:p14="http://schemas.microsoft.com/office/powerpoint/2010/main" val="314970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Deadline Fees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8</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3" name="Content Placeholder 2" descr="Rectangle: Click to edit Master text styles&#10;Second level&#10;Third level&#10;Fourth level&#10;Fifth level">
            <a:extLst>
              <a:ext uri="{FF2B5EF4-FFF2-40B4-BE49-F238E27FC236}">
                <a16:creationId xmlns:a16="http://schemas.microsoft.com/office/drawing/2014/main" id="{E5953323-C794-A035-1B69-34A79EB51A0D}"/>
              </a:ext>
            </a:extLst>
          </p:cNvPr>
          <p:cNvSpPr txBox="1">
            <a:spLocks/>
          </p:cNvSpPr>
          <p:nvPr/>
        </p:nvSpPr>
        <p:spPr>
          <a:xfrm>
            <a:off x="599482" y="1579631"/>
            <a:ext cx="10699630" cy="4114800"/>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800" dirty="0"/>
              <a:t>A $200 late fee will be charged to a student who requests candidacy after the appropriate deadline for the semester. </a:t>
            </a:r>
            <a:r>
              <a:rPr lang="en-US" sz="2800" dirty="0">
                <a:solidFill>
                  <a:srgbClr val="FF0000"/>
                </a:solidFill>
              </a:rPr>
              <a:t>For students wishing to graduate in May 2025, that date is February 5th.  </a:t>
            </a:r>
          </a:p>
          <a:p>
            <a:endParaRPr lang="en-US" sz="2800" dirty="0">
              <a:solidFill>
                <a:srgbClr val="FF0000"/>
              </a:solidFill>
            </a:endParaRPr>
          </a:p>
          <a:p>
            <a:r>
              <a:rPr lang="en-US" sz="2800" dirty="0"/>
              <a:t>A formal request must still be made of the graduate school to add the student to the candidate roster.  If they do not approve, no fee will be charged. </a:t>
            </a:r>
            <a:endParaRPr lang="en-US" dirty="0"/>
          </a:p>
        </p:txBody>
      </p:sp>
    </p:spTree>
    <p:extLst>
      <p:ext uri="{BB962C8B-B14F-4D97-AF65-F5344CB8AC3E}">
        <p14:creationId xmlns:p14="http://schemas.microsoft.com/office/powerpoint/2010/main" val="2382937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21F28594-CBA8-194D-A471-8B1391F0B051}"/>
              </a:ext>
            </a:extLst>
          </p:cNvPr>
          <p:cNvSpPr>
            <a:spLocks noGrp="1"/>
          </p:cNvSpPr>
          <p:nvPr>
            <p:ph type="ctrTitle"/>
          </p:nvPr>
        </p:nvSpPr>
        <p:spPr>
          <a:xfrm>
            <a:off x="609600" y="310959"/>
            <a:ext cx="9234309" cy="512448"/>
          </a:xfrm>
        </p:spPr>
        <p:txBody>
          <a:bodyPr/>
          <a:lstStyle/>
          <a:p>
            <a:r>
              <a:rPr lang="en-US" dirty="0"/>
              <a:t>Deadline Fees</a:t>
            </a:r>
          </a:p>
        </p:txBody>
      </p:sp>
      <p:sp>
        <p:nvSpPr>
          <p:cNvPr id="6" name="Date">
            <a:extLst>
              <a:ext uri="{FF2B5EF4-FFF2-40B4-BE49-F238E27FC236}">
                <a16:creationId xmlns:a16="http://schemas.microsoft.com/office/drawing/2014/main" id="{78CB7BE8-50CA-974E-A5F8-09C159F73C13}"/>
              </a:ext>
            </a:extLst>
          </p:cNvPr>
          <p:cNvSpPr>
            <a:spLocks noGrp="1"/>
          </p:cNvSpPr>
          <p:nvPr>
            <p:ph type="dt" sz="half" idx="2"/>
          </p:nvPr>
        </p:nvSpPr>
        <p:spPr/>
        <p:txBody>
          <a:bodyPr/>
          <a:lstStyle/>
          <a:p>
            <a:fld id="{E0C8DACD-4E35-4E4C-AC75-C3DE50F04E7E}" type="datetime1">
              <a:rPr lang="en-US" smtClean="0"/>
              <a:pPr/>
              <a:t>2/4/2025</a:t>
            </a:fld>
            <a:endParaRPr lang="en-US" dirty="0"/>
          </a:p>
        </p:txBody>
      </p:sp>
      <p:sp>
        <p:nvSpPr>
          <p:cNvPr id="7" name="Slide Number">
            <a:extLst>
              <a:ext uri="{FF2B5EF4-FFF2-40B4-BE49-F238E27FC236}">
                <a16:creationId xmlns:a16="http://schemas.microsoft.com/office/drawing/2014/main" id="{4ADB6448-F320-5749-B778-1B77517B0AC5}"/>
              </a:ext>
            </a:extLst>
          </p:cNvPr>
          <p:cNvSpPr>
            <a:spLocks noGrp="1"/>
          </p:cNvSpPr>
          <p:nvPr>
            <p:ph type="sldNum" sz="quarter" idx="4"/>
          </p:nvPr>
        </p:nvSpPr>
        <p:spPr/>
        <p:txBody>
          <a:bodyPr/>
          <a:lstStyle/>
          <a:p>
            <a:fld id="{8A7A6979-0714-4377-B894-6BE4C2D6E202}" type="slidenum">
              <a:rPr lang="en-US" smtClean="0"/>
              <a:pPr/>
              <a:t>9</a:t>
            </a:fld>
            <a:endParaRPr lang="en-US" dirty="0"/>
          </a:p>
        </p:txBody>
      </p:sp>
      <p:pic>
        <p:nvPicPr>
          <p:cNvPr id="9" name="Picture 8">
            <a:extLst>
              <a:ext uri="{FF2B5EF4-FFF2-40B4-BE49-F238E27FC236}">
                <a16:creationId xmlns:a16="http://schemas.microsoft.com/office/drawing/2014/main" id="{030BBE29-C0AB-4247-928E-B0F1DE61371A}"/>
              </a:ext>
            </a:extLst>
          </p:cNvPr>
          <p:cNvPicPr>
            <a:picLocks noChangeAspect="1"/>
          </p:cNvPicPr>
          <p:nvPr/>
        </p:nvPicPr>
        <p:blipFill>
          <a:blip r:embed="rId2"/>
          <a:srcRect/>
          <a:stretch/>
        </p:blipFill>
        <p:spPr>
          <a:xfrm>
            <a:off x="695573" y="6181281"/>
            <a:ext cx="3418318" cy="365760"/>
          </a:xfrm>
          <a:prstGeom prst="rect">
            <a:avLst/>
          </a:prstGeom>
        </p:spPr>
      </p:pic>
      <p:sp>
        <p:nvSpPr>
          <p:cNvPr id="2" name="Content Placeholder 2" descr="Rectangle: Click to edit Master text styles&#10;Second level&#10;Third level&#10;Fourth level&#10;Fifth level">
            <a:extLst>
              <a:ext uri="{FF2B5EF4-FFF2-40B4-BE49-F238E27FC236}">
                <a16:creationId xmlns:a16="http://schemas.microsoft.com/office/drawing/2014/main" id="{8475314F-0B6E-85BF-3E46-C4B9D7E6B7D3}"/>
              </a:ext>
            </a:extLst>
          </p:cNvPr>
          <p:cNvSpPr txBox="1">
            <a:spLocks/>
          </p:cNvSpPr>
          <p:nvPr/>
        </p:nvSpPr>
        <p:spPr>
          <a:xfrm>
            <a:off x="695573" y="1371600"/>
            <a:ext cx="10670876" cy="4114800"/>
          </a:xfrm>
          <a:prstGeom prst="rect">
            <a:avLst/>
          </a:prstGeom>
          <a:noFill/>
        </p:spPr>
        <p:txBody>
          <a:bodyPr vert="horz" wrap="square" lIns="0" tIns="0" rIns="0" bIns="0" rtlCol="0" anchor="t" anchorCtr="0">
            <a:norm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bg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800" dirty="0">
                <a:solidFill>
                  <a:srgbClr val="FF0000"/>
                </a:solidFill>
              </a:rPr>
              <a:t>A $200 late fee will be charged to a student who has been on the candidate roster for the same degree for more than two consecutive semesters</a:t>
            </a:r>
            <a:r>
              <a:rPr lang="en-US" sz="2800" dirty="0"/>
              <a:t>.  For example, graduate students who were on the candidate roster for the same degree in Summer and Fall 2024 and register as a candidate for May 2025, will be charged this fee.</a:t>
            </a:r>
          </a:p>
          <a:p>
            <a:endParaRPr lang="en-US" sz="2800" dirty="0"/>
          </a:p>
          <a:p>
            <a:r>
              <a:rPr lang="en-US" sz="2800" dirty="0">
                <a:solidFill>
                  <a:srgbClr val="FF0000"/>
                </a:solidFill>
              </a:rPr>
              <a:t>Any candidate registration during a semester (</a:t>
            </a:r>
            <a:r>
              <a:rPr lang="en-US" sz="2800" u="sng" dirty="0">
                <a:solidFill>
                  <a:srgbClr val="FF0000"/>
                </a:solidFill>
              </a:rPr>
              <a:t>even one day</a:t>
            </a:r>
            <a:r>
              <a:rPr lang="en-US" sz="2800" dirty="0">
                <a:solidFill>
                  <a:srgbClr val="FF0000"/>
                </a:solidFill>
              </a:rPr>
              <a:t>) begins this count.</a:t>
            </a:r>
          </a:p>
          <a:p>
            <a:endParaRPr lang="en-US" dirty="0"/>
          </a:p>
        </p:txBody>
      </p:sp>
    </p:spTree>
    <p:extLst>
      <p:ext uri="{BB962C8B-B14F-4D97-AF65-F5344CB8AC3E}">
        <p14:creationId xmlns:p14="http://schemas.microsoft.com/office/powerpoint/2010/main" val="2773625036"/>
      </p:ext>
    </p:extLst>
  </p:cSld>
  <p:clrMapOvr>
    <a:masterClrMapping/>
  </p:clrMapOvr>
</p:sld>
</file>

<file path=ppt/theme/theme1.xml><?xml version="1.0" encoding="utf-8"?>
<a:theme xmlns:a="http://schemas.openxmlformats.org/drawingml/2006/main" name="Parcel">
  <a:themeElements>
    <a:clrScheme name="Purdue Brand Color Theme">
      <a:dk1>
        <a:srgbClr val="000000"/>
      </a:dk1>
      <a:lt1>
        <a:srgbClr val="FFFFFF"/>
      </a:lt1>
      <a:dk2>
        <a:srgbClr val="555960"/>
      </a:dk2>
      <a:lt2>
        <a:srgbClr val="CFB991"/>
      </a:lt2>
      <a:accent1>
        <a:srgbClr val="8E6F3E"/>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pptx" id="{15472184-1F6E-B94F-8582-FBC685EFAC84}" vid="{7B644FC9-7B5C-F54C-A4D7-3EDC0CF19F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000000"/>
    </a:dk2>
    <a:lt2>
      <a:srgbClr val="C9C2D1"/>
    </a:lt2>
    <a:accent1>
      <a:srgbClr val="CEB966"/>
    </a:accent1>
    <a:accent2>
      <a:srgbClr val="E1D5A3"/>
    </a:accent2>
    <a:accent3>
      <a:srgbClr val="AE9638"/>
    </a:accent3>
    <a:accent4>
      <a:srgbClr val="746425"/>
    </a:accent4>
    <a:accent5>
      <a:srgbClr val="A4A3A8"/>
    </a:accent5>
    <a:accent6>
      <a:srgbClr val="4E4D51"/>
    </a:accent6>
    <a:hlink>
      <a:srgbClr val="365BB0"/>
    </a:hlink>
    <a:folHlink>
      <a:srgbClr val="365BB0"/>
    </a:folHlink>
  </a:clrScheme>
  <a:fontScheme name="Heads&amp;Dean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Parcel</Template>
  <TotalTime>2298</TotalTime>
  <Words>3576</Words>
  <Application>Microsoft Office PowerPoint</Application>
  <PresentationFormat>Widescreen</PresentationFormat>
  <Paragraphs>425</Paragraphs>
  <Slides>46</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0" baseType="lpstr">
      <vt:lpstr>Acumin Pro</vt:lpstr>
      <vt:lpstr>Acumin Pro ExtraCondensed</vt:lpstr>
      <vt:lpstr>Acumin Pro Medium</vt:lpstr>
      <vt:lpstr>Acumin Pro Semibold</vt:lpstr>
      <vt:lpstr>Acumin Pro SemiCondensed</vt:lpstr>
      <vt:lpstr>Arial</vt:lpstr>
      <vt:lpstr>Calibri</vt:lpstr>
      <vt:lpstr>Gill Sans MT</vt:lpstr>
      <vt:lpstr>Tahoma</vt:lpstr>
      <vt:lpstr>United Sans Cond Medium</vt:lpstr>
      <vt:lpstr>United Sans Ext Medium</vt:lpstr>
      <vt:lpstr>Wingdings</vt:lpstr>
      <vt:lpstr>Parcel</vt:lpstr>
      <vt:lpstr>Acrobat Document</vt:lpstr>
      <vt:lpstr>May/August 2025 Candidate workshop January 30, 2025</vt:lpstr>
      <vt:lpstr>PowerPoint Presentation</vt:lpstr>
      <vt:lpstr> CCE Burke Graduate Program Office</vt:lpstr>
      <vt:lpstr>Important Dates – May 2025</vt:lpstr>
      <vt:lpstr>Important Dates – August 2025</vt:lpstr>
      <vt:lpstr>Candidate Deadlines/Information</vt:lpstr>
      <vt:lpstr>Deadline Fees</vt:lpstr>
      <vt:lpstr>Deadline Fees</vt:lpstr>
      <vt:lpstr>Deadline Fees</vt:lpstr>
      <vt:lpstr>Commencement Task List</vt:lpstr>
      <vt:lpstr>Posting of Degree</vt:lpstr>
      <vt:lpstr>Responsible Conduct of Research (RCR)</vt:lpstr>
      <vt:lpstr>Additional Information</vt:lpstr>
      <vt:lpstr>Additional Information</vt:lpstr>
      <vt:lpstr>Final Exam</vt:lpstr>
      <vt:lpstr>Final Exam</vt:lpstr>
      <vt:lpstr>Continuing for PhD</vt:lpstr>
      <vt:lpstr>Masters Degree Exam Report for Non-Thesis Option</vt:lpstr>
      <vt:lpstr>MSCE non-thesis exit interview</vt:lpstr>
      <vt:lpstr>MSCE non-thesis exit interview</vt:lpstr>
      <vt:lpstr>Intermission</vt:lpstr>
      <vt:lpstr>Agenda</vt:lpstr>
      <vt:lpstr>Staff Introductions – Area Contacts</vt:lpstr>
      <vt:lpstr>Graduate School Thesis and Dissertation Office</vt:lpstr>
      <vt:lpstr>Graduate School Thesis and Dissertation Office</vt:lpstr>
      <vt:lpstr>Steps to graduate</vt:lpstr>
      <vt:lpstr>Sample Timeline for thesis option students</vt:lpstr>
      <vt:lpstr>Electronic Process for Exam Forms</vt:lpstr>
      <vt:lpstr>Electronic Process for Exam Forms</vt:lpstr>
      <vt:lpstr>Electronic Process for Exam Forms</vt:lpstr>
      <vt:lpstr>Electronic Process for Exam Forms</vt:lpstr>
      <vt:lpstr>General Requirements</vt:lpstr>
      <vt:lpstr>Form 8 – Additional Information</vt:lpstr>
      <vt:lpstr>Final Defense vs Thesis Acceptance</vt:lpstr>
      <vt:lpstr>Thesis Format Check</vt:lpstr>
      <vt:lpstr>Deposit Information</vt:lpstr>
      <vt:lpstr>Exam/Thesis Acceptance Form Approval -  Special Circumstances</vt:lpstr>
      <vt:lpstr>Additional Information</vt:lpstr>
      <vt:lpstr>Additional Information about the Deposit Process</vt:lpstr>
      <vt:lpstr>Thesis Acceptance – Form 9</vt:lpstr>
      <vt:lpstr>Copyright</vt:lpstr>
      <vt:lpstr>Exit Interview</vt:lpstr>
      <vt:lpstr>Deposit with Graduate School</vt:lpstr>
      <vt:lpstr>Deadline Extension</vt:lpstr>
      <vt:lpstr>Quality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dc:title>
  <dc:subject/>
  <dc:creator>Stone, Drew A</dc:creator>
  <cp:keywords/>
  <dc:description/>
  <cp:lastModifiedBy>Ricksy, Jennifer R</cp:lastModifiedBy>
  <cp:revision>27</cp:revision>
  <dcterms:created xsi:type="dcterms:W3CDTF">2020-02-18T19:37:47Z</dcterms:created>
  <dcterms:modified xsi:type="dcterms:W3CDTF">2025-02-04T16:41:24Z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2024-06-18T17:35:55Z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827c0140-4531-4973-b38b-4c518eb4c5fa</vt:lpwstr>
  </property>
  <property fmtid="{D5CDD505-2E9C-101B-9397-08002B2CF9AE}" pid="8" name="MSIP_Label_4044bd30-2ed7-4c9d-9d12-46200872a97b_ContentBits">
    <vt:lpwstr>0</vt:lpwstr>
  </property>
</Properties>
</file>