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892" y="180"/>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2A055FD-1409-4A6C-BD04-3EEB394B6237}" type="datetimeFigureOut">
              <a:rPr lang="en-US" smtClean="0"/>
              <a:t>9/5/2014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A62EC4-1CD1-4317-A80E-F226E248FF7D}" type="slidenum">
              <a:rPr lang="en-US" smtClean="0"/>
              <a:t>‹#›</a:t>
            </a:fld>
            <a:endParaRPr lang="en-US"/>
          </a:p>
        </p:txBody>
      </p:sp>
    </p:spTree>
    <p:extLst>
      <p:ext uri="{BB962C8B-B14F-4D97-AF65-F5344CB8AC3E}">
        <p14:creationId xmlns:p14="http://schemas.microsoft.com/office/powerpoint/2010/main" val="1840872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A055FD-1409-4A6C-BD04-3EEB394B6237}" type="datetimeFigureOut">
              <a:rPr lang="en-US" smtClean="0"/>
              <a:t>9/5/2014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A62EC4-1CD1-4317-A80E-F226E248FF7D}" type="slidenum">
              <a:rPr lang="en-US" smtClean="0"/>
              <a:t>‹#›</a:t>
            </a:fld>
            <a:endParaRPr lang="en-US"/>
          </a:p>
        </p:txBody>
      </p:sp>
    </p:spTree>
    <p:extLst>
      <p:ext uri="{BB962C8B-B14F-4D97-AF65-F5344CB8AC3E}">
        <p14:creationId xmlns:p14="http://schemas.microsoft.com/office/powerpoint/2010/main" val="404991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A055FD-1409-4A6C-BD04-3EEB394B6237}" type="datetimeFigureOut">
              <a:rPr lang="en-US" smtClean="0"/>
              <a:t>9/5/2014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A62EC4-1CD1-4317-A80E-F226E248FF7D}" type="slidenum">
              <a:rPr lang="en-US" smtClean="0"/>
              <a:t>‹#›</a:t>
            </a:fld>
            <a:endParaRPr lang="en-US"/>
          </a:p>
        </p:txBody>
      </p:sp>
    </p:spTree>
    <p:extLst>
      <p:ext uri="{BB962C8B-B14F-4D97-AF65-F5344CB8AC3E}">
        <p14:creationId xmlns:p14="http://schemas.microsoft.com/office/powerpoint/2010/main" val="3017955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A055FD-1409-4A6C-BD04-3EEB394B6237}" type="datetimeFigureOut">
              <a:rPr lang="en-US" smtClean="0"/>
              <a:t>9/5/2014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A62EC4-1CD1-4317-A80E-F226E248FF7D}" type="slidenum">
              <a:rPr lang="en-US" smtClean="0"/>
              <a:t>‹#›</a:t>
            </a:fld>
            <a:endParaRPr lang="en-US"/>
          </a:p>
        </p:txBody>
      </p:sp>
    </p:spTree>
    <p:extLst>
      <p:ext uri="{BB962C8B-B14F-4D97-AF65-F5344CB8AC3E}">
        <p14:creationId xmlns:p14="http://schemas.microsoft.com/office/powerpoint/2010/main" val="521193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A055FD-1409-4A6C-BD04-3EEB394B6237}" type="datetimeFigureOut">
              <a:rPr lang="en-US" smtClean="0"/>
              <a:t>9/5/2014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A62EC4-1CD1-4317-A80E-F226E248FF7D}" type="slidenum">
              <a:rPr lang="en-US" smtClean="0"/>
              <a:t>‹#›</a:t>
            </a:fld>
            <a:endParaRPr lang="en-US"/>
          </a:p>
        </p:txBody>
      </p:sp>
    </p:spTree>
    <p:extLst>
      <p:ext uri="{BB962C8B-B14F-4D97-AF65-F5344CB8AC3E}">
        <p14:creationId xmlns:p14="http://schemas.microsoft.com/office/powerpoint/2010/main" val="2183851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A055FD-1409-4A6C-BD04-3EEB394B6237}" type="datetimeFigureOut">
              <a:rPr lang="en-US" smtClean="0"/>
              <a:t>9/5/2014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A62EC4-1CD1-4317-A80E-F226E248FF7D}" type="slidenum">
              <a:rPr lang="en-US" smtClean="0"/>
              <a:t>‹#›</a:t>
            </a:fld>
            <a:endParaRPr lang="en-US"/>
          </a:p>
        </p:txBody>
      </p:sp>
    </p:spTree>
    <p:extLst>
      <p:ext uri="{BB962C8B-B14F-4D97-AF65-F5344CB8AC3E}">
        <p14:creationId xmlns:p14="http://schemas.microsoft.com/office/powerpoint/2010/main" val="3087708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A055FD-1409-4A6C-BD04-3EEB394B6237}" type="datetimeFigureOut">
              <a:rPr lang="en-US" smtClean="0"/>
              <a:t>9/5/2014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A62EC4-1CD1-4317-A80E-F226E248FF7D}" type="slidenum">
              <a:rPr lang="en-US" smtClean="0"/>
              <a:t>‹#›</a:t>
            </a:fld>
            <a:endParaRPr lang="en-US"/>
          </a:p>
        </p:txBody>
      </p:sp>
    </p:spTree>
    <p:extLst>
      <p:ext uri="{BB962C8B-B14F-4D97-AF65-F5344CB8AC3E}">
        <p14:creationId xmlns:p14="http://schemas.microsoft.com/office/powerpoint/2010/main" val="1382275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A055FD-1409-4A6C-BD04-3EEB394B6237}" type="datetimeFigureOut">
              <a:rPr lang="en-US" smtClean="0"/>
              <a:t>9/5/2014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A62EC4-1CD1-4317-A80E-F226E248FF7D}" type="slidenum">
              <a:rPr lang="en-US" smtClean="0"/>
              <a:t>‹#›</a:t>
            </a:fld>
            <a:endParaRPr lang="en-US"/>
          </a:p>
        </p:txBody>
      </p:sp>
    </p:spTree>
    <p:extLst>
      <p:ext uri="{BB962C8B-B14F-4D97-AF65-F5344CB8AC3E}">
        <p14:creationId xmlns:p14="http://schemas.microsoft.com/office/powerpoint/2010/main" val="4024054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A055FD-1409-4A6C-BD04-3EEB394B6237}" type="datetimeFigureOut">
              <a:rPr lang="en-US" smtClean="0"/>
              <a:t>9/5/2014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A62EC4-1CD1-4317-A80E-F226E248FF7D}" type="slidenum">
              <a:rPr lang="en-US" smtClean="0"/>
              <a:t>‹#›</a:t>
            </a:fld>
            <a:endParaRPr lang="en-US"/>
          </a:p>
        </p:txBody>
      </p:sp>
    </p:spTree>
    <p:extLst>
      <p:ext uri="{BB962C8B-B14F-4D97-AF65-F5344CB8AC3E}">
        <p14:creationId xmlns:p14="http://schemas.microsoft.com/office/powerpoint/2010/main" val="48544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A055FD-1409-4A6C-BD04-3EEB394B6237}" type="datetimeFigureOut">
              <a:rPr lang="en-US" smtClean="0"/>
              <a:t>9/5/2014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A62EC4-1CD1-4317-A80E-F226E248FF7D}" type="slidenum">
              <a:rPr lang="en-US" smtClean="0"/>
              <a:t>‹#›</a:t>
            </a:fld>
            <a:endParaRPr lang="en-US"/>
          </a:p>
        </p:txBody>
      </p:sp>
    </p:spTree>
    <p:extLst>
      <p:ext uri="{BB962C8B-B14F-4D97-AF65-F5344CB8AC3E}">
        <p14:creationId xmlns:p14="http://schemas.microsoft.com/office/powerpoint/2010/main" val="1484422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A055FD-1409-4A6C-BD04-3EEB394B6237}" type="datetimeFigureOut">
              <a:rPr lang="en-US" smtClean="0"/>
              <a:t>9/5/2014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A62EC4-1CD1-4317-A80E-F226E248FF7D}" type="slidenum">
              <a:rPr lang="en-US" smtClean="0"/>
              <a:t>‹#›</a:t>
            </a:fld>
            <a:endParaRPr lang="en-US"/>
          </a:p>
        </p:txBody>
      </p:sp>
    </p:spTree>
    <p:extLst>
      <p:ext uri="{BB962C8B-B14F-4D97-AF65-F5344CB8AC3E}">
        <p14:creationId xmlns:p14="http://schemas.microsoft.com/office/powerpoint/2010/main" val="1964086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72A055FD-1409-4A6C-BD04-3EEB394B6237}" type="datetimeFigureOut">
              <a:rPr lang="en-US" smtClean="0"/>
              <a:t>9/5/2014</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9BA62EC4-1CD1-4317-A80E-F226E248FF7D}" type="slidenum">
              <a:rPr lang="en-US" smtClean="0"/>
              <a:t>‹#›</a:t>
            </a:fld>
            <a:endParaRPr lang="en-US"/>
          </a:p>
        </p:txBody>
      </p:sp>
    </p:spTree>
    <p:extLst>
      <p:ext uri="{BB962C8B-B14F-4D97-AF65-F5344CB8AC3E}">
        <p14:creationId xmlns:p14="http://schemas.microsoft.com/office/powerpoint/2010/main" val="20999701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osa.braveline.com/purdue/" TargetMode="External"/><Relationship Id="rId4" Type="http://schemas.openxmlformats.org/officeDocument/2006/relationships/hyperlink" Target="mailto:osa.purdue@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http://cf.juggle-images.com/matte/white/280x280/optical-society-of-america---osa-logo-primar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7491543"/>
            <a:ext cx="1752600" cy="157625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0" y="0"/>
            <a:ext cx="6858000" cy="1143000"/>
          </a:xfrm>
          <a:prstGeom prst="rect">
            <a:avLst/>
          </a:prstGeom>
          <a:solidFill>
            <a:schemeClr val="accent3">
              <a:lumMod val="75000"/>
            </a:schemeClr>
          </a:solidFill>
          <a:ln>
            <a:noFill/>
          </a:ln>
          <a:effectLst>
            <a:outerShdw blurRad="50800" dist="38100" dir="5400000" algn="t" rotWithShape="0">
              <a:schemeClr val="tx2">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0" y="147398"/>
            <a:ext cx="5974350" cy="861774"/>
          </a:xfrm>
          <a:prstGeom prst="rect">
            <a:avLst/>
          </a:prstGeom>
          <a:noFill/>
        </p:spPr>
        <p:txBody>
          <a:bodyPr wrap="square" rtlCol="0">
            <a:spAutoFit/>
          </a:bodyPr>
          <a:lstStyle/>
          <a:p>
            <a:pPr algn="ctr"/>
            <a:r>
              <a:rPr lang="en-US" b="1" dirty="0" smtClean="0">
                <a:solidFill>
                  <a:schemeClr val="bg1"/>
                </a:solidFill>
                <a:latin typeface="Times New Roman" pitchFamily="18" charset="0"/>
                <a:cs typeface="Times New Roman" pitchFamily="18" charset="0"/>
              </a:rPr>
              <a:t>OSA (Optical Society of America) Purdue Student Chapter </a:t>
            </a:r>
            <a:r>
              <a:rPr lang="en-US" sz="3200" b="1" dirty="0" smtClean="0">
                <a:solidFill>
                  <a:schemeClr val="bg1"/>
                </a:solidFill>
                <a:latin typeface="Times New Roman" pitchFamily="18" charset="0"/>
                <a:cs typeface="Times New Roman" pitchFamily="18" charset="0"/>
              </a:rPr>
              <a:t>2014  FALL  </a:t>
            </a:r>
            <a:r>
              <a:rPr lang="en-US" sz="3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CALLOUT</a:t>
            </a:r>
            <a:endParaRPr lang="en-US" sz="3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8" name="TextBox 7"/>
          <p:cNvSpPr txBox="1"/>
          <p:nvPr/>
        </p:nvSpPr>
        <p:spPr>
          <a:xfrm>
            <a:off x="1081490" y="7696200"/>
            <a:ext cx="6386110" cy="830997"/>
          </a:xfrm>
          <a:prstGeom prst="rect">
            <a:avLst/>
          </a:prstGeom>
          <a:noFill/>
        </p:spPr>
        <p:txBody>
          <a:bodyPr wrap="square" rtlCol="0">
            <a:spAutoFit/>
          </a:bodyPr>
          <a:lstStyle/>
          <a:p>
            <a:pPr algn="ctr"/>
            <a:r>
              <a:rPr lang="en-US" sz="1600" b="1" dirty="0" smtClean="0">
                <a:latin typeface="Times New Roman" pitchFamily="18" charset="0"/>
                <a:cs typeface="Times New Roman" pitchFamily="18" charset="0"/>
              </a:rPr>
              <a:t>September 10</a:t>
            </a:r>
            <a:r>
              <a:rPr lang="en-US" sz="1600" b="1" baseline="30000" dirty="0" smtClean="0">
                <a:latin typeface="Times New Roman" pitchFamily="18" charset="0"/>
                <a:cs typeface="Times New Roman" pitchFamily="18" charset="0"/>
              </a:rPr>
              <a:t>th</a:t>
            </a:r>
            <a:r>
              <a:rPr lang="en-US" sz="1600" b="1" dirty="0">
                <a:latin typeface="Times New Roman" pitchFamily="18" charset="0"/>
                <a:cs typeface="Times New Roman" pitchFamily="18" charset="0"/>
              </a:rPr>
              <a:t>, </a:t>
            </a:r>
            <a:r>
              <a:rPr lang="en-US" sz="1600" b="1" dirty="0" smtClean="0">
                <a:latin typeface="Times New Roman" pitchFamily="18" charset="0"/>
                <a:cs typeface="Times New Roman" pitchFamily="18" charset="0"/>
              </a:rPr>
              <a:t>5:30pm, </a:t>
            </a:r>
            <a:r>
              <a:rPr lang="en-US" sz="1600" b="1" dirty="0" err="1" smtClean="0">
                <a:latin typeface="Times New Roman" pitchFamily="18" charset="0"/>
                <a:cs typeface="Times New Roman" pitchFamily="18" charset="0"/>
              </a:rPr>
              <a:t>Birck</a:t>
            </a:r>
            <a:r>
              <a:rPr lang="en-US" sz="1600" b="1" dirty="0" smtClean="0">
                <a:latin typeface="Times New Roman" pitchFamily="18" charset="0"/>
                <a:cs typeface="Times New Roman" pitchFamily="18" charset="0"/>
              </a:rPr>
              <a:t> Nanotechnology</a:t>
            </a:r>
          </a:p>
          <a:p>
            <a:pPr algn="ctr"/>
            <a:r>
              <a:rPr lang="en-US" sz="1600" b="1" dirty="0" smtClean="0">
                <a:latin typeface="Times New Roman" pitchFamily="18" charset="0"/>
                <a:cs typeface="Times New Roman" pitchFamily="18" charset="0"/>
              </a:rPr>
              <a:t> Center, Room 1001</a:t>
            </a:r>
          </a:p>
          <a:p>
            <a:pPr algn="ctr"/>
            <a:r>
              <a:rPr lang="en-US" sz="1600" b="1" dirty="0" smtClean="0">
                <a:solidFill>
                  <a:schemeClr val="accent6">
                    <a:lumMod val="75000"/>
                  </a:schemeClr>
                </a:solidFill>
                <a:latin typeface="Times New Roman" pitchFamily="18" charset="0"/>
                <a:cs typeface="Times New Roman" pitchFamily="18" charset="0"/>
              </a:rPr>
              <a:t>Food </a:t>
            </a:r>
            <a:r>
              <a:rPr lang="en-US" sz="1600" b="1" dirty="0">
                <a:solidFill>
                  <a:schemeClr val="accent6">
                    <a:lumMod val="75000"/>
                  </a:schemeClr>
                </a:solidFill>
                <a:latin typeface="Times New Roman" pitchFamily="18" charset="0"/>
                <a:cs typeface="Times New Roman" pitchFamily="18" charset="0"/>
              </a:rPr>
              <a:t>and </a:t>
            </a:r>
            <a:r>
              <a:rPr lang="en-US" sz="1600" b="1" dirty="0" smtClean="0">
                <a:solidFill>
                  <a:schemeClr val="accent6">
                    <a:lumMod val="75000"/>
                  </a:schemeClr>
                </a:solidFill>
                <a:latin typeface="Times New Roman" pitchFamily="18" charset="0"/>
                <a:cs typeface="Times New Roman" pitchFamily="18" charset="0"/>
              </a:rPr>
              <a:t>beverages will </a:t>
            </a:r>
            <a:r>
              <a:rPr lang="en-US" sz="1600" b="1" dirty="0">
                <a:solidFill>
                  <a:schemeClr val="accent6">
                    <a:lumMod val="75000"/>
                  </a:schemeClr>
                </a:solidFill>
                <a:latin typeface="Times New Roman" pitchFamily="18" charset="0"/>
                <a:cs typeface="Times New Roman" pitchFamily="18" charset="0"/>
              </a:rPr>
              <a:t>be </a:t>
            </a:r>
            <a:r>
              <a:rPr lang="en-US" sz="1600" b="1" dirty="0" smtClean="0">
                <a:solidFill>
                  <a:schemeClr val="accent6">
                    <a:lumMod val="75000"/>
                  </a:schemeClr>
                </a:solidFill>
                <a:latin typeface="Times New Roman" pitchFamily="18" charset="0"/>
                <a:cs typeface="Times New Roman" pitchFamily="18" charset="0"/>
              </a:rPr>
              <a:t>provided.</a:t>
            </a:r>
            <a:endParaRPr lang="en-US" sz="1600" b="1" dirty="0">
              <a:solidFill>
                <a:schemeClr val="accent6">
                  <a:lumMod val="75000"/>
                </a:schemeClr>
              </a:solidFill>
              <a:latin typeface="Times New Roman" pitchFamily="18" charset="0"/>
              <a:cs typeface="Times New Roman" pitchFamily="18" charset="0"/>
            </a:endParaRPr>
          </a:p>
        </p:txBody>
      </p:sp>
      <p:pic>
        <p:nvPicPr>
          <p:cNvPr id="1080" name="Picture 56" descr="C:\Users\Prof. Shalaginov\Desktop\Pictures\opsc_logo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147398"/>
            <a:ext cx="919402" cy="919402"/>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609600" y="8620780"/>
            <a:ext cx="6248400" cy="523220"/>
          </a:xfrm>
          <a:prstGeom prst="rect">
            <a:avLst/>
          </a:prstGeom>
          <a:noFill/>
        </p:spPr>
        <p:txBody>
          <a:bodyPr wrap="square" rtlCol="0">
            <a:spAutoFit/>
          </a:bodyPr>
          <a:lstStyle/>
          <a:p>
            <a:pPr algn="r"/>
            <a:r>
              <a:rPr lang="en-US" sz="1400" dirty="0" smtClean="0">
                <a:solidFill>
                  <a:prstClr val="black"/>
                </a:solidFill>
                <a:latin typeface="Times New Roman" pitchFamily="18" charset="0"/>
                <a:cs typeface="Times New Roman" pitchFamily="18" charset="0"/>
              </a:rPr>
              <a:t>Contact us: </a:t>
            </a:r>
            <a:r>
              <a:rPr lang="en-US" sz="1400" b="1" dirty="0" smtClean="0">
                <a:solidFill>
                  <a:prstClr val="black"/>
                </a:solidFill>
                <a:latin typeface="Times New Roman" pitchFamily="18" charset="0"/>
                <a:cs typeface="Times New Roman" pitchFamily="18" charset="0"/>
                <a:hlinkClick r:id="rId4"/>
              </a:rPr>
              <a:t>osa.purdue@gmail.com</a:t>
            </a:r>
            <a:endParaRPr lang="en-US" sz="1400" b="1" dirty="0" smtClean="0">
              <a:solidFill>
                <a:prstClr val="black"/>
              </a:solidFill>
              <a:latin typeface="Times New Roman" pitchFamily="18" charset="0"/>
              <a:cs typeface="Times New Roman" pitchFamily="18" charset="0"/>
            </a:endParaRPr>
          </a:p>
          <a:p>
            <a:pPr algn="r"/>
            <a:r>
              <a:rPr lang="en-US" sz="1400" dirty="0">
                <a:solidFill>
                  <a:prstClr val="black"/>
                </a:solidFill>
                <a:latin typeface="Times New Roman" pitchFamily="18" charset="0"/>
                <a:cs typeface="Times New Roman" pitchFamily="18" charset="0"/>
              </a:rPr>
              <a:t>F</a:t>
            </a:r>
            <a:r>
              <a:rPr lang="en-US" sz="1400" dirty="0" smtClean="0">
                <a:solidFill>
                  <a:prstClr val="black"/>
                </a:solidFill>
                <a:latin typeface="Times New Roman" pitchFamily="18" charset="0"/>
                <a:cs typeface="Times New Roman" pitchFamily="18" charset="0"/>
              </a:rPr>
              <a:t>ind us on F</a:t>
            </a:r>
            <a:r>
              <a:rPr lang="en-US" sz="1400" dirty="0" smtClean="0">
                <a:latin typeface="Times New Roman" pitchFamily="18" charset="0"/>
                <a:cs typeface="Times New Roman" pitchFamily="18" charset="0"/>
              </a:rPr>
              <a:t>acebook </a:t>
            </a:r>
            <a:r>
              <a:rPr lang="en-US" sz="1400" dirty="0" smtClean="0">
                <a:solidFill>
                  <a:prstClr val="black"/>
                </a:solidFill>
                <a:latin typeface="Times New Roman" pitchFamily="18" charset="0"/>
                <a:cs typeface="Times New Roman" pitchFamily="18" charset="0"/>
              </a:rPr>
              <a:t>and  </a:t>
            </a:r>
            <a:r>
              <a:rPr lang="en-US" sz="1400" b="1" dirty="0" smtClean="0">
                <a:latin typeface="Times New Roman" pitchFamily="18" charset="0"/>
                <a:cs typeface="Times New Roman" pitchFamily="18" charset="0"/>
                <a:hlinkClick r:id="rId5"/>
              </a:rPr>
              <a:t>http://osa.braveline.com/purdue/</a:t>
            </a:r>
            <a:r>
              <a:rPr lang="en-US" sz="1400" dirty="0" smtClean="0">
                <a:solidFill>
                  <a:prstClr val="black"/>
                </a:solidFill>
                <a:latin typeface="Times New Roman" pitchFamily="18" charset="0"/>
                <a:cs typeface="Times New Roman" pitchFamily="18" charset="0"/>
              </a:rPr>
              <a:t>   </a:t>
            </a:r>
          </a:p>
        </p:txBody>
      </p:sp>
      <p:sp>
        <p:nvSpPr>
          <p:cNvPr id="5" name="TextBox 4"/>
          <p:cNvSpPr txBox="1"/>
          <p:nvPr/>
        </p:nvSpPr>
        <p:spPr>
          <a:xfrm>
            <a:off x="99481" y="3558570"/>
            <a:ext cx="6682319" cy="830997"/>
          </a:xfrm>
          <a:prstGeom prst="rect">
            <a:avLst/>
          </a:prstGeom>
          <a:noFill/>
        </p:spPr>
        <p:txBody>
          <a:bodyPr wrap="square" rtlCol="0">
            <a:spAutoFit/>
          </a:bodyPr>
          <a:lstStyle/>
          <a:p>
            <a:pPr algn="just"/>
            <a:r>
              <a:rPr lang="en-US" sz="1500" i="1" dirty="0" smtClean="0">
                <a:latin typeface="Times New Roman" pitchFamily="18" charset="0"/>
                <a:cs typeface="Times New Roman" pitchFamily="18" charset="0"/>
              </a:rPr>
              <a:t>Would you like to learn about the </a:t>
            </a:r>
            <a:r>
              <a:rPr lang="en-US" b="1" i="1" dirty="0" smtClean="0">
                <a:latin typeface="Times New Roman" pitchFamily="18" charset="0"/>
                <a:cs typeface="Times New Roman" pitchFamily="18" charset="0"/>
              </a:rPr>
              <a:t>OSA Purdue Student Chapter </a:t>
            </a:r>
            <a:r>
              <a:rPr lang="en-US" sz="1500" i="1" dirty="0" smtClean="0">
                <a:latin typeface="Times New Roman" pitchFamily="18" charset="0"/>
                <a:cs typeface="Times New Roman" pitchFamily="18" charset="0"/>
              </a:rPr>
              <a:t>? </a:t>
            </a:r>
          </a:p>
          <a:p>
            <a:pPr algn="just"/>
            <a:r>
              <a:rPr lang="en-US" sz="1500" i="1" dirty="0" smtClean="0">
                <a:latin typeface="Times New Roman" pitchFamily="18" charset="0"/>
                <a:cs typeface="Times New Roman" pitchFamily="18" charset="0"/>
              </a:rPr>
              <a:t>Here you will hear the latest scientific progress in optics, and </a:t>
            </a:r>
            <a:r>
              <a:rPr lang="en-US" sz="1500" i="1" dirty="0" smtClean="0">
                <a:latin typeface="Times New Roman" pitchFamily="18" charset="0"/>
                <a:cs typeface="Times New Roman" pitchFamily="18" charset="0"/>
              </a:rPr>
              <a:t>many </a:t>
            </a:r>
            <a:r>
              <a:rPr lang="en-US" sz="1500" i="1" dirty="0" smtClean="0">
                <a:latin typeface="Times New Roman" pitchFamily="18" charset="0"/>
                <a:cs typeface="Times New Roman" pitchFamily="18" charset="0"/>
              </a:rPr>
              <a:t>exciting events and professional activities </a:t>
            </a:r>
            <a:r>
              <a:rPr lang="en-US" sz="1500" i="1" dirty="0" smtClean="0">
                <a:latin typeface="Times New Roman" pitchFamily="18" charset="0"/>
                <a:cs typeface="Times New Roman" pitchFamily="18" charset="0"/>
              </a:rPr>
              <a:t>are waiting </a:t>
            </a:r>
            <a:r>
              <a:rPr lang="en-US" sz="1500" i="1" dirty="0" smtClean="0">
                <a:latin typeface="Times New Roman" pitchFamily="18" charset="0"/>
                <a:cs typeface="Times New Roman" pitchFamily="18" charset="0"/>
              </a:rPr>
              <a:t>for you throughout the year. </a:t>
            </a:r>
            <a:endParaRPr lang="en-US" sz="1500" i="1" dirty="0"/>
          </a:p>
        </p:txBody>
      </p:sp>
      <p:pic>
        <p:nvPicPr>
          <p:cNvPr id="2" name="Picture 2" descr="https://scontent-b.xx.fbcdn.net/hphotos-ash3/t31/1404799_675203595832724_1086570762_o.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13034" y="1295400"/>
            <a:ext cx="3092566" cy="2176334"/>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33765" y="4502824"/>
            <a:ext cx="6471835" cy="1015663"/>
          </a:xfrm>
          <a:prstGeom prst="rect">
            <a:avLst/>
          </a:prstGeom>
        </p:spPr>
        <p:txBody>
          <a:bodyPr wrap="square">
            <a:spAutoFit/>
          </a:bodyPr>
          <a:lstStyle/>
          <a:p>
            <a:pPr algn="ctr"/>
            <a:r>
              <a:rPr lang="en-US" sz="2000" b="1" u="sng" dirty="0" smtClean="0">
                <a:solidFill>
                  <a:srgbClr val="00B050"/>
                </a:solidFill>
                <a:latin typeface="Lucida Handwriting" pitchFamily="66" charset="0"/>
                <a:cs typeface="Arial" pitchFamily="34" charset="0"/>
              </a:rPr>
              <a:t>Fun  &amp; Learn   Lecture</a:t>
            </a:r>
          </a:p>
          <a:p>
            <a:pPr algn="ctr"/>
            <a:r>
              <a:rPr lang="en-US" sz="2000" b="1" dirty="0" smtClean="0">
                <a:solidFill>
                  <a:srgbClr val="FF0000"/>
                </a:solidFill>
                <a:latin typeface="Arial" pitchFamily="34" charset="0"/>
                <a:cs typeface="Arial" pitchFamily="34" charset="0"/>
              </a:rPr>
              <a:t>Three surprising optical phenomena in nature, </a:t>
            </a:r>
          </a:p>
          <a:p>
            <a:pPr algn="ctr"/>
            <a:r>
              <a:rPr lang="en-US" sz="2000" b="1" dirty="0" smtClean="0">
                <a:solidFill>
                  <a:srgbClr val="FF0000"/>
                </a:solidFill>
                <a:latin typeface="Arial" pitchFamily="34" charset="0"/>
                <a:cs typeface="Arial" pitchFamily="34" charset="0"/>
              </a:rPr>
              <a:t>and what we can do with them ?</a:t>
            </a:r>
            <a:endParaRPr lang="en-US" sz="2000" b="1" dirty="0">
              <a:solidFill>
                <a:srgbClr val="FF0000"/>
              </a:solidFill>
              <a:latin typeface="Arial" pitchFamily="34" charset="0"/>
              <a:cs typeface="Arial" pitchFamily="34" charset="0"/>
            </a:endParaRPr>
          </a:p>
        </p:txBody>
      </p:sp>
      <p:sp>
        <p:nvSpPr>
          <p:cNvPr id="13" name="TextBox 12"/>
          <p:cNvSpPr txBox="1"/>
          <p:nvPr/>
        </p:nvSpPr>
        <p:spPr>
          <a:xfrm>
            <a:off x="152400" y="5588675"/>
            <a:ext cx="6560043" cy="2031325"/>
          </a:xfrm>
          <a:prstGeom prst="rect">
            <a:avLst/>
          </a:prstGeom>
          <a:noFill/>
        </p:spPr>
        <p:txBody>
          <a:bodyPr wrap="square" rtlCol="0">
            <a:spAutoFit/>
          </a:bodyPr>
          <a:lstStyle/>
          <a:p>
            <a:pPr algn="just"/>
            <a:r>
              <a:rPr lang="en-US" sz="1400" u="sng" dirty="0" smtClean="0">
                <a:latin typeface="Times New Roman" pitchFamily="18" charset="0"/>
                <a:cs typeface="Times New Roman" pitchFamily="18" charset="0"/>
              </a:rPr>
              <a:t>Speaker</a:t>
            </a:r>
            <a:r>
              <a:rPr lang="en-US" sz="1400" dirty="0" smtClean="0">
                <a:latin typeface="Times New Roman" pitchFamily="18" charset="0"/>
                <a:cs typeface="Times New Roman" pitchFamily="18" charset="0"/>
              </a:rPr>
              <a:t>:   Prof. </a:t>
            </a:r>
            <a:r>
              <a:rPr lang="en-US" sz="1400" b="1" dirty="0" smtClean="0">
                <a:latin typeface="Times New Roman" pitchFamily="18" charset="0"/>
                <a:cs typeface="Times New Roman" pitchFamily="18" charset="0"/>
              </a:rPr>
              <a:t>Peter </a:t>
            </a:r>
            <a:r>
              <a:rPr lang="en-US" sz="1400" b="1" dirty="0" err="1" smtClean="0">
                <a:latin typeface="Times New Roman" pitchFamily="18" charset="0"/>
                <a:cs typeface="Times New Roman" pitchFamily="18" charset="0"/>
              </a:rPr>
              <a:t>Bermel</a:t>
            </a:r>
            <a:r>
              <a:rPr lang="en-US" sz="1400" b="1"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School of Electrical and Computer Engineering</a:t>
            </a:r>
          </a:p>
          <a:p>
            <a:pPr algn="just"/>
            <a:endParaRPr lang="en-US" sz="1400" dirty="0" smtClean="0">
              <a:latin typeface="Times New Roman" pitchFamily="18" charset="0"/>
              <a:cs typeface="Times New Roman" pitchFamily="18" charset="0"/>
            </a:endParaRPr>
          </a:p>
          <a:p>
            <a:pPr algn="just"/>
            <a:r>
              <a:rPr lang="en-US" sz="1400" u="sng" dirty="0">
                <a:latin typeface="Times New Roman" pitchFamily="18" charset="0"/>
                <a:cs typeface="Times New Roman" pitchFamily="18" charset="0"/>
              </a:rPr>
              <a:t>Abstract:</a:t>
            </a:r>
            <a:r>
              <a:rPr lang="en-US" sz="1400" dirty="0">
                <a:latin typeface="Times New Roman" pitchFamily="18" charset="0"/>
                <a:cs typeface="Times New Roman" pitchFamily="18" charset="0"/>
              </a:rPr>
              <a:t> A broad range of optical phenomena in nature have created long-standing mysteries. For example, what gives animals like butterflies their rich colors? How can many animals see in places that appear to be completely dark? And how can sightings of some unusual natural phenomena like mirages be explained? The process of solving these mysteries has interacted synergistically with the modern fields of photonics, </a:t>
            </a:r>
            <a:r>
              <a:rPr lang="en-US" sz="1400" dirty="0" err="1">
                <a:latin typeface="Times New Roman" pitchFamily="18" charset="0"/>
                <a:cs typeface="Times New Roman" pitchFamily="18" charset="0"/>
              </a:rPr>
              <a:t>plasmonics</a:t>
            </a:r>
            <a:r>
              <a:rPr lang="en-US" sz="1400" dirty="0">
                <a:latin typeface="Times New Roman" pitchFamily="18" charset="0"/>
                <a:cs typeface="Times New Roman" pitchFamily="18" charset="0"/>
              </a:rPr>
              <a:t>, and </a:t>
            </a:r>
            <a:r>
              <a:rPr lang="en-US" sz="1400" dirty="0" err="1">
                <a:latin typeface="Times New Roman" pitchFamily="18" charset="0"/>
                <a:cs typeface="Times New Roman" pitchFamily="18" charset="0"/>
              </a:rPr>
              <a:t>metamaterials</a:t>
            </a:r>
            <a:r>
              <a:rPr lang="en-US" sz="1400" dirty="0">
                <a:latin typeface="Times New Roman" pitchFamily="18" charset="0"/>
                <a:cs typeface="Times New Roman" pitchFamily="18" charset="0"/>
              </a:rPr>
              <a:t>. A few exciting applications of this work, including </a:t>
            </a:r>
            <a:r>
              <a:rPr lang="en-US" sz="1400" dirty="0" err="1">
                <a:latin typeface="Times New Roman" pitchFamily="18" charset="0"/>
                <a:cs typeface="Times New Roman" pitchFamily="18" charset="0"/>
              </a:rPr>
              <a:t>photovoltaics</a:t>
            </a:r>
            <a:r>
              <a:rPr lang="en-US" sz="1400" dirty="0">
                <a:latin typeface="Times New Roman" pitchFamily="18" charset="0"/>
                <a:cs typeface="Times New Roman" pitchFamily="18" charset="0"/>
              </a:rPr>
              <a:t>, will also be briefly discussed</a:t>
            </a:r>
            <a:r>
              <a:rPr lang="en-US" sz="1400" dirty="0" smtClean="0">
                <a:latin typeface="Times New Roman" pitchFamily="18" charset="0"/>
                <a:cs typeface="Times New Roman" pitchFamily="18" charset="0"/>
              </a:rPr>
              <a:t>.</a:t>
            </a:r>
          </a:p>
        </p:txBody>
      </p:sp>
      <p:pic>
        <p:nvPicPr>
          <p:cNvPr id="17" name="Picture 2" descr="D:\Purdue Activities\OSA Purdue Student Chapter\pictures\2013 Nanoday.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63758" y="1295400"/>
            <a:ext cx="3265242" cy="21763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18018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1091</TotalTime>
  <Words>117</Words>
  <Application>Microsoft Office PowerPoint</Application>
  <PresentationFormat>On-screen Show (4:3)</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Prof. Shalaginov</dc:creator>
  <cp:lastModifiedBy>huang105</cp:lastModifiedBy>
  <cp:revision>47</cp:revision>
  <dcterms:created xsi:type="dcterms:W3CDTF">2012-08-01T18:58:39Z</dcterms:created>
  <dcterms:modified xsi:type="dcterms:W3CDTF">2014-09-05T20:58:07Z</dcterms:modified>
</cp:coreProperties>
</file>