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handoutMasterIdLst>
    <p:handoutMasterId r:id="rId4"/>
  </p:handoutMasterIdLst>
  <p:sldIdLst>
    <p:sldId id="256" r:id="rId2"/>
  </p:sldIdLst>
  <p:sldSz cx="10058400" cy="7772400"/>
  <p:notesSz cx="7010400" cy="9296400"/>
  <p:custDataLst>
    <p:tags r:id="rId5"/>
  </p:custDataLst>
  <p:defaultTextStyle>
    <a:defPPr>
      <a:defRPr lang="en-US"/>
    </a:defPPr>
    <a:lvl1pPr algn="l" defTabSz="508000" rtl="0" fontAlgn="base">
      <a:spcBef>
        <a:spcPct val="0"/>
      </a:spcBef>
      <a:spcAft>
        <a:spcPct val="0"/>
      </a:spcAft>
      <a:defRPr sz="2000" kern="1200">
        <a:solidFill>
          <a:schemeClr val="tx1"/>
        </a:solidFill>
        <a:latin typeface="Arial" charset="0"/>
        <a:ea typeface="Geneva" charset="0"/>
        <a:cs typeface="Geneva" charset="0"/>
      </a:defRPr>
    </a:lvl1pPr>
    <a:lvl2pPr marL="508000" indent="-50800" algn="l" defTabSz="508000" rtl="0" fontAlgn="base">
      <a:spcBef>
        <a:spcPct val="0"/>
      </a:spcBef>
      <a:spcAft>
        <a:spcPct val="0"/>
      </a:spcAft>
      <a:defRPr sz="2000" kern="1200">
        <a:solidFill>
          <a:schemeClr val="tx1"/>
        </a:solidFill>
        <a:latin typeface="Arial" charset="0"/>
        <a:ea typeface="Geneva" charset="0"/>
        <a:cs typeface="Geneva" charset="0"/>
      </a:defRPr>
    </a:lvl2pPr>
    <a:lvl3pPr marL="1017588" indent="-103188" algn="l" defTabSz="508000" rtl="0" fontAlgn="base">
      <a:spcBef>
        <a:spcPct val="0"/>
      </a:spcBef>
      <a:spcAft>
        <a:spcPct val="0"/>
      </a:spcAft>
      <a:defRPr sz="2000" kern="1200">
        <a:solidFill>
          <a:schemeClr val="tx1"/>
        </a:solidFill>
        <a:latin typeface="Arial" charset="0"/>
        <a:ea typeface="Geneva" charset="0"/>
        <a:cs typeface="Geneva" charset="0"/>
      </a:defRPr>
    </a:lvl3pPr>
    <a:lvl4pPr marL="1527175" indent="-155575" algn="l" defTabSz="508000" rtl="0" fontAlgn="base">
      <a:spcBef>
        <a:spcPct val="0"/>
      </a:spcBef>
      <a:spcAft>
        <a:spcPct val="0"/>
      </a:spcAft>
      <a:defRPr sz="2000" kern="1200">
        <a:solidFill>
          <a:schemeClr val="tx1"/>
        </a:solidFill>
        <a:latin typeface="Arial" charset="0"/>
        <a:ea typeface="Geneva" charset="0"/>
        <a:cs typeface="Geneva" charset="0"/>
      </a:defRPr>
    </a:lvl4pPr>
    <a:lvl5pPr marL="2036763" indent="-207963" algn="l" defTabSz="508000" rtl="0" fontAlgn="base">
      <a:spcBef>
        <a:spcPct val="0"/>
      </a:spcBef>
      <a:spcAft>
        <a:spcPct val="0"/>
      </a:spcAft>
      <a:defRPr sz="2000" kern="1200">
        <a:solidFill>
          <a:schemeClr val="tx1"/>
        </a:solidFill>
        <a:latin typeface="Arial" charset="0"/>
        <a:ea typeface="Geneva" charset="0"/>
        <a:cs typeface="Geneva" charset="0"/>
      </a:defRPr>
    </a:lvl5pPr>
    <a:lvl6pPr marL="2286000" algn="l" defTabSz="914400" rtl="0" eaLnBrk="1" latinLnBrk="0" hangingPunct="1">
      <a:defRPr sz="2000" kern="1200">
        <a:solidFill>
          <a:schemeClr val="tx1"/>
        </a:solidFill>
        <a:latin typeface="Arial" charset="0"/>
        <a:ea typeface="Geneva" charset="0"/>
        <a:cs typeface="Geneva" charset="0"/>
      </a:defRPr>
    </a:lvl6pPr>
    <a:lvl7pPr marL="2743200" algn="l" defTabSz="914400" rtl="0" eaLnBrk="1" latinLnBrk="0" hangingPunct="1">
      <a:defRPr sz="2000" kern="1200">
        <a:solidFill>
          <a:schemeClr val="tx1"/>
        </a:solidFill>
        <a:latin typeface="Arial" charset="0"/>
        <a:ea typeface="Geneva" charset="0"/>
        <a:cs typeface="Geneva" charset="0"/>
      </a:defRPr>
    </a:lvl7pPr>
    <a:lvl8pPr marL="3200400" algn="l" defTabSz="914400" rtl="0" eaLnBrk="1" latinLnBrk="0" hangingPunct="1">
      <a:defRPr sz="2000" kern="1200">
        <a:solidFill>
          <a:schemeClr val="tx1"/>
        </a:solidFill>
        <a:latin typeface="Arial" charset="0"/>
        <a:ea typeface="Geneva" charset="0"/>
        <a:cs typeface="Geneva" charset="0"/>
      </a:defRPr>
    </a:lvl8pPr>
    <a:lvl9pPr marL="3657600" algn="l" defTabSz="914400" rtl="0" eaLnBrk="1" latinLnBrk="0" hangingPunct="1">
      <a:defRPr sz="2000" kern="1200">
        <a:solidFill>
          <a:schemeClr val="tx1"/>
        </a:solidFill>
        <a:latin typeface="Arial" charset="0"/>
        <a:ea typeface="Geneva" charset="0"/>
        <a:cs typeface="Geneva"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Objects="1">
      <p:cViewPr>
        <p:scale>
          <a:sx n="100" d="100"/>
          <a:sy n="100" d="100"/>
        </p:scale>
        <p:origin x="-252" y="264"/>
      </p:cViewPr>
      <p:guideLst>
        <p:guide orient="horz" pos="2448"/>
        <p:guide pos="3168"/>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tags" Target="tags/tag1.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fld id="{BBFFDE88-EB90-4653-80E8-C76ABF0CF7C2}" type="datetime1">
              <a:rPr lang="en-US"/>
              <a:pPr/>
              <a:t>9/24/2010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F1AC30EE-570F-484C-A3D0-E624727C709D}" type="slidenum">
              <a:rPr lang="en-US"/>
              <a:pPr/>
              <a:t>‹#›</a:t>
            </a:fld>
            <a:endParaRPr lang="en-US"/>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fld id="{A80CB93B-3504-4F97-894D-5B3D8EAC9D3F}" type="datetime1">
              <a:rPr lang="en-US"/>
              <a:pPr/>
              <a:t>9/24/2010</a:t>
            </a:fld>
            <a:endParaRPr lang="en-US"/>
          </a:p>
        </p:txBody>
      </p:sp>
      <p:sp>
        <p:nvSpPr>
          <p:cNvPr id="4" name="Slide Image Placeholder 3"/>
          <p:cNvSpPr>
            <a:spLocks noGrp="1" noRot="1" noChangeAspect="1"/>
          </p:cNvSpPr>
          <p:nvPr>
            <p:ph type="sldImg" idx="2"/>
          </p:nvPr>
        </p:nvSpPr>
        <p:spPr>
          <a:xfrm>
            <a:off x="1249363" y="696913"/>
            <a:ext cx="4511675" cy="3486150"/>
          </a:xfrm>
          <a:prstGeom prst="rect">
            <a:avLst/>
          </a:prstGeom>
          <a:noFill/>
          <a:ln w="12700">
            <a:solidFill>
              <a:prstClr val="black"/>
            </a:solidFill>
          </a:ln>
        </p:spPr>
        <p:txBody>
          <a:bodyPr vert="horz" lIns="93177" tIns="46589" rIns="93177" bIns="46589" rtlCol="0" anchor="ctr"/>
          <a:lstStyle/>
          <a:p>
            <a:pPr lvl="0"/>
            <a:endParaRPr lang="en-US" noProof="0" smtClean="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98101276-1897-4EA6-9457-CC6A8CF6D5F1}" type="slidenum">
              <a:rPr lang="en-US"/>
              <a:pPr/>
              <a:t>‹#›</a:t>
            </a:fld>
            <a:endParaRPr lang="en-US"/>
          </a:p>
        </p:txBody>
      </p:sp>
    </p:spTree>
  </p:cSld>
  <p:clrMap bg1="lt1" tx1="dk1" bg2="lt2" tx2="dk2" accent1="accent1" accent2="accent2" accent3="accent3" accent4="accent4" accent5="accent5" accent6="accent6" hlink="hlink" folHlink="folHlink"/>
  <p:hf hd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8" name="Slide Number Placeholder 3"/>
          <p:cNvSpPr>
            <a:spLocks noGrp="1"/>
          </p:cNvSpPr>
          <p:nvPr>
            <p:ph type="sldNum" sz="quarter" idx="5"/>
          </p:nvPr>
        </p:nvSpPr>
        <p:spPr bwMode="auto">
          <a:noFill/>
          <a:ln>
            <a:miter lim="800000"/>
            <a:headEnd/>
            <a:tailEnd/>
          </a:ln>
        </p:spPr>
        <p:txBody>
          <a:bodyPr/>
          <a:lstStyle/>
          <a:p>
            <a:fld id="{A510C8D2-58A9-4234-8F3B-479E820816D7}" type="slidenum">
              <a:rPr lang="en-US"/>
              <a:pPr/>
              <a:t>1</a:t>
            </a:fld>
            <a:endParaRPr lang="en-US"/>
          </a:p>
        </p:txBody>
      </p:sp>
      <p:sp>
        <p:nvSpPr>
          <p:cNvPr id="16389"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031666C8-F732-494E-BB7B-E51911A2039A}" type="datetime1">
              <a:rPr lang="en-US"/>
              <a:pPr/>
              <a:t>9/24/2010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96667F0-D626-4965-B30D-1D3181F7E0AE}"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2787621-CD3E-43D9-BAC3-23D28B78332F}" type="datetime1">
              <a:rPr lang="en-US"/>
              <a:pPr/>
              <a:t>9/24/2010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D2FFDD9-415E-4272-BE13-A9233FBE856B}"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1257"/>
            <a:ext cx="2263140" cy="66317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311257"/>
            <a:ext cx="6621780" cy="66317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E4F1BA3-B256-466A-AC92-FFC31D2DBA00}" type="datetime1">
              <a:rPr lang="en-US"/>
              <a:pPr/>
              <a:t>9/24/2010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60BCACD-D7F7-4265-91D7-0034681B634A}"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3EE6D08-5B28-4F08-B022-0D8042713F89}" type="datetime1">
              <a:rPr lang="en-US"/>
              <a:pPr/>
              <a:t>9/24/2010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3B36A13-32E9-4017-8E94-DBBD7DE9C387}"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B154984-CF23-4321-82DC-CB4389ECFAF0}" type="datetime1">
              <a:rPr lang="en-US"/>
              <a:pPr/>
              <a:t>9/24/2010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8EBBD52-E656-459D-B608-FA726378D7F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29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0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F889BA66-D8B0-4E03-94DD-5803CD408BA5}" type="datetime1">
              <a:rPr lang="en-US"/>
              <a:pPr/>
              <a:t>9/24/2010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ADCD662-A71A-44CA-A111-DBAB4214B4C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0" y="1739795"/>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2920"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28" y="1739795"/>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09528"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B4D4B3CD-A661-4A79-B7A8-8686CD9A3937}" type="datetime1">
              <a:rPr lang="en-US"/>
              <a:pPr/>
              <a:t>9/24/2010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0972D0F3-17C7-4BFC-9047-AC33F0F4278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AC73CA62-8A42-4B60-8BDD-E3D668D8E33E}" type="datetime1">
              <a:rPr lang="en-US"/>
              <a:pPr/>
              <a:t>9/24/2010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CA05A0A7-9DFD-474B-A8DE-8D8486D30C73}"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DFE724D6-23B9-4D67-AB57-B00A4D77AD4F}" type="datetime1">
              <a:rPr lang="en-US"/>
              <a:pPr/>
              <a:t>9/24/2010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61083FC8-6763-484C-B147-F9A8A5AAB99E}"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309457"/>
            <a:ext cx="3309144" cy="131699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1" y="1626447"/>
            <a:ext cx="3309144" cy="5316538"/>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5CBD0C2-6BCB-4420-8C60-06974999B27B}" type="datetime1">
              <a:rPr lang="en-US"/>
              <a:pPr/>
              <a:t>9/24/2010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F5C13A6-BBAE-4969-8FFE-7D0FF10A14C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694478"/>
            <a:ext cx="6035040" cy="4663440"/>
          </a:xfrm>
        </p:spPr>
        <p:txBody>
          <a:bodyPr rtlCol="0">
            <a:normAutofit/>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pPr lvl="0"/>
            <a:endParaRPr lang="en-US" noProof="0" smtClean="0"/>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65461427-36A4-49AC-B985-A692FFEA6BA0}" type="datetime1">
              <a:rPr lang="en-US"/>
              <a:pPr/>
              <a:t>9/24/2010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FC5DAE3-041C-4425-BA37-5BBEE92FB8FD}"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03238" y="311150"/>
            <a:ext cx="9051925" cy="1295400"/>
          </a:xfrm>
          <a:prstGeom prst="rect">
            <a:avLst/>
          </a:prstGeom>
          <a:noFill/>
          <a:ln w="9525">
            <a:noFill/>
            <a:miter lim="800000"/>
            <a:headEnd/>
            <a:tailEnd/>
          </a:ln>
        </p:spPr>
        <p:txBody>
          <a:bodyPr vert="horz" wrap="square" lIns="101882" tIns="50941" rIns="101882" bIns="50941"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503238" y="1812925"/>
            <a:ext cx="9051925" cy="5130800"/>
          </a:xfrm>
          <a:prstGeom prst="rect">
            <a:avLst/>
          </a:prstGeom>
          <a:noFill/>
          <a:ln w="9525">
            <a:noFill/>
            <a:miter lim="800000"/>
            <a:headEnd/>
            <a:tailEnd/>
          </a:ln>
        </p:spPr>
        <p:txBody>
          <a:bodyPr vert="horz" wrap="square" lIns="101882" tIns="50941" rIns="101882" bIns="5094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03238" y="7204075"/>
            <a:ext cx="2346325" cy="414338"/>
          </a:xfrm>
          <a:prstGeom prst="rect">
            <a:avLst/>
          </a:prstGeom>
        </p:spPr>
        <p:txBody>
          <a:bodyPr vert="horz" wrap="square" lIns="101882" tIns="50941" rIns="101882" bIns="50941" numCol="1" anchor="ctr" anchorCtr="0" compatLnSpc="1">
            <a:prstTxWarp prst="textNoShape">
              <a:avLst/>
            </a:prstTxWarp>
          </a:bodyPr>
          <a:lstStyle>
            <a:lvl1pPr>
              <a:defRPr sz="1300">
                <a:solidFill>
                  <a:srgbClr val="898989"/>
                </a:solidFill>
                <a:latin typeface="Calibri" charset="0"/>
              </a:defRPr>
            </a:lvl1pPr>
          </a:lstStyle>
          <a:p>
            <a:fld id="{16474D9C-CA18-4403-907A-25B6F8CFAE2F}" type="datetime1">
              <a:rPr lang="en-US"/>
              <a:pPr/>
              <a:t>9/24/2010</a:t>
            </a:fld>
            <a:endParaRPr lang="en-US"/>
          </a:p>
        </p:txBody>
      </p:sp>
      <p:sp>
        <p:nvSpPr>
          <p:cNvPr id="5" name="Footer Placeholder 4"/>
          <p:cNvSpPr>
            <a:spLocks noGrp="1"/>
          </p:cNvSpPr>
          <p:nvPr>
            <p:ph type="ftr" sz="quarter" idx="3"/>
          </p:nvPr>
        </p:nvSpPr>
        <p:spPr>
          <a:xfrm>
            <a:off x="3436938" y="7204075"/>
            <a:ext cx="3184525" cy="414338"/>
          </a:xfrm>
          <a:prstGeom prst="rect">
            <a:avLst/>
          </a:prstGeom>
        </p:spPr>
        <p:txBody>
          <a:bodyPr vert="horz" wrap="square" lIns="101882" tIns="50941" rIns="101882" bIns="50941" numCol="1" anchor="ctr" anchorCtr="0" compatLnSpc="1">
            <a:prstTxWarp prst="textNoShape">
              <a:avLst/>
            </a:prstTxWarp>
          </a:bodyPr>
          <a:lstStyle>
            <a:lvl1pPr algn="ctr">
              <a:defRPr sz="1300">
                <a:solidFill>
                  <a:srgbClr val="898989"/>
                </a:solidFill>
                <a:latin typeface="Calibri" charset="0"/>
              </a:defRPr>
            </a:lvl1pPr>
          </a:lstStyle>
          <a:p>
            <a:pPr>
              <a:defRPr/>
            </a:pPr>
            <a:endParaRPr lang="en-US"/>
          </a:p>
        </p:txBody>
      </p:sp>
      <p:sp>
        <p:nvSpPr>
          <p:cNvPr id="6" name="Slide Number Placeholder 5"/>
          <p:cNvSpPr>
            <a:spLocks noGrp="1"/>
          </p:cNvSpPr>
          <p:nvPr>
            <p:ph type="sldNum" sz="quarter" idx="4"/>
          </p:nvPr>
        </p:nvSpPr>
        <p:spPr>
          <a:xfrm>
            <a:off x="7208838" y="7204075"/>
            <a:ext cx="2346325" cy="414338"/>
          </a:xfrm>
          <a:prstGeom prst="rect">
            <a:avLst/>
          </a:prstGeom>
        </p:spPr>
        <p:txBody>
          <a:bodyPr vert="horz" wrap="square" lIns="101882" tIns="50941" rIns="101882" bIns="50941" numCol="1" anchor="ctr" anchorCtr="0" compatLnSpc="1">
            <a:prstTxWarp prst="textNoShape">
              <a:avLst/>
            </a:prstTxWarp>
          </a:bodyPr>
          <a:lstStyle>
            <a:lvl1pPr algn="r">
              <a:defRPr sz="1300">
                <a:solidFill>
                  <a:srgbClr val="898989"/>
                </a:solidFill>
                <a:latin typeface="Calibri" charset="0"/>
              </a:defRPr>
            </a:lvl1pPr>
          </a:lstStyle>
          <a:p>
            <a:fld id="{753F5185-5C63-46F0-A15E-65B16C372CA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508000" rtl="0" eaLnBrk="0" fontAlgn="base" hangingPunct="0">
        <a:spcBef>
          <a:spcPct val="0"/>
        </a:spcBef>
        <a:spcAft>
          <a:spcPct val="0"/>
        </a:spcAft>
        <a:defRPr sz="4900" kern="1200">
          <a:solidFill>
            <a:schemeClr val="tx1"/>
          </a:solidFill>
          <a:latin typeface="+mj-lt"/>
          <a:ea typeface="Geneva" charset="0"/>
          <a:cs typeface="Geneva" charset="0"/>
        </a:defRPr>
      </a:lvl1pPr>
      <a:lvl2pPr algn="ctr" defTabSz="508000" rtl="0" eaLnBrk="0" fontAlgn="base" hangingPunct="0">
        <a:spcBef>
          <a:spcPct val="0"/>
        </a:spcBef>
        <a:spcAft>
          <a:spcPct val="0"/>
        </a:spcAft>
        <a:defRPr sz="4900">
          <a:solidFill>
            <a:schemeClr val="tx1"/>
          </a:solidFill>
          <a:latin typeface="Calibri" charset="0"/>
          <a:ea typeface="Geneva" charset="0"/>
          <a:cs typeface="Geneva" charset="0"/>
        </a:defRPr>
      </a:lvl2pPr>
      <a:lvl3pPr algn="ctr" defTabSz="508000" rtl="0" eaLnBrk="0" fontAlgn="base" hangingPunct="0">
        <a:spcBef>
          <a:spcPct val="0"/>
        </a:spcBef>
        <a:spcAft>
          <a:spcPct val="0"/>
        </a:spcAft>
        <a:defRPr sz="4900">
          <a:solidFill>
            <a:schemeClr val="tx1"/>
          </a:solidFill>
          <a:latin typeface="Calibri" charset="0"/>
          <a:ea typeface="Geneva" charset="0"/>
          <a:cs typeface="Geneva" charset="0"/>
        </a:defRPr>
      </a:lvl3pPr>
      <a:lvl4pPr algn="ctr" defTabSz="508000" rtl="0" eaLnBrk="0" fontAlgn="base" hangingPunct="0">
        <a:spcBef>
          <a:spcPct val="0"/>
        </a:spcBef>
        <a:spcAft>
          <a:spcPct val="0"/>
        </a:spcAft>
        <a:defRPr sz="4900">
          <a:solidFill>
            <a:schemeClr val="tx1"/>
          </a:solidFill>
          <a:latin typeface="Calibri" charset="0"/>
          <a:ea typeface="Geneva" charset="0"/>
          <a:cs typeface="Geneva" charset="0"/>
        </a:defRPr>
      </a:lvl4pPr>
      <a:lvl5pPr algn="ctr" defTabSz="508000" rtl="0" eaLnBrk="0" fontAlgn="base" hangingPunct="0">
        <a:spcBef>
          <a:spcPct val="0"/>
        </a:spcBef>
        <a:spcAft>
          <a:spcPct val="0"/>
        </a:spcAft>
        <a:defRPr sz="4900">
          <a:solidFill>
            <a:schemeClr val="tx1"/>
          </a:solidFill>
          <a:latin typeface="Calibri" charset="0"/>
          <a:ea typeface="Geneva" charset="0"/>
          <a:cs typeface="Geneva" charset="0"/>
        </a:defRPr>
      </a:lvl5pPr>
      <a:lvl6pPr marL="457200" algn="ctr" defTabSz="508000" rtl="0" fontAlgn="base">
        <a:spcBef>
          <a:spcPct val="0"/>
        </a:spcBef>
        <a:spcAft>
          <a:spcPct val="0"/>
        </a:spcAft>
        <a:defRPr sz="4900">
          <a:solidFill>
            <a:schemeClr val="tx1"/>
          </a:solidFill>
          <a:latin typeface="Calibri" charset="0"/>
          <a:ea typeface="Geneva" charset="0"/>
          <a:cs typeface="Geneva" charset="0"/>
        </a:defRPr>
      </a:lvl6pPr>
      <a:lvl7pPr marL="914400" algn="ctr" defTabSz="508000" rtl="0" fontAlgn="base">
        <a:spcBef>
          <a:spcPct val="0"/>
        </a:spcBef>
        <a:spcAft>
          <a:spcPct val="0"/>
        </a:spcAft>
        <a:defRPr sz="4900">
          <a:solidFill>
            <a:schemeClr val="tx1"/>
          </a:solidFill>
          <a:latin typeface="Calibri" charset="0"/>
          <a:ea typeface="Geneva" charset="0"/>
          <a:cs typeface="Geneva" charset="0"/>
        </a:defRPr>
      </a:lvl7pPr>
      <a:lvl8pPr marL="1371600" algn="ctr" defTabSz="508000" rtl="0" fontAlgn="base">
        <a:spcBef>
          <a:spcPct val="0"/>
        </a:spcBef>
        <a:spcAft>
          <a:spcPct val="0"/>
        </a:spcAft>
        <a:defRPr sz="4900">
          <a:solidFill>
            <a:schemeClr val="tx1"/>
          </a:solidFill>
          <a:latin typeface="Calibri" charset="0"/>
          <a:ea typeface="Geneva" charset="0"/>
          <a:cs typeface="Geneva" charset="0"/>
        </a:defRPr>
      </a:lvl8pPr>
      <a:lvl9pPr marL="1828800" algn="ctr" defTabSz="508000" rtl="0" fontAlgn="base">
        <a:spcBef>
          <a:spcPct val="0"/>
        </a:spcBef>
        <a:spcAft>
          <a:spcPct val="0"/>
        </a:spcAft>
        <a:defRPr sz="4900">
          <a:solidFill>
            <a:schemeClr val="tx1"/>
          </a:solidFill>
          <a:latin typeface="Calibri" charset="0"/>
          <a:ea typeface="Geneva" charset="0"/>
          <a:cs typeface="Geneva" charset="0"/>
        </a:defRPr>
      </a:lvl9pPr>
    </p:titleStyle>
    <p:bodyStyle>
      <a:lvl1pPr marL="381000" indent="-381000" algn="l" defTabSz="508000" rtl="0" eaLnBrk="0" fontAlgn="base" hangingPunct="0">
        <a:spcBef>
          <a:spcPct val="20000"/>
        </a:spcBef>
        <a:spcAft>
          <a:spcPct val="0"/>
        </a:spcAft>
        <a:buFont typeface="Arial" charset="0"/>
        <a:buChar char="•"/>
        <a:defRPr sz="3600" kern="1200">
          <a:solidFill>
            <a:schemeClr val="tx1"/>
          </a:solidFill>
          <a:latin typeface="+mn-lt"/>
          <a:ea typeface="Geneva" charset="0"/>
          <a:cs typeface="Geneva" charset="0"/>
        </a:defRPr>
      </a:lvl1pPr>
      <a:lvl2pPr marL="827088" indent="-317500" algn="l" defTabSz="508000" rtl="0" eaLnBrk="0" fontAlgn="base" hangingPunct="0">
        <a:spcBef>
          <a:spcPct val="20000"/>
        </a:spcBef>
        <a:spcAft>
          <a:spcPct val="0"/>
        </a:spcAft>
        <a:buFont typeface="Arial" charset="0"/>
        <a:buChar char="–"/>
        <a:defRPr sz="3100" kern="1200">
          <a:solidFill>
            <a:schemeClr val="tx1"/>
          </a:solidFill>
          <a:latin typeface="+mn-lt"/>
          <a:ea typeface="Geneva" charset="0"/>
          <a:cs typeface="Geneva" charset="0"/>
        </a:defRPr>
      </a:lvl2pPr>
      <a:lvl3pPr marL="1273175" indent="-254000" algn="l" defTabSz="508000" rtl="0" eaLnBrk="0" fontAlgn="base" hangingPunct="0">
        <a:spcBef>
          <a:spcPct val="20000"/>
        </a:spcBef>
        <a:spcAft>
          <a:spcPct val="0"/>
        </a:spcAft>
        <a:buFont typeface="Arial" charset="0"/>
        <a:buChar char="•"/>
        <a:defRPr sz="2700" kern="1200">
          <a:solidFill>
            <a:schemeClr val="tx1"/>
          </a:solidFill>
          <a:latin typeface="+mn-lt"/>
          <a:ea typeface="Geneva" charset="0"/>
          <a:cs typeface="Geneva" charset="0"/>
        </a:defRPr>
      </a:lvl3pPr>
      <a:lvl4pPr marL="1782763" indent="-254000" algn="l" defTabSz="508000" rtl="0" eaLnBrk="0" fontAlgn="base" hangingPunct="0">
        <a:spcBef>
          <a:spcPct val="20000"/>
        </a:spcBef>
        <a:spcAft>
          <a:spcPct val="0"/>
        </a:spcAft>
        <a:buFont typeface="Arial" charset="0"/>
        <a:buChar char="–"/>
        <a:defRPr sz="2200" kern="1200">
          <a:solidFill>
            <a:schemeClr val="tx1"/>
          </a:solidFill>
          <a:latin typeface="+mn-lt"/>
          <a:ea typeface="Geneva" charset="0"/>
          <a:cs typeface="Geneva" charset="0"/>
        </a:defRPr>
      </a:lvl4pPr>
      <a:lvl5pPr marL="2292350" indent="-254000" algn="l" defTabSz="508000" rtl="0" eaLnBrk="0" fontAlgn="base" hangingPunct="0">
        <a:spcBef>
          <a:spcPct val="20000"/>
        </a:spcBef>
        <a:spcAft>
          <a:spcPct val="0"/>
        </a:spcAft>
        <a:buFont typeface="Arial" charset="0"/>
        <a:buChar char="»"/>
        <a:defRPr sz="2200" kern="1200">
          <a:solidFill>
            <a:schemeClr val="tx1"/>
          </a:solidFill>
          <a:latin typeface="+mn-lt"/>
          <a:ea typeface="Geneva" charset="0"/>
          <a:cs typeface="Geneva" charset="0"/>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9412" rtl="0" eaLnBrk="1" latinLnBrk="0" hangingPunct="1">
        <a:defRPr sz="2000" kern="1200">
          <a:solidFill>
            <a:schemeClr val="tx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gomeet.itap.purdue.edu/prieto2/" TargetMode="External"/><Relationship Id="rId5" Type="http://schemas.openxmlformats.org/officeDocument/2006/relationships/hyperlink" Target="http://calima.univalle.edu.co/cenm/Eng/about-us.htm" TargetMode="External"/><Relationship Id="rId4"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3073" name="Picture 1" descr="Ph. D. Pedro Prieto Pulido"/>
          <p:cNvPicPr>
            <a:picLocks noChangeAspect="1" noChangeArrowheads="1"/>
          </p:cNvPicPr>
          <p:nvPr/>
        </p:nvPicPr>
        <p:blipFill>
          <a:blip r:embed="rId4"/>
          <a:srcRect/>
          <a:stretch>
            <a:fillRect/>
          </a:stretch>
        </p:blipFill>
        <p:spPr bwMode="auto">
          <a:xfrm>
            <a:off x="434430" y="1046381"/>
            <a:ext cx="1241970" cy="1620619"/>
          </a:xfrm>
          <a:prstGeom prst="rect">
            <a:avLst/>
          </a:prstGeom>
          <a:noFill/>
        </p:spPr>
      </p:pic>
      <p:sp>
        <p:nvSpPr>
          <p:cNvPr id="15363" name="TextBox 4"/>
          <p:cNvSpPr txBox="1">
            <a:spLocks noChangeArrowheads="1"/>
          </p:cNvSpPr>
          <p:nvPr/>
        </p:nvSpPr>
        <p:spPr bwMode="auto">
          <a:xfrm>
            <a:off x="2286000" y="1947446"/>
            <a:ext cx="5334000" cy="338554"/>
          </a:xfrm>
          <a:prstGeom prst="rect">
            <a:avLst/>
          </a:prstGeom>
          <a:noFill/>
          <a:ln w="9525">
            <a:noFill/>
            <a:miter lim="800000"/>
            <a:headEnd/>
            <a:tailEnd/>
          </a:ln>
        </p:spPr>
        <p:txBody>
          <a:bodyPr wrap="square">
            <a:spAutoFit/>
          </a:bodyPr>
          <a:lstStyle/>
          <a:p>
            <a:pPr algn="ctr"/>
            <a:r>
              <a:rPr lang="en-US" sz="1600" dirty="0" smtClean="0">
                <a:latin typeface="Times New Roman" pitchFamily="18" charset="0"/>
                <a:cs typeface="Times New Roman" pitchFamily="18" charset="0"/>
              </a:rPr>
              <a:t>October 5, 2010, BNC 1001, 1:30 </a:t>
            </a:r>
            <a:r>
              <a:rPr lang="en-US" sz="1600" dirty="0" smtClean="0">
                <a:solidFill>
                  <a:srgbClr val="403152"/>
                </a:solidFill>
                <a:latin typeface="Times New Roman" pitchFamily="18" charset="0"/>
                <a:cs typeface="Times New Roman" pitchFamily="18" charset="0"/>
              </a:rPr>
              <a:t>PM </a:t>
            </a:r>
            <a:endParaRPr lang="en-US" sz="1600" dirty="0">
              <a:solidFill>
                <a:srgbClr val="403152"/>
              </a:solidFill>
              <a:latin typeface="Times New Roman" pitchFamily="18" charset="0"/>
              <a:cs typeface="Times New Roman" pitchFamily="18" charset="0"/>
            </a:endParaRPr>
          </a:p>
        </p:txBody>
      </p:sp>
      <p:sp>
        <p:nvSpPr>
          <p:cNvPr id="15364" name="TextBox 5"/>
          <p:cNvSpPr txBox="1">
            <a:spLocks noChangeArrowheads="1"/>
          </p:cNvSpPr>
          <p:nvPr/>
        </p:nvSpPr>
        <p:spPr bwMode="auto">
          <a:xfrm>
            <a:off x="1752600" y="2004536"/>
            <a:ext cx="6400800" cy="738664"/>
          </a:xfrm>
          <a:prstGeom prst="rect">
            <a:avLst/>
          </a:prstGeom>
          <a:noFill/>
          <a:ln w="9525">
            <a:noFill/>
            <a:miter lim="800000"/>
            <a:headEnd/>
            <a:tailEnd/>
          </a:ln>
        </p:spPr>
        <p:txBody>
          <a:bodyPr wrap="square">
            <a:spAutoFit/>
          </a:bodyPr>
          <a:lstStyle/>
          <a:p>
            <a:pPr algn="ctr"/>
            <a:endParaRPr lang="en-US" sz="1400" i="1" dirty="0" smtClean="0">
              <a:latin typeface="Times New Roman" pitchFamily="18" charset="0"/>
              <a:cs typeface="Times New Roman" pitchFamily="18" charset="0"/>
            </a:endParaRPr>
          </a:p>
          <a:p>
            <a:pPr algn="ctr"/>
            <a:r>
              <a:rPr lang="en-US" sz="1400" b="1" i="1" dirty="0" smtClean="0">
                <a:latin typeface="Times New Roman" pitchFamily="18" charset="0"/>
                <a:cs typeface="Times New Roman" pitchFamily="18" charset="0"/>
              </a:rPr>
              <a:t>Professor Pedro </a:t>
            </a:r>
            <a:r>
              <a:rPr lang="en-US" sz="1400" b="1" i="1" dirty="0" err="1" smtClean="0">
                <a:latin typeface="Times New Roman" pitchFamily="18" charset="0"/>
                <a:cs typeface="Times New Roman" pitchFamily="18" charset="0"/>
              </a:rPr>
              <a:t>Prieto</a:t>
            </a:r>
            <a:r>
              <a:rPr lang="en-US" sz="1400" b="1" i="1" dirty="0" smtClean="0">
                <a:latin typeface="Times New Roman" pitchFamily="18" charset="0"/>
                <a:cs typeface="Times New Roman" pitchFamily="18" charset="0"/>
              </a:rPr>
              <a:t>, Director of CENM</a:t>
            </a:r>
            <a:endParaRPr lang="en-US" sz="1400" b="1" dirty="0" smtClean="0">
              <a:latin typeface="Times New Roman" pitchFamily="18" charset="0"/>
              <a:cs typeface="Times New Roman" pitchFamily="18" charset="0"/>
            </a:endParaRPr>
          </a:p>
          <a:p>
            <a:pPr algn="ctr"/>
            <a:r>
              <a:rPr lang="en-US" sz="1400" b="1" i="1" dirty="0" smtClean="0">
                <a:latin typeface="Times New Roman" pitchFamily="18" charset="0"/>
                <a:cs typeface="Times New Roman" pitchFamily="18" charset="0"/>
              </a:rPr>
              <a:t>Center of Excellence for Novel Materials, Universidad del Valle Cali</a:t>
            </a:r>
            <a:r>
              <a:rPr lang="en-US" sz="1400" b="1" i="1" smtClean="0">
                <a:latin typeface="Times New Roman" pitchFamily="18" charset="0"/>
                <a:cs typeface="Times New Roman" pitchFamily="18" charset="0"/>
              </a:rPr>
              <a:t>, Colombia</a:t>
            </a:r>
            <a:endParaRPr lang="en-US" sz="1400" b="1" i="1" dirty="0" smtClean="0">
              <a:latin typeface="Times New Roman" pitchFamily="18" charset="0"/>
              <a:cs typeface="Times New Roman" pitchFamily="18" charset="0"/>
            </a:endParaRPr>
          </a:p>
        </p:txBody>
      </p:sp>
      <p:sp>
        <p:nvSpPr>
          <p:cNvPr id="7" name="TextBox 6"/>
          <p:cNvSpPr txBox="1"/>
          <p:nvPr/>
        </p:nvSpPr>
        <p:spPr>
          <a:xfrm>
            <a:off x="152400" y="2819401"/>
            <a:ext cx="9220200" cy="5124479"/>
          </a:xfrm>
          <a:prstGeom prst="rect">
            <a:avLst/>
          </a:prstGeom>
          <a:noFill/>
          <a:effectLst>
            <a:glow rad="63500">
              <a:schemeClr val="accent4">
                <a:lumMod val="40000"/>
                <a:lumOff val="60000"/>
                <a:alpha val="75000"/>
              </a:schemeClr>
            </a:glow>
          </a:effectLst>
        </p:spPr>
        <p:txBody>
          <a:bodyPr wrap="square">
            <a:spAutoFit/>
          </a:bodyPr>
          <a:lstStyle/>
          <a:p>
            <a:pPr algn="just"/>
            <a:r>
              <a:rPr lang="en-US" sz="900" dirty="0" smtClean="0">
                <a:latin typeface="Times New Roman" pitchFamily="18" charset="0"/>
                <a:cs typeface="Times New Roman" pitchFamily="18" charset="0"/>
              </a:rPr>
              <a:t>Improvement in the mechanical properties of hard coatings such monolayer (</a:t>
            </a:r>
            <a:r>
              <a:rPr lang="en-US" sz="900" dirty="0" err="1" smtClean="0">
                <a:latin typeface="Times New Roman" pitchFamily="18" charset="0"/>
                <a:cs typeface="Times New Roman" pitchFamily="18" charset="0"/>
              </a:rPr>
              <a:t>TiN</a:t>
            </a:r>
            <a:r>
              <a:rPr lang="en-US" sz="900" dirty="0" smtClean="0">
                <a:latin typeface="Times New Roman" pitchFamily="18" charset="0"/>
                <a:cs typeface="Times New Roman" pitchFamily="18" charset="0"/>
              </a:rPr>
              <a:t>, </a:t>
            </a:r>
            <a:r>
              <a:rPr lang="en-US" sz="900" dirty="0" err="1" smtClean="0">
                <a:latin typeface="Times New Roman" pitchFamily="18" charset="0"/>
                <a:cs typeface="Times New Roman" pitchFamily="18" charset="0"/>
              </a:rPr>
              <a:t>CrN</a:t>
            </a:r>
            <a:r>
              <a:rPr lang="en-US" sz="900" dirty="0" smtClean="0">
                <a:latin typeface="Times New Roman" pitchFamily="18" charset="0"/>
                <a:cs typeface="Times New Roman" pitchFamily="18" charset="0"/>
              </a:rPr>
              <a:t>, </a:t>
            </a:r>
            <a:r>
              <a:rPr lang="en-US" sz="900" dirty="0" err="1" smtClean="0">
                <a:latin typeface="Times New Roman" pitchFamily="18" charset="0"/>
                <a:cs typeface="Times New Roman" pitchFamily="18" charset="0"/>
              </a:rPr>
              <a:t>AlCN</a:t>
            </a:r>
            <a:r>
              <a:rPr lang="en-US" sz="900" dirty="0" smtClean="0">
                <a:latin typeface="Times New Roman" pitchFamily="18" charset="0"/>
                <a:cs typeface="Times New Roman" pitchFamily="18" charset="0"/>
              </a:rPr>
              <a:t>, WC-Co,  </a:t>
            </a:r>
            <a:r>
              <a:rPr lang="en-US" sz="900" dirty="0" err="1" smtClean="0">
                <a:latin typeface="Times New Roman" pitchFamily="18" charset="0"/>
                <a:cs typeface="Times New Roman" pitchFamily="18" charset="0"/>
              </a:rPr>
              <a:t>TiCN</a:t>
            </a:r>
            <a:r>
              <a:rPr lang="en-US" sz="900" dirty="0" smtClean="0">
                <a:latin typeface="Times New Roman" pitchFamily="18" charset="0"/>
                <a:cs typeface="Times New Roman" pitchFamily="18" charset="0"/>
              </a:rPr>
              <a:t>) [1], has been achieved using compositional gradient WC/C layer, or multilayered type [transition metal/transition carbide]</a:t>
            </a:r>
            <a:r>
              <a:rPr lang="en-US" sz="900" baseline="-25000" dirty="0" smtClean="0">
                <a:latin typeface="Times New Roman" pitchFamily="18" charset="0"/>
                <a:cs typeface="Times New Roman" pitchFamily="18" charset="0"/>
              </a:rPr>
              <a:t>n</a:t>
            </a:r>
            <a:r>
              <a:rPr lang="en-US" sz="900" dirty="0" smtClean="0">
                <a:latin typeface="Times New Roman" pitchFamily="18" charset="0"/>
                <a:cs typeface="Times New Roman" pitchFamily="18" charset="0"/>
              </a:rPr>
              <a:t>, [transition metal/transition nitride]</a:t>
            </a:r>
            <a:r>
              <a:rPr lang="en-US" sz="900" baseline="-25000" dirty="0" smtClean="0">
                <a:latin typeface="Times New Roman" pitchFamily="18" charset="0"/>
                <a:cs typeface="Times New Roman" pitchFamily="18" charset="0"/>
              </a:rPr>
              <a:t>n</a:t>
            </a:r>
            <a:r>
              <a:rPr lang="en-US" sz="900" dirty="0" smtClean="0">
                <a:latin typeface="Times New Roman" pitchFamily="18" charset="0"/>
                <a:cs typeface="Times New Roman" pitchFamily="18" charset="0"/>
              </a:rPr>
              <a:t>, [</a:t>
            </a:r>
            <a:r>
              <a:rPr lang="en-US" sz="900" dirty="0" err="1" smtClean="0">
                <a:latin typeface="Times New Roman" pitchFamily="18" charset="0"/>
                <a:cs typeface="Times New Roman" pitchFamily="18" charset="0"/>
              </a:rPr>
              <a:t>TiCN</a:t>
            </a:r>
            <a:r>
              <a:rPr lang="en-US" sz="900" dirty="0" smtClean="0">
                <a:latin typeface="Times New Roman" pitchFamily="18" charset="0"/>
                <a:cs typeface="Times New Roman" pitchFamily="18" charset="0"/>
              </a:rPr>
              <a:t>/</a:t>
            </a:r>
            <a:r>
              <a:rPr lang="en-US" sz="900" dirty="0" err="1" smtClean="0">
                <a:latin typeface="Times New Roman" pitchFamily="18" charset="0"/>
                <a:cs typeface="Times New Roman" pitchFamily="18" charset="0"/>
              </a:rPr>
              <a:t>ZrCN</a:t>
            </a:r>
            <a:r>
              <a:rPr lang="en-US" sz="900" dirty="0" smtClean="0">
                <a:latin typeface="Times New Roman" pitchFamily="18" charset="0"/>
                <a:cs typeface="Times New Roman" pitchFamily="18" charset="0"/>
              </a:rPr>
              <a:t>]</a:t>
            </a:r>
            <a:r>
              <a:rPr lang="en-US" sz="900" baseline="-25000" dirty="0" smtClean="0">
                <a:latin typeface="Times New Roman" pitchFamily="18" charset="0"/>
                <a:cs typeface="Times New Roman" pitchFamily="18" charset="0"/>
              </a:rPr>
              <a:t>n</a:t>
            </a:r>
            <a:r>
              <a:rPr lang="en-US" sz="900" dirty="0" smtClean="0">
                <a:latin typeface="Times New Roman" pitchFamily="18" charset="0"/>
                <a:cs typeface="Times New Roman" pitchFamily="18" charset="0"/>
              </a:rPr>
              <a:t>, among others. Multilayered coatings exhibit better mechanical and chemical properties, such as hardness, adhesion, wear resistance, than those in monolayer [2, 3]. We have improved mechanical properties in a multilayered system such as [BCN/c-BN]n, n varying between 1 to 16 [4]. Improvement in the mechanical properties is of crucial importance from industrial applications point of view, especially in processes where high mechanical performance is required. In this work, we have grown </a:t>
            </a:r>
            <a:r>
              <a:rPr lang="en-US" sz="900" dirty="0" err="1" smtClean="0">
                <a:latin typeface="Times New Roman" pitchFamily="18" charset="0"/>
                <a:cs typeface="Times New Roman" pitchFamily="18" charset="0"/>
              </a:rPr>
              <a:t>superlattices</a:t>
            </a:r>
            <a:r>
              <a:rPr lang="en-US" sz="900" dirty="0" smtClean="0">
                <a:latin typeface="Times New Roman" pitchFamily="18" charset="0"/>
                <a:cs typeface="Times New Roman" pitchFamily="18" charset="0"/>
              </a:rPr>
              <a:t> based on the ternary and quaternary coatings of the type [</a:t>
            </a:r>
            <a:r>
              <a:rPr lang="en-US" sz="900" dirty="0" err="1" smtClean="0">
                <a:latin typeface="Times New Roman" pitchFamily="18" charset="0"/>
                <a:cs typeface="Times New Roman" pitchFamily="18" charset="0"/>
              </a:rPr>
              <a:t>TiCN/TiNbCN]n</a:t>
            </a:r>
            <a:r>
              <a:rPr lang="en-US" sz="900" dirty="0" smtClean="0">
                <a:latin typeface="Times New Roman" pitchFamily="18" charset="0"/>
                <a:cs typeface="Times New Roman" pitchFamily="18" charset="0"/>
              </a:rPr>
              <a:t>, maintaining constant the total thickness of the coating. The main goal is to study the crystalline and interfacial structure via electron microscopy in cross section view and correlated them with structural, morphological and mechanical properties. [</a:t>
            </a:r>
            <a:r>
              <a:rPr lang="en-US" sz="900" dirty="0" err="1" smtClean="0">
                <a:latin typeface="Times New Roman" pitchFamily="18" charset="0"/>
                <a:cs typeface="Times New Roman" pitchFamily="18" charset="0"/>
              </a:rPr>
              <a:t>TiCN</a:t>
            </a:r>
            <a:r>
              <a:rPr lang="en-US" sz="900" dirty="0" smtClean="0">
                <a:latin typeface="Times New Roman" pitchFamily="18" charset="0"/>
                <a:cs typeface="Times New Roman" pitchFamily="18" charset="0"/>
              </a:rPr>
              <a:t>/</a:t>
            </a:r>
            <a:r>
              <a:rPr lang="en-US" sz="900" dirty="0" err="1" smtClean="0">
                <a:latin typeface="Times New Roman" pitchFamily="18" charset="0"/>
                <a:cs typeface="Times New Roman" pitchFamily="18" charset="0"/>
              </a:rPr>
              <a:t>TiNbCN</a:t>
            </a:r>
            <a:r>
              <a:rPr lang="en-US" sz="900" dirty="0" smtClean="0">
                <a:latin typeface="Times New Roman" pitchFamily="18" charset="0"/>
                <a:cs typeface="Times New Roman" pitchFamily="18" charset="0"/>
              </a:rPr>
              <a:t>]</a:t>
            </a:r>
            <a:r>
              <a:rPr lang="en-US" sz="900" baseline="-25000" dirty="0" smtClean="0">
                <a:latin typeface="Times New Roman" pitchFamily="18" charset="0"/>
                <a:cs typeface="Times New Roman" pitchFamily="18" charset="0"/>
              </a:rPr>
              <a:t>n</a:t>
            </a:r>
            <a:r>
              <a:rPr lang="en-US" sz="900" dirty="0" smtClean="0">
                <a:latin typeface="Times New Roman" pitchFamily="18" charset="0"/>
                <a:cs typeface="Times New Roman" pitchFamily="18" charset="0"/>
              </a:rPr>
              <a:t> coatings were grown onto Si (100) and steel substrates by reactive </a:t>
            </a:r>
            <a:r>
              <a:rPr lang="en-US" sz="900" dirty="0" err="1" smtClean="0">
                <a:latin typeface="Times New Roman" pitchFamily="18" charset="0"/>
                <a:cs typeface="Times New Roman" pitchFamily="18" charset="0"/>
              </a:rPr>
              <a:t>r.f</a:t>
            </a:r>
            <a:r>
              <a:rPr lang="en-US" sz="900" dirty="0" smtClean="0">
                <a:latin typeface="Times New Roman" pitchFamily="18" charset="0"/>
                <a:cs typeface="Times New Roman" pitchFamily="18" charset="0"/>
              </a:rPr>
              <a:t>. magnetron sputtering technique using two alternating targets (</a:t>
            </a:r>
            <a:r>
              <a:rPr lang="en-US" sz="900" dirty="0" err="1" smtClean="0">
                <a:latin typeface="Times New Roman" pitchFamily="18" charset="0"/>
                <a:cs typeface="Times New Roman" pitchFamily="18" charset="0"/>
              </a:rPr>
              <a:t>TiC</a:t>
            </a:r>
            <a:r>
              <a:rPr lang="en-US" sz="900" dirty="0" smtClean="0">
                <a:latin typeface="Times New Roman" pitchFamily="18" charset="0"/>
                <a:cs typeface="Times New Roman" pitchFamily="18" charset="0"/>
              </a:rPr>
              <a:t> and </a:t>
            </a:r>
            <a:r>
              <a:rPr lang="en-US" sz="900" dirty="0" err="1" smtClean="0">
                <a:latin typeface="Times New Roman" pitchFamily="18" charset="0"/>
                <a:cs typeface="Times New Roman" pitchFamily="18" charset="0"/>
              </a:rPr>
              <a:t>Nb</a:t>
            </a:r>
            <a:r>
              <a:rPr lang="en-US" sz="900" dirty="0" smtClean="0">
                <a:latin typeface="Times New Roman" pitchFamily="18" charset="0"/>
                <a:cs typeface="Times New Roman" pitchFamily="18" charset="0"/>
              </a:rPr>
              <a:t>) [5-6]. The </a:t>
            </a:r>
            <a:r>
              <a:rPr lang="en-US" sz="900" dirty="0" err="1" smtClean="0">
                <a:latin typeface="Times New Roman" pitchFamily="18" charset="0"/>
                <a:cs typeface="Times New Roman" pitchFamily="18" charset="0"/>
              </a:rPr>
              <a:t>bilayer</a:t>
            </a:r>
            <a:r>
              <a:rPr lang="en-US" sz="900" dirty="0" smtClean="0">
                <a:latin typeface="Times New Roman" pitchFamily="18" charset="0"/>
                <a:cs typeface="Times New Roman" pitchFamily="18" charset="0"/>
              </a:rPr>
              <a:t> period (Λ) was varied from the micrometric (1.5 µm) to the </a:t>
            </a:r>
            <a:r>
              <a:rPr lang="en-US" sz="900" dirty="0" err="1" smtClean="0">
                <a:latin typeface="Times New Roman" pitchFamily="18" charset="0"/>
                <a:cs typeface="Times New Roman" pitchFamily="18" charset="0"/>
              </a:rPr>
              <a:t>nanometric</a:t>
            </a:r>
            <a:r>
              <a:rPr lang="en-US" sz="900" dirty="0" smtClean="0">
                <a:latin typeface="Times New Roman" pitchFamily="18" charset="0"/>
                <a:cs typeface="Times New Roman" pitchFamily="18" charset="0"/>
              </a:rPr>
              <a:t> range (15 nm), for a total thickness of 3 µm. Coatings was structurally characterized by x-ray diffraction (XRD), transmission electron microscopy and (TEM) and Atomic Force Microscopy (AFM).  Fig.1 displays a cross section TEM micrograph showing the diffraction contrast of the multilayer and its corresponding diffraction pattern; in Fig 2 we can observed a </a:t>
            </a:r>
            <a:r>
              <a:rPr lang="en-US" sz="900" dirty="0" err="1" smtClean="0">
                <a:latin typeface="Times New Roman" pitchFamily="18" charset="0"/>
                <a:cs typeface="Times New Roman" pitchFamily="18" charset="0"/>
              </a:rPr>
              <a:t>TiNC/TiNbCN</a:t>
            </a:r>
            <a:r>
              <a:rPr lang="en-US" sz="900" dirty="0" smtClean="0">
                <a:latin typeface="Times New Roman" pitchFamily="18" charset="0"/>
                <a:cs typeface="Times New Roman" pitchFamily="18" charset="0"/>
              </a:rPr>
              <a:t> interface via the high resolution TEM micrograph. Fig. 3 shows an AFM image of a surface of a multilayer showing the </a:t>
            </a:r>
            <a:r>
              <a:rPr lang="en-US" sz="900" dirty="0" err="1" smtClean="0">
                <a:latin typeface="Times New Roman" pitchFamily="18" charset="0"/>
                <a:cs typeface="Times New Roman" pitchFamily="18" charset="0"/>
              </a:rPr>
              <a:t>nano</a:t>
            </a:r>
            <a:r>
              <a:rPr lang="en-US" sz="900" dirty="0" smtClean="0">
                <a:latin typeface="Times New Roman" pitchFamily="18" charset="0"/>
                <a:cs typeface="Times New Roman" pitchFamily="18" charset="0"/>
              </a:rPr>
              <a:t>-indentation traces. Fig. 4 shows the improvement of the hardness with the increase of the </a:t>
            </a:r>
            <a:r>
              <a:rPr lang="en-US" sz="900" dirty="0" err="1" smtClean="0">
                <a:latin typeface="Times New Roman" pitchFamily="18" charset="0"/>
                <a:cs typeface="Times New Roman" pitchFamily="18" charset="0"/>
              </a:rPr>
              <a:t>bilayers</a:t>
            </a:r>
            <a:r>
              <a:rPr lang="en-US" sz="900" dirty="0" smtClean="0">
                <a:latin typeface="Times New Roman" pitchFamily="18" charset="0"/>
                <a:cs typeface="Times New Roman" pitchFamily="18" charset="0"/>
              </a:rPr>
              <a:t> number. Detailed analysis of high resolution images and their diffraction pattern on multilayer with the lowest </a:t>
            </a:r>
            <a:r>
              <a:rPr lang="en-US" sz="900" dirty="0" err="1" smtClean="0">
                <a:latin typeface="Times New Roman" pitchFamily="18" charset="0"/>
                <a:cs typeface="Times New Roman" pitchFamily="18" charset="0"/>
              </a:rPr>
              <a:t>bilayer</a:t>
            </a:r>
            <a:r>
              <a:rPr lang="en-US" sz="900" dirty="0" smtClean="0">
                <a:latin typeface="Times New Roman" pitchFamily="18" charset="0"/>
                <a:cs typeface="Times New Roman" pitchFamily="18" charset="0"/>
              </a:rPr>
              <a:t> thickness indicates an epitaxial relation between </a:t>
            </a:r>
            <a:r>
              <a:rPr lang="en-US" sz="900" dirty="0" err="1" smtClean="0">
                <a:latin typeface="Times New Roman" pitchFamily="18" charset="0"/>
                <a:cs typeface="Times New Roman" pitchFamily="18" charset="0"/>
              </a:rPr>
              <a:t>TiNC</a:t>
            </a:r>
            <a:r>
              <a:rPr lang="en-US" sz="900" dirty="0" smtClean="0">
                <a:latin typeface="Times New Roman" pitchFamily="18" charset="0"/>
                <a:cs typeface="Times New Roman" pitchFamily="18" charset="0"/>
              </a:rPr>
              <a:t> and </a:t>
            </a:r>
            <a:r>
              <a:rPr lang="en-US" sz="900" dirty="0" err="1" smtClean="0">
                <a:latin typeface="Times New Roman" pitchFamily="18" charset="0"/>
                <a:cs typeface="Times New Roman" pitchFamily="18" charset="0"/>
              </a:rPr>
              <a:t>TiNbCN</a:t>
            </a:r>
            <a:r>
              <a:rPr lang="en-US" sz="900" dirty="0" smtClean="0">
                <a:latin typeface="Times New Roman" pitchFamily="18" charset="0"/>
                <a:cs typeface="Times New Roman" pitchFamily="18" charset="0"/>
              </a:rPr>
              <a:t> layers inside each columnar crystallite, it is given by Ti-N-C(111)||Ti-Nb-CN (111) showing cube-on cube assembly. Hardness measurements were performed by using </a:t>
            </a:r>
            <a:r>
              <a:rPr lang="en-US" sz="900" dirty="0" err="1" smtClean="0">
                <a:latin typeface="Times New Roman" pitchFamily="18" charset="0"/>
                <a:cs typeface="Times New Roman" pitchFamily="18" charset="0"/>
              </a:rPr>
              <a:t>nano</a:t>
            </a:r>
            <a:r>
              <a:rPr lang="en-US" sz="900" dirty="0" smtClean="0">
                <a:latin typeface="Times New Roman" pitchFamily="18" charset="0"/>
                <a:cs typeface="Times New Roman" pitchFamily="18" charset="0"/>
              </a:rPr>
              <a:t>-indentation. The </a:t>
            </a:r>
            <a:r>
              <a:rPr lang="en-US" sz="900" dirty="0" err="1" smtClean="0">
                <a:latin typeface="Times New Roman" pitchFamily="18" charset="0"/>
                <a:cs typeface="Times New Roman" pitchFamily="18" charset="0"/>
              </a:rPr>
              <a:t>tribological</a:t>
            </a:r>
            <a:r>
              <a:rPr lang="en-US" sz="900" dirty="0" smtClean="0">
                <a:latin typeface="Times New Roman" pitchFamily="18" charset="0"/>
                <a:cs typeface="Times New Roman" pitchFamily="18" charset="0"/>
              </a:rPr>
              <a:t> properties were determinate via dynamic contact test using a </a:t>
            </a:r>
            <a:r>
              <a:rPr lang="en-US" sz="900" dirty="0" err="1" smtClean="0">
                <a:latin typeface="Times New Roman" pitchFamily="18" charset="0"/>
                <a:cs typeface="Times New Roman" pitchFamily="18" charset="0"/>
              </a:rPr>
              <a:t>Microtest</a:t>
            </a:r>
            <a:r>
              <a:rPr lang="en-US" sz="900" dirty="0" smtClean="0">
                <a:latin typeface="Times New Roman" pitchFamily="18" charset="0"/>
                <a:cs typeface="Times New Roman" pitchFamily="18" charset="0"/>
              </a:rPr>
              <a:t> MT 4001-98 </a:t>
            </a:r>
            <a:r>
              <a:rPr lang="en-US" sz="900" dirty="0" err="1" smtClean="0">
                <a:latin typeface="Times New Roman" pitchFamily="18" charset="0"/>
                <a:cs typeface="Times New Roman" pitchFamily="18" charset="0"/>
              </a:rPr>
              <a:t>tribometer</a:t>
            </a:r>
            <a:r>
              <a:rPr lang="en-US" sz="900" dirty="0" smtClean="0">
                <a:latin typeface="Times New Roman" pitchFamily="18" charset="0"/>
                <a:cs typeface="Times New Roman" pitchFamily="18" charset="0"/>
              </a:rPr>
              <a:t> and Scratch Test </a:t>
            </a:r>
            <a:r>
              <a:rPr lang="en-US" sz="900" dirty="0" err="1" smtClean="0">
                <a:latin typeface="Times New Roman" pitchFamily="18" charset="0"/>
                <a:cs typeface="Times New Roman" pitchFamily="18" charset="0"/>
              </a:rPr>
              <a:t>Microtest</a:t>
            </a:r>
            <a:r>
              <a:rPr lang="en-US" sz="900" dirty="0" smtClean="0">
                <a:latin typeface="Times New Roman" pitchFamily="18" charset="0"/>
                <a:cs typeface="Times New Roman" pitchFamily="18" charset="0"/>
              </a:rPr>
              <a:t> MTR2 system; from them, the friction coefficient and critical load for the different samples were measured. An enhancement of both hardness and elastic modulus was observed when the </a:t>
            </a:r>
            <a:r>
              <a:rPr lang="en-US" sz="900" dirty="0" err="1" smtClean="0">
                <a:latin typeface="Times New Roman" pitchFamily="18" charset="0"/>
                <a:cs typeface="Times New Roman" pitchFamily="18" charset="0"/>
              </a:rPr>
              <a:t>bilayer</a:t>
            </a:r>
            <a:r>
              <a:rPr lang="en-US" sz="900" dirty="0" smtClean="0">
                <a:latin typeface="Times New Roman" pitchFamily="18" charset="0"/>
                <a:cs typeface="Times New Roman" pitchFamily="18" charset="0"/>
              </a:rPr>
              <a:t> period (</a:t>
            </a:r>
            <a:r>
              <a:rPr lang="es-ES" sz="900" dirty="0" smtClean="0">
                <a:latin typeface="Times New Roman" pitchFamily="18" charset="0"/>
                <a:cs typeface="Times New Roman" pitchFamily="18" charset="0"/>
              </a:rPr>
              <a:t>Λ</a:t>
            </a:r>
            <a:r>
              <a:rPr lang="en-US" sz="900" dirty="0" smtClean="0">
                <a:latin typeface="Times New Roman" pitchFamily="18" charset="0"/>
                <a:cs typeface="Times New Roman" pitchFamily="18" charset="0"/>
              </a:rPr>
              <a:t>) in the coatings was reduced. Sample with the smallest </a:t>
            </a:r>
            <a:r>
              <a:rPr lang="en-US" sz="900" dirty="0" err="1" smtClean="0">
                <a:latin typeface="Times New Roman" pitchFamily="18" charset="0"/>
                <a:cs typeface="Times New Roman" pitchFamily="18" charset="0"/>
              </a:rPr>
              <a:t>bilayer</a:t>
            </a:r>
            <a:r>
              <a:rPr lang="en-US" sz="900" dirty="0" smtClean="0">
                <a:latin typeface="Times New Roman" pitchFamily="18" charset="0"/>
                <a:cs typeface="Times New Roman" pitchFamily="18" charset="0"/>
              </a:rPr>
              <a:t> period (</a:t>
            </a:r>
            <a:r>
              <a:rPr lang="es-ES" sz="900" dirty="0" smtClean="0">
                <a:latin typeface="Times New Roman" pitchFamily="18" charset="0"/>
                <a:cs typeface="Times New Roman" pitchFamily="18" charset="0"/>
              </a:rPr>
              <a:t>Λ </a:t>
            </a:r>
            <a:r>
              <a:rPr lang="en-US" sz="900" dirty="0" smtClean="0">
                <a:latin typeface="Times New Roman" pitchFamily="18" charset="0"/>
                <a:cs typeface="Times New Roman" pitchFamily="18" charset="0"/>
              </a:rPr>
              <a:t>= 15 nm, n = 200 </a:t>
            </a:r>
            <a:r>
              <a:rPr lang="en-US" sz="900" dirty="0" err="1" smtClean="0">
                <a:latin typeface="Times New Roman" pitchFamily="18" charset="0"/>
                <a:cs typeface="Times New Roman" pitchFamily="18" charset="0"/>
              </a:rPr>
              <a:t>bilayers</a:t>
            </a:r>
            <a:r>
              <a:rPr lang="en-US" sz="900" dirty="0" smtClean="0">
                <a:latin typeface="Times New Roman" pitchFamily="18" charset="0"/>
                <a:cs typeface="Times New Roman" pitchFamily="18" charset="0"/>
              </a:rPr>
              <a:t>) showed the lowest friction coefficient (~0.1) and the highest critical load (80 N), corresponding to 2.2 and 1.6 times better than those values for the coating with n = 1, respectively. The enhancement effects in the [</a:t>
            </a:r>
            <a:r>
              <a:rPr lang="en-US" sz="900" dirty="0" err="1" smtClean="0">
                <a:latin typeface="Times New Roman" pitchFamily="18" charset="0"/>
                <a:cs typeface="Times New Roman" pitchFamily="18" charset="0"/>
              </a:rPr>
              <a:t>TiCN/TiNbCN]n</a:t>
            </a:r>
            <a:r>
              <a:rPr lang="en-US" sz="900" dirty="0" smtClean="0">
                <a:latin typeface="Times New Roman" pitchFamily="18" charset="0"/>
                <a:cs typeface="Times New Roman" pitchFamily="18" charset="0"/>
              </a:rPr>
              <a:t> multilayer coatings can be attributed to the Hall </a:t>
            </a:r>
            <a:r>
              <a:rPr lang="en-US" sz="900" dirty="0" err="1" smtClean="0">
                <a:latin typeface="Times New Roman" pitchFamily="18" charset="0"/>
                <a:cs typeface="Times New Roman" pitchFamily="18" charset="0"/>
              </a:rPr>
              <a:t>Petch</a:t>
            </a:r>
            <a:r>
              <a:rPr lang="en-US" sz="900" dirty="0" smtClean="0">
                <a:latin typeface="Times New Roman" pitchFamily="18" charset="0"/>
                <a:cs typeface="Times New Roman" pitchFamily="18" charset="0"/>
              </a:rPr>
              <a:t> effect in multilayered coatings, in which the interfaces act as a barrier against the movement of the dislocations and the </a:t>
            </a:r>
            <a:r>
              <a:rPr lang="en-US" sz="900" dirty="0" err="1" smtClean="0">
                <a:latin typeface="Times New Roman" pitchFamily="18" charset="0"/>
                <a:cs typeface="Times New Roman" pitchFamily="18" charset="0"/>
              </a:rPr>
              <a:t>bilayers</a:t>
            </a:r>
            <a:r>
              <a:rPr lang="en-US" sz="900" dirty="0" smtClean="0">
                <a:latin typeface="Times New Roman" pitchFamily="18" charset="0"/>
                <a:cs typeface="Times New Roman" pitchFamily="18" charset="0"/>
              </a:rPr>
              <a:t> of materials having different mechanical properties generate an inhomogeneous. This work was supported by the Center of Excellence for Novel Materials (CENM) under </a:t>
            </a:r>
            <a:r>
              <a:rPr lang="en-US" sz="900" dirty="0" err="1" smtClean="0">
                <a:latin typeface="Times New Roman" pitchFamily="18" charset="0"/>
                <a:cs typeface="Times New Roman" pitchFamily="18" charset="0"/>
              </a:rPr>
              <a:t>Colciencias</a:t>
            </a:r>
            <a:r>
              <a:rPr lang="en-US" sz="900" dirty="0" smtClean="0">
                <a:latin typeface="Times New Roman" pitchFamily="18" charset="0"/>
                <a:cs typeface="Times New Roman" pitchFamily="18" charset="0"/>
              </a:rPr>
              <a:t>/CENM contract # RC-043-2005. </a:t>
            </a:r>
          </a:p>
          <a:p>
            <a:pPr algn="just"/>
            <a:endParaRPr lang="en-US" sz="900" dirty="0" smtClean="0">
              <a:latin typeface="Times New Roman" pitchFamily="18" charset="0"/>
              <a:cs typeface="Times New Roman" pitchFamily="18" charset="0"/>
            </a:endParaRPr>
          </a:p>
          <a:p>
            <a:pPr algn="just"/>
            <a:r>
              <a:rPr lang="en-US" sz="900" b="1" dirty="0" smtClean="0">
                <a:latin typeface="Times New Roman" pitchFamily="18" charset="0"/>
                <a:cs typeface="Times New Roman" pitchFamily="18" charset="0"/>
              </a:rPr>
              <a:t>Professor Pedro Prieto </a:t>
            </a:r>
            <a:r>
              <a:rPr lang="en-US" sz="900" dirty="0" smtClean="0">
                <a:latin typeface="Times New Roman" pitchFamily="18" charset="0"/>
                <a:cs typeface="Times New Roman" pitchFamily="18" charset="0"/>
              </a:rPr>
              <a:t>is the Director of the Excellence Center for Novel Materials in Colombia ( </a:t>
            </a:r>
            <a:r>
              <a:rPr lang="en-US" sz="900" dirty="0" smtClean="0">
                <a:latin typeface="Times New Roman" pitchFamily="18" charset="0"/>
                <a:cs typeface="Times New Roman" pitchFamily="18" charset="0"/>
                <a:hlinkClick r:id="rId5"/>
              </a:rPr>
              <a:t>http://calima.univalle.edu.co/cenm/Eng/about-us.htm</a:t>
            </a:r>
            <a:r>
              <a:rPr lang="en-US" sz="900" dirty="0" smtClean="0">
                <a:latin typeface="Times New Roman" pitchFamily="18" charset="0"/>
                <a:cs typeface="Times New Roman" pitchFamily="18" charset="0"/>
              </a:rPr>
              <a:t> ), as well as the Director of the Thin Films Group in the Department of Physics at the Universidad del Valle, Cali, Colombia. He holds a Physicist degree, in 1974 and a Magister Scientiae degree in Physics from Universidad </a:t>
            </a:r>
            <a:r>
              <a:rPr lang="en-US" sz="900" dirty="0" err="1" smtClean="0">
                <a:latin typeface="Times New Roman" pitchFamily="18" charset="0"/>
                <a:cs typeface="Times New Roman" pitchFamily="18" charset="0"/>
              </a:rPr>
              <a:t>Nacional</a:t>
            </a:r>
            <a:r>
              <a:rPr lang="en-US" sz="900" dirty="0" smtClean="0">
                <a:latin typeface="Times New Roman" pitchFamily="18" charset="0"/>
                <a:cs typeface="Times New Roman" pitchFamily="18" charset="0"/>
              </a:rPr>
              <a:t> de Colombia in 1978, working on Silicon Oxide Thin films. He received the “</a:t>
            </a:r>
            <a:r>
              <a:rPr lang="en-US" sz="900" dirty="0" err="1" smtClean="0">
                <a:latin typeface="Times New Roman" pitchFamily="18" charset="0"/>
                <a:cs typeface="Times New Roman" pitchFamily="18" charset="0"/>
              </a:rPr>
              <a:t>Doktor</a:t>
            </a:r>
            <a:r>
              <a:rPr lang="en-US" sz="900" dirty="0" smtClean="0">
                <a:latin typeface="Times New Roman" pitchFamily="18" charset="0"/>
                <a:cs typeface="Times New Roman" pitchFamily="18" charset="0"/>
              </a:rPr>
              <a:t> </a:t>
            </a:r>
            <a:r>
              <a:rPr lang="en-US" sz="900" dirty="0" err="1" smtClean="0">
                <a:latin typeface="Times New Roman" pitchFamily="18" charset="0"/>
                <a:cs typeface="Times New Roman" pitchFamily="18" charset="0"/>
              </a:rPr>
              <a:t>der</a:t>
            </a:r>
            <a:r>
              <a:rPr lang="en-US" sz="900" dirty="0" smtClean="0">
                <a:latin typeface="Times New Roman" pitchFamily="18" charset="0"/>
                <a:cs typeface="Times New Roman" pitchFamily="18" charset="0"/>
              </a:rPr>
              <a:t> </a:t>
            </a:r>
            <a:r>
              <a:rPr lang="en-US" sz="900" dirty="0" err="1" smtClean="0">
                <a:latin typeface="Times New Roman" pitchFamily="18" charset="0"/>
                <a:cs typeface="Times New Roman" pitchFamily="18" charset="0"/>
              </a:rPr>
              <a:t>Naturwissenschaften</a:t>
            </a:r>
            <a:r>
              <a:rPr lang="en-US" sz="900" dirty="0" smtClean="0">
                <a:latin typeface="Times New Roman" pitchFamily="18" charset="0"/>
                <a:cs typeface="Times New Roman" pitchFamily="18" charset="0"/>
              </a:rPr>
              <a:t>” </a:t>
            </a:r>
            <a:r>
              <a:rPr lang="en-US" sz="900" dirty="0" err="1" smtClean="0">
                <a:latin typeface="Times New Roman" pitchFamily="18" charset="0"/>
                <a:cs typeface="Times New Roman" pitchFamily="18" charset="0"/>
              </a:rPr>
              <a:t>Dr.rer.nat</a:t>
            </a:r>
            <a:r>
              <a:rPr lang="en-US" sz="900" dirty="0" smtClean="0">
                <a:latin typeface="Times New Roman" pitchFamily="18" charset="0"/>
                <a:cs typeface="Times New Roman" pitchFamily="18" charset="0"/>
              </a:rPr>
              <a:t> from </a:t>
            </a:r>
            <a:r>
              <a:rPr lang="en-US" sz="900" dirty="0" err="1" smtClean="0">
                <a:latin typeface="Times New Roman" pitchFamily="18" charset="0"/>
                <a:cs typeface="Times New Roman" pitchFamily="18" charset="0"/>
              </a:rPr>
              <a:t>Rheinische</a:t>
            </a:r>
            <a:r>
              <a:rPr lang="en-US" sz="900" dirty="0" smtClean="0">
                <a:latin typeface="Times New Roman" pitchFamily="18" charset="0"/>
                <a:cs typeface="Times New Roman" pitchFamily="18" charset="0"/>
              </a:rPr>
              <a:t> </a:t>
            </a:r>
            <a:r>
              <a:rPr lang="en-US" sz="900" dirty="0" err="1" smtClean="0">
                <a:latin typeface="Times New Roman" pitchFamily="18" charset="0"/>
                <a:cs typeface="Times New Roman" pitchFamily="18" charset="0"/>
              </a:rPr>
              <a:t>Westfaliche</a:t>
            </a:r>
            <a:r>
              <a:rPr lang="en-US" sz="900" dirty="0" smtClean="0">
                <a:latin typeface="Times New Roman" pitchFamily="18" charset="0"/>
                <a:cs typeface="Times New Roman" pitchFamily="18" charset="0"/>
              </a:rPr>
              <a:t> </a:t>
            </a:r>
            <a:r>
              <a:rPr lang="en-US" sz="900" dirty="0" err="1" smtClean="0">
                <a:latin typeface="Times New Roman" pitchFamily="18" charset="0"/>
                <a:cs typeface="Times New Roman" pitchFamily="18" charset="0"/>
              </a:rPr>
              <a:t>Hochschule</a:t>
            </a:r>
            <a:r>
              <a:rPr lang="en-US" sz="900" dirty="0" smtClean="0">
                <a:latin typeface="Times New Roman" pitchFamily="18" charset="0"/>
                <a:cs typeface="Times New Roman" pitchFamily="18" charset="0"/>
              </a:rPr>
              <a:t> RWTH-Aachen Germany in 1982 for the doctoral thesis: ¨</a:t>
            </a:r>
            <a:r>
              <a:rPr lang="en-US" sz="900" dirty="0" err="1" smtClean="0">
                <a:latin typeface="Times New Roman" pitchFamily="18" charset="0"/>
                <a:cs typeface="Times New Roman" pitchFamily="18" charset="0"/>
              </a:rPr>
              <a:t>Neutronenkleinwinkelstreuung</a:t>
            </a:r>
            <a:r>
              <a:rPr lang="en-US" sz="900" dirty="0" smtClean="0">
                <a:latin typeface="Times New Roman" pitchFamily="18" charset="0"/>
                <a:cs typeface="Times New Roman" pitchFamily="18" charset="0"/>
              </a:rPr>
              <a:t> an </a:t>
            </a:r>
            <a:r>
              <a:rPr lang="en-US" sz="900" dirty="0" err="1" smtClean="0">
                <a:latin typeface="Times New Roman" pitchFamily="18" charset="0"/>
                <a:cs typeface="Times New Roman" pitchFamily="18" charset="0"/>
              </a:rPr>
              <a:t>Guinier</a:t>
            </a:r>
            <a:r>
              <a:rPr lang="en-US" sz="900" dirty="0" smtClean="0">
                <a:latin typeface="Times New Roman" pitchFamily="18" charset="0"/>
                <a:cs typeface="Times New Roman" pitchFamily="18" charset="0"/>
              </a:rPr>
              <a:t> - Preston - </a:t>
            </a:r>
            <a:r>
              <a:rPr lang="en-US" sz="900" dirty="0" err="1" smtClean="0">
                <a:latin typeface="Times New Roman" pitchFamily="18" charset="0"/>
                <a:cs typeface="Times New Roman" pitchFamily="18" charset="0"/>
              </a:rPr>
              <a:t>Zonen</a:t>
            </a:r>
            <a:r>
              <a:rPr lang="en-US" sz="900" dirty="0" smtClean="0">
                <a:latin typeface="Times New Roman" pitchFamily="18" charset="0"/>
                <a:cs typeface="Times New Roman" pitchFamily="18" charset="0"/>
              </a:rPr>
              <a:t> in </a:t>
            </a:r>
            <a:r>
              <a:rPr lang="en-US" sz="900" dirty="0" err="1" smtClean="0">
                <a:latin typeface="Times New Roman" pitchFamily="18" charset="0"/>
                <a:cs typeface="Times New Roman" pitchFamily="18" charset="0"/>
              </a:rPr>
              <a:t>Aluminium</a:t>
            </a:r>
            <a:r>
              <a:rPr lang="en-US" sz="900" dirty="0" smtClean="0">
                <a:latin typeface="Times New Roman" pitchFamily="18" charset="0"/>
                <a:cs typeface="Times New Roman" pitchFamily="18" charset="0"/>
              </a:rPr>
              <a:t> - </a:t>
            </a:r>
            <a:r>
              <a:rPr lang="en-US" sz="900" dirty="0" err="1" smtClean="0">
                <a:latin typeface="Times New Roman" pitchFamily="18" charset="0"/>
                <a:cs typeface="Times New Roman" pitchFamily="18" charset="0"/>
              </a:rPr>
              <a:t>Kupfer</a:t>
            </a:r>
            <a:r>
              <a:rPr lang="en-US" sz="900" dirty="0" smtClean="0">
                <a:latin typeface="Times New Roman" pitchFamily="18" charset="0"/>
                <a:cs typeface="Times New Roman" pitchFamily="18" charset="0"/>
              </a:rPr>
              <a:t> - </a:t>
            </a:r>
            <a:r>
              <a:rPr lang="en-US" sz="900" dirty="0" err="1" smtClean="0">
                <a:latin typeface="Times New Roman" pitchFamily="18" charset="0"/>
                <a:cs typeface="Times New Roman" pitchFamily="18" charset="0"/>
              </a:rPr>
              <a:t>Legierungen</a:t>
            </a:r>
            <a:r>
              <a:rPr lang="en-US" sz="900" dirty="0" smtClean="0">
                <a:latin typeface="Times New Roman" pitchFamily="18" charset="0"/>
                <a:cs typeface="Times New Roman" pitchFamily="18" charset="0"/>
              </a:rPr>
              <a:t>¨ (Small Angle Neutron Scattering on </a:t>
            </a:r>
            <a:r>
              <a:rPr lang="en-US" sz="900" dirty="0" err="1" smtClean="0">
                <a:latin typeface="Times New Roman" pitchFamily="18" charset="0"/>
                <a:cs typeface="Times New Roman" pitchFamily="18" charset="0"/>
              </a:rPr>
              <a:t>Guinier</a:t>
            </a:r>
            <a:r>
              <a:rPr lang="en-US" sz="900" dirty="0" smtClean="0">
                <a:latin typeface="Times New Roman" pitchFamily="18" charset="0"/>
                <a:cs typeface="Times New Roman" pitchFamily="18" charset="0"/>
              </a:rPr>
              <a:t>-Preston Zones in </a:t>
            </a:r>
            <a:r>
              <a:rPr lang="en-US" sz="900" dirty="0" err="1" smtClean="0">
                <a:latin typeface="Times New Roman" pitchFamily="18" charset="0"/>
                <a:cs typeface="Times New Roman" pitchFamily="18" charset="0"/>
              </a:rPr>
              <a:t>AlCu</a:t>
            </a:r>
            <a:r>
              <a:rPr lang="en-US" sz="900" dirty="0" smtClean="0">
                <a:latin typeface="Times New Roman" pitchFamily="18" charset="0"/>
                <a:cs typeface="Times New Roman" pitchFamily="18" charset="0"/>
              </a:rPr>
              <a:t> Alloys). He joined the Universidad del Valle Cali, Colombia, in 1974 and became Full Professor in the Physics Department in 1986. Presently, he leads the Thin Films Research Group, which he established in 1978. Most of </a:t>
            </a:r>
            <a:r>
              <a:rPr lang="en-US" sz="900" dirty="0" err="1" smtClean="0">
                <a:latin typeface="Times New Roman" pitchFamily="18" charset="0"/>
                <a:cs typeface="Times New Roman" pitchFamily="18" charset="0"/>
              </a:rPr>
              <a:t>Prieto’s</a:t>
            </a:r>
            <a:r>
              <a:rPr lang="en-US" sz="900" dirty="0" smtClean="0">
                <a:latin typeface="Times New Roman" pitchFamily="18" charset="0"/>
                <a:cs typeface="Times New Roman" pitchFamily="18" charset="0"/>
              </a:rPr>
              <a:t> career has been devoted to R &amp; D of materials science and electronic devices, particularly amorphous semiconductors, solar cells, High Temperature Superconductor materials, HTC Electronic Devices and Hard Coating Materials. The Thin Film laboratory began with the study of amorphous metallic alloys and through a COLCIECIAS research project (1983-1987) with Hydrogenated Amorphous-Si thin films. Since 1989, he has been working on the development of high-temperature superconductor devices based on superconducting thin films, in Magnetic materials in PZT - ferroelectric thin films and in Hard Coating Materials. Prof. </a:t>
            </a:r>
            <a:r>
              <a:rPr lang="en-US" sz="900" dirty="0" err="1" smtClean="0">
                <a:latin typeface="Times New Roman" pitchFamily="18" charset="0"/>
                <a:cs typeface="Times New Roman" pitchFamily="18" charset="0"/>
              </a:rPr>
              <a:t>Prieto</a:t>
            </a:r>
            <a:r>
              <a:rPr lang="en-US" sz="900" dirty="0" smtClean="0">
                <a:latin typeface="Times New Roman" pitchFamily="18" charset="0"/>
                <a:cs typeface="Times New Roman" pitchFamily="18" charset="0"/>
              </a:rPr>
              <a:t> has authored or co-authored over 100 scientific publications. He is an Alexander von Humboldt Fellow (1988), Guggenheim Fellow (1998) and American Physical Society Fellow (2000) “For forefront research in the Josephson Junction effect in high temperature superconductors and outstanding contribution to the development of physics in Latin America.”</a:t>
            </a:r>
          </a:p>
          <a:p>
            <a:pPr algn="just"/>
            <a:endParaRPr lang="en-US" sz="900" dirty="0" smtClean="0">
              <a:latin typeface="Times New Roman" pitchFamily="18" charset="0"/>
              <a:cs typeface="Times New Roman" pitchFamily="18" charset="0"/>
            </a:endParaRPr>
          </a:p>
          <a:p>
            <a:pPr algn="just"/>
            <a:r>
              <a:rPr lang="en-US" sz="900" dirty="0" smtClean="0">
                <a:latin typeface="Times New Roman" pitchFamily="18" charset="0"/>
                <a:cs typeface="Times New Roman" pitchFamily="18" charset="0"/>
              </a:rPr>
              <a:t>				Adobe Connect: Talk 2 -</a:t>
            </a:r>
            <a:r>
              <a:rPr lang="en-US" sz="900" u="sng" dirty="0" smtClean="0">
                <a:latin typeface="Times New Roman" pitchFamily="18" charset="0"/>
                <a:cs typeface="Times New Roman" pitchFamily="18" charset="0"/>
              </a:rPr>
              <a:t> </a:t>
            </a:r>
            <a:r>
              <a:rPr lang="en-US" sz="900" b="1" u="sng" dirty="0" smtClean="0">
                <a:latin typeface="Times New Roman" pitchFamily="18" charset="0"/>
                <a:cs typeface="Times New Roman" pitchFamily="18" charset="0"/>
                <a:hlinkClick r:id="rId6"/>
              </a:rPr>
              <a:t>https://gomeet.itap.purdue.edu/prieto2</a:t>
            </a:r>
            <a:r>
              <a:rPr lang="en-US" sz="900" b="1" dirty="0" smtClean="0">
                <a:latin typeface="Times New Roman" pitchFamily="18" charset="0"/>
                <a:cs typeface="Times New Roman" pitchFamily="18" charset="0"/>
                <a:hlinkClick r:id="rId6"/>
              </a:rPr>
              <a:t>/</a:t>
            </a:r>
            <a:r>
              <a:rPr lang="en-US" sz="900" b="1" dirty="0" smtClean="0">
                <a:latin typeface="Times New Roman" pitchFamily="18" charset="0"/>
                <a:cs typeface="Times New Roman" pitchFamily="18" charset="0"/>
              </a:rPr>
              <a:t>  			Host: Professor Arvind Raman</a:t>
            </a:r>
            <a:endParaRPr lang="en-US" sz="900" dirty="0" smtClean="0">
              <a:latin typeface="Times New Roman" pitchFamily="18" charset="0"/>
              <a:cs typeface="Times New Roman" pitchFamily="18" charset="0"/>
            </a:endParaRPr>
          </a:p>
          <a:p>
            <a:pPr algn="just"/>
            <a:endParaRPr lang="en-US" sz="900" dirty="0" smtClean="0"/>
          </a:p>
          <a:p>
            <a:pPr algn="just"/>
            <a:endParaRPr lang="en-US" sz="900" dirty="0" smtClean="0"/>
          </a:p>
          <a:p>
            <a:pPr algn="just"/>
            <a:endParaRPr lang="en-US" sz="900" dirty="0" smtClean="0"/>
          </a:p>
          <a:p>
            <a:endParaRPr lang="en-US" sz="1200" dirty="0"/>
          </a:p>
        </p:txBody>
      </p:sp>
      <p:pic>
        <p:nvPicPr>
          <p:cNvPr id="15368" name="Picture 5" descr="COE.Logo(Purdue%20Engr_Think%20impact).jpg"/>
          <p:cNvPicPr>
            <a:picLocks noChangeAspect="1"/>
          </p:cNvPicPr>
          <p:nvPr/>
        </p:nvPicPr>
        <p:blipFill>
          <a:blip r:embed="rId7"/>
          <a:srcRect/>
          <a:stretch>
            <a:fillRect/>
          </a:stretch>
        </p:blipFill>
        <p:spPr bwMode="auto">
          <a:xfrm>
            <a:off x="3581400" y="7315200"/>
            <a:ext cx="1066800" cy="304800"/>
          </a:xfrm>
          <a:prstGeom prst="rect">
            <a:avLst/>
          </a:prstGeom>
          <a:noFill/>
          <a:ln w="9525">
            <a:noFill/>
            <a:miter lim="800000"/>
            <a:headEnd/>
            <a:tailEnd/>
          </a:ln>
        </p:spPr>
      </p:pic>
      <p:sp>
        <p:nvSpPr>
          <p:cNvPr id="15362" name="TextBox 3"/>
          <p:cNvSpPr txBox="1">
            <a:spLocks noChangeArrowheads="1"/>
          </p:cNvSpPr>
          <p:nvPr/>
        </p:nvSpPr>
        <p:spPr bwMode="auto">
          <a:xfrm>
            <a:off x="1622970" y="1378803"/>
            <a:ext cx="6248400" cy="830997"/>
          </a:xfrm>
          <a:prstGeom prst="rect">
            <a:avLst/>
          </a:prstGeom>
          <a:noFill/>
          <a:ln w="9525">
            <a:noFill/>
            <a:miter lim="800000"/>
            <a:headEnd/>
            <a:tailEnd/>
          </a:ln>
        </p:spPr>
        <p:txBody>
          <a:bodyPr wrap="square">
            <a:spAutoFit/>
          </a:bodyPr>
          <a:lstStyle/>
          <a:p>
            <a:pPr algn="ctr"/>
            <a:r>
              <a:rPr lang="en-US" sz="1600" b="1" dirty="0" smtClean="0">
                <a:latin typeface="Times New Roman" pitchFamily="18" charset="0"/>
                <a:cs typeface="Times New Roman" pitchFamily="18" charset="0"/>
              </a:rPr>
              <a:t>“</a:t>
            </a:r>
            <a:r>
              <a:rPr lang="es-CO" sz="1600" b="1" dirty="0" smtClean="0">
                <a:latin typeface="Times New Roman" pitchFamily="18" charset="0"/>
                <a:cs typeface="Times New Roman" pitchFamily="18" charset="0"/>
              </a:rPr>
              <a:t>Correlation Between Structural and Mechanical Properties </a:t>
            </a:r>
          </a:p>
          <a:p>
            <a:pPr algn="ctr"/>
            <a:r>
              <a:rPr lang="es-CO" sz="1600" b="1" dirty="0" smtClean="0">
                <a:latin typeface="Times New Roman" pitchFamily="18" charset="0"/>
                <a:cs typeface="Times New Roman" pitchFamily="18" charset="0"/>
              </a:rPr>
              <a:t>of Nano-multilayer</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TiCN</a:t>
            </a:r>
            <a:r>
              <a:rPr lang="en-US" sz="1600" b="1" dirty="0" smtClean="0">
                <a:latin typeface="Times New Roman" pitchFamily="18" charset="0"/>
                <a:cs typeface="Times New Roman" pitchFamily="18" charset="0"/>
              </a:rPr>
              <a:t>/</a:t>
            </a:r>
            <a:r>
              <a:rPr lang="en-US" sz="1600" b="1" dirty="0" err="1" smtClean="0">
                <a:latin typeface="Times New Roman" pitchFamily="18" charset="0"/>
                <a:cs typeface="Times New Roman" pitchFamily="18" charset="0"/>
              </a:rPr>
              <a:t>TiNbCN</a:t>
            </a:r>
            <a:r>
              <a:rPr lang="en-US" sz="1600" b="1" dirty="0" smtClean="0">
                <a:latin typeface="Times New Roman" pitchFamily="18" charset="0"/>
                <a:cs typeface="Times New Roman" pitchFamily="18" charset="0"/>
              </a:rPr>
              <a:t> Coatings”</a:t>
            </a:r>
          </a:p>
          <a:p>
            <a:pPr algn="ctr"/>
            <a:endParaRPr lang="en-US" sz="1600" b="1" dirty="0">
              <a:cs typeface="Arial"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gt;&lt;/object&gt;&lt;/database&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534</TotalTime>
  <Words>949</Words>
  <Application>Microsoft Office PowerPoint</Application>
  <PresentationFormat>Custom</PresentationFormat>
  <Paragraphs>14</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Company>Purdue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Jeff Goecker</dc:creator>
  <cp:lastModifiedBy>lanem</cp:lastModifiedBy>
  <cp:revision>78</cp:revision>
  <cp:lastPrinted>2010-08-17T13:42:17Z</cp:lastPrinted>
  <dcterms:created xsi:type="dcterms:W3CDTF">2010-09-17T13:04:24Z</dcterms:created>
  <dcterms:modified xsi:type="dcterms:W3CDTF">2010-09-24T14:13:38Z</dcterms:modified>
</cp:coreProperties>
</file>