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10058400" cy="7772400"/>
  <p:notesSz cx="7010400" cy="9296400"/>
  <p:defaultTextStyle>
    <a:defPPr>
      <a:defRPr lang="en-US"/>
    </a:defPPr>
    <a:lvl1pPr algn="l" defTabSz="508000" rtl="0" fontAlgn="base">
      <a:spcBef>
        <a:spcPct val="0"/>
      </a:spcBef>
      <a:spcAft>
        <a:spcPct val="0"/>
      </a:spcAft>
      <a:defRPr sz="2000" kern="1200">
        <a:solidFill>
          <a:schemeClr val="tx1"/>
        </a:solidFill>
        <a:latin typeface="Arial" charset="0"/>
        <a:ea typeface="Geneva" charset="0"/>
        <a:cs typeface="Geneva" charset="0"/>
      </a:defRPr>
    </a:lvl1pPr>
    <a:lvl2pPr marL="508000" indent="-50800" algn="l" defTabSz="508000" rtl="0" fontAlgn="base">
      <a:spcBef>
        <a:spcPct val="0"/>
      </a:spcBef>
      <a:spcAft>
        <a:spcPct val="0"/>
      </a:spcAft>
      <a:defRPr sz="2000" kern="1200">
        <a:solidFill>
          <a:schemeClr val="tx1"/>
        </a:solidFill>
        <a:latin typeface="Arial" charset="0"/>
        <a:ea typeface="Geneva" charset="0"/>
        <a:cs typeface="Geneva" charset="0"/>
      </a:defRPr>
    </a:lvl2pPr>
    <a:lvl3pPr marL="1017588" indent="-103188" algn="l" defTabSz="508000" rtl="0" fontAlgn="base">
      <a:spcBef>
        <a:spcPct val="0"/>
      </a:spcBef>
      <a:spcAft>
        <a:spcPct val="0"/>
      </a:spcAft>
      <a:defRPr sz="2000" kern="1200">
        <a:solidFill>
          <a:schemeClr val="tx1"/>
        </a:solidFill>
        <a:latin typeface="Arial" charset="0"/>
        <a:ea typeface="Geneva" charset="0"/>
        <a:cs typeface="Geneva" charset="0"/>
      </a:defRPr>
    </a:lvl3pPr>
    <a:lvl4pPr marL="1527175" indent="-155575" algn="l" defTabSz="508000" rtl="0" fontAlgn="base">
      <a:spcBef>
        <a:spcPct val="0"/>
      </a:spcBef>
      <a:spcAft>
        <a:spcPct val="0"/>
      </a:spcAft>
      <a:defRPr sz="2000" kern="1200">
        <a:solidFill>
          <a:schemeClr val="tx1"/>
        </a:solidFill>
        <a:latin typeface="Arial" charset="0"/>
        <a:ea typeface="Geneva" charset="0"/>
        <a:cs typeface="Geneva" charset="0"/>
      </a:defRPr>
    </a:lvl4pPr>
    <a:lvl5pPr marL="2036763" indent="-207963" algn="l" defTabSz="508000" rtl="0" fontAlgn="base">
      <a:spcBef>
        <a:spcPct val="0"/>
      </a:spcBef>
      <a:spcAft>
        <a:spcPct val="0"/>
      </a:spcAft>
      <a:defRPr sz="2000" kern="1200">
        <a:solidFill>
          <a:schemeClr val="tx1"/>
        </a:solidFill>
        <a:latin typeface="Arial" charset="0"/>
        <a:ea typeface="Geneva" charset="0"/>
        <a:cs typeface="Geneva" charset="0"/>
      </a:defRPr>
    </a:lvl5pPr>
    <a:lvl6pPr marL="2286000" algn="l" defTabSz="914400" rtl="0" eaLnBrk="1" latinLnBrk="0" hangingPunct="1">
      <a:defRPr sz="2000" kern="1200">
        <a:solidFill>
          <a:schemeClr val="tx1"/>
        </a:solidFill>
        <a:latin typeface="Arial" charset="0"/>
        <a:ea typeface="Geneva" charset="0"/>
        <a:cs typeface="Geneva" charset="0"/>
      </a:defRPr>
    </a:lvl6pPr>
    <a:lvl7pPr marL="2743200" algn="l" defTabSz="914400" rtl="0" eaLnBrk="1" latinLnBrk="0" hangingPunct="1">
      <a:defRPr sz="2000" kern="1200">
        <a:solidFill>
          <a:schemeClr val="tx1"/>
        </a:solidFill>
        <a:latin typeface="Arial" charset="0"/>
        <a:ea typeface="Geneva" charset="0"/>
        <a:cs typeface="Geneva" charset="0"/>
      </a:defRPr>
    </a:lvl7pPr>
    <a:lvl8pPr marL="3200400" algn="l" defTabSz="914400" rtl="0" eaLnBrk="1" latinLnBrk="0" hangingPunct="1">
      <a:defRPr sz="2000" kern="1200">
        <a:solidFill>
          <a:schemeClr val="tx1"/>
        </a:solidFill>
        <a:latin typeface="Arial" charset="0"/>
        <a:ea typeface="Geneva" charset="0"/>
        <a:cs typeface="Geneva" charset="0"/>
      </a:defRPr>
    </a:lvl8pPr>
    <a:lvl9pPr marL="3657600" algn="l" defTabSz="914400" rtl="0" eaLnBrk="1" latinLnBrk="0" hangingPunct="1">
      <a:defRPr sz="2000" kern="1200">
        <a:solidFill>
          <a:schemeClr val="tx1"/>
        </a:solidFill>
        <a:latin typeface="Arial"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78" y="-78"/>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CBA51C63-5B96-455F-BADB-34D0369258C2}" type="datetime1">
              <a:rPr lang="en-US"/>
              <a:pPr>
                <a:defRPr/>
              </a:pPr>
              <a:t>4/11/2011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35661ECD-54E7-4801-9B3B-8C3C40359A5A}"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DD3BE2E1-3B2D-4BD7-AD84-E166333E2477}" type="datetime1">
              <a:rPr lang="en-US"/>
              <a:pPr>
                <a:defRPr/>
              </a:pPr>
              <a:t>4/11/2011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D427DD8E-F1B2-42DC-AB76-1CD326292342}"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a:lstStyle/>
          <a:p>
            <a:fld id="{09133EBD-E9F7-463F-B730-EDE956113A8E}" type="slidenum">
              <a:rPr lang="en-US" smtClean="0"/>
              <a:pPr/>
              <a:t>1</a:t>
            </a:fld>
            <a:endParaRPr lang="en-US" smtClean="0"/>
          </a:p>
        </p:txBody>
      </p:sp>
      <p:sp>
        <p:nvSpPr>
          <p:cNvPr id="410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E6401B-7204-45B1-945A-12085DB8AAA5}" type="datetime1">
              <a:rPr lang="en-US"/>
              <a:pPr>
                <a:defRPr/>
              </a:pPr>
              <a:t>4/11/2011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D4C239-F1AF-4EAE-A834-F77A339D57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814630-21CB-485E-A449-15B5188CBF8A}" type="datetime1">
              <a:rPr lang="en-US"/>
              <a:pPr>
                <a:defRPr/>
              </a:pPr>
              <a:t>4/11/2011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53BE1A-B557-4E56-925B-E5B4EC24B1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BA6300-1C09-449B-AF2A-7364355E2A58}" type="datetime1">
              <a:rPr lang="en-US"/>
              <a:pPr>
                <a:defRPr/>
              </a:pPr>
              <a:t>4/11/2011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0C10A7-BA30-4FC9-8218-FE1A2A8B82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8398CE-ED7A-4BA1-B1A9-E6C708958AFD}" type="datetime1">
              <a:rPr lang="en-US"/>
              <a:pPr>
                <a:defRPr/>
              </a:pPr>
              <a:t>4/11/2011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AFC4F7-DE89-440D-99B3-67B85B7D99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3747C1-2186-4189-8854-80651AF99DEF}" type="datetime1">
              <a:rPr lang="en-US"/>
              <a:pPr>
                <a:defRPr/>
              </a:pPr>
              <a:t>4/11/2011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D97122-74C0-4DFF-A042-6267EBE177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17D4D6-E3BF-4542-A751-6B0349F4DB0B}" type="datetime1">
              <a:rPr lang="en-US"/>
              <a:pPr>
                <a:defRPr/>
              </a:pPr>
              <a:t>4/11/2011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474486-6F75-4293-AE2D-4680141FB4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063A75-5888-4610-933D-25548316F526}" type="datetime1">
              <a:rPr lang="en-US"/>
              <a:pPr>
                <a:defRPr/>
              </a:pPr>
              <a:t>4/11/2011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7C33B5-1ADA-47F6-A117-F034E6A394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28F27C-D7DA-46F8-874D-71197E4942B6}" type="datetime1">
              <a:rPr lang="en-US"/>
              <a:pPr>
                <a:defRPr/>
              </a:pPr>
              <a:t>4/11/2011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1FC65E-ECCB-46F4-9A4E-AF55BF70F1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B2671D-7DE7-4EDC-A625-730C017474D2}" type="datetime1">
              <a:rPr lang="en-US"/>
              <a:pPr>
                <a:defRPr/>
              </a:pPr>
              <a:t>4/11/2011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D704F3C-2C9C-445D-AB37-851449EEA4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1F117F-761D-4B63-A855-E4AC78D754D3}" type="datetime1">
              <a:rPr lang="en-US"/>
              <a:pPr>
                <a:defRPr/>
              </a:pPr>
              <a:t>4/11/2011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1C3F04-9FE3-41A6-BF38-76A5C00D93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12C00E-53E5-4962-9C5D-18B22F7FAE13}" type="datetime1">
              <a:rPr lang="en-US"/>
              <a:pPr>
                <a:defRPr/>
              </a:pPr>
              <a:t>4/11/2011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C2CE89-A768-4CDA-A5F2-097862664F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a:defRPr sz="1300">
                <a:solidFill>
                  <a:srgbClr val="898989"/>
                </a:solidFill>
                <a:latin typeface="Calibri" charset="0"/>
              </a:defRPr>
            </a:lvl1pPr>
          </a:lstStyle>
          <a:p>
            <a:pPr>
              <a:defRPr/>
            </a:pPr>
            <a:fld id="{66F806B4-9720-4721-823E-CDFEAE770EFD}" type="datetime1">
              <a:rPr lang="en-US"/>
              <a:pPr>
                <a:defRPr/>
              </a:pPr>
              <a:t>4/11/2011</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a:defRPr sz="13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a:defRPr sz="1300">
                <a:solidFill>
                  <a:srgbClr val="898989"/>
                </a:solidFill>
                <a:latin typeface="Calibri" charset="0"/>
              </a:defRPr>
            </a:lvl1pPr>
          </a:lstStyle>
          <a:p>
            <a:pPr>
              <a:defRPr/>
            </a:pPr>
            <a:fld id="{AC59BC4C-24F4-4170-9590-F351AD1032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508000" rtl="0" eaLnBrk="0" fontAlgn="base" hangingPunct="0">
        <a:spcBef>
          <a:spcPct val="0"/>
        </a:spcBef>
        <a:spcAft>
          <a:spcPct val="0"/>
        </a:spcAft>
        <a:defRPr sz="4900" kern="1200">
          <a:solidFill>
            <a:schemeClr val="tx1"/>
          </a:solidFill>
          <a:latin typeface="+mj-lt"/>
          <a:ea typeface="Geneva" charset="0"/>
          <a:cs typeface="Geneva" charset="0"/>
        </a:defRPr>
      </a:lvl1pPr>
      <a:lvl2pPr algn="ctr" defTabSz="508000" rtl="0" eaLnBrk="0" fontAlgn="base" hangingPunct="0">
        <a:spcBef>
          <a:spcPct val="0"/>
        </a:spcBef>
        <a:spcAft>
          <a:spcPct val="0"/>
        </a:spcAft>
        <a:defRPr sz="4900">
          <a:solidFill>
            <a:schemeClr val="tx1"/>
          </a:solidFill>
          <a:latin typeface="Calibri" charset="0"/>
          <a:ea typeface="Geneva" charset="0"/>
          <a:cs typeface="Geneva" charset="0"/>
        </a:defRPr>
      </a:lvl2pPr>
      <a:lvl3pPr algn="ctr" defTabSz="508000" rtl="0" eaLnBrk="0" fontAlgn="base" hangingPunct="0">
        <a:spcBef>
          <a:spcPct val="0"/>
        </a:spcBef>
        <a:spcAft>
          <a:spcPct val="0"/>
        </a:spcAft>
        <a:defRPr sz="4900">
          <a:solidFill>
            <a:schemeClr val="tx1"/>
          </a:solidFill>
          <a:latin typeface="Calibri" charset="0"/>
          <a:ea typeface="Geneva" charset="0"/>
          <a:cs typeface="Geneva" charset="0"/>
        </a:defRPr>
      </a:lvl3pPr>
      <a:lvl4pPr algn="ctr" defTabSz="508000" rtl="0" eaLnBrk="0" fontAlgn="base" hangingPunct="0">
        <a:spcBef>
          <a:spcPct val="0"/>
        </a:spcBef>
        <a:spcAft>
          <a:spcPct val="0"/>
        </a:spcAft>
        <a:defRPr sz="4900">
          <a:solidFill>
            <a:schemeClr val="tx1"/>
          </a:solidFill>
          <a:latin typeface="Calibri" charset="0"/>
          <a:ea typeface="Geneva" charset="0"/>
          <a:cs typeface="Geneva" charset="0"/>
        </a:defRPr>
      </a:lvl4pPr>
      <a:lvl5pPr algn="ctr" defTabSz="508000" rtl="0" eaLnBrk="0" fontAlgn="base" hangingPunct="0">
        <a:spcBef>
          <a:spcPct val="0"/>
        </a:spcBef>
        <a:spcAft>
          <a:spcPct val="0"/>
        </a:spcAft>
        <a:defRPr sz="4900">
          <a:solidFill>
            <a:schemeClr val="tx1"/>
          </a:solidFill>
          <a:latin typeface="Calibri" charset="0"/>
          <a:ea typeface="Geneva" charset="0"/>
          <a:cs typeface="Geneva" charset="0"/>
        </a:defRPr>
      </a:lvl5pPr>
      <a:lvl6pPr marL="457200" algn="ctr" defTabSz="508000" rtl="0" fontAlgn="base">
        <a:spcBef>
          <a:spcPct val="0"/>
        </a:spcBef>
        <a:spcAft>
          <a:spcPct val="0"/>
        </a:spcAft>
        <a:defRPr sz="4900">
          <a:solidFill>
            <a:schemeClr val="tx1"/>
          </a:solidFill>
          <a:latin typeface="Calibri" charset="0"/>
          <a:ea typeface="Geneva" charset="0"/>
          <a:cs typeface="Geneva" charset="0"/>
        </a:defRPr>
      </a:lvl6pPr>
      <a:lvl7pPr marL="914400" algn="ctr" defTabSz="508000" rtl="0" fontAlgn="base">
        <a:spcBef>
          <a:spcPct val="0"/>
        </a:spcBef>
        <a:spcAft>
          <a:spcPct val="0"/>
        </a:spcAft>
        <a:defRPr sz="4900">
          <a:solidFill>
            <a:schemeClr val="tx1"/>
          </a:solidFill>
          <a:latin typeface="Calibri" charset="0"/>
          <a:ea typeface="Geneva" charset="0"/>
          <a:cs typeface="Geneva" charset="0"/>
        </a:defRPr>
      </a:lvl7pPr>
      <a:lvl8pPr marL="1371600" algn="ctr" defTabSz="508000" rtl="0" fontAlgn="base">
        <a:spcBef>
          <a:spcPct val="0"/>
        </a:spcBef>
        <a:spcAft>
          <a:spcPct val="0"/>
        </a:spcAft>
        <a:defRPr sz="4900">
          <a:solidFill>
            <a:schemeClr val="tx1"/>
          </a:solidFill>
          <a:latin typeface="Calibri" charset="0"/>
          <a:ea typeface="Geneva" charset="0"/>
          <a:cs typeface="Geneva" charset="0"/>
        </a:defRPr>
      </a:lvl8pPr>
      <a:lvl9pPr marL="1828800" algn="ctr" defTabSz="508000" rtl="0" fontAlgn="base">
        <a:spcBef>
          <a:spcPct val="0"/>
        </a:spcBef>
        <a:spcAft>
          <a:spcPct val="0"/>
        </a:spcAft>
        <a:defRPr sz="4900">
          <a:solidFill>
            <a:schemeClr val="tx1"/>
          </a:solidFill>
          <a:latin typeface="Calibri" charset="0"/>
          <a:ea typeface="Geneva" charset="0"/>
          <a:cs typeface="Geneva" charset="0"/>
        </a:defRPr>
      </a:lvl9pPr>
    </p:titleStyle>
    <p:bodyStyle>
      <a:lvl1pPr marL="381000" indent="-381000" algn="l" defTabSz="508000" rtl="0" eaLnBrk="0" fontAlgn="base" hangingPunct="0">
        <a:spcBef>
          <a:spcPct val="20000"/>
        </a:spcBef>
        <a:spcAft>
          <a:spcPct val="0"/>
        </a:spcAft>
        <a:buFont typeface="Arial" charset="0"/>
        <a:buChar char="•"/>
        <a:defRPr sz="3600" kern="1200">
          <a:solidFill>
            <a:schemeClr val="tx1"/>
          </a:solidFill>
          <a:latin typeface="+mn-lt"/>
          <a:ea typeface="Geneva" charset="0"/>
          <a:cs typeface="Geneva" charset="0"/>
        </a:defRPr>
      </a:lvl1pPr>
      <a:lvl2pPr marL="827088" indent="-317500" algn="l" defTabSz="508000" rtl="0" eaLnBrk="0" fontAlgn="base" hangingPunct="0">
        <a:spcBef>
          <a:spcPct val="20000"/>
        </a:spcBef>
        <a:spcAft>
          <a:spcPct val="0"/>
        </a:spcAft>
        <a:buFont typeface="Arial" charset="0"/>
        <a:buChar char="–"/>
        <a:defRPr sz="3100" kern="1200">
          <a:solidFill>
            <a:schemeClr val="tx1"/>
          </a:solidFill>
          <a:latin typeface="+mn-lt"/>
          <a:ea typeface="Geneva" charset="0"/>
          <a:cs typeface="Geneva" charset="0"/>
        </a:defRPr>
      </a:lvl2pPr>
      <a:lvl3pPr marL="1273175" indent="-254000" algn="l" defTabSz="508000" rtl="0" eaLnBrk="0" fontAlgn="base" hangingPunct="0">
        <a:spcBef>
          <a:spcPct val="20000"/>
        </a:spcBef>
        <a:spcAft>
          <a:spcPct val="0"/>
        </a:spcAft>
        <a:buFont typeface="Arial" charset="0"/>
        <a:buChar char="•"/>
        <a:defRPr sz="2700" kern="1200">
          <a:solidFill>
            <a:schemeClr val="tx1"/>
          </a:solidFill>
          <a:latin typeface="+mn-lt"/>
          <a:ea typeface="Geneva" charset="0"/>
          <a:cs typeface="Geneva" charset="0"/>
        </a:defRPr>
      </a:lvl3pPr>
      <a:lvl4pPr marL="1782763" indent="-254000" algn="l" defTabSz="508000" rtl="0" eaLnBrk="0" fontAlgn="base" hangingPunct="0">
        <a:spcBef>
          <a:spcPct val="20000"/>
        </a:spcBef>
        <a:spcAft>
          <a:spcPct val="0"/>
        </a:spcAft>
        <a:buFont typeface="Arial" charset="0"/>
        <a:buChar char="–"/>
        <a:defRPr sz="2200" kern="1200">
          <a:solidFill>
            <a:schemeClr val="tx1"/>
          </a:solidFill>
          <a:latin typeface="+mn-lt"/>
          <a:ea typeface="Geneva" charset="0"/>
          <a:cs typeface="Geneva" charset="0"/>
        </a:defRPr>
      </a:lvl4pPr>
      <a:lvl5pPr marL="2292350" indent="-254000" algn="l" defTabSz="508000" rtl="0" eaLnBrk="0" fontAlgn="base" hangingPunct="0">
        <a:spcBef>
          <a:spcPct val="20000"/>
        </a:spcBef>
        <a:spcAft>
          <a:spcPct val="0"/>
        </a:spcAft>
        <a:buFont typeface="Arial" charset="0"/>
        <a:buChar char="»"/>
        <a:defRPr sz="2200" kern="1200">
          <a:solidFill>
            <a:schemeClr val="tx1"/>
          </a:solidFill>
          <a:latin typeface="+mn-lt"/>
          <a:ea typeface="Geneva" charset="0"/>
          <a:cs typeface="Geneva"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allain@purdu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52400" y="1371600"/>
            <a:ext cx="9753600" cy="369332"/>
          </a:xfrm>
          <a:prstGeom prst="rect">
            <a:avLst/>
          </a:prstGeom>
          <a:noFill/>
          <a:ln w="9525">
            <a:noFill/>
            <a:miter lim="800000"/>
            <a:headEnd/>
            <a:tailEnd/>
          </a:ln>
        </p:spPr>
        <p:txBody>
          <a:bodyPr>
            <a:spAutoFit/>
          </a:bodyPr>
          <a:lstStyle/>
          <a:p>
            <a:pPr algn="ctr"/>
            <a:r>
              <a:rPr lang="en-US" sz="1800" b="1" dirty="0" smtClean="0">
                <a:cs typeface="Arial" charset="0"/>
              </a:rPr>
              <a:t>“</a:t>
            </a:r>
            <a:r>
              <a:rPr lang="en-GB" sz="1800" b="1" dirty="0"/>
              <a:t>Advanced </a:t>
            </a:r>
            <a:r>
              <a:rPr lang="en-GB" sz="1800" b="1" dirty="0" err="1"/>
              <a:t>nanocomposite</a:t>
            </a:r>
            <a:r>
              <a:rPr lang="en-GB" sz="1800" b="1" dirty="0"/>
              <a:t> polymers for electrical/functional </a:t>
            </a:r>
            <a:r>
              <a:rPr lang="en-GB" sz="1800" b="1" dirty="0" smtClean="0"/>
              <a:t>applications</a:t>
            </a:r>
            <a:r>
              <a:rPr lang="en-US" sz="1800" b="1" dirty="0" smtClean="0">
                <a:cs typeface="Arial" charset="0"/>
              </a:rPr>
              <a:t>”</a:t>
            </a:r>
            <a:endParaRPr lang="en-US" sz="1800" b="1" dirty="0">
              <a:cs typeface="Arial" charset="0"/>
            </a:endParaRPr>
          </a:p>
        </p:txBody>
      </p:sp>
      <p:sp>
        <p:nvSpPr>
          <p:cNvPr id="2051" name="TextBox 4"/>
          <p:cNvSpPr txBox="1">
            <a:spLocks noChangeArrowheads="1"/>
          </p:cNvSpPr>
          <p:nvPr/>
        </p:nvSpPr>
        <p:spPr bwMode="auto">
          <a:xfrm>
            <a:off x="152400" y="2046288"/>
            <a:ext cx="9753600" cy="708025"/>
          </a:xfrm>
          <a:prstGeom prst="rect">
            <a:avLst/>
          </a:prstGeom>
          <a:noFill/>
          <a:ln w="9525">
            <a:noFill/>
            <a:miter lim="800000"/>
            <a:headEnd/>
            <a:tailEnd/>
          </a:ln>
        </p:spPr>
        <p:txBody>
          <a:bodyPr>
            <a:spAutoFit/>
          </a:bodyPr>
          <a:lstStyle/>
          <a:p>
            <a:pPr algn="ctr"/>
            <a:r>
              <a:rPr lang="en-US" dirty="0" smtClean="0">
                <a:solidFill>
                  <a:srgbClr val="403152"/>
                </a:solidFill>
                <a:cs typeface="Arial" charset="0"/>
              </a:rPr>
              <a:t>4/14/2011</a:t>
            </a:r>
            <a:endParaRPr lang="en-US" dirty="0">
              <a:solidFill>
                <a:srgbClr val="403152"/>
              </a:solidFill>
              <a:cs typeface="Arial" charset="0"/>
            </a:endParaRPr>
          </a:p>
          <a:p>
            <a:pPr algn="ctr"/>
            <a:r>
              <a:rPr lang="en-US" dirty="0" smtClean="0">
                <a:solidFill>
                  <a:srgbClr val="403152"/>
                </a:solidFill>
                <a:cs typeface="Arial" charset="0"/>
              </a:rPr>
              <a:t>BRK, ROOM 2001, 10:30 AM</a:t>
            </a:r>
            <a:endParaRPr lang="en-US" dirty="0">
              <a:solidFill>
                <a:srgbClr val="403152"/>
              </a:solidFill>
              <a:cs typeface="Arial" charset="0"/>
            </a:endParaRPr>
          </a:p>
        </p:txBody>
      </p:sp>
      <p:sp>
        <p:nvSpPr>
          <p:cNvPr id="2052" name="TextBox 5"/>
          <p:cNvSpPr txBox="1">
            <a:spLocks noChangeArrowheads="1"/>
          </p:cNvSpPr>
          <p:nvPr/>
        </p:nvSpPr>
        <p:spPr bwMode="auto">
          <a:xfrm>
            <a:off x="152400" y="2971800"/>
            <a:ext cx="9753600" cy="1200329"/>
          </a:xfrm>
          <a:prstGeom prst="rect">
            <a:avLst/>
          </a:prstGeom>
          <a:noFill/>
          <a:ln w="9525">
            <a:noFill/>
            <a:miter lim="800000"/>
            <a:headEnd/>
            <a:tailEnd/>
          </a:ln>
        </p:spPr>
        <p:txBody>
          <a:bodyPr>
            <a:spAutoFit/>
          </a:bodyPr>
          <a:lstStyle/>
          <a:p>
            <a:pPr algn="ctr"/>
            <a:r>
              <a:rPr lang="es-ES_tradnl" sz="1800" b="1" dirty="0"/>
              <a:t>FRANKLIN JARAMILLO ISAZA, </a:t>
            </a:r>
            <a:r>
              <a:rPr lang="es-ES_tradnl" sz="1800" b="1" dirty="0" err="1"/>
              <a:t>Eng</a:t>
            </a:r>
            <a:r>
              <a:rPr lang="es-ES_tradnl" sz="1800" b="1" dirty="0"/>
              <a:t>., </a:t>
            </a:r>
            <a:r>
              <a:rPr lang="es-ES_tradnl" sz="1800" b="1" dirty="0" err="1"/>
              <a:t>Ph.D.</a:t>
            </a:r>
            <a:endParaRPr lang="en-US" sz="1800" dirty="0"/>
          </a:p>
          <a:p>
            <a:pPr algn="ctr"/>
            <a:r>
              <a:rPr lang="en-US" sz="1800" dirty="0"/>
              <a:t>Center for Research Innovation and Development of Materials </a:t>
            </a:r>
            <a:r>
              <a:rPr lang="en-US" sz="1800" dirty="0" smtClean="0"/>
              <a:t>–</a:t>
            </a:r>
          </a:p>
          <a:p>
            <a:pPr algn="ctr"/>
            <a:r>
              <a:rPr lang="en-US" sz="1800" dirty="0" smtClean="0"/>
              <a:t> </a:t>
            </a:r>
            <a:r>
              <a:rPr lang="en-US" sz="1800" dirty="0"/>
              <a:t>University of Antioquia, Colombia.</a:t>
            </a:r>
          </a:p>
          <a:p>
            <a:pPr algn="ctr"/>
            <a:endParaRPr lang="en-US" sz="1800" b="1" dirty="0">
              <a:cs typeface="Arial" charset="0"/>
            </a:endParaRPr>
          </a:p>
        </p:txBody>
      </p:sp>
      <p:sp>
        <p:nvSpPr>
          <p:cNvPr id="7" name="TextBox 6"/>
          <p:cNvSpPr txBox="1"/>
          <p:nvPr/>
        </p:nvSpPr>
        <p:spPr>
          <a:xfrm>
            <a:off x="161925" y="3886200"/>
            <a:ext cx="8839200" cy="6340197"/>
          </a:xfrm>
          <a:prstGeom prst="rect">
            <a:avLst/>
          </a:prstGeom>
          <a:noFill/>
          <a:effectLst>
            <a:glow rad="63500">
              <a:schemeClr val="accent4">
                <a:lumMod val="40000"/>
                <a:lumOff val="60000"/>
                <a:alpha val="75000"/>
              </a:schemeClr>
            </a:glow>
          </a:effectLst>
        </p:spPr>
        <p:txBody>
          <a:bodyPr wrap="square">
            <a:spAutoFit/>
          </a:bodyPr>
          <a:lstStyle/>
          <a:p>
            <a:r>
              <a:rPr lang="en-US" sz="1200" dirty="0" err="1"/>
              <a:t>Nanocomposite</a:t>
            </a:r>
            <a:r>
              <a:rPr lang="en-US" sz="1200" dirty="0"/>
              <a:t> based on conducting polymers/</a:t>
            </a:r>
            <a:r>
              <a:rPr lang="en-US" sz="1200" dirty="0" err="1"/>
              <a:t>nanoparticles</a:t>
            </a:r>
            <a:r>
              <a:rPr lang="en-US" sz="1200" dirty="0"/>
              <a:t> are useful materials in a wide number of technological applications. Incorporation of </a:t>
            </a:r>
            <a:r>
              <a:rPr lang="en-US" sz="1200" dirty="0" err="1"/>
              <a:t>nano</a:t>
            </a:r>
            <a:r>
              <a:rPr lang="en-US" sz="1200" dirty="0"/>
              <a:t>-metallic oxides into polymers offers important changes in the electronic, optical, thermal, mechanical properties. In the present study films and bulk </a:t>
            </a:r>
            <a:r>
              <a:rPr lang="en-US" sz="1200" dirty="0" err="1"/>
              <a:t>polypyrrole</a:t>
            </a:r>
            <a:r>
              <a:rPr lang="en-US" sz="1200" dirty="0"/>
              <a:t> and </a:t>
            </a:r>
            <a:r>
              <a:rPr lang="en-US" sz="1200" dirty="0" err="1"/>
              <a:t>polyaniline</a:t>
            </a:r>
            <a:r>
              <a:rPr lang="en-US" sz="1200" dirty="0"/>
              <a:t> were obtained in the presence of iron oxide </a:t>
            </a:r>
            <a:r>
              <a:rPr lang="en-US" sz="1200" dirty="0" err="1"/>
              <a:t>nanoparticles</a:t>
            </a:r>
            <a:r>
              <a:rPr lang="en-US" sz="1200" dirty="0"/>
              <a:t>. Also it is showed how synthetic iron oxide </a:t>
            </a:r>
            <a:r>
              <a:rPr lang="en-US" sz="1200" dirty="0" err="1"/>
              <a:t>nanoparticles</a:t>
            </a:r>
            <a:r>
              <a:rPr lang="en-US" sz="1200" dirty="0"/>
              <a:t> can be doped to tune the electronic energy levels. The effect of the </a:t>
            </a:r>
            <a:r>
              <a:rPr lang="en-US" sz="1200" dirty="0" err="1"/>
              <a:t>nanoparticles</a:t>
            </a:r>
            <a:r>
              <a:rPr lang="en-US" sz="1200" dirty="0"/>
              <a:t> on the structure of the polymer matrix is determined using Raman and Mossbauer spectroscopy and electrochemical techniques. The results show that the magnetite incorporation decreases polymeric film resistance and Raman experiments have evidenced that the incorporation of </a:t>
            </a:r>
            <a:r>
              <a:rPr lang="en-US" sz="1200" dirty="0" err="1"/>
              <a:t>nanoparticles</a:t>
            </a:r>
            <a:r>
              <a:rPr lang="en-US" sz="1200" dirty="0"/>
              <a:t> into polymeric matrix not only stabilizes its </a:t>
            </a:r>
            <a:r>
              <a:rPr lang="en-US" sz="1200" dirty="0" err="1"/>
              <a:t>polaronic</a:t>
            </a:r>
            <a:r>
              <a:rPr lang="en-US" sz="1200" dirty="0"/>
              <a:t> form, but also preserves the polymer from further oxidation</a:t>
            </a:r>
            <a:r>
              <a:rPr lang="en-US" sz="1200" dirty="0" smtClean="0"/>
              <a:t>.</a:t>
            </a:r>
          </a:p>
          <a:p>
            <a:r>
              <a:rPr lang="en-GB" sz="1000" b="1" dirty="0" smtClean="0"/>
              <a:t>Education:</a:t>
            </a:r>
          </a:p>
          <a:p>
            <a:r>
              <a:rPr lang="en-GB" sz="1000" b="1" dirty="0" smtClean="0"/>
              <a:t>  </a:t>
            </a:r>
            <a:r>
              <a:rPr lang="en-GB" sz="1000" dirty="0" smtClean="0"/>
              <a:t>2002 </a:t>
            </a:r>
            <a:r>
              <a:rPr lang="en-GB" sz="1000" dirty="0"/>
              <a:t>– 2005	PhD in Chemistry, semiconducting polymers. The University of Manchester, Manchester,  UK</a:t>
            </a:r>
            <a:r>
              <a:rPr lang="en-GB" sz="1000" dirty="0" smtClean="0"/>
              <a:t>. Scholarship </a:t>
            </a:r>
            <a:r>
              <a:rPr lang="en-GB" sz="1000" dirty="0"/>
              <a:t>from The Colombian </a:t>
            </a:r>
            <a:r>
              <a:rPr lang="en-GB" sz="1000" dirty="0" smtClean="0"/>
              <a:t>	      Institute </a:t>
            </a:r>
            <a:r>
              <a:rPr lang="en-GB" sz="1000" dirty="0"/>
              <a:t>for the Development of Science and Technology -COLCIENCIAS-.</a:t>
            </a:r>
            <a:endParaRPr lang="en-US" sz="1000" dirty="0"/>
          </a:p>
          <a:p>
            <a:r>
              <a:rPr lang="en-GB" sz="1000" dirty="0"/>
              <a:t> </a:t>
            </a:r>
            <a:r>
              <a:rPr lang="en-GB" sz="1000" dirty="0" smtClean="0"/>
              <a:t>1996 </a:t>
            </a:r>
            <a:r>
              <a:rPr lang="en-GB" sz="1000" dirty="0"/>
              <a:t>– 2002	BSc in Chemical Engineering. The University of Antioquia, Colombia</a:t>
            </a:r>
            <a:r>
              <a:rPr lang="en-GB" sz="1000" dirty="0" smtClean="0"/>
              <a:t>. Young </a:t>
            </a:r>
            <a:r>
              <a:rPr lang="en-GB" sz="1000" dirty="0"/>
              <a:t>researcher COLCIENCIAS </a:t>
            </a:r>
            <a:r>
              <a:rPr lang="en-GB" sz="1000" dirty="0" err="1" smtClean="0"/>
              <a:t>scholarship.Young</a:t>
            </a:r>
            <a:r>
              <a:rPr lang="en-GB" sz="1000" dirty="0" smtClean="0"/>
              <a:t> 	             	      graduated </a:t>
            </a:r>
            <a:r>
              <a:rPr lang="en-GB" sz="1000" dirty="0"/>
              <a:t>researcher COLCIENCIAS scholarship.</a:t>
            </a:r>
            <a:endParaRPr lang="en-US" sz="1000" dirty="0"/>
          </a:p>
          <a:p>
            <a:r>
              <a:rPr lang="en-GB" sz="1000" b="1" dirty="0"/>
              <a:t>Work </a:t>
            </a:r>
            <a:r>
              <a:rPr lang="en-GB" sz="1000" b="1" dirty="0" smtClean="0"/>
              <a:t>Experience:</a:t>
            </a:r>
          </a:p>
          <a:p>
            <a:r>
              <a:rPr lang="en-GB" sz="1000" b="1" dirty="0" smtClean="0"/>
              <a:t> </a:t>
            </a:r>
            <a:r>
              <a:rPr lang="en-GB" sz="1000" dirty="0" smtClean="0"/>
              <a:t>2006 </a:t>
            </a:r>
            <a:r>
              <a:rPr lang="en-GB" sz="1000" dirty="0"/>
              <a:t>- present	 Leader of the polymers and composite materials research area on the </a:t>
            </a:r>
            <a:r>
              <a:rPr lang="en-US" sz="1000" dirty="0"/>
              <a:t>Center for Research Innovation and </a:t>
            </a:r>
            <a:r>
              <a:rPr lang="en-US" sz="1000" dirty="0" smtClean="0"/>
              <a:t>	      		       Development </a:t>
            </a:r>
            <a:r>
              <a:rPr lang="en-US" sz="1000" dirty="0"/>
              <a:t>of Materials CIDEMAT</a:t>
            </a:r>
            <a:r>
              <a:rPr lang="en-GB" sz="1000" dirty="0"/>
              <a:t> - Professor, Materials Engineering Department, University of Antioquia, Colombia. Courses in advanced </a:t>
            </a:r>
            <a:r>
              <a:rPr lang="en-GB" sz="1000" dirty="0" smtClean="0"/>
              <a:t>	        polymers</a:t>
            </a:r>
            <a:r>
              <a:rPr lang="en-GB" sz="1000" dirty="0"/>
              <a:t>, </a:t>
            </a:r>
            <a:r>
              <a:rPr lang="en-GB" sz="1000" dirty="0" err="1"/>
              <a:t>nanocomposite</a:t>
            </a:r>
            <a:r>
              <a:rPr lang="en-GB" sz="1000" dirty="0"/>
              <a:t> materials and transport phenomena. </a:t>
            </a:r>
            <a:endParaRPr lang="en-US" sz="1000" dirty="0"/>
          </a:p>
          <a:p>
            <a:r>
              <a:rPr lang="en-GB" sz="1000" dirty="0" smtClean="0"/>
              <a:t> 2004 – 2005  Laboratory </a:t>
            </a:r>
            <a:r>
              <a:rPr lang="en-GB" sz="1000" dirty="0"/>
              <a:t>teaching assistant of the polymers spectroscopy course, School of Chemistry, The University of </a:t>
            </a:r>
            <a:r>
              <a:rPr lang="en-GB" sz="1000" dirty="0" smtClean="0"/>
              <a:t>Manchester</a:t>
            </a:r>
            <a:r>
              <a:rPr lang="en-GB" sz="1000" dirty="0"/>
              <a:t>, UK.</a:t>
            </a:r>
            <a:endParaRPr lang="en-US" sz="1000" dirty="0"/>
          </a:p>
          <a:p>
            <a:r>
              <a:rPr lang="en-GB" sz="1000" dirty="0"/>
              <a:t> </a:t>
            </a:r>
            <a:r>
              <a:rPr lang="en-GB" sz="1000" dirty="0" smtClean="0"/>
              <a:t>2001</a:t>
            </a:r>
            <a:r>
              <a:rPr lang="en-GB" sz="1000" dirty="0"/>
              <a:t>	Associated researcher at the Corrosion and Protection Group, University of Antioquia, Colombia. Analysis of atmospheric contaminants by chromatographic techniques</a:t>
            </a:r>
            <a:r>
              <a:rPr lang="en-GB" sz="1000" dirty="0" smtClean="0"/>
              <a:t>.			Host: JP Allain, </a:t>
            </a:r>
            <a:r>
              <a:rPr lang="en-GB" sz="1000" dirty="0" smtClean="0">
                <a:hlinkClick r:id="rId4"/>
              </a:rPr>
              <a:t>allain@purdue.edu</a:t>
            </a:r>
            <a:r>
              <a:rPr lang="en-GB" sz="1000" dirty="0" smtClean="0"/>
              <a:t>, 496-9718</a:t>
            </a:r>
            <a:endParaRPr lang="en-US" sz="1000" dirty="0"/>
          </a:p>
          <a:p>
            <a:pPr>
              <a:defRPr/>
            </a:pPr>
            <a:r>
              <a:rPr lang="en-US" sz="1200" dirty="0" smtClean="0"/>
              <a:t>						</a:t>
            </a: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r>
              <a:rPr lang="en-US" sz="1200" dirty="0"/>
              <a:t>Bio</a:t>
            </a:r>
            <a:r>
              <a:rPr lang="en-US" sz="1200" dirty="0"/>
              <a:t>:</a:t>
            </a:r>
            <a:endParaRPr lang="en-US" sz="1000" b="1" dirty="0">
              <a:cs typeface="Arial" charset="0"/>
            </a:endParaRPr>
          </a:p>
          <a:p>
            <a:pPr>
              <a:defRPr/>
            </a:pPr>
            <a:r>
              <a:rPr lang="en-US" sz="1000" b="1" dirty="0">
                <a:cs typeface="Arial" charset="0"/>
              </a:rPr>
              <a:t>					</a:t>
            </a:r>
            <a:r>
              <a:rPr lang="en-US" sz="1000" b="1" dirty="0">
                <a:cs typeface="Arial" charset="0"/>
              </a:rPr>
              <a:t>                        Host</a:t>
            </a:r>
            <a:r>
              <a:rPr lang="en-US" sz="1000" b="1" dirty="0">
                <a:cs typeface="Arial" charset="0"/>
              </a:rPr>
              <a:t>:  </a:t>
            </a:r>
            <a:r>
              <a:rPr lang="en-US" sz="1000" b="1" dirty="0">
                <a:cs typeface="Arial" charset="0"/>
              </a:rPr>
              <a:t>Name, Email, Phone</a:t>
            </a:r>
            <a:endParaRPr lang="en-US" sz="1000" b="1" dirty="0">
              <a:cs typeface="Arial" charset="0"/>
            </a:endParaRPr>
          </a:p>
        </p:txBody>
      </p:sp>
      <p:pic>
        <p:nvPicPr>
          <p:cNvPr id="2056" name="Picture 5" descr="COE.Logo(Purdue%20Engr_Think%20impact).jpg"/>
          <p:cNvPicPr>
            <a:picLocks noChangeAspect="1"/>
          </p:cNvPicPr>
          <p:nvPr/>
        </p:nvPicPr>
        <p:blipFill>
          <a:blip r:embed="rId5"/>
          <a:srcRect/>
          <a:stretch>
            <a:fillRect/>
          </a:stretch>
        </p:blipFill>
        <p:spPr bwMode="auto">
          <a:xfrm>
            <a:off x="3581400" y="7315200"/>
            <a:ext cx="1066800" cy="304800"/>
          </a:xfrm>
          <a:prstGeom prst="rect">
            <a:avLst/>
          </a:prstGeom>
          <a:noFill/>
          <a:ln w="9525">
            <a:noFill/>
            <a:miter lim="800000"/>
            <a:headEnd/>
            <a:tailEnd/>
          </a:ln>
        </p:spPr>
      </p:pic>
      <p:pic>
        <p:nvPicPr>
          <p:cNvPr id="9" name="0 Imagen" descr="pic.JPG"/>
          <p:cNvPicPr/>
          <p:nvPr/>
        </p:nvPicPr>
        <p:blipFill>
          <a:blip r:embed="rId6" cstate="print"/>
          <a:stretch>
            <a:fillRect/>
          </a:stretch>
        </p:blipFill>
        <p:spPr>
          <a:xfrm>
            <a:off x="381000" y="1740932"/>
            <a:ext cx="1731903" cy="15716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TotalTime>
  <Words>185</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Geneva</vt:lpstr>
      <vt:lpstr>Calibri</vt:lpstr>
      <vt:lpstr>ＭＳ Ｐゴシック</vt:lpstr>
      <vt:lpstr>Office Theme</vt:lpstr>
      <vt:lpstr>Slide 1</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Goecker</dc:creator>
  <cp:lastModifiedBy>blackn</cp:lastModifiedBy>
  <cp:revision>29</cp:revision>
  <cp:lastPrinted>2010-02-08T15:57:55Z</cp:lastPrinted>
  <dcterms:created xsi:type="dcterms:W3CDTF">2010-05-07T12:58:10Z</dcterms:created>
  <dcterms:modified xsi:type="dcterms:W3CDTF">2011-04-11T17:15:48Z</dcterms:modified>
</cp:coreProperties>
</file>