
<file path=[Content_Types].xml><?xml version="1.0" encoding="utf-8"?>
<Types xmlns="http://schemas.openxmlformats.org/package/2006/content-types">
  <Override PartName="/customXml/itemProps3.xml" ContentType="application/vnd.openxmlformats-officedocument.customXmlProperties+xml"/>
  <Override PartName="/ppt/slideMasters/slideMaster3.xml" ContentType="application/vnd.openxmlformats-officedocument.presentationml.slideMaster+xml"/>
  <Override PartName="/ppt/slides/slide6.xml" ContentType="application/vnd.openxmlformats-officedocument.presentationml.slide+xml"/>
  <Override PartName="/ppt/theme/theme5.xml" ContentType="application/vnd.openxmlformats-officedocument.them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theme/theme3.xml" ContentType="application/vnd.openxmlformats-officedocument.them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8.xml" ContentType="application/vnd.openxmlformats-officedocument.theme+xml"/>
  <Override PartName="/ppt/theme/theme9.xml" ContentType="application/vnd.openxmlformats-officedocument.theme+xml"/>
  <Override PartName="/ppt/theme/theme12.xml" ContentType="application/vnd.openxmlformats-officedocument.theme+xml"/>
  <Override PartName="/ppt/theme/theme13.xml" ContentType="application/vnd.openxmlformats-officedocument.theme+xml"/>
  <Default Extension="xlsx" ContentType="application/vnd.openxmlformats-officedocument.spreadsheetml.sheet"/>
  <Override PartName="/ppt/charts/chart3.xml" ContentType="application/vnd.openxmlformats-officedocument.drawingml.chart+xml"/>
  <Override PartName="/ppt/diagrams/layout1.xml" ContentType="application/vnd.openxmlformats-officedocument.drawingml.diagramLayout+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heme/theme7.xml" ContentType="application/vnd.openxmlformats-officedocument.theme+xml"/>
  <Override PartName="/ppt/theme/theme10.xml" ContentType="application/vnd.openxmlformats-officedocument.theme+xml"/>
  <Override PartName="/ppt/slideLayouts/slideLayout9.xml" ContentType="application/vnd.openxmlformats-officedocument.presentationml.slideLayout+xml"/>
  <Override PartName="/ppt/theme/theme11.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theme/theme4.xml" ContentType="application/vnd.openxmlformats-officedocument.them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2" r:id="rId5"/>
    <p:sldMasterId id="2147483664" r:id="rId6"/>
    <p:sldMasterId id="2147483666" r:id="rId7"/>
    <p:sldMasterId id="2147483668" r:id="rId8"/>
    <p:sldMasterId id="2147483670" r:id="rId9"/>
    <p:sldMasterId id="2147483672" r:id="rId10"/>
    <p:sldMasterId id="2147483674" r:id="rId11"/>
    <p:sldMasterId id="2147483678" r:id="rId12"/>
    <p:sldMasterId id="2147483680" r:id="rId13"/>
    <p:sldMasterId id="2147483682" r:id="rId14"/>
    <p:sldMasterId id="2147483694" r:id="rId15"/>
  </p:sldMasterIdLst>
  <p:notesMasterIdLst>
    <p:notesMasterId r:id="rId28"/>
  </p:notesMasterIdLst>
  <p:sldIdLst>
    <p:sldId id="259" r:id="rId16"/>
    <p:sldId id="279" r:id="rId17"/>
    <p:sldId id="278" r:id="rId18"/>
    <p:sldId id="276" r:id="rId19"/>
    <p:sldId id="280" r:id="rId20"/>
    <p:sldId id="277" r:id="rId21"/>
    <p:sldId id="260" r:id="rId22"/>
    <p:sldId id="261" r:id="rId23"/>
    <p:sldId id="272" r:id="rId24"/>
    <p:sldId id="273" r:id="rId25"/>
    <p:sldId id="274" r:id="rId26"/>
    <p:sldId id="275"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4" d="100"/>
          <a:sy n="84" d="100"/>
        </p:scale>
        <p:origin x="-1680" y="-51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slide" Target="slides/slide6.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Office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Office_Excel_Worksheet3.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692493946732067"/>
          <c:y val="8.1145584725536998E-2"/>
          <c:w val="0.42493946731236204"/>
          <c:h val="0.8377088305489504"/>
        </c:manualLayout>
      </c:layout>
      <c:pieChart>
        <c:varyColors val="1"/>
        <c:ser>
          <c:idx val="0"/>
          <c:order val="0"/>
          <c:tx>
            <c:strRef>
              <c:f>Sheet1!$A$2</c:f>
              <c:strCache>
                <c:ptCount val="1"/>
                <c:pt idx="0">
                  <c:v>East</c:v>
                </c:pt>
              </c:strCache>
            </c:strRef>
          </c:tx>
          <c:spPr>
            <a:solidFill>
              <a:schemeClr val="accent1"/>
            </a:solidFill>
            <a:ln w="7317">
              <a:solidFill>
                <a:schemeClr val="tx1"/>
              </a:solidFill>
            </a:ln>
          </c:spPr>
          <c:dPt>
            <c:idx val="0"/>
            <c:spPr>
              <a:solidFill>
                <a:srgbClr val="FFCC00"/>
              </a:solidFill>
              <a:ln w="7317">
                <a:solidFill>
                  <a:schemeClr val="tx1"/>
                </a:solidFill>
              </a:ln>
            </c:spPr>
          </c:dPt>
          <c:dPt>
            <c:idx val="1"/>
            <c:spPr>
              <a:solidFill>
                <a:srgbClr val="008000"/>
              </a:solidFill>
              <a:ln w="7317">
                <a:solidFill>
                  <a:schemeClr val="tx1"/>
                </a:solidFill>
              </a:ln>
            </c:spPr>
          </c:dPt>
          <c:cat>
            <c:strRef>
              <c:f>Sheet1!$B$1:$C$1</c:f>
              <c:strCache>
                <c:ptCount val="2"/>
                <c:pt idx="0">
                  <c:v>Ag Productivity</c:v>
                </c:pt>
                <c:pt idx="1">
                  <c:v>Seeds &amp; Genomics</c:v>
                </c:pt>
              </c:strCache>
            </c:strRef>
          </c:cat>
          <c:val>
            <c:numRef>
              <c:f>Sheet1!$B$2:$C$2</c:f>
              <c:numCache>
                <c:formatCode>General</c:formatCode>
                <c:ptCount val="2"/>
                <c:pt idx="0">
                  <c:v>2891</c:v>
                </c:pt>
                <c:pt idx="1">
                  <c:v>7611</c:v>
                </c:pt>
              </c:numCache>
            </c:numRef>
          </c:val>
        </c:ser>
        <c:firstSliceAng val="0"/>
      </c:pieChart>
      <c:spPr>
        <a:noFill/>
        <a:ln w="7317">
          <a:noFill/>
        </a:ln>
      </c:spPr>
    </c:plotArea>
    <c:plotVisOnly val="1"/>
    <c:dispBlanksAs val="zero"/>
  </c:chart>
  <c:spPr>
    <a:noFill/>
    <a:ln>
      <a:noFill/>
    </a:ln>
  </c:spPr>
  <c:txPr>
    <a:bodyPr/>
    <a:lstStyle/>
    <a:p>
      <a:pPr>
        <a:defRPr sz="519" b="1" i="0" u="none" strike="noStrike" baseline="0">
          <a:solidFill>
            <a:schemeClr val="tx1"/>
          </a:solidFill>
          <a:latin typeface="Arial"/>
          <a:ea typeface="Arial"/>
          <a:cs typeface="Arial"/>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
          <c:y val="8.1145584725536984E-2"/>
          <c:w val="0.49857954545455496"/>
          <c:h val="0.83770883054894996"/>
        </c:manualLayout>
      </c:layout>
      <c:pieChart>
        <c:varyColors val="1"/>
        <c:ser>
          <c:idx val="0"/>
          <c:order val="0"/>
          <c:tx>
            <c:strRef>
              <c:f>Sheet1!$A$2</c:f>
              <c:strCache>
                <c:ptCount val="1"/>
                <c:pt idx="0">
                  <c:v>East</c:v>
                </c:pt>
              </c:strCache>
            </c:strRef>
          </c:tx>
          <c:spPr>
            <a:solidFill>
              <a:schemeClr val="accent1"/>
            </a:solidFill>
            <a:ln w="6735">
              <a:solidFill>
                <a:srgbClr val="000000"/>
              </a:solidFill>
            </a:ln>
          </c:spPr>
          <c:dPt>
            <c:idx val="0"/>
            <c:spPr>
              <a:solidFill>
                <a:srgbClr val="FFCC00"/>
              </a:solidFill>
              <a:ln w="6735">
                <a:solidFill>
                  <a:srgbClr val="000000"/>
                </a:solidFill>
              </a:ln>
            </c:spPr>
          </c:dPt>
          <c:dPt>
            <c:idx val="1"/>
            <c:spPr>
              <a:solidFill>
                <a:srgbClr val="008000"/>
              </a:solidFill>
              <a:ln w="6735">
                <a:solidFill>
                  <a:srgbClr val="000000"/>
                </a:solidFill>
              </a:ln>
            </c:spPr>
          </c:dPt>
          <c:dPt>
            <c:idx val="2"/>
            <c:spPr>
              <a:solidFill>
                <a:srgbClr val="3366FF"/>
              </a:solidFill>
              <a:ln w="6735">
                <a:solidFill>
                  <a:srgbClr val="000000"/>
                </a:solidFill>
              </a:ln>
            </c:spPr>
          </c:dPt>
          <c:dPt>
            <c:idx val="3"/>
            <c:spPr>
              <a:solidFill>
                <a:srgbClr val="800000"/>
              </a:solidFill>
              <a:ln w="6735">
                <a:solidFill>
                  <a:srgbClr val="000000"/>
                </a:solidFill>
              </a:ln>
            </c:spPr>
          </c:dPt>
          <c:dPt>
            <c:idx val="4"/>
            <c:spPr>
              <a:solidFill>
                <a:schemeClr val="tx2">
                  <a:lumMod val="40000"/>
                  <a:lumOff val="60000"/>
                </a:schemeClr>
              </a:solidFill>
              <a:ln w="6735">
                <a:solidFill>
                  <a:srgbClr val="000000"/>
                </a:solidFill>
              </a:ln>
            </c:spPr>
          </c:dPt>
          <c:cat>
            <c:strRef>
              <c:f>Sheet1!$B$1:$F$1</c:f>
              <c:strCache>
                <c:ptCount val="5"/>
                <c:pt idx="0">
                  <c:v>Corn</c:v>
                </c:pt>
                <c:pt idx="1">
                  <c:v>Soy</c:v>
                </c:pt>
                <c:pt idx="2">
                  <c:v>Vegetables</c:v>
                </c:pt>
                <c:pt idx="3">
                  <c:v>All Other Crops</c:v>
                </c:pt>
                <c:pt idx="4">
                  <c:v>Cotton</c:v>
                </c:pt>
              </c:strCache>
            </c:strRef>
          </c:cat>
          <c:val>
            <c:numRef>
              <c:f>Sheet1!$B$2:$F$2</c:f>
              <c:numCache>
                <c:formatCode>General</c:formatCode>
                <c:ptCount val="5"/>
                <c:pt idx="0">
                  <c:v>56</c:v>
                </c:pt>
                <c:pt idx="1">
                  <c:v>20</c:v>
                </c:pt>
                <c:pt idx="2">
                  <c:v>11</c:v>
                </c:pt>
                <c:pt idx="3">
                  <c:v>6</c:v>
                </c:pt>
                <c:pt idx="4">
                  <c:v>6</c:v>
                </c:pt>
              </c:numCache>
            </c:numRef>
          </c:val>
        </c:ser>
        <c:firstSliceAng val="0"/>
      </c:pieChart>
      <c:spPr>
        <a:noFill/>
        <a:ln w="6735">
          <a:noFill/>
        </a:ln>
      </c:spPr>
    </c:plotArea>
    <c:plotVisOnly val="1"/>
    <c:dispBlanksAs val="zero"/>
  </c:chart>
  <c:spPr>
    <a:noFill/>
    <a:ln>
      <a:noFill/>
    </a:ln>
  </c:spPr>
  <c:txPr>
    <a:bodyPr/>
    <a:lstStyle/>
    <a:p>
      <a:pPr>
        <a:defRPr sz="477" b="1" i="0" u="none" strike="noStrike" baseline="0">
          <a:solidFill>
            <a:schemeClr val="tx1"/>
          </a:solidFill>
          <a:latin typeface="Arial"/>
          <a:ea typeface="Arial"/>
          <a:cs typeface="Arial"/>
        </a:defRPr>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
          <c:y val="8.1145584725536984E-2"/>
          <c:w val="0.49857954545455496"/>
          <c:h val="0.83770883054894996"/>
        </c:manualLayout>
      </c:layout>
      <c:pieChart>
        <c:varyColors val="1"/>
        <c:ser>
          <c:idx val="0"/>
          <c:order val="0"/>
          <c:tx>
            <c:strRef>
              <c:f>Sheet1!$A$2</c:f>
              <c:strCache>
                <c:ptCount val="1"/>
                <c:pt idx="0">
                  <c:v>East</c:v>
                </c:pt>
              </c:strCache>
            </c:strRef>
          </c:tx>
          <c:spPr>
            <a:solidFill>
              <a:schemeClr val="accent1"/>
            </a:solidFill>
            <a:ln w="6546">
              <a:solidFill>
                <a:srgbClr val="000000"/>
              </a:solidFill>
            </a:ln>
          </c:spPr>
          <c:dPt>
            <c:idx val="0"/>
            <c:spPr>
              <a:solidFill>
                <a:srgbClr val="008000"/>
              </a:solidFill>
              <a:ln w="6546">
                <a:solidFill>
                  <a:srgbClr val="000000"/>
                </a:solidFill>
              </a:ln>
            </c:spPr>
          </c:dPt>
          <c:dPt>
            <c:idx val="1"/>
            <c:spPr>
              <a:solidFill>
                <a:srgbClr val="FFCC00"/>
              </a:solidFill>
              <a:ln w="6546">
                <a:solidFill>
                  <a:srgbClr val="000000"/>
                </a:solidFill>
              </a:ln>
            </c:spPr>
          </c:dPt>
          <c:dPt>
            <c:idx val="2"/>
            <c:spPr>
              <a:solidFill>
                <a:srgbClr val="99CCFF"/>
              </a:solidFill>
              <a:ln w="6546">
                <a:solidFill>
                  <a:srgbClr val="000000"/>
                </a:solidFill>
              </a:ln>
            </c:spPr>
          </c:dPt>
          <c:dPt>
            <c:idx val="3"/>
            <c:spPr>
              <a:solidFill>
                <a:srgbClr val="993300"/>
              </a:solidFill>
              <a:ln w="6546">
                <a:solidFill>
                  <a:srgbClr val="000000"/>
                </a:solidFill>
              </a:ln>
            </c:spPr>
          </c:dPt>
          <c:cat>
            <c:strRef>
              <c:f>Sheet1!$B$1:$E$1</c:f>
              <c:strCache>
                <c:ptCount val="4"/>
                <c:pt idx="0">
                  <c:v>North America</c:v>
                </c:pt>
                <c:pt idx="1">
                  <c:v>Latin America</c:v>
                </c:pt>
                <c:pt idx="2">
                  <c:v>Europe-Africa</c:v>
                </c:pt>
                <c:pt idx="3">
                  <c:v>Asia-Pacific</c:v>
                </c:pt>
              </c:strCache>
            </c:strRef>
          </c:cat>
          <c:val>
            <c:numRef>
              <c:f>Sheet1!$B$2:$E$2</c:f>
              <c:numCache>
                <c:formatCode>General</c:formatCode>
                <c:ptCount val="4"/>
                <c:pt idx="0">
                  <c:v>6688</c:v>
                </c:pt>
                <c:pt idx="1">
                  <c:v>1682</c:v>
                </c:pt>
                <c:pt idx="2">
                  <c:v>1272</c:v>
                </c:pt>
                <c:pt idx="3">
                  <c:v>692</c:v>
                </c:pt>
              </c:numCache>
            </c:numRef>
          </c:val>
        </c:ser>
        <c:firstSliceAng val="0"/>
      </c:pieChart>
      <c:spPr>
        <a:noFill/>
        <a:ln w="6546">
          <a:noFill/>
        </a:ln>
      </c:spPr>
    </c:plotArea>
    <c:plotVisOnly val="1"/>
    <c:dispBlanksAs val="zero"/>
  </c:chart>
  <c:spPr>
    <a:noFill/>
    <a:ln>
      <a:noFill/>
    </a:ln>
  </c:spPr>
  <c:txPr>
    <a:bodyPr/>
    <a:lstStyle/>
    <a:p>
      <a:pPr>
        <a:defRPr sz="464" b="1" i="0" u="none" strike="noStrike" baseline="0">
          <a:solidFill>
            <a:schemeClr val="tx1"/>
          </a:solidFill>
          <a:latin typeface="Arial"/>
          <a:ea typeface="Arial"/>
          <a:cs typeface="Arial"/>
        </a:defRPr>
      </a:pPr>
      <a:endParaRPr lang="en-US"/>
    </a:p>
  </c:txPr>
  <c:externalData r:id="rId2"/>
</c:chartSpace>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D0A75B-4C5F-48AD-A6B4-2BA66A663390}" type="doc">
      <dgm:prSet loTypeId="urn:microsoft.com/office/officeart/2005/8/layout/vList5" loCatId="list" qsTypeId="urn:microsoft.com/office/officeart/2005/8/quickstyle/simple1" qsCatId="simple" csTypeId="urn:microsoft.com/office/officeart/2005/8/colors/accent6_3" csCatId="accent6" phldr="1"/>
      <dgm:spPr/>
      <dgm:t>
        <a:bodyPr/>
        <a:lstStyle/>
        <a:p>
          <a:endParaRPr lang="en-US"/>
        </a:p>
      </dgm:t>
    </dgm:pt>
    <dgm:pt modelId="{9D872877-E0FA-40DC-A178-D481F43C6C0B}">
      <dgm:prSet phldrT="[Text]" custT="1"/>
      <dgm:spPr>
        <a:solidFill>
          <a:schemeClr val="accent6">
            <a:lumMod val="75000"/>
            <a:alpha val="80000"/>
          </a:schemeClr>
        </a:solidFill>
      </dgm:spPr>
      <dgm:t>
        <a:bodyPr/>
        <a:lstStyle/>
        <a:p>
          <a:r>
            <a:rPr lang="en-US" sz="2800" dirty="0" smtClean="0"/>
            <a:t>2008-2009</a:t>
          </a:r>
          <a:endParaRPr lang="en-US" sz="2800" dirty="0"/>
        </a:p>
      </dgm:t>
    </dgm:pt>
    <dgm:pt modelId="{94C82802-FC1A-4244-9440-A84A8CD4077F}" type="parTrans" cxnId="{7FF24FEF-6996-4971-BB85-66D6432195E5}">
      <dgm:prSet/>
      <dgm:spPr/>
      <dgm:t>
        <a:bodyPr/>
        <a:lstStyle/>
        <a:p>
          <a:endParaRPr lang="en-US"/>
        </a:p>
      </dgm:t>
    </dgm:pt>
    <dgm:pt modelId="{EE592A24-87AD-4443-A60B-4ADD9E4C5C2C}" type="sibTrans" cxnId="{7FF24FEF-6996-4971-BB85-66D6432195E5}">
      <dgm:prSet/>
      <dgm:spPr/>
      <dgm:t>
        <a:bodyPr/>
        <a:lstStyle/>
        <a:p>
          <a:endParaRPr lang="en-US"/>
        </a:p>
      </dgm:t>
    </dgm:pt>
    <dgm:pt modelId="{B16660B6-8731-4F83-A70A-889B386F2513}">
      <dgm:prSet phldrT="[Text]" custT="1"/>
      <dgm:spPr>
        <a:solidFill>
          <a:schemeClr val="accent6">
            <a:alpha val="80000"/>
          </a:schemeClr>
        </a:solidFill>
      </dgm:spPr>
      <dgm:t>
        <a:bodyPr/>
        <a:lstStyle/>
        <a:p>
          <a:r>
            <a:rPr lang="en-US" sz="2800" dirty="0" smtClean="0"/>
            <a:t>2006-2007</a:t>
          </a:r>
          <a:endParaRPr lang="en-US" sz="2800" dirty="0"/>
        </a:p>
      </dgm:t>
    </dgm:pt>
    <dgm:pt modelId="{1AFEB076-685A-4E3F-9DFB-4D37B550D616}" type="parTrans" cxnId="{159BAB11-B9A4-46BA-9E78-24C2EAAB31BD}">
      <dgm:prSet/>
      <dgm:spPr/>
      <dgm:t>
        <a:bodyPr/>
        <a:lstStyle/>
        <a:p>
          <a:endParaRPr lang="en-US"/>
        </a:p>
      </dgm:t>
    </dgm:pt>
    <dgm:pt modelId="{0B440E19-4B5F-41D0-AAC8-8ECE68269051}" type="sibTrans" cxnId="{159BAB11-B9A4-46BA-9E78-24C2EAAB31BD}">
      <dgm:prSet/>
      <dgm:spPr/>
      <dgm:t>
        <a:bodyPr/>
        <a:lstStyle/>
        <a:p>
          <a:endParaRPr lang="en-US"/>
        </a:p>
      </dgm:t>
    </dgm:pt>
    <dgm:pt modelId="{E4D2D641-6FC9-4508-9565-925311895C3B}">
      <dgm:prSet phldrT="[Text]" custT="1"/>
      <dgm:spPr>
        <a:solidFill>
          <a:schemeClr val="accent6">
            <a:lumMod val="60000"/>
            <a:lumOff val="40000"/>
          </a:schemeClr>
        </a:solidFill>
      </dgm:spPr>
      <dgm:t>
        <a:bodyPr/>
        <a:lstStyle/>
        <a:p>
          <a:r>
            <a:rPr lang="en-US" sz="2800" dirty="0" smtClean="0"/>
            <a:t>2004-2005</a:t>
          </a:r>
          <a:endParaRPr lang="en-US" sz="2800" dirty="0"/>
        </a:p>
      </dgm:t>
    </dgm:pt>
    <dgm:pt modelId="{32883EDC-7A44-4752-B19F-353F8F3A5C84}" type="parTrans" cxnId="{7605A288-1F73-4423-9315-6866D2BD77B5}">
      <dgm:prSet/>
      <dgm:spPr/>
      <dgm:t>
        <a:bodyPr/>
        <a:lstStyle/>
        <a:p>
          <a:endParaRPr lang="en-US"/>
        </a:p>
      </dgm:t>
    </dgm:pt>
    <dgm:pt modelId="{B5BC5C98-2EB1-4741-846C-45FA7BE240F0}" type="sibTrans" cxnId="{7605A288-1F73-4423-9315-6866D2BD77B5}">
      <dgm:prSet/>
      <dgm:spPr/>
      <dgm:t>
        <a:bodyPr/>
        <a:lstStyle/>
        <a:p>
          <a:endParaRPr lang="en-US"/>
        </a:p>
      </dgm:t>
    </dgm:pt>
    <dgm:pt modelId="{675CA473-52F0-4359-BDFB-35D0DE7B288B}">
      <dgm:prSet phldrT="[Text]" custT="1"/>
      <dgm:spPr>
        <a:solidFill>
          <a:schemeClr val="accent6">
            <a:tint val="40000"/>
            <a:hueOff val="0"/>
            <a:satOff val="0"/>
            <a:lumOff val="0"/>
            <a:alpha val="50000"/>
          </a:schemeClr>
        </a:solidFill>
        <a:ln>
          <a:solidFill>
            <a:schemeClr val="bg1">
              <a:alpha val="90000"/>
            </a:schemeClr>
          </a:solidFill>
        </a:ln>
      </dgm:spPr>
      <dgm:t>
        <a:bodyPr/>
        <a:lstStyle/>
        <a:p>
          <a:r>
            <a:rPr lang="en-US" sz="1200" dirty="0" smtClean="0"/>
            <a:t>Fortune Magazine - 100 Best Companies to work for in 2005</a:t>
          </a:r>
          <a:endParaRPr lang="en-US" sz="1200" dirty="0"/>
        </a:p>
      </dgm:t>
    </dgm:pt>
    <dgm:pt modelId="{AFB6F2CE-32F7-4DA9-82FC-9B2D509002AF}" type="parTrans" cxnId="{A2A59A31-B275-4995-82F1-53A3F1251D09}">
      <dgm:prSet/>
      <dgm:spPr/>
      <dgm:t>
        <a:bodyPr/>
        <a:lstStyle/>
        <a:p>
          <a:endParaRPr lang="en-US"/>
        </a:p>
      </dgm:t>
    </dgm:pt>
    <dgm:pt modelId="{40D6ADC3-A76C-4AAE-BF4F-4FA5DCABACA0}" type="sibTrans" cxnId="{A2A59A31-B275-4995-82F1-53A3F1251D09}">
      <dgm:prSet/>
      <dgm:spPr/>
      <dgm:t>
        <a:bodyPr/>
        <a:lstStyle/>
        <a:p>
          <a:endParaRPr lang="en-US"/>
        </a:p>
      </dgm:t>
    </dgm:pt>
    <dgm:pt modelId="{42FC0CB9-8D85-429B-8ACF-FBA9194D8D9A}">
      <dgm:prSet phldrT="[Text]" custT="1"/>
      <dgm:spPr>
        <a:solidFill>
          <a:schemeClr val="accent6">
            <a:tint val="40000"/>
            <a:hueOff val="0"/>
            <a:satOff val="0"/>
            <a:lumOff val="0"/>
            <a:alpha val="50000"/>
          </a:schemeClr>
        </a:solidFill>
        <a:ln>
          <a:solidFill>
            <a:schemeClr val="bg1">
              <a:alpha val="90000"/>
            </a:schemeClr>
          </a:solidFill>
        </a:ln>
      </dgm:spPr>
      <dgm:t>
        <a:bodyPr/>
        <a:lstStyle/>
        <a:p>
          <a:endParaRPr lang="en-US" sz="1400" dirty="0">
            <a:solidFill>
              <a:schemeClr val="accent2">
                <a:lumMod val="50000"/>
              </a:schemeClr>
            </a:solidFill>
          </a:endParaRPr>
        </a:p>
      </dgm:t>
    </dgm:pt>
    <dgm:pt modelId="{1001B8F2-FA8D-486B-B534-3B03DFBDD9CA}" type="parTrans" cxnId="{EEA0A9E6-4518-4993-8E08-5402C130AC92}">
      <dgm:prSet/>
      <dgm:spPr/>
      <dgm:t>
        <a:bodyPr/>
        <a:lstStyle/>
        <a:p>
          <a:endParaRPr lang="en-US"/>
        </a:p>
      </dgm:t>
    </dgm:pt>
    <dgm:pt modelId="{9D331311-ED26-4C67-95D8-E9B101D885D1}" type="sibTrans" cxnId="{EEA0A9E6-4518-4993-8E08-5402C130AC92}">
      <dgm:prSet/>
      <dgm:spPr/>
      <dgm:t>
        <a:bodyPr/>
        <a:lstStyle/>
        <a:p>
          <a:endParaRPr lang="en-US"/>
        </a:p>
      </dgm:t>
    </dgm:pt>
    <dgm:pt modelId="{DCE84F1F-68AE-4744-94FC-52ED2BF76FFA}">
      <dgm:prSet phldrT="[Text]"/>
      <dgm:spPr>
        <a:solidFill>
          <a:schemeClr val="accent6">
            <a:tint val="40000"/>
            <a:hueOff val="0"/>
            <a:satOff val="0"/>
            <a:lumOff val="0"/>
            <a:alpha val="50000"/>
          </a:schemeClr>
        </a:solidFill>
        <a:ln>
          <a:solidFill>
            <a:schemeClr val="bg1">
              <a:alpha val="90000"/>
            </a:schemeClr>
          </a:solidFill>
        </a:ln>
      </dgm:spPr>
      <dgm:t>
        <a:bodyPr/>
        <a:lstStyle/>
        <a:p>
          <a:pPr marL="114300" indent="0" defTabSz="622300">
            <a:lnSpc>
              <a:spcPct val="90000"/>
            </a:lnSpc>
            <a:spcBef>
              <a:spcPct val="0"/>
            </a:spcBef>
            <a:spcAft>
              <a:spcPct val="15000"/>
            </a:spcAft>
            <a:buNone/>
          </a:pPr>
          <a:endParaRPr lang="en-US" sz="1100" dirty="0"/>
        </a:p>
      </dgm:t>
    </dgm:pt>
    <dgm:pt modelId="{D1674103-F0A3-494F-A396-88CF23A951B3}" type="parTrans" cxnId="{900679E8-3C72-4F1B-9BF8-050EA704ADC5}">
      <dgm:prSet/>
      <dgm:spPr/>
      <dgm:t>
        <a:bodyPr/>
        <a:lstStyle/>
        <a:p>
          <a:endParaRPr lang="en-US"/>
        </a:p>
      </dgm:t>
    </dgm:pt>
    <dgm:pt modelId="{72F9C86E-E902-4327-A957-0453BFF6322D}" type="sibTrans" cxnId="{900679E8-3C72-4F1B-9BF8-050EA704ADC5}">
      <dgm:prSet/>
      <dgm:spPr/>
      <dgm:t>
        <a:bodyPr/>
        <a:lstStyle/>
        <a:p>
          <a:endParaRPr lang="en-US"/>
        </a:p>
      </dgm:t>
    </dgm:pt>
    <dgm:pt modelId="{0EFC8FF0-4BF8-410C-8624-FB2858EC8DC5}">
      <dgm:prSet custT="1"/>
      <dgm:spPr>
        <a:solidFill>
          <a:schemeClr val="accent6">
            <a:tint val="40000"/>
            <a:hueOff val="0"/>
            <a:satOff val="0"/>
            <a:lumOff val="0"/>
            <a:alpha val="50000"/>
          </a:schemeClr>
        </a:solidFill>
        <a:ln>
          <a:solidFill>
            <a:schemeClr val="bg1">
              <a:alpha val="90000"/>
            </a:schemeClr>
          </a:solidFill>
        </a:ln>
      </dgm:spPr>
      <dgm:t>
        <a:bodyPr/>
        <a:lstStyle/>
        <a:p>
          <a:endParaRPr lang="en-US" sz="1400" dirty="0">
            <a:solidFill>
              <a:schemeClr val="accent2">
                <a:lumMod val="50000"/>
              </a:schemeClr>
            </a:solidFill>
          </a:endParaRPr>
        </a:p>
      </dgm:t>
    </dgm:pt>
    <dgm:pt modelId="{FFD77C47-5560-4433-99CC-DBF9AA86D019}" type="parTrans" cxnId="{7ACA2ECB-664B-4328-9E0E-15A0DA479B0C}">
      <dgm:prSet/>
      <dgm:spPr/>
      <dgm:t>
        <a:bodyPr/>
        <a:lstStyle/>
        <a:p>
          <a:endParaRPr lang="en-US"/>
        </a:p>
      </dgm:t>
    </dgm:pt>
    <dgm:pt modelId="{C03CBCFF-61EB-4071-9D3D-B11CE547FECB}" type="sibTrans" cxnId="{7ACA2ECB-664B-4328-9E0E-15A0DA479B0C}">
      <dgm:prSet/>
      <dgm:spPr/>
      <dgm:t>
        <a:bodyPr/>
        <a:lstStyle/>
        <a:p>
          <a:endParaRPr lang="en-US"/>
        </a:p>
      </dgm:t>
    </dgm:pt>
    <dgm:pt modelId="{3B6A227A-48DD-4ABD-A988-D7A87122D050}">
      <dgm:prSet custT="1"/>
      <dgm:spPr>
        <a:solidFill>
          <a:schemeClr val="accent6">
            <a:tint val="40000"/>
            <a:hueOff val="0"/>
            <a:satOff val="0"/>
            <a:lumOff val="0"/>
            <a:alpha val="50000"/>
          </a:schemeClr>
        </a:solidFill>
        <a:ln>
          <a:solidFill>
            <a:schemeClr val="bg1">
              <a:alpha val="90000"/>
            </a:schemeClr>
          </a:solidFill>
        </a:ln>
      </dgm:spPr>
      <dgm:t>
        <a:bodyPr/>
        <a:lstStyle/>
        <a:p>
          <a:endParaRPr lang="en-US" sz="1400" dirty="0">
            <a:solidFill>
              <a:schemeClr val="accent2">
                <a:lumMod val="50000"/>
              </a:schemeClr>
            </a:solidFill>
          </a:endParaRPr>
        </a:p>
      </dgm:t>
    </dgm:pt>
    <dgm:pt modelId="{DCCB0F81-68FB-4267-97B9-C45610294888}" type="parTrans" cxnId="{29A4E1E7-A2B9-45BB-B86E-5C28F284C54A}">
      <dgm:prSet/>
      <dgm:spPr/>
      <dgm:t>
        <a:bodyPr/>
        <a:lstStyle/>
        <a:p>
          <a:endParaRPr lang="en-US"/>
        </a:p>
      </dgm:t>
    </dgm:pt>
    <dgm:pt modelId="{8846D833-F68C-4E17-ACE6-50FA324B365D}" type="sibTrans" cxnId="{29A4E1E7-A2B9-45BB-B86E-5C28F284C54A}">
      <dgm:prSet/>
      <dgm:spPr/>
      <dgm:t>
        <a:bodyPr/>
        <a:lstStyle/>
        <a:p>
          <a:endParaRPr lang="en-US"/>
        </a:p>
      </dgm:t>
    </dgm:pt>
    <dgm:pt modelId="{0FC0462D-50C9-4BF1-A958-F3F358A35835}">
      <dgm:prSet phldrT="[Text]" custT="1"/>
      <dgm:spPr>
        <a:solidFill>
          <a:schemeClr val="accent6">
            <a:tint val="40000"/>
            <a:hueOff val="0"/>
            <a:satOff val="0"/>
            <a:lumOff val="0"/>
            <a:alpha val="50000"/>
          </a:schemeClr>
        </a:solidFill>
        <a:ln>
          <a:solidFill>
            <a:schemeClr val="bg1">
              <a:alpha val="90000"/>
            </a:schemeClr>
          </a:solidFill>
        </a:ln>
      </dgm:spPr>
      <dgm:t>
        <a:bodyPr/>
        <a:lstStyle/>
        <a:p>
          <a:r>
            <a:rPr lang="en-US" sz="1200" dirty="0" smtClean="0"/>
            <a:t>Science Magazine – Top Employers (2004)</a:t>
          </a:r>
          <a:endParaRPr lang="en-US" sz="1200" dirty="0"/>
        </a:p>
      </dgm:t>
    </dgm:pt>
    <dgm:pt modelId="{96AC2E91-F8F0-4E10-A82E-0AB00315B9CE}" type="parTrans" cxnId="{8FBAC31A-B690-44DE-845E-C08059C4360F}">
      <dgm:prSet/>
      <dgm:spPr/>
      <dgm:t>
        <a:bodyPr/>
        <a:lstStyle/>
        <a:p>
          <a:endParaRPr lang="en-US"/>
        </a:p>
      </dgm:t>
    </dgm:pt>
    <dgm:pt modelId="{E68A0DBC-F884-47F7-A7F1-32ADCD803A63}" type="sibTrans" cxnId="{8FBAC31A-B690-44DE-845E-C08059C4360F}">
      <dgm:prSet/>
      <dgm:spPr/>
      <dgm:t>
        <a:bodyPr/>
        <a:lstStyle/>
        <a:p>
          <a:endParaRPr lang="en-US"/>
        </a:p>
      </dgm:t>
    </dgm:pt>
    <dgm:pt modelId="{21076C2F-3DB3-4028-95F0-445C2FCD1038}">
      <dgm:prSet phldrT="[Text]" custT="1"/>
      <dgm:spPr>
        <a:solidFill>
          <a:schemeClr val="accent6">
            <a:tint val="40000"/>
            <a:hueOff val="0"/>
            <a:satOff val="0"/>
            <a:lumOff val="0"/>
            <a:alpha val="50000"/>
          </a:schemeClr>
        </a:solidFill>
        <a:ln>
          <a:solidFill>
            <a:schemeClr val="bg1">
              <a:alpha val="90000"/>
            </a:schemeClr>
          </a:solidFill>
        </a:ln>
      </dgm:spPr>
      <dgm:t>
        <a:bodyPr/>
        <a:lstStyle/>
        <a:p>
          <a:endParaRPr lang="en-US" sz="1400" dirty="0">
            <a:solidFill>
              <a:schemeClr val="accent2">
                <a:lumMod val="50000"/>
              </a:schemeClr>
            </a:solidFill>
          </a:endParaRPr>
        </a:p>
      </dgm:t>
    </dgm:pt>
    <dgm:pt modelId="{05EAB2E1-E74C-4CF1-8F6F-9857FAC1FC3B}" type="parTrans" cxnId="{F23BBCD0-6AB8-4AA4-81A4-B4172856D6D9}">
      <dgm:prSet/>
      <dgm:spPr/>
      <dgm:t>
        <a:bodyPr/>
        <a:lstStyle/>
        <a:p>
          <a:endParaRPr lang="en-US"/>
        </a:p>
      </dgm:t>
    </dgm:pt>
    <dgm:pt modelId="{CE320E40-E1A9-4436-BCF2-23E1FFB2732F}" type="sibTrans" cxnId="{F23BBCD0-6AB8-4AA4-81A4-B4172856D6D9}">
      <dgm:prSet/>
      <dgm:spPr/>
      <dgm:t>
        <a:bodyPr/>
        <a:lstStyle/>
        <a:p>
          <a:endParaRPr lang="en-US"/>
        </a:p>
      </dgm:t>
    </dgm:pt>
    <dgm:pt modelId="{0F5BF3B0-7F48-4447-9B4A-31DA00CF7304}">
      <dgm:prSet phldrT="[Text]" custT="1"/>
      <dgm:spPr>
        <a:solidFill>
          <a:schemeClr val="accent6">
            <a:tint val="40000"/>
            <a:hueOff val="0"/>
            <a:satOff val="0"/>
            <a:lumOff val="0"/>
            <a:alpha val="50000"/>
          </a:schemeClr>
        </a:solidFill>
        <a:ln>
          <a:solidFill>
            <a:schemeClr val="bg1">
              <a:alpha val="90000"/>
            </a:schemeClr>
          </a:solidFill>
        </a:ln>
      </dgm:spPr>
      <dgm:t>
        <a:bodyPr/>
        <a:lstStyle/>
        <a:p>
          <a:r>
            <a:rPr lang="en-US" sz="1200" dirty="0" smtClean="0"/>
            <a:t>Science Magazine – Top Employers (2005)</a:t>
          </a:r>
          <a:endParaRPr lang="en-US" sz="1200" dirty="0"/>
        </a:p>
      </dgm:t>
    </dgm:pt>
    <dgm:pt modelId="{DCF051A9-4C11-46D0-A6FA-E07375D09876}" type="parTrans" cxnId="{CCB81F17-FB80-4222-AA32-B2FDA18A5D4D}">
      <dgm:prSet/>
      <dgm:spPr/>
      <dgm:t>
        <a:bodyPr/>
        <a:lstStyle/>
        <a:p>
          <a:endParaRPr lang="en-US"/>
        </a:p>
      </dgm:t>
    </dgm:pt>
    <dgm:pt modelId="{3B973EAD-4224-4C0F-BF35-967F09BE9EA5}" type="sibTrans" cxnId="{CCB81F17-FB80-4222-AA32-B2FDA18A5D4D}">
      <dgm:prSet/>
      <dgm:spPr/>
      <dgm:t>
        <a:bodyPr/>
        <a:lstStyle/>
        <a:p>
          <a:endParaRPr lang="en-US"/>
        </a:p>
      </dgm:t>
    </dgm:pt>
    <dgm:pt modelId="{AA3B2C2D-32C8-4DCD-AA96-388E1B048FB7}">
      <dgm:prSet phldrT="[Text]" custT="1"/>
      <dgm:spPr>
        <a:solidFill>
          <a:schemeClr val="accent6">
            <a:tint val="40000"/>
            <a:hueOff val="0"/>
            <a:satOff val="0"/>
            <a:lumOff val="0"/>
            <a:alpha val="50000"/>
          </a:schemeClr>
        </a:solidFill>
        <a:ln>
          <a:solidFill>
            <a:schemeClr val="bg1">
              <a:alpha val="90000"/>
            </a:schemeClr>
          </a:solidFill>
        </a:ln>
      </dgm:spPr>
      <dgm:t>
        <a:bodyPr/>
        <a:lstStyle/>
        <a:p>
          <a:r>
            <a:rPr lang="en-US" sz="1200" dirty="0" smtClean="0"/>
            <a:t>The Scientist – Best Places to Work (2005)</a:t>
          </a:r>
          <a:endParaRPr lang="en-US" sz="1200" dirty="0"/>
        </a:p>
      </dgm:t>
    </dgm:pt>
    <dgm:pt modelId="{6E562613-B784-45D8-A194-38BFE9ACB07C}" type="parTrans" cxnId="{D2837D5C-33E9-4279-B689-8AE058D78601}">
      <dgm:prSet/>
      <dgm:spPr/>
      <dgm:t>
        <a:bodyPr/>
        <a:lstStyle/>
        <a:p>
          <a:endParaRPr lang="en-US"/>
        </a:p>
      </dgm:t>
    </dgm:pt>
    <dgm:pt modelId="{BF707560-9BEC-4D2D-8B23-C1D07E3DA7DC}" type="sibTrans" cxnId="{D2837D5C-33E9-4279-B689-8AE058D78601}">
      <dgm:prSet/>
      <dgm:spPr/>
      <dgm:t>
        <a:bodyPr/>
        <a:lstStyle/>
        <a:p>
          <a:endParaRPr lang="en-US"/>
        </a:p>
      </dgm:t>
    </dgm:pt>
    <dgm:pt modelId="{55D3218A-D4DE-48C9-A074-0018E09FB5F8}">
      <dgm:prSet phldrT="[Text]" custT="1"/>
      <dgm:spPr>
        <a:solidFill>
          <a:schemeClr val="accent6">
            <a:tint val="40000"/>
            <a:hueOff val="0"/>
            <a:satOff val="0"/>
            <a:lumOff val="0"/>
            <a:alpha val="50000"/>
          </a:schemeClr>
        </a:solidFill>
        <a:ln>
          <a:solidFill>
            <a:schemeClr val="bg1">
              <a:alpha val="90000"/>
            </a:schemeClr>
          </a:solidFill>
        </a:ln>
      </dgm:spPr>
      <dgm:t>
        <a:bodyPr/>
        <a:lstStyle/>
        <a:p>
          <a:r>
            <a:rPr lang="en-US" sz="1200" dirty="0" smtClean="0"/>
            <a:t>Fortune Magazine  - 100 Best Companies to work for in 2004</a:t>
          </a:r>
          <a:endParaRPr lang="en-US" sz="1200" dirty="0"/>
        </a:p>
      </dgm:t>
    </dgm:pt>
    <dgm:pt modelId="{A4DC63A6-43D6-4E60-85CF-BE184B57CD8B}" type="parTrans" cxnId="{6097387C-D61D-4369-B0D2-4977D7EC98BA}">
      <dgm:prSet/>
      <dgm:spPr/>
      <dgm:t>
        <a:bodyPr/>
        <a:lstStyle/>
        <a:p>
          <a:endParaRPr lang="en-US"/>
        </a:p>
      </dgm:t>
    </dgm:pt>
    <dgm:pt modelId="{B3953010-6B6C-492E-8B68-89C3DBE7A3B4}" type="sibTrans" cxnId="{6097387C-D61D-4369-B0D2-4977D7EC98BA}">
      <dgm:prSet/>
      <dgm:spPr/>
      <dgm:t>
        <a:bodyPr/>
        <a:lstStyle/>
        <a:p>
          <a:endParaRPr lang="en-US"/>
        </a:p>
      </dgm:t>
    </dgm:pt>
    <dgm:pt modelId="{0E757B9B-5ABB-4A4B-9DD8-1A7B1C805EB3}">
      <dgm:prSet phldrT="[Text]" custT="1"/>
      <dgm:spPr>
        <a:solidFill>
          <a:schemeClr val="accent6">
            <a:tint val="40000"/>
            <a:hueOff val="0"/>
            <a:satOff val="0"/>
            <a:lumOff val="0"/>
            <a:alpha val="50000"/>
          </a:schemeClr>
        </a:solidFill>
        <a:ln>
          <a:solidFill>
            <a:schemeClr val="bg1">
              <a:alpha val="90000"/>
            </a:schemeClr>
          </a:solidFill>
        </a:l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200" dirty="0" smtClean="0"/>
            <a:t>The Scientist – Best Places to Work (2006)</a:t>
          </a:r>
          <a:endParaRPr lang="en-US" sz="1200" dirty="0"/>
        </a:p>
      </dgm:t>
    </dgm:pt>
    <dgm:pt modelId="{F02921D5-D136-4F87-8A8D-522751A922E2}" type="parTrans" cxnId="{6F936B15-91D4-404F-98C1-B05DCF4BC5AD}">
      <dgm:prSet/>
      <dgm:spPr/>
      <dgm:t>
        <a:bodyPr/>
        <a:lstStyle/>
        <a:p>
          <a:endParaRPr lang="en-US"/>
        </a:p>
      </dgm:t>
    </dgm:pt>
    <dgm:pt modelId="{35FC8941-5655-49DD-9677-6B846C076B50}" type="sibTrans" cxnId="{6F936B15-91D4-404F-98C1-B05DCF4BC5AD}">
      <dgm:prSet/>
      <dgm:spPr/>
      <dgm:t>
        <a:bodyPr/>
        <a:lstStyle/>
        <a:p>
          <a:endParaRPr lang="en-US"/>
        </a:p>
      </dgm:t>
    </dgm:pt>
    <dgm:pt modelId="{2A5632A6-A24D-4B26-B21A-7A06BC9B4781}">
      <dgm:prSet phldrT="[Text]" custT="1"/>
      <dgm:spPr>
        <a:solidFill>
          <a:schemeClr val="accent6">
            <a:tint val="40000"/>
            <a:hueOff val="0"/>
            <a:satOff val="0"/>
            <a:lumOff val="0"/>
            <a:alpha val="50000"/>
          </a:schemeClr>
        </a:solidFill>
        <a:ln>
          <a:solidFill>
            <a:schemeClr val="bg1">
              <a:alpha val="90000"/>
            </a:schemeClr>
          </a:solidFill>
        </a:l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200" dirty="0" smtClean="0">
              <a:latin typeface="+mn-lt"/>
            </a:rPr>
            <a:t>St. Louis Business Journal - Best Place to Work in St. Louis (2006)</a:t>
          </a:r>
          <a:endParaRPr lang="en-US" sz="1200" dirty="0"/>
        </a:p>
      </dgm:t>
    </dgm:pt>
    <dgm:pt modelId="{B8070E5F-2B0C-44FE-AC76-DD6760013AF5}" type="parTrans" cxnId="{284661AA-9EE3-4945-A29C-E571761E08FA}">
      <dgm:prSet/>
      <dgm:spPr/>
      <dgm:t>
        <a:bodyPr/>
        <a:lstStyle/>
        <a:p>
          <a:endParaRPr lang="en-US"/>
        </a:p>
      </dgm:t>
    </dgm:pt>
    <dgm:pt modelId="{9A8312B1-4FB0-4405-8D05-8A660961273F}" type="sibTrans" cxnId="{284661AA-9EE3-4945-A29C-E571761E08FA}">
      <dgm:prSet/>
      <dgm:spPr/>
      <dgm:t>
        <a:bodyPr/>
        <a:lstStyle/>
        <a:p>
          <a:endParaRPr lang="en-US"/>
        </a:p>
      </dgm:t>
    </dgm:pt>
    <dgm:pt modelId="{C084330F-0D44-41CF-B6A0-0F85D84975E3}">
      <dgm:prSet phldrT="[Text]" custT="1"/>
      <dgm:spPr>
        <a:solidFill>
          <a:schemeClr val="accent6">
            <a:tint val="40000"/>
            <a:hueOff val="0"/>
            <a:satOff val="0"/>
            <a:lumOff val="0"/>
            <a:alpha val="50000"/>
          </a:schemeClr>
        </a:solidFill>
        <a:ln>
          <a:solidFill>
            <a:schemeClr val="bg1">
              <a:alpha val="90000"/>
            </a:schemeClr>
          </a:solidFill>
        </a:l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200" dirty="0" smtClean="0">
              <a:latin typeface="+mn-lt"/>
            </a:rPr>
            <a:t>Science Magazine –Top Employers (2007)</a:t>
          </a:r>
          <a:endParaRPr lang="en-US" sz="1200" dirty="0"/>
        </a:p>
      </dgm:t>
    </dgm:pt>
    <dgm:pt modelId="{1B538A29-193B-48CD-AC24-C0E40C962257}" type="parTrans" cxnId="{11294B67-D54C-46D6-AE83-8AA2AC03D104}">
      <dgm:prSet/>
      <dgm:spPr/>
      <dgm:t>
        <a:bodyPr/>
        <a:lstStyle/>
        <a:p>
          <a:endParaRPr lang="en-US"/>
        </a:p>
      </dgm:t>
    </dgm:pt>
    <dgm:pt modelId="{94F33884-2E87-40D6-883C-AE723540195B}" type="sibTrans" cxnId="{11294B67-D54C-46D6-AE83-8AA2AC03D104}">
      <dgm:prSet/>
      <dgm:spPr/>
      <dgm:t>
        <a:bodyPr/>
        <a:lstStyle/>
        <a:p>
          <a:endParaRPr lang="en-US"/>
        </a:p>
      </dgm:t>
    </dgm:pt>
    <dgm:pt modelId="{5E142BA0-68C0-438A-AA6F-3AF80A3DC714}">
      <dgm:prSet custT="1"/>
      <dgm:spPr>
        <a:solidFill>
          <a:schemeClr val="accent6">
            <a:tint val="40000"/>
            <a:hueOff val="0"/>
            <a:satOff val="0"/>
            <a:lumOff val="0"/>
            <a:alpha val="50000"/>
          </a:schemeClr>
        </a:solidFill>
        <a:ln>
          <a:solidFill>
            <a:schemeClr val="bg1">
              <a:alpha val="90000"/>
            </a:schemeClr>
          </a:solidFill>
        </a:l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Fortune Magazine - Ranked #59 of 100 Best Companies to Work for in 2010</a:t>
          </a:r>
          <a:endParaRPr lang="en-US" dirty="0">
            <a:solidFill>
              <a:schemeClr val="tx1"/>
            </a:solidFill>
          </a:endParaRPr>
        </a:p>
      </dgm:t>
    </dgm:pt>
    <dgm:pt modelId="{8C70B88A-CE8F-4492-896D-3AC969589C9E}" type="parTrans" cxnId="{74A10F60-DE68-4677-B47E-6FC165F5DCC4}">
      <dgm:prSet/>
      <dgm:spPr/>
      <dgm:t>
        <a:bodyPr/>
        <a:lstStyle/>
        <a:p>
          <a:endParaRPr lang="en-US"/>
        </a:p>
      </dgm:t>
    </dgm:pt>
    <dgm:pt modelId="{4965C00C-C95A-422D-A43D-5E0F111A6BE0}" type="sibTrans" cxnId="{74A10F60-DE68-4677-B47E-6FC165F5DCC4}">
      <dgm:prSet/>
      <dgm:spPr/>
      <dgm:t>
        <a:bodyPr/>
        <a:lstStyle/>
        <a:p>
          <a:endParaRPr lang="en-US"/>
        </a:p>
      </dgm:t>
    </dgm:pt>
    <dgm:pt modelId="{9B8A9D00-A607-4CF3-9FC7-3D8218084346}">
      <dgm:prSet custT="1"/>
      <dgm:spPr>
        <a:solidFill>
          <a:schemeClr val="accent6">
            <a:lumMod val="50000"/>
            <a:alpha val="80000"/>
          </a:schemeClr>
        </a:solidFill>
      </dgm:spPr>
      <dgm:t>
        <a:bodyPr/>
        <a:lstStyle/>
        <a:p>
          <a:r>
            <a:rPr lang="en-US" sz="2800" dirty="0" smtClean="0"/>
            <a:t>2010</a:t>
          </a:r>
          <a:endParaRPr lang="en-US" sz="2800" dirty="0"/>
        </a:p>
      </dgm:t>
    </dgm:pt>
    <dgm:pt modelId="{26450373-0307-4963-A27C-8C3683810931}" type="parTrans" cxnId="{CDF60DE8-6D25-4222-A28D-A30BAF974C49}">
      <dgm:prSet/>
      <dgm:spPr/>
      <dgm:t>
        <a:bodyPr/>
        <a:lstStyle/>
        <a:p>
          <a:endParaRPr lang="en-US"/>
        </a:p>
      </dgm:t>
    </dgm:pt>
    <dgm:pt modelId="{CD0849B2-D4D9-470C-95EC-A63656D6D0B7}" type="sibTrans" cxnId="{CDF60DE8-6D25-4222-A28D-A30BAF974C49}">
      <dgm:prSet/>
      <dgm:spPr/>
      <dgm:t>
        <a:bodyPr/>
        <a:lstStyle/>
        <a:p>
          <a:endParaRPr lang="en-US"/>
        </a:p>
      </dgm:t>
    </dgm:pt>
    <dgm:pt modelId="{385ECE17-AFBB-43A5-B116-816256E82B2C}">
      <dgm:prSet phldrT="[Text]" custT="1"/>
      <dgm:spPr>
        <a:solidFill>
          <a:schemeClr val="accent6">
            <a:tint val="40000"/>
            <a:hueOff val="0"/>
            <a:satOff val="0"/>
            <a:lumOff val="0"/>
            <a:alpha val="50000"/>
          </a:schemeClr>
        </a:solidFill>
        <a:ln>
          <a:solidFill>
            <a:schemeClr val="bg1"/>
          </a:solidFill>
        </a:ln>
      </dgm:spPr>
      <dgm:t>
        <a:bodyPr/>
        <a:lstStyle/>
        <a:p>
          <a:pPr marL="57150" indent="0" defTabSz="488950">
            <a:lnSpc>
              <a:spcPct val="90000"/>
            </a:lnSpc>
            <a:spcBef>
              <a:spcPct val="0"/>
            </a:spcBef>
            <a:spcAft>
              <a:spcPct val="15000"/>
            </a:spcAft>
            <a:buNone/>
          </a:pPr>
          <a:r>
            <a:rPr lang="en-US" sz="1200" dirty="0" smtClean="0"/>
            <a:t>Science Magazine –Top Employers (2008)</a:t>
          </a:r>
          <a:endParaRPr lang="en-US" sz="1200" dirty="0"/>
        </a:p>
      </dgm:t>
    </dgm:pt>
    <dgm:pt modelId="{BA764FAA-B6ED-436D-81E6-CC4B9A1D42A3}" type="sibTrans" cxnId="{51DC4F02-CBEC-48C4-BA5C-5F15D0FD7A06}">
      <dgm:prSet/>
      <dgm:spPr/>
      <dgm:t>
        <a:bodyPr/>
        <a:lstStyle/>
        <a:p>
          <a:endParaRPr lang="en-US"/>
        </a:p>
      </dgm:t>
    </dgm:pt>
    <dgm:pt modelId="{BA6DD53B-CB65-4D2A-A711-55B16DFB4EEC}" type="parTrans" cxnId="{51DC4F02-CBEC-48C4-BA5C-5F15D0FD7A06}">
      <dgm:prSet/>
      <dgm:spPr/>
      <dgm:t>
        <a:bodyPr/>
        <a:lstStyle/>
        <a:p>
          <a:endParaRPr lang="en-US"/>
        </a:p>
      </dgm:t>
    </dgm:pt>
    <dgm:pt modelId="{02AFDE3E-DE83-4961-B986-01A49D1C81F4}">
      <dgm:prSet phldrT="[Text]" custT="1"/>
      <dgm:spPr>
        <a:solidFill>
          <a:schemeClr val="accent6">
            <a:tint val="40000"/>
            <a:hueOff val="0"/>
            <a:satOff val="0"/>
            <a:lumOff val="0"/>
            <a:alpha val="50000"/>
          </a:schemeClr>
        </a:solidFill>
        <a:ln>
          <a:solidFill>
            <a:schemeClr val="bg1"/>
          </a:solidFill>
        </a:ln>
      </dgm:spPr>
      <dgm:t>
        <a:bodyPr/>
        <a:lstStyle/>
        <a:p>
          <a:pPr marL="57150" indent="0" defTabSz="488950">
            <a:lnSpc>
              <a:spcPct val="90000"/>
            </a:lnSpc>
            <a:spcBef>
              <a:spcPct val="0"/>
            </a:spcBef>
            <a:spcAft>
              <a:spcPct val="15000"/>
            </a:spcAft>
            <a:buNone/>
          </a:pPr>
          <a:r>
            <a:rPr lang="en-US" sz="1200" dirty="0" smtClean="0">
              <a:latin typeface="+mn-lt"/>
            </a:rPr>
            <a:t>ABA Stevie Award Winner – Most Innovative Company with more than 2,500 employees (2008)</a:t>
          </a:r>
          <a:endParaRPr lang="en-US" sz="1200" dirty="0"/>
        </a:p>
      </dgm:t>
    </dgm:pt>
    <dgm:pt modelId="{10352A93-22C9-47F2-A09D-ED4747274FBC}" type="sibTrans" cxnId="{A36977CE-DCAB-4A6A-9DFC-673DFBA1E8E4}">
      <dgm:prSet/>
      <dgm:spPr/>
      <dgm:t>
        <a:bodyPr/>
        <a:lstStyle/>
        <a:p>
          <a:endParaRPr lang="en-US"/>
        </a:p>
      </dgm:t>
    </dgm:pt>
    <dgm:pt modelId="{5E21290E-577F-4502-A78A-C514CA96CE48}" type="parTrans" cxnId="{A36977CE-DCAB-4A6A-9DFC-673DFBA1E8E4}">
      <dgm:prSet/>
      <dgm:spPr/>
      <dgm:t>
        <a:bodyPr/>
        <a:lstStyle/>
        <a:p>
          <a:endParaRPr lang="en-US"/>
        </a:p>
      </dgm:t>
    </dgm:pt>
    <dgm:pt modelId="{B5864638-ECF7-4BB5-8CC3-FB0E45B1ABBE}">
      <dgm:prSet phldrT="[Text]" custT="1"/>
      <dgm:spPr>
        <a:solidFill>
          <a:schemeClr val="accent6">
            <a:tint val="40000"/>
            <a:hueOff val="0"/>
            <a:satOff val="0"/>
            <a:lumOff val="0"/>
            <a:alpha val="50000"/>
          </a:schemeClr>
        </a:solidFill>
        <a:ln>
          <a:solidFill>
            <a:schemeClr val="bg1"/>
          </a:solidFill>
        </a:ln>
      </dgm:spPr>
      <dgm:t>
        <a:bodyPr/>
        <a:lstStyle/>
        <a:p>
          <a:pPr marL="57150" indent="0" defTabSz="488950">
            <a:lnSpc>
              <a:spcPct val="90000"/>
            </a:lnSpc>
            <a:spcBef>
              <a:spcPct val="0"/>
            </a:spcBef>
            <a:spcAft>
              <a:spcPct val="15000"/>
            </a:spcAft>
            <a:buNone/>
          </a:pPr>
          <a:r>
            <a:rPr lang="en-US" sz="1200" b="0" dirty="0" smtClean="0">
              <a:solidFill>
                <a:schemeClr val="tx1"/>
              </a:solidFill>
            </a:rPr>
            <a:t>The Scientist – Ranked #2 of Best Place to Work in Industry (2009)</a:t>
          </a:r>
          <a:endParaRPr lang="en-US" sz="1200" b="0" dirty="0">
            <a:solidFill>
              <a:schemeClr val="tx1"/>
            </a:solidFill>
          </a:endParaRPr>
        </a:p>
      </dgm:t>
    </dgm:pt>
    <dgm:pt modelId="{539ED861-2459-4616-9BAD-9987953159AE}" type="sibTrans" cxnId="{A02548FD-7248-4061-B99A-A4E7CF474E2F}">
      <dgm:prSet/>
      <dgm:spPr/>
      <dgm:t>
        <a:bodyPr/>
        <a:lstStyle/>
        <a:p>
          <a:endParaRPr lang="en-US"/>
        </a:p>
      </dgm:t>
    </dgm:pt>
    <dgm:pt modelId="{DA518E34-8ABE-425B-AFF4-0F7EFFC53656}" type="parTrans" cxnId="{A02548FD-7248-4061-B99A-A4E7CF474E2F}">
      <dgm:prSet/>
      <dgm:spPr/>
      <dgm:t>
        <a:bodyPr/>
        <a:lstStyle/>
        <a:p>
          <a:endParaRPr lang="en-US"/>
        </a:p>
      </dgm:t>
    </dgm:pt>
    <dgm:pt modelId="{61BD1C92-9916-41EF-8C02-C1C9D7180FE2}">
      <dgm:prSet phldrT="[Text]" custT="1"/>
      <dgm:spPr>
        <a:solidFill>
          <a:schemeClr val="accent6">
            <a:tint val="40000"/>
            <a:hueOff val="0"/>
            <a:satOff val="0"/>
            <a:lumOff val="0"/>
            <a:alpha val="50000"/>
          </a:schemeClr>
        </a:solidFill>
        <a:ln>
          <a:solidFill>
            <a:schemeClr val="bg1"/>
          </a:solidFill>
        </a:ln>
      </dgm:spPr>
      <dgm:t>
        <a:bodyPr/>
        <a:lstStyle/>
        <a:p>
          <a:pPr marL="57150" indent="0" defTabSz="488950">
            <a:lnSpc>
              <a:spcPct val="90000"/>
            </a:lnSpc>
            <a:spcBef>
              <a:spcPct val="0"/>
            </a:spcBef>
            <a:spcAft>
              <a:spcPct val="15000"/>
            </a:spcAft>
            <a:buNone/>
          </a:pPr>
          <a:r>
            <a:rPr lang="en-US" sz="1200" b="1" dirty="0" smtClean="0">
              <a:solidFill>
                <a:schemeClr val="tx1"/>
              </a:solidFill>
            </a:rPr>
            <a:t>Forbes Magazine – Company of the Year (2009)</a:t>
          </a:r>
          <a:endParaRPr lang="en-US" sz="1200" b="1" dirty="0">
            <a:solidFill>
              <a:schemeClr val="tx1"/>
            </a:solidFill>
          </a:endParaRPr>
        </a:p>
      </dgm:t>
    </dgm:pt>
    <dgm:pt modelId="{8E475013-DED6-41DC-B547-B98F19014DE2}" type="sibTrans" cxnId="{2572669D-DD8D-4163-A882-37FE470B7F1D}">
      <dgm:prSet/>
      <dgm:spPr/>
      <dgm:t>
        <a:bodyPr/>
        <a:lstStyle/>
        <a:p>
          <a:endParaRPr lang="en-US"/>
        </a:p>
      </dgm:t>
    </dgm:pt>
    <dgm:pt modelId="{C9C860C9-0A77-4BFC-BA6A-A89EC524B269}" type="parTrans" cxnId="{2572669D-DD8D-4163-A882-37FE470B7F1D}">
      <dgm:prSet/>
      <dgm:spPr/>
      <dgm:t>
        <a:bodyPr/>
        <a:lstStyle/>
        <a:p>
          <a:endParaRPr lang="en-US"/>
        </a:p>
      </dgm:t>
    </dgm:pt>
    <dgm:pt modelId="{A1EBDC75-2FEA-496C-8A1A-064F2DCF01AB}">
      <dgm:prSet custT="1"/>
      <dgm:spPr>
        <a:solidFill>
          <a:schemeClr val="accent6">
            <a:tint val="40000"/>
            <a:hueOff val="0"/>
            <a:satOff val="0"/>
            <a:lumOff val="0"/>
            <a:alpha val="50000"/>
          </a:schemeClr>
        </a:solidFill>
        <a:ln>
          <a:solidFill>
            <a:schemeClr val="bg1">
              <a:alpha val="90000"/>
            </a:schemeClr>
          </a:solidFill>
        </a:l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rPr>
            <a:t>Harvard Business Review – Hugh Grant ranked #10 of 100 Best Performing CEO’s in the World (2010)</a:t>
          </a:r>
          <a:endParaRPr lang="en-US" sz="1200" b="1" dirty="0" smtClean="0">
            <a:solidFill>
              <a:srgbClr val="64AA1E"/>
            </a:solidFill>
          </a:endParaRPr>
        </a:p>
        <a:p>
          <a:endParaRPr lang="en-US" dirty="0"/>
        </a:p>
      </dgm:t>
    </dgm:pt>
    <dgm:pt modelId="{36CBD451-8781-4325-98DD-9A3BA7447861}" type="parTrans" cxnId="{FB0AC43C-E828-4A71-970A-E1291FB8F859}">
      <dgm:prSet/>
      <dgm:spPr/>
    </dgm:pt>
    <dgm:pt modelId="{2340D335-0707-4868-826B-37E95802C72C}" type="sibTrans" cxnId="{FB0AC43C-E828-4A71-970A-E1291FB8F859}">
      <dgm:prSet/>
      <dgm:spPr/>
    </dgm:pt>
    <dgm:pt modelId="{9114E93C-2CC6-47B5-A58E-B604B35CC9E6}">
      <dgm:prSet phldrT="[Text]" custT="1"/>
      <dgm:spPr>
        <a:solidFill>
          <a:schemeClr val="accent6">
            <a:tint val="40000"/>
            <a:hueOff val="0"/>
            <a:satOff val="0"/>
            <a:lumOff val="0"/>
            <a:alpha val="50000"/>
          </a:schemeClr>
        </a:solidFill>
        <a:ln>
          <a:solidFill>
            <a:schemeClr val="bg1">
              <a:alpha val="90000"/>
            </a:schemeClr>
          </a:solidFill>
        </a:ln>
      </dgm:spPr>
      <dgm:t>
        <a:bodyPr/>
        <a:lstStyle/>
        <a:p>
          <a:endParaRPr lang="en-US" sz="1400" dirty="0">
            <a:solidFill>
              <a:schemeClr val="accent2">
                <a:lumMod val="50000"/>
              </a:schemeClr>
            </a:solidFill>
          </a:endParaRPr>
        </a:p>
      </dgm:t>
    </dgm:pt>
    <dgm:pt modelId="{474D4474-D574-4B06-93DD-E8E4F3A57B09}" type="sibTrans" cxnId="{EAD5168A-7024-401D-9E96-B25F927D6034}">
      <dgm:prSet/>
      <dgm:spPr/>
      <dgm:t>
        <a:bodyPr/>
        <a:lstStyle/>
        <a:p>
          <a:endParaRPr lang="en-US"/>
        </a:p>
      </dgm:t>
    </dgm:pt>
    <dgm:pt modelId="{6EAEB523-B0EC-42B8-B21B-2B5D34E3E263}" type="parTrans" cxnId="{EAD5168A-7024-401D-9E96-B25F927D6034}">
      <dgm:prSet/>
      <dgm:spPr/>
      <dgm:t>
        <a:bodyPr/>
        <a:lstStyle/>
        <a:p>
          <a:endParaRPr lang="en-US"/>
        </a:p>
      </dgm:t>
    </dgm:pt>
    <dgm:pt modelId="{554C9FA0-07EB-47E3-BCFF-43670236F2A0}">
      <dgm:prSet phldrT="[Text]" custT="1"/>
      <dgm:spPr>
        <a:solidFill>
          <a:schemeClr val="accent6">
            <a:tint val="40000"/>
            <a:hueOff val="0"/>
            <a:satOff val="0"/>
            <a:lumOff val="0"/>
            <a:alpha val="50000"/>
          </a:schemeClr>
        </a:solidFill>
        <a:ln>
          <a:solidFill>
            <a:schemeClr val="bg1">
              <a:alpha val="90000"/>
            </a:schemeClr>
          </a:solidFill>
        </a:ln>
      </dgm:spPr>
      <dgm:t>
        <a:bodyPr/>
        <a:lstStyle/>
        <a:p>
          <a:endParaRPr lang="en-US" sz="1400" dirty="0">
            <a:solidFill>
              <a:schemeClr val="accent2">
                <a:lumMod val="50000"/>
              </a:schemeClr>
            </a:solidFill>
          </a:endParaRPr>
        </a:p>
      </dgm:t>
    </dgm:pt>
    <dgm:pt modelId="{A1C82850-625F-49BA-95A9-2FFC881726F1}" type="sibTrans" cxnId="{62D9785C-DB02-4274-AAE5-C636E55ED79B}">
      <dgm:prSet/>
      <dgm:spPr/>
      <dgm:t>
        <a:bodyPr/>
        <a:lstStyle/>
        <a:p>
          <a:endParaRPr lang="en-US"/>
        </a:p>
      </dgm:t>
    </dgm:pt>
    <dgm:pt modelId="{BD19A66C-3C6E-4160-944E-C26AF6E626CB}" type="parTrans" cxnId="{62D9785C-DB02-4274-AAE5-C636E55ED79B}">
      <dgm:prSet/>
      <dgm:spPr/>
      <dgm:t>
        <a:bodyPr/>
        <a:lstStyle/>
        <a:p>
          <a:endParaRPr lang="en-US"/>
        </a:p>
      </dgm:t>
    </dgm:pt>
    <dgm:pt modelId="{21916502-ECD8-43E3-8A5D-136D2999FCE6}" type="pres">
      <dgm:prSet presAssocID="{A6D0A75B-4C5F-48AD-A6B4-2BA66A663390}" presName="Name0" presStyleCnt="0">
        <dgm:presLayoutVars>
          <dgm:dir/>
          <dgm:animLvl val="lvl"/>
          <dgm:resizeHandles val="exact"/>
        </dgm:presLayoutVars>
      </dgm:prSet>
      <dgm:spPr/>
      <dgm:t>
        <a:bodyPr/>
        <a:lstStyle/>
        <a:p>
          <a:endParaRPr lang="en-US"/>
        </a:p>
      </dgm:t>
    </dgm:pt>
    <dgm:pt modelId="{05CB3E59-04F5-4A1D-B451-7A922C637836}" type="pres">
      <dgm:prSet presAssocID="{9B8A9D00-A607-4CF3-9FC7-3D8218084346}" presName="linNode" presStyleCnt="0"/>
      <dgm:spPr/>
    </dgm:pt>
    <dgm:pt modelId="{32FBF48A-3878-4D22-BC3D-44818AEA39CD}" type="pres">
      <dgm:prSet presAssocID="{9B8A9D00-A607-4CF3-9FC7-3D8218084346}" presName="parentText" presStyleLbl="node1" presStyleIdx="0" presStyleCnt="4" custScaleX="69082">
        <dgm:presLayoutVars>
          <dgm:chMax val="1"/>
          <dgm:bulletEnabled val="1"/>
        </dgm:presLayoutVars>
      </dgm:prSet>
      <dgm:spPr/>
      <dgm:t>
        <a:bodyPr/>
        <a:lstStyle/>
        <a:p>
          <a:endParaRPr lang="en-US"/>
        </a:p>
      </dgm:t>
    </dgm:pt>
    <dgm:pt modelId="{FDD00D06-0D37-4D98-8EB6-E12E40B0E56E}" type="pres">
      <dgm:prSet presAssocID="{9B8A9D00-A607-4CF3-9FC7-3D8218084346}" presName="descendantText" presStyleLbl="alignAccFollowNode1" presStyleIdx="0" presStyleCnt="4" custScaleX="106522" custScaleY="116807">
        <dgm:presLayoutVars>
          <dgm:bulletEnabled val="1"/>
        </dgm:presLayoutVars>
      </dgm:prSet>
      <dgm:spPr/>
      <dgm:t>
        <a:bodyPr/>
        <a:lstStyle/>
        <a:p>
          <a:endParaRPr lang="en-US"/>
        </a:p>
      </dgm:t>
    </dgm:pt>
    <dgm:pt modelId="{92030420-3925-4B6E-9B04-1145905E434A}" type="pres">
      <dgm:prSet presAssocID="{CD0849B2-D4D9-470C-95EC-A63656D6D0B7}" presName="sp" presStyleCnt="0"/>
      <dgm:spPr/>
    </dgm:pt>
    <dgm:pt modelId="{FB414EDA-CA41-4AF1-82DE-EF9B38178FE7}" type="pres">
      <dgm:prSet presAssocID="{9D872877-E0FA-40DC-A178-D481F43C6C0B}" presName="linNode" presStyleCnt="0"/>
      <dgm:spPr/>
    </dgm:pt>
    <dgm:pt modelId="{0244848A-D594-4B5E-BA07-D74BED171E19}" type="pres">
      <dgm:prSet presAssocID="{9D872877-E0FA-40DC-A178-D481F43C6C0B}" presName="parentText" presStyleLbl="node1" presStyleIdx="1" presStyleCnt="4" custScaleX="69083" custScaleY="105916">
        <dgm:presLayoutVars>
          <dgm:chMax val="1"/>
          <dgm:bulletEnabled val="1"/>
        </dgm:presLayoutVars>
      </dgm:prSet>
      <dgm:spPr/>
      <dgm:t>
        <a:bodyPr/>
        <a:lstStyle/>
        <a:p>
          <a:endParaRPr lang="en-US"/>
        </a:p>
      </dgm:t>
    </dgm:pt>
    <dgm:pt modelId="{7301D123-C3F5-4A34-B0D8-1F4D35A114A2}" type="pres">
      <dgm:prSet presAssocID="{9D872877-E0FA-40DC-A178-D481F43C6C0B}" presName="descendantText" presStyleLbl="alignAccFollowNode1" presStyleIdx="1" presStyleCnt="4" custScaleX="106521" custScaleY="133278">
        <dgm:presLayoutVars>
          <dgm:bulletEnabled val="1"/>
        </dgm:presLayoutVars>
      </dgm:prSet>
      <dgm:spPr/>
      <dgm:t>
        <a:bodyPr/>
        <a:lstStyle/>
        <a:p>
          <a:endParaRPr lang="en-US"/>
        </a:p>
      </dgm:t>
    </dgm:pt>
    <dgm:pt modelId="{5242073F-7641-4C36-AB0B-6FDAC716FD9B}" type="pres">
      <dgm:prSet presAssocID="{EE592A24-87AD-4443-A60B-4ADD9E4C5C2C}" presName="sp" presStyleCnt="0"/>
      <dgm:spPr/>
    </dgm:pt>
    <dgm:pt modelId="{5741C0B3-8630-470E-997F-48ABE643CD82}" type="pres">
      <dgm:prSet presAssocID="{B16660B6-8731-4F83-A70A-889B386F2513}" presName="linNode" presStyleCnt="0"/>
      <dgm:spPr/>
    </dgm:pt>
    <dgm:pt modelId="{F3B07C93-F6B1-47C3-9431-47FF5F36B864}" type="pres">
      <dgm:prSet presAssocID="{B16660B6-8731-4F83-A70A-889B386F2513}" presName="parentText" presStyleLbl="node1" presStyleIdx="2" presStyleCnt="4" custScaleX="69083">
        <dgm:presLayoutVars>
          <dgm:chMax val="1"/>
          <dgm:bulletEnabled val="1"/>
        </dgm:presLayoutVars>
      </dgm:prSet>
      <dgm:spPr/>
      <dgm:t>
        <a:bodyPr/>
        <a:lstStyle/>
        <a:p>
          <a:endParaRPr lang="en-US"/>
        </a:p>
      </dgm:t>
    </dgm:pt>
    <dgm:pt modelId="{EC6AAF49-E0FD-4C6A-917B-59C3A5AD1987}" type="pres">
      <dgm:prSet presAssocID="{B16660B6-8731-4F83-A70A-889B386F2513}" presName="descendantText" presStyleLbl="alignAccFollowNode1" presStyleIdx="2" presStyleCnt="4" custScaleX="106521" custScaleY="115683">
        <dgm:presLayoutVars>
          <dgm:bulletEnabled val="1"/>
        </dgm:presLayoutVars>
      </dgm:prSet>
      <dgm:spPr/>
      <dgm:t>
        <a:bodyPr/>
        <a:lstStyle/>
        <a:p>
          <a:endParaRPr lang="en-US"/>
        </a:p>
      </dgm:t>
    </dgm:pt>
    <dgm:pt modelId="{1CEF03E7-4426-4A98-8968-B14B7AE92460}" type="pres">
      <dgm:prSet presAssocID="{0B440E19-4B5F-41D0-AAC8-8ECE68269051}" presName="sp" presStyleCnt="0"/>
      <dgm:spPr/>
    </dgm:pt>
    <dgm:pt modelId="{43941A4D-DBFF-4094-9E29-D5F218F6E666}" type="pres">
      <dgm:prSet presAssocID="{E4D2D641-6FC9-4508-9565-925311895C3B}" presName="linNode" presStyleCnt="0"/>
      <dgm:spPr/>
    </dgm:pt>
    <dgm:pt modelId="{C52D8E0D-B6A8-4B78-B0B2-4256B5CE1E1B}" type="pres">
      <dgm:prSet presAssocID="{E4D2D641-6FC9-4508-9565-925311895C3B}" presName="parentText" presStyleLbl="node1" presStyleIdx="3" presStyleCnt="4" custScaleX="69083">
        <dgm:presLayoutVars>
          <dgm:chMax val="1"/>
          <dgm:bulletEnabled val="1"/>
        </dgm:presLayoutVars>
      </dgm:prSet>
      <dgm:spPr/>
      <dgm:t>
        <a:bodyPr/>
        <a:lstStyle/>
        <a:p>
          <a:endParaRPr lang="en-US"/>
        </a:p>
      </dgm:t>
    </dgm:pt>
    <dgm:pt modelId="{B435A2C2-25CE-468B-B3B1-047470DC7343}" type="pres">
      <dgm:prSet presAssocID="{E4D2D641-6FC9-4508-9565-925311895C3B}" presName="descendantText" presStyleLbl="alignAccFollowNode1" presStyleIdx="3" presStyleCnt="4" custScaleX="106521" custScaleY="119597">
        <dgm:presLayoutVars>
          <dgm:bulletEnabled val="1"/>
        </dgm:presLayoutVars>
      </dgm:prSet>
      <dgm:spPr/>
      <dgm:t>
        <a:bodyPr/>
        <a:lstStyle/>
        <a:p>
          <a:endParaRPr lang="en-US"/>
        </a:p>
      </dgm:t>
    </dgm:pt>
  </dgm:ptLst>
  <dgm:cxnLst>
    <dgm:cxn modelId="{6097387C-D61D-4369-B0D2-4977D7EC98BA}" srcId="{E4D2D641-6FC9-4508-9565-925311895C3B}" destId="{55D3218A-D4DE-48C9-A074-0018E09FB5F8}" srcOrd="6" destOrd="0" parTransId="{A4DC63A6-43D6-4E60-85CF-BE184B57CD8B}" sibTransId="{B3953010-6B6C-492E-8B68-89C3DBE7A3B4}"/>
    <dgm:cxn modelId="{6F936B15-91D4-404F-98C1-B05DCF4BC5AD}" srcId="{B16660B6-8731-4F83-A70A-889B386F2513}" destId="{0E757B9B-5ABB-4A4B-9DD8-1A7B1C805EB3}" srcOrd="1" destOrd="0" parTransId="{F02921D5-D136-4F87-8A8D-522751A922E2}" sibTransId="{35FC8941-5655-49DD-9677-6B846C076B50}"/>
    <dgm:cxn modelId="{FDE4E372-BE72-4481-90FD-DFAB3961A3A7}" type="presOf" srcId="{B5864638-ECF7-4BB5-8CC3-FB0E45B1ABBE}" destId="{7301D123-C3F5-4A34-B0D8-1F4D35A114A2}" srcOrd="0" destOrd="1" presId="urn:microsoft.com/office/officeart/2005/8/layout/vList5"/>
    <dgm:cxn modelId="{7ACA2ECB-664B-4328-9E0E-15A0DA479B0C}" srcId="{E4D2D641-6FC9-4508-9565-925311895C3B}" destId="{0EFC8FF0-4BF8-410C-8624-FB2858EC8DC5}" srcOrd="9" destOrd="0" parTransId="{FFD77C47-5560-4433-99CC-DBF9AA86D019}" sibTransId="{C03CBCFF-61EB-4071-9D3D-B11CE547FECB}"/>
    <dgm:cxn modelId="{FB0AC43C-E828-4A71-970A-E1291FB8F859}" srcId="{9B8A9D00-A607-4CF3-9FC7-3D8218084346}" destId="{A1EBDC75-2FEA-496C-8A1A-064F2DCF01AB}" srcOrd="1" destOrd="0" parTransId="{36CBD451-8781-4325-98DD-9A3BA7447861}" sibTransId="{2340D335-0707-4868-826B-37E95802C72C}"/>
    <dgm:cxn modelId="{9415C7CA-1CDD-4988-8D72-C826FCFD4C71}" type="presOf" srcId="{385ECE17-AFBB-43A5-B116-816256E82B2C}" destId="{7301D123-C3F5-4A34-B0D8-1F4D35A114A2}" srcOrd="0" destOrd="3" presId="urn:microsoft.com/office/officeart/2005/8/layout/vList5"/>
    <dgm:cxn modelId="{A36977CE-DCAB-4A6A-9DFC-673DFBA1E8E4}" srcId="{9D872877-E0FA-40DC-A178-D481F43C6C0B}" destId="{02AFDE3E-DE83-4961-B986-01A49D1C81F4}" srcOrd="2" destOrd="0" parTransId="{5E21290E-577F-4502-A78A-C514CA96CE48}" sibTransId="{10352A93-22C9-47F2-A09D-ED4747274FBC}"/>
    <dgm:cxn modelId="{29A4E1E7-A2B9-45BB-B86E-5C28F284C54A}" srcId="{E4D2D641-6FC9-4508-9565-925311895C3B}" destId="{3B6A227A-48DD-4ABD-A988-D7A87122D050}" srcOrd="10" destOrd="0" parTransId="{DCCB0F81-68FB-4267-97B9-C45610294888}" sibTransId="{8846D833-F68C-4E17-ACE6-50FA324B365D}"/>
    <dgm:cxn modelId="{A02548FD-7248-4061-B99A-A4E7CF474E2F}" srcId="{9D872877-E0FA-40DC-A178-D481F43C6C0B}" destId="{B5864638-ECF7-4BB5-8CC3-FB0E45B1ABBE}" srcOrd="1" destOrd="0" parTransId="{DA518E34-8ABE-425B-AFF4-0F7EFFC53656}" sibTransId="{539ED861-2459-4616-9BAD-9987953159AE}"/>
    <dgm:cxn modelId="{77F859D3-13CA-4809-AD23-26E6B8445967}" type="presOf" srcId="{DCE84F1F-68AE-4744-94FC-52ED2BF76FFA}" destId="{EC6AAF49-E0FD-4C6A-917B-59C3A5AD1987}" srcOrd="0" destOrd="3" presId="urn:microsoft.com/office/officeart/2005/8/layout/vList5"/>
    <dgm:cxn modelId="{284661AA-9EE3-4945-A29C-E571761E08FA}" srcId="{B16660B6-8731-4F83-A70A-889B386F2513}" destId="{2A5632A6-A24D-4B26-B21A-7A06BC9B4781}" srcOrd="2" destOrd="0" parTransId="{B8070E5F-2B0C-44FE-AC76-DD6760013AF5}" sibTransId="{9A8312B1-4FB0-4405-8D05-8A660961273F}"/>
    <dgm:cxn modelId="{62D9785C-DB02-4274-AAE5-C636E55ED79B}" srcId="{E4D2D641-6FC9-4508-9565-925311895C3B}" destId="{554C9FA0-07EB-47E3-BCFF-43670236F2A0}" srcOrd="1" destOrd="0" parTransId="{BD19A66C-3C6E-4160-944E-C26AF6E626CB}" sibTransId="{A1C82850-625F-49BA-95A9-2FFC881726F1}"/>
    <dgm:cxn modelId="{5C95FCAC-C22C-4931-A725-C1D9F227B4A7}" type="presOf" srcId="{C084330F-0D44-41CF-B6A0-0F85D84975E3}" destId="{EC6AAF49-E0FD-4C6A-917B-59C3A5AD1987}" srcOrd="0" destOrd="0" presId="urn:microsoft.com/office/officeart/2005/8/layout/vList5"/>
    <dgm:cxn modelId="{AA6ACF68-DC07-47FB-9C5C-01EC648EB4BE}" type="presOf" srcId="{0E757B9B-5ABB-4A4B-9DD8-1A7B1C805EB3}" destId="{EC6AAF49-E0FD-4C6A-917B-59C3A5AD1987}" srcOrd="0" destOrd="1" presId="urn:microsoft.com/office/officeart/2005/8/layout/vList5"/>
    <dgm:cxn modelId="{B02152A1-6A89-4C69-A5F6-C6D4DB9E2B67}" type="presOf" srcId="{554C9FA0-07EB-47E3-BCFF-43670236F2A0}" destId="{B435A2C2-25CE-468B-B3B1-047470DC7343}" srcOrd="0" destOrd="1" presId="urn:microsoft.com/office/officeart/2005/8/layout/vList5"/>
    <dgm:cxn modelId="{7FF24FEF-6996-4971-BB85-66D6432195E5}" srcId="{A6D0A75B-4C5F-48AD-A6B4-2BA66A663390}" destId="{9D872877-E0FA-40DC-A178-D481F43C6C0B}" srcOrd="1" destOrd="0" parTransId="{94C82802-FC1A-4244-9440-A84A8CD4077F}" sibTransId="{EE592A24-87AD-4443-A60B-4ADD9E4C5C2C}"/>
    <dgm:cxn modelId="{CC932770-17F4-436F-AE2D-4C415E8A2D54}" type="presOf" srcId="{42FC0CB9-8D85-429B-8ACF-FBA9194D8D9A}" destId="{B435A2C2-25CE-468B-B3B1-047470DC7343}" srcOrd="0" destOrd="8" presId="urn:microsoft.com/office/officeart/2005/8/layout/vList5"/>
    <dgm:cxn modelId="{E7E8F78C-313A-44C9-ADFA-D4CDC83AF207}" type="presOf" srcId="{9D872877-E0FA-40DC-A178-D481F43C6C0B}" destId="{0244848A-D594-4B5E-BA07-D74BED171E19}" srcOrd="0" destOrd="0" presId="urn:microsoft.com/office/officeart/2005/8/layout/vList5"/>
    <dgm:cxn modelId="{ADA3CC5A-472E-40D7-945E-294AA7F7136A}" type="presOf" srcId="{9114E93C-2CC6-47B5-A58E-B604B35CC9E6}" destId="{B435A2C2-25CE-468B-B3B1-047470DC7343}" srcOrd="0" destOrd="2" presId="urn:microsoft.com/office/officeart/2005/8/layout/vList5"/>
    <dgm:cxn modelId="{CCB81F17-FB80-4222-AA32-B2FDA18A5D4D}" srcId="{E4D2D641-6FC9-4508-9565-925311895C3B}" destId="{0F5BF3B0-7F48-4447-9B4A-31DA00CF7304}" srcOrd="4" destOrd="0" parTransId="{DCF051A9-4C11-46D0-A6FA-E07375D09876}" sibTransId="{3B973EAD-4224-4C0F-BF35-967F09BE9EA5}"/>
    <dgm:cxn modelId="{3DD8AA17-3704-4B21-ACB9-06E6CA236F87}" type="presOf" srcId="{A1EBDC75-2FEA-496C-8A1A-064F2DCF01AB}" destId="{FDD00D06-0D37-4D98-8EB6-E12E40B0E56E}" srcOrd="0" destOrd="1" presId="urn:microsoft.com/office/officeart/2005/8/layout/vList5"/>
    <dgm:cxn modelId="{AC547722-EA1F-4E5D-9AC7-D43D0AAFA7E5}" type="presOf" srcId="{B16660B6-8731-4F83-A70A-889B386F2513}" destId="{F3B07C93-F6B1-47C3-9431-47FF5F36B864}" srcOrd="0" destOrd="0" presId="urn:microsoft.com/office/officeart/2005/8/layout/vList5"/>
    <dgm:cxn modelId="{157E4FBD-CF53-450C-8E6D-B2868C717C23}" type="presOf" srcId="{AA3B2C2D-32C8-4DCD-AA96-388E1B048FB7}" destId="{B435A2C2-25CE-468B-B3B1-047470DC7343}" srcOrd="0" destOrd="5" presId="urn:microsoft.com/office/officeart/2005/8/layout/vList5"/>
    <dgm:cxn modelId="{5D8E73BD-5B6C-4ABC-A1D3-A2E40A5620CA}" type="presOf" srcId="{5E142BA0-68C0-438A-AA6F-3AF80A3DC714}" destId="{FDD00D06-0D37-4D98-8EB6-E12E40B0E56E}" srcOrd="0" destOrd="0" presId="urn:microsoft.com/office/officeart/2005/8/layout/vList5"/>
    <dgm:cxn modelId="{EEA0A9E6-4518-4993-8E08-5402C130AC92}" srcId="{E4D2D641-6FC9-4508-9565-925311895C3B}" destId="{42FC0CB9-8D85-429B-8ACF-FBA9194D8D9A}" srcOrd="8" destOrd="0" parTransId="{1001B8F2-FA8D-486B-B534-3B03DFBDD9CA}" sibTransId="{9D331311-ED26-4C67-95D8-E9B101D885D1}"/>
    <dgm:cxn modelId="{DE8C32A8-E769-4D53-916B-211676887A1E}" type="presOf" srcId="{2A5632A6-A24D-4B26-B21A-7A06BC9B4781}" destId="{EC6AAF49-E0FD-4C6A-917B-59C3A5AD1987}" srcOrd="0" destOrd="2" presId="urn:microsoft.com/office/officeart/2005/8/layout/vList5"/>
    <dgm:cxn modelId="{D36F2406-5C1A-42C1-99E4-6568D8B1A1A2}" type="presOf" srcId="{3B6A227A-48DD-4ABD-A988-D7A87122D050}" destId="{B435A2C2-25CE-468B-B3B1-047470DC7343}" srcOrd="0" destOrd="10" presId="urn:microsoft.com/office/officeart/2005/8/layout/vList5"/>
    <dgm:cxn modelId="{F23BBCD0-6AB8-4AA4-81A4-B4172856D6D9}" srcId="{E4D2D641-6FC9-4508-9565-925311895C3B}" destId="{21076C2F-3DB3-4028-95F0-445C2FCD1038}" srcOrd="0" destOrd="0" parTransId="{05EAB2E1-E74C-4CF1-8F6F-9857FAC1FC3B}" sibTransId="{CE320E40-E1A9-4436-BCF2-23E1FFB2732F}"/>
    <dgm:cxn modelId="{7605A288-1F73-4423-9315-6866D2BD77B5}" srcId="{A6D0A75B-4C5F-48AD-A6B4-2BA66A663390}" destId="{E4D2D641-6FC9-4508-9565-925311895C3B}" srcOrd="3" destOrd="0" parTransId="{32883EDC-7A44-4752-B19F-353F8F3A5C84}" sibTransId="{B5BC5C98-2EB1-4741-846C-45FA7BE240F0}"/>
    <dgm:cxn modelId="{D2837D5C-33E9-4279-B689-8AE058D78601}" srcId="{E4D2D641-6FC9-4508-9565-925311895C3B}" destId="{AA3B2C2D-32C8-4DCD-AA96-388E1B048FB7}" srcOrd="5" destOrd="0" parTransId="{6E562613-B784-45D8-A194-38BFE9ACB07C}" sibTransId="{BF707560-9BEC-4D2D-8B23-C1D07E3DA7DC}"/>
    <dgm:cxn modelId="{E7118596-3A09-47B6-9C44-13811D39AD0A}" type="presOf" srcId="{0F5BF3B0-7F48-4447-9B4A-31DA00CF7304}" destId="{B435A2C2-25CE-468B-B3B1-047470DC7343}" srcOrd="0" destOrd="4" presId="urn:microsoft.com/office/officeart/2005/8/layout/vList5"/>
    <dgm:cxn modelId="{1F38D19C-47AE-4489-935D-143F1F40D54A}" type="presOf" srcId="{E4D2D641-6FC9-4508-9565-925311895C3B}" destId="{C52D8E0D-B6A8-4B78-B0B2-4256B5CE1E1B}" srcOrd="0" destOrd="0" presId="urn:microsoft.com/office/officeart/2005/8/layout/vList5"/>
    <dgm:cxn modelId="{CA18ED8D-7D84-4D2D-94FD-1898A3FF6CEA}" type="presOf" srcId="{675CA473-52F0-4359-BDFB-35D0DE7B288B}" destId="{B435A2C2-25CE-468B-B3B1-047470DC7343}" srcOrd="0" destOrd="3" presId="urn:microsoft.com/office/officeart/2005/8/layout/vList5"/>
    <dgm:cxn modelId="{6DFCB85F-D1E1-435A-901F-CEBC5B965C95}" type="presOf" srcId="{21076C2F-3DB3-4028-95F0-445C2FCD1038}" destId="{B435A2C2-25CE-468B-B3B1-047470DC7343}" srcOrd="0" destOrd="0" presId="urn:microsoft.com/office/officeart/2005/8/layout/vList5"/>
    <dgm:cxn modelId="{11294B67-D54C-46D6-AE83-8AA2AC03D104}" srcId="{B16660B6-8731-4F83-A70A-889B386F2513}" destId="{C084330F-0D44-41CF-B6A0-0F85D84975E3}" srcOrd="0" destOrd="0" parTransId="{1B538A29-193B-48CD-AC24-C0E40C962257}" sibTransId="{94F33884-2E87-40D6-883C-AE723540195B}"/>
    <dgm:cxn modelId="{F0167D82-0017-493C-80CF-19854E6BE2CF}" type="presOf" srcId="{55D3218A-D4DE-48C9-A074-0018E09FB5F8}" destId="{B435A2C2-25CE-468B-B3B1-047470DC7343}" srcOrd="0" destOrd="6" presId="urn:microsoft.com/office/officeart/2005/8/layout/vList5"/>
    <dgm:cxn modelId="{4E44A108-E60D-4258-A3E2-93F551365C6A}" type="presOf" srcId="{0FC0462D-50C9-4BF1-A958-F3F358A35835}" destId="{B435A2C2-25CE-468B-B3B1-047470DC7343}" srcOrd="0" destOrd="7" presId="urn:microsoft.com/office/officeart/2005/8/layout/vList5"/>
    <dgm:cxn modelId="{C9741516-BD2C-4A39-95F4-1BF10B788AA0}" type="presOf" srcId="{9B8A9D00-A607-4CF3-9FC7-3D8218084346}" destId="{32FBF48A-3878-4D22-BC3D-44818AEA39CD}" srcOrd="0" destOrd="0" presId="urn:microsoft.com/office/officeart/2005/8/layout/vList5"/>
    <dgm:cxn modelId="{8FBAC31A-B690-44DE-845E-C08059C4360F}" srcId="{E4D2D641-6FC9-4508-9565-925311895C3B}" destId="{0FC0462D-50C9-4BF1-A958-F3F358A35835}" srcOrd="7" destOrd="0" parTransId="{96AC2E91-F8F0-4E10-A82E-0AB00315B9CE}" sibTransId="{E68A0DBC-F884-47F7-A7F1-32ADCD803A63}"/>
    <dgm:cxn modelId="{CDF60DE8-6D25-4222-A28D-A30BAF974C49}" srcId="{A6D0A75B-4C5F-48AD-A6B4-2BA66A663390}" destId="{9B8A9D00-A607-4CF3-9FC7-3D8218084346}" srcOrd="0" destOrd="0" parTransId="{26450373-0307-4963-A27C-8C3683810931}" sibTransId="{CD0849B2-D4D9-470C-95EC-A63656D6D0B7}"/>
    <dgm:cxn modelId="{2572669D-DD8D-4163-A882-37FE470B7F1D}" srcId="{9D872877-E0FA-40DC-A178-D481F43C6C0B}" destId="{61BD1C92-9916-41EF-8C02-C1C9D7180FE2}" srcOrd="0" destOrd="0" parTransId="{C9C860C9-0A77-4BFC-BA6A-A89EC524B269}" sibTransId="{8E475013-DED6-41DC-B547-B98F19014DE2}"/>
    <dgm:cxn modelId="{BC379DF7-4769-43C6-AFA3-E41F58185A37}" type="presOf" srcId="{A6D0A75B-4C5F-48AD-A6B4-2BA66A663390}" destId="{21916502-ECD8-43E3-8A5D-136D2999FCE6}" srcOrd="0" destOrd="0" presId="urn:microsoft.com/office/officeart/2005/8/layout/vList5"/>
    <dgm:cxn modelId="{EAD5168A-7024-401D-9E96-B25F927D6034}" srcId="{E4D2D641-6FC9-4508-9565-925311895C3B}" destId="{9114E93C-2CC6-47B5-A58E-B604B35CC9E6}" srcOrd="2" destOrd="0" parTransId="{6EAEB523-B0EC-42B8-B21B-2B5D34E3E263}" sibTransId="{474D4474-D574-4B06-93DD-E8E4F3A57B09}"/>
    <dgm:cxn modelId="{159BAB11-B9A4-46BA-9E78-24C2EAAB31BD}" srcId="{A6D0A75B-4C5F-48AD-A6B4-2BA66A663390}" destId="{B16660B6-8731-4F83-A70A-889B386F2513}" srcOrd="2" destOrd="0" parTransId="{1AFEB076-685A-4E3F-9DFB-4D37B550D616}" sibTransId="{0B440E19-4B5F-41D0-AAC8-8ECE68269051}"/>
    <dgm:cxn modelId="{900679E8-3C72-4F1B-9BF8-050EA704ADC5}" srcId="{B16660B6-8731-4F83-A70A-889B386F2513}" destId="{DCE84F1F-68AE-4744-94FC-52ED2BF76FFA}" srcOrd="3" destOrd="0" parTransId="{D1674103-F0A3-494F-A396-88CF23A951B3}" sibTransId="{72F9C86E-E902-4327-A957-0453BFF6322D}"/>
    <dgm:cxn modelId="{A05CBEAD-8C72-4E88-9A31-6745E0855183}" type="presOf" srcId="{02AFDE3E-DE83-4961-B986-01A49D1C81F4}" destId="{7301D123-C3F5-4A34-B0D8-1F4D35A114A2}" srcOrd="0" destOrd="2" presId="urn:microsoft.com/office/officeart/2005/8/layout/vList5"/>
    <dgm:cxn modelId="{A2A59A31-B275-4995-82F1-53A3F1251D09}" srcId="{E4D2D641-6FC9-4508-9565-925311895C3B}" destId="{675CA473-52F0-4359-BDFB-35D0DE7B288B}" srcOrd="3" destOrd="0" parTransId="{AFB6F2CE-32F7-4DA9-82FC-9B2D509002AF}" sibTransId="{40D6ADC3-A76C-4AAE-BF4F-4FA5DCABACA0}"/>
    <dgm:cxn modelId="{74A10F60-DE68-4677-B47E-6FC165F5DCC4}" srcId="{9B8A9D00-A607-4CF3-9FC7-3D8218084346}" destId="{5E142BA0-68C0-438A-AA6F-3AF80A3DC714}" srcOrd="0" destOrd="0" parTransId="{8C70B88A-CE8F-4492-896D-3AC969589C9E}" sibTransId="{4965C00C-C95A-422D-A43D-5E0F111A6BE0}"/>
    <dgm:cxn modelId="{3E78EAB8-3D75-4C17-AC8F-8A132B9043F3}" type="presOf" srcId="{61BD1C92-9916-41EF-8C02-C1C9D7180FE2}" destId="{7301D123-C3F5-4A34-B0D8-1F4D35A114A2}" srcOrd="0" destOrd="0" presId="urn:microsoft.com/office/officeart/2005/8/layout/vList5"/>
    <dgm:cxn modelId="{E19B9F19-0B8E-41C2-9C79-FE9F4E4A720D}" type="presOf" srcId="{0EFC8FF0-4BF8-410C-8624-FB2858EC8DC5}" destId="{B435A2C2-25CE-468B-B3B1-047470DC7343}" srcOrd="0" destOrd="9" presId="urn:microsoft.com/office/officeart/2005/8/layout/vList5"/>
    <dgm:cxn modelId="{51DC4F02-CBEC-48C4-BA5C-5F15D0FD7A06}" srcId="{9D872877-E0FA-40DC-A178-D481F43C6C0B}" destId="{385ECE17-AFBB-43A5-B116-816256E82B2C}" srcOrd="3" destOrd="0" parTransId="{BA6DD53B-CB65-4D2A-A711-55B16DFB4EEC}" sibTransId="{BA764FAA-B6ED-436D-81E6-CC4B9A1D42A3}"/>
    <dgm:cxn modelId="{95FB768A-DDC4-4580-9BEB-3F40BF82A133}" type="presParOf" srcId="{21916502-ECD8-43E3-8A5D-136D2999FCE6}" destId="{05CB3E59-04F5-4A1D-B451-7A922C637836}" srcOrd="0" destOrd="0" presId="urn:microsoft.com/office/officeart/2005/8/layout/vList5"/>
    <dgm:cxn modelId="{0830FD8D-E1E9-4466-92C1-42F8CC9EAF4D}" type="presParOf" srcId="{05CB3E59-04F5-4A1D-B451-7A922C637836}" destId="{32FBF48A-3878-4D22-BC3D-44818AEA39CD}" srcOrd="0" destOrd="0" presId="urn:microsoft.com/office/officeart/2005/8/layout/vList5"/>
    <dgm:cxn modelId="{FA967E6C-2B0C-44E0-9269-DD9CB3621717}" type="presParOf" srcId="{05CB3E59-04F5-4A1D-B451-7A922C637836}" destId="{FDD00D06-0D37-4D98-8EB6-E12E40B0E56E}" srcOrd="1" destOrd="0" presId="urn:microsoft.com/office/officeart/2005/8/layout/vList5"/>
    <dgm:cxn modelId="{9EAB321C-4B1A-48ED-9BED-6A88D48FF1D8}" type="presParOf" srcId="{21916502-ECD8-43E3-8A5D-136D2999FCE6}" destId="{92030420-3925-4B6E-9B04-1145905E434A}" srcOrd="1" destOrd="0" presId="urn:microsoft.com/office/officeart/2005/8/layout/vList5"/>
    <dgm:cxn modelId="{908EDC2D-76F4-4744-906E-7388BC06A719}" type="presParOf" srcId="{21916502-ECD8-43E3-8A5D-136D2999FCE6}" destId="{FB414EDA-CA41-4AF1-82DE-EF9B38178FE7}" srcOrd="2" destOrd="0" presId="urn:microsoft.com/office/officeart/2005/8/layout/vList5"/>
    <dgm:cxn modelId="{1826DEF5-479F-48DE-85C1-A969211FD1DC}" type="presParOf" srcId="{FB414EDA-CA41-4AF1-82DE-EF9B38178FE7}" destId="{0244848A-D594-4B5E-BA07-D74BED171E19}" srcOrd="0" destOrd="0" presId="urn:microsoft.com/office/officeart/2005/8/layout/vList5"/>
    <dgm:cxn modelId="{DB8D6DAA-29EF-4C38-AB67-99D4E1876044}" type="presParOf" srcId="{FB414EDA-CA41-4AF1-82DE-EF9B38178FE7}" destId="{7301D123-C3F5-4A34-B0D8-1F4D35A114A2}" srcOrd="1" destOrd="0" presId="urn:microsoft.com/office/officeart/2005/8/layout/vList5"/>
    <dgm:cxn modelId="{C19680F4-7C42-473C-A2A1-77F1333F4A9D}" type="presParOf" srcId="{21916502-ECD8-43E3-8A5D-136D2999FCE6}" destId="{5242073F-7641-4C36-AB0B-6FDAC716FD9B}" srcOrd="3" destOrd="0" presId="urn:microsoft.com/office/officeart/2005/8/layout/vList5"/>
    <dgm:cxn modelId="{0D85B7A8-87BF-44CD-9DD4-40F3AF6A04EC}" type="presParOf" srcId="{21916502-ECD8-43E3-8A5D-136D2999FCE6}" destId="{5741C0B3-8630-470E-997F-48ABE643CD82}" srcOrd="4" destOrd="0" presId="urn:microsoft.com/office/officeart/2005/8/layout/vList5"/>
    <dgm:cxn modelId="{B1360E1E-A343-40A1-BCB7-5CADEF32C117}" type="presParOf" srcId="{5741C0B3-8630-470E-997F-48ABE643CD82}" destId="{F3B07C93-F6B1-47C3-9431-47FF5F36B864}" srcOrd="0" destOrd="0" presId="urn:microsoft.com/office/officeart/2005/8/layout/vList5"/>
    <dgm:cxn modelId="{8AB13EC4-9AF6-4D0C-8EA6-C9BAE080181F}" type="presParOf" srcId="{5741C0B3-8630-470E-997F-48ABE643CD82}" destId="{EC6AAF49-E0FD-4C6A-917B-59C3A5AD1987}" srcOrd="1" destOrd="0" presId="urn:microsoft.com/office/officeart/2005/8/layout/vList5"/>
    <dgm:cxn modelId="{04FFBD7D-7D86-489A-82F5-7675CECEE78E}" type="presParOf" srcId="{21916502-ECD8-43E3-8A5D-136D2999FCE6}" destId="{1CEF03E7-4426-4A98-8968-B14B7AE92460}" srcOrd="5" destOrd="0" presId="urn:microsoft.com/office/officeart/2005/8/layout/vList5"/>
    <dgm:cxn modelId="{5DD5474B-23F5-4DC2-9BE6-A820CC5D0726}" type="presParOf" srcId="{21916502-ECD8-43E3-8A5D-136D2999FCE6}" destId="{43941A4D-DBFF-4094-9E29-D5F218F6E666}" srcOrd="6" destOrd="0" presId="urn:microsoft.com/office/officeart/2005/8/layout/vList5"/>
    <dgm:cxn modelId="{6A252C2A-8E72-4C99-9071-03794ACF22B0}" type="presParOf" srcId="{43941A4D-DBFF-4094-9E29-D5F218F6E666}" destId="{C52D8E0D-B6A8-4B78-B0B2-4256B5CE1E1B}" srcOrd="0" destOrd="0" presId="urn:microsoft.com/office/officeart/2005/8/layout/vList5"/>
    <dgm:cxn modelId="{EDB1DB6C-1219-4A7E-BE85-8ACBEA49F9C8}" type="presParOf" srcId="{43941A4D-DBFF-4094-9E29-D5F218F6E666}" destId="{B435A2C2-25CE-468B-B3B1-047470DC7343}"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C4264C-CCB9-4CCD-A374-559C5EBC1406}" type="datetimeFigureOut">
              <a:rPr lang="en-US" smtClean="0"/>
              <a:pPr/>
              <a:t>11/15/2011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4C3F94-346B-4597-B7FD-316B5090004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monsanto.com/products/seeds_traits/corn.asp"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www.seminis.com/" TargetMode="External"/><Relationship Id="rId5" Type="http://schemas.openxmlformats.org/officeDocument/2006/relationships/hyperlink" Target="http://www.monsanto.com/products/seeds_traits/oilseeds.asp" TargetMode="External"/><Relationship Id="rId4" Type="http://schemas.openxmlformats.org/officeDocument/2006/relationships/hyperlink" Target="http://www.monsanto.com/products/seeds_traits/cotton.asp"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98751B4-045D-4C33-890E-E6BAA879A762}" type="slidenum">
              <a:rPr lang="en-US">
                <a:solidFill>
                  <a:prstClr val="black"/>
                </a:solidFill>
              </a:rPr>
              <a:pPr fontAlgn="base">
                <a:spcBef>
                  <a:spcPct val="0"/>
                </a:spcBef>
                <a:spcAft>
                  <a:spcPct val="0"/>
                </a:spcAft>
              </a:pPr>
              <a:t>7</a:t>
            </a:fld>
            <a:endParaRPr lang="en-US">
              <a:solidFill>
                <a:prstClr val="black"/>
              </a:solidFill>
            </a:endParaRPr>
          </a:p>
        </p:txBody>
      </p:sp>
      <p:sp>
        <p:nvSpPr>
          <p:cNvPr id="91139" name="Rectangle 2"/>
          <p:cNvSpPr>
            <a:spLocks noGrp="1" noRot="1" noChangeAspect="1" noChangeArrowheads="1" noTextEdit="1"/>
          </p:cNvSpPr>
          <p:nvPr>
            <p:ph type="sldImg"/>
          </p:nvPr>
        </p:nvSpPr>
        <p:spPr bwMode="auto">
          <a:xfrm>
            <a:off x="1600200" y="676275"/>
            <a:ext cx="3679825" cy="2760663"/>
          </a:xfrm>
          <a:noFill/>
          <a:ln>
            <a:solidFill>
              <a:srgbClr val="000000"/>
            </a:solidFill>
            <a:miter lim="800000"/>
            <a:headEnd/>
            <a:tailEnd/>
          </a:ln>
        </p:spPr>
      </p:sp>
      <p:sp>
        <p:nvSpPr>
          <p:cNvPr id="91140" name="Rectangle 3"/>
          <p:cNvSpPr>
            <a:spLocks noGrp="1" noChangeArrowheads="1"/>
          </p:cNvSpPr>
          <p:nvPr>
            <p:ph type="body" idx="1"/>
          </p:nvPr>
        </p:nvSpPr>
        <p:spPr bwMode="auto">
          <a:xfrm>
            <a:off x="541338" y="3694113"/>
            <a:ext cx="5773737" cy="4675187"/>
          </a:xfrm>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1" name="Rectangle 7"/>
          <p:cNvSpPr>
            <a:spLocks noGrp="1" noChangeArrowheads="1"/>
          </p:cNvSpPr>
          <p:nvPr>
            <p:ph type="sldNum" sz="quarter" idx="5"/>
          </p:nvPr>
        </p:nvSpPr>
        <p:spPr>
          <a:noFill/>
        </p:spPr>
        <p:txBody>
          <a:bodyPr/>
          <a:lstStyle/>
          <a:p>
            <a:pPr fontAlgn="base">
              <a:spcBef>
                <a:spcPct val="0"/>
              </a:spcBef>
              <a:spcAft>
                <a:spcPct val="0"/>
              </a:spcAft>
            </a:pPr>
            <a:fld id="{51CA2D55-04F5-4182-8407-00FC78CB9927}" type="slidenum">
              <a:rPr lang="en-US">
                <a:solidFill>
                  <a:prstClr val="black"/>
                </a:solidFill>
              </a:rPr>
              <a:pPr fontAlgn="base">
                <a:spcBef>
                  <a:spcPct val="0"/>
                </a:spcBef>
                <a:spcAft>
                  <a:spcPct val="0"/>
                </a:spcAft>
              </a:pPr>
              <a:t>8</a:t>
            </a:fld>
            <a:endParaRPr lang="en-US" dirty="0">
              <a:solidFill>
                <a:prstClr val="black"/>
              </a:solidFill>
            </a:endParaRPr>
          </a:p>
        </p:txBody>
      </p:sp>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a:noFill/>
          <a:ln/>
        </p:spPr>
        <p:txBody>
          <a:bodyPr/>
          <a:lstStyle/>
          <a:p>
            <a:r>
              <a:rPr lang="en-US" sz="1400" dirty="0" smtClean="0"/>
              <a:t>Updated January 4, 2011 from FY10 10-K report, October 2010</a:t>
            </a:r>
          </a:p>
          <a:p>
            <a:endParaRPr lang="en-US" sz="1400" dirty="0" smtClean="0"/>
          </a:p>
          <a:p>
            <a:pPr>
              <a:buFont typeface="Arial" pitchFamily="34" charset="0"/>
              <a:buChar char="•"/>
            </a:pPr>
            <a:r>
              <a:rPr lang="en-US" sz="1400" dirty="0" smtClean="0"/>
              <a:t>We produce leading seed brands in large-acre crops like </a:t>
            </a:r>
            <a:r>
              <a:rPr lang="en-US" sz="1400" dirty="0" smtClean="0">
                <a:hlinkClick r:id="rId3" action="ppaction://hlinkfile"/>
              </a:rPr>
              <a:t>corn</a:t>
            </a:r>
            <a:r>
              <a:rPr lang="en-US" sz="1400" dirty="0" smtClean="0"/>
              <a:t>, </a:t>
            </a:r>
            <a:r>
              <a:rPr lang="en-US" sz="1400" dirty="0" smtClean="0">
                <a:hlinkClick r:id="rId4" action="ppaction://hlinkfile"/>
              </a:rPr>
              <a:t>cotton</a:t>
            </a:r>
            <a:r>
              <a:rPr lang="en-US" sz="1400" dirty="0" smtClean="0"/>
              <a:t>, and </a:t>
            </a:r>
            <a:r>
              <a:rPr lang="en-US" sz="1400" dirty="0" smtClean="0">
                <a:hlinkClick r:id="rId5" action="ppaction://hlinkfile"/>
              </a:rPr>
              <a:t>oilseeds</a:t>
            </a:r>
            <a:r>
              <a:rPr lang="en-US" sz="1400" dirty="0" smtClean="0"/>
              <a:t> (soybeans and canola), as well as small-acre crops like </a:t>
            </a:r>
            <a:r>
              <a:rPr lang="en-US" sz="1400" dirty="0" smtClean="0">
                <a:hlinkClick r:id="rId6"/>
              </a:rPr>
              <a:t>vegetables</a:t>
            </a:r>
            <a:r>
              <a:rPr lang="en-US" sz="1400" dirty="0" smtClean="0"/>
              <a:t>. </a:t>
            </a:r>
          </a:p>
          <a:p>
            <a:pPr>
              <a:buFont typeface="Arial" pitchFamily="34" charset="0"/>
              <a:buChar char="•"/>
            </a:pPr>
            <a:r>
              <a:rPr lang="en-US" sz="1400" dirty="0" smtClean="0"/>
              <a:t>We also produce leading in-the-seed trait technologies for farmers that are aimed at protecting their yield, supporting their on-farm efficiency and reducing their on-farm costs.</a:t>
            </a:r>
          </a:p>
          <a:p>
            <a:pPr>
              <a:buFont typeface="Arial" pitchFamily="34" charset="0"/>
              <a:buChar char="•"/>
            </a:pPr>
            <a:r>
              <a:rPr lang="en-US" sz="1400" dirty="0" smtClean="0"/>
              <a:t>We're constantly looking at ways to maximize the potential of seed – both its yield potential and the technology used to protect it</a:t>
            </a:r>
            <a:r>
              <a:rPr lang="en-US" sz="1400" baseline="0" dirty="0" smtClean="0"/>
              <a:t> –</a:t>
            </a:r>
            <a:r>
              <a:rPr lang="en-US" sz="1400" dirty="0" smtClean="0"/>
              <a:t> so farmers can get more out of each seed. </a:t>
            </a:r>
          </a:p>
          <a:p>
            <a:pPr>
              <a:buFont typeface="Arial" pitchFamily="34" charset="0"/>
              <a:buChar char="•"/>
            </a:pPr>
            <a:r>
              <a:rPr lang="en-US" sz="1400" dirty="0" smtClean="0"/>
              <a:t>Monsanto is headquartered in St. Louis, Missouri, and has locations in multiple locations around the world. </a:t>
            </a:r>
          </a:p>
          <a:p>
            <a:pPr>
              <a:buFont typeface="Arial" pitchFamily="34" charset="0"/>
              <a:buChar char="•"/>
            </a:pPr>
            <a:r>
              <a:rPr lang="en-US" sz="1400" dirty="0" smtClean="0"/>
              <a:t>The locations are variously administrative and sales offices, manufacturing plants, seed production facilities and research centers – all part of the corporate focus on agriculture and supporting farmers.</a:t>
            </a:r>
          </a:p>
          <a:p>
            <a:pPr>
              <a:buFont typeface="Arial" pitchFamily="34" charset="0"/>
              <a:buChar char="•"/>
            </a:pPr>
            <a:r>
              <a:rPr lang="en-US" sz="1400" dirty="0" smtClean="0"/>
              <a:t>By having locations close to our customers, we are better able to experience the needs of those customers, to understand the pressures confronting them and to develop innovations tailored to their needs.</a:t>
            </a:r>
          </a:p>
          <a:p>
            <a:pPr>
              <a:buFont typeface="Arial" pitchFamily="34" charset="0"/>
              <a:buChar char="•"/>
            </a:pPr>
            <a:endParaRPr lang="en-US" sz="1400" dirty="0" smtClean="0"/>
          </a:p>
          <a:p>
            <a:endParaRPr lang="en-US" sz="140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82C04A-25D5-4688-A786-5BF11291A8AE}"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914D3EA-D048-4029-A570-3C611E4450CE}" type="datetimeFigureOut">
              <a:rPr lang="en-US" smtClean="0">
                <a:solidFill>
                  <a:prstClr val="black">
                    <a:tint val="75000"/>
                  </a:prstClr>
                </a:solidFill>
              </a:rPr>
              <a:pPr/>
              <a:t>11/15/2011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815EAC6-725C-49BF-B2F3-E05691F8859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Arial"/>
              </a:defRPr>
            </a:lvl1pPr>
            <a:lvl2pPr>
              <a:defRPr sz="2400">
                <a:latin typeface="Arial"/>
              </a:defRPr>
            </a:lvl2pPr>
            <a:lvl3pPr>
              <a:defRPr sz="2000">
                <a:latin typeface="Arial"/>
              </a:defRPr>
            </a:lvl3pPr>
            <a:lvl4pPr>
              <a:defRPr sz="1800">
                <a:latin typeface="Arial"/>
              </a:defRPr>
            </a:lvl4pPr>
            <a:lvl5pPr>
              <a:defRPr sz="1800">
                <a:latin typeface="Aria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Arial"/>
              </a:defRPr>
            </a:lvl1pPr>
            <a:lvl2pPr>
              <a:defRPr sz="2400">
                <a:latin typeface="Arial"/>
              </a:defRPr>
            </a:lvl2pPr>
            <a:lvl3pPr>
              <a:defRPr sz="2000">
                <a:latin typeface="Arial"/>
              </a:defRPr>
            </a:lvl3pPr>
            <a:lvl4pPr>
              <a:defRPr sz="1800">
                <a:latin typeface="Arial"/>
              </a:defRPr>
            </a:lvl4pPr>
            <a:lvl5pPr>
              <a:defRPr sz="1800">
                <a:latin typeface="Aria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914D3EA-D048-4029-A570-3C611E4450CE}" type="datetimeFigureOut">
              <a:rPr lang="en-US" smtClean="0">
                <a:solidFill>
                  <a:prstClr val="black">
                    <a:tint val="75000"/>
                  </a:prstClr>
                </a:solidFill>
              </a:rPr>
              <a:pPr/>
              <a:t>11/15/2011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15EAC6-725C-49BF-B2F3-E05691F8859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Arial"/>
              </a:defRPr>
            </a:lvl1pPr>
            <a:lvl2pPr>
              <a:defRPr sz="2000">
                <a:latin typeface="Arial"/>
              </a:defRPr>
            </a:lvl2pPr>
            <a:lvl3pPr>
              <a:defRPr sz="1800">
                <a:latin typeface="Arial"/>
              </a:defRPr>
            </a:lvl3pPr>
            <a:lvl4pPr>
              <a:defRPr sz="1600">
                <a:latin typeface="Arial"/>
              </a:defRPr>
            </a:lvl4pPr>
            <a:lvl5pPr>
              <a:defRPr sz="1600">
                <a:latin typeface="Aria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Arial"/>
              </a:defRPr>
            </a:lvl1pPr>
            <a:lvl2pPr>
              <a:defRPr sz="2000">
                <a:latin typeface="Arial"/>
              </a:defRPr>
            </a:lvl2pPr>
            <a:lvl3pPr>
              <a:defRPr sz="1800">
                <a:latin typeface="Arial"/>
              </a:defRPr>
            </a:lvl3pPr>
            <a:lvl4pPr>
              <a:defRPr sz="1600">
                <a:latin typeface="Arial"/>
              </a:defRPr>
            </a:lvl4pPr>
            <a:lvl5pPr>
              <a:defRPr sz="1600">
                <a:latin typeface="Aria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914D3EA-D048-4029-A570-3C611E4450CE}" type="datetimeFigureOut">
              <a:rPr lang="en-US" smtClean="0">
                <a:solidFill>
                  <a:prstClr val="black">
                    <a:tint val="75000"/>
                  </a:prstClr>
                </a:solidFill>
              </a:rPr>
              <a:pPr/>
              <a:t>11/15/2011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815EAC6-725C-49BF-B2F3-E05691F88598}" type="slidenum">
              <a:rPr lang="en-US" smtClean="0">
                <a:solidFill>
                  <a:prstClr val="black">
                    <a:tint val="75000"/>
                  </a:prstClr>
                </a:solidFill>
              </a:rPr>
              <a:pPr/>
              <a:t>‹#›</a:t>
            </a:fld>
            <a:endParaRPr lang="en-US">
              <a:solidFill>
                <a:prstClr val="black">
                  <a:tint val="75000"/>
                </a:prstClr>
              </a:solidFill>
            </a:endParaRPr>
          </a:p>
        </p:txBody>
      </p:sp>
      <p:sp>
        <p:nvSpPr>
          <p:cNvPr id="10" name="TextBox 9"/>
          <p:cNvSpPr txBox="1"/>
          <p:nvPr/>
        </p:nvSpPr>
        <p:spPr>
          <a:xfrm>
            <a:off x="2242147" y="940795"/>
            <a:ext cx="184666" cy="369332"/>
          </a:xfrm>
          <a:prstGeom prst="rect">
            <a:avLst/>
          </a:prstGeom>
          <a:noFill/>
        </p:spPr>
        <p:txBody>
          <a:bodyPr wrap="none" rtlCol="0">
            <a:spAutoFit/>
          </a:bodyPr>
          <a:lstStyle/>
          <a:p>
            <a:endParaRPr lang="en-US" dirty="0">
              <a:solidFill>
                <a:prstClr val="black"/>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914D3EA-D048-4029-A570-3C611E4450CE}" type="datetimeFigureOut">
              <a:rPr lang="en-US" smtClean="0">
                <a:solidFill>
                  <a:prstClr val="black">
                    <a:tint val="75000"/>
                  </a:prstClr>
                </a:solidFill>
              </a:rPr>
              <a:pPr/>
              <a:t>11/15/2011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815EAC6-725C-49BF-B2F3-E05691F8859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14D3EA-D048-4029-A570-3C611E4450CE}" type="datetimeFigureOut">
              <a:rPr lang="en-US" smtClean="0">
                <a:solidFill>
                  <a:prstClr val="black">
                    <a:tint val="75000"/>
                  </a:prstClr>
                </a:solidFill>
              </a:rPr>
              <a:pPr/>
              <a:t>11/15/2011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815EAC6-725C-49BF-B2F3-E05691F8859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Arial"/>
              </a:defRPr>
            </a:lvl1pPr>
            <a:lvl2pPr>
              <a:defRPr sz="2800">
                <a:latin typeface="Arial"/>
              </a:defRPr>
            </a:lvl2pPr>
            <a:lvl3pPr>
              <a:defRPr sz="2400">
                <a:latin typeface="Arial"/>
              </a:defRPr>
            </a:lvl3pPr>
            <a:lvl4pPr>
              <a:defRPr sz="2000">
                <a:latin typeface="Arial"/>
              </a:defRPr>
            </a:lvl4pPr>
            <a:lvl5pPr>
              <a:defRPr sz="2000">
                <a:latin typeface="Aria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14D3EA-D048-4029-A570-3C611E4450CE}" type="datetimeFigureOut">
              <a:rPr lang="en-US" smtClean="0">
                <a:solidFill>
                  <a:prstClr val="black">
                    <a:tint val="75000"/>
                  </a:prstClr>
                </a:solidFill>
              </a:rPr>
              <a:pPr/>
              <a:t>11/15/2011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15EAC6-725C-49BF-B2F3-E05691F8859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14D3EA-D048-4029-A570-3C611E4450CE}" type="datetimeFigureOut">
              <a:rPr lang="en-US" smtClean="0">
                <a:solidFill>
                  <a:prstClr val="black">
                    <a:tint val="75000"/>
                  </a:prstClr>
                </a:solidFill>
              </a:rPr>
              <a:pPr/>
              <a:t>11/15/2011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15EAC6-725C-49BF-B2F3-E05691F8859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14D3EA-D048-4029-A570-3C611E4450CE}" type="datetimeFigureOut">
              <a:rPr lang="en-US" smtClean="0">
                <a:solidFill>
                  <a:prstClr val="black">
                    <a:tint val="75000"/>
                  </a:prstClr>
                </a:solidFill>
              </a:rPr>
              <a:pPr/>
              <a:t>11/15/2011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15EAC6-725C-49BF-B2F3-E05691F8859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14D3EA-D048-4029-A570-3C611E4450CE}" type="datetimeFigureOut">
              <a:rPr lang="en-US" smtClean="0">
                <a:solidFill>
                  <a:prstClr val="black">
                    <a:tint val="75000"/>
                  </a:prstClr>
                </a:solidFill>
              </a:rPr>
              <a:pPr/>
              <a:t>11/15/2011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15EAC6-725C-49BF-B2F3-E05691F8859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81000" y="501650"/>
            <a:ext cx="8083550" cy="3430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4F0A48-33B1-4340-B998-1171F84AFB6F}" type="datetimeFigureOut">
              <a:rPr lang="en-US" smtClean="0">
                <a:solidFill>
                  <a:prstClr val="black">
                    <a:tint val="75000"/>
                  </a:prstClr>
                </a:solidFill>
              </a:rPr>
              <a:pPr/>
              <a:t>11/15/2011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1B0D46F-3815-6C46-BDE6-F21BCD5E3DC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4F0A48-33B1-4340-B998-1171F84AFB6F}" type="datetimeFigureOut">
              <a:rPr lang="en-US" smtClean="0"/>
              <a:pPr/>
              <a:t>11/15/2011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B0D46F-3815-6C46-BDE6-F21BCD5E3DC6}"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FF0AC4-596C-4A56-A6E3-CFF426FA61EE}" type="datetimeFigureOut">
              <a:rPr lang="en-US">
                <a:solidFill>
                  <a:prstClr val="black">
                    <a:tint val="75000"/>
                  </a:prstClr>
                </a:solidFill>
              </a:rPr>
              <a:pPr>
                <a:defRPr/>
              </a:pPr>
              <a:t>11/15/2011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D719270-1AE9-448C-9CCA-1E9007484624}"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4F0A48-33B1-4340-B998-1171F84AFB6F}" type="datetimeFigureOut">
              <a:rPr lang="en-US" smtClean="0"/>
              <a:pPr/>
              <a:t>11/15/2011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B0D46F-3815-6C46-BDE6-F21BCD5E3DC6}"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1395412"/>
            <a:ext cx="3933018" cy="2014968"/>
          </a:xfrm>
        </p:spPr>
        <p:txBody>
          <a:bodyPr>
            <a:normAutofit/>
          </a:bodyPr>
          <a:lstStyle>
            <a:lvl1pPr>
              <a:defRPr sz="3200">
                <a:solidFill>
                  <a:srgbClr val="F8F8F8"/>
                </a:solidFill>
              </a:defRPr>
            </a:lvl1pPr>
          </a:lstStyle>
          <a:p>
            <a:r>
              <a:rPr lang="en-US" dirty="0" smtClean="0"/>
              <a:t>Click to edit</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457200" y="3700458"/>
            <a:ext cx="3823262" cy="2155988"/>
          </a:xfrm>
          <a:prstGeom prst="rect">
            <a:avLst/>
          </a:prstGeom>
        </p:spPr>
        <p:txBody>
          <a:bodyPr/>
          <a:lstStyle>
            <a:lvl1pPr marL="0" indent="0" algn="l">
              <a:buNone/>
              <a:defRPr sz="2200">
                <a:solidFill>
                  <a:srgbClr val="F8F8F8"/>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914D3EA-D048-4029-A570-3C611E4450CE}" type="datetimeFigureOut">
              <a:rPr lang="en-US" smtClean="0">
                <a:solidFill>
                  <a:prstClr val="black">
                    <a:tint val="75000"/>
                  </a:prstClr>
                </a:solidFill>
              </a:rPr>
              <a:pPr/>
              <a:t>11/15/2011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15EAC6-725C-49BF-B2F3-E05691F8859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14D3EA-D048-4029-A570-3C611E4450CE}" type="datetimeFigureOut">
              <a:rPr lang="en-US" smtClean="0">
                <a:solidFill>
                  <a:prstClr val="black">
                    <a:tint val="75000"/>
                  </a:prstClr>
                </a:solidFill>
              </a:rPr>
              <a:pPr/>
              <a:t>11/15/2011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15EAC6-725C-49BF-B2F3-E05691F8859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14D3EA-D048-4029-A570-3C611E4450CE}" type="datetimeFigureOut">
              <a:rPr lang="en-US" smtClean="0">
                <a:solidFill>
                  <a:prstClr val="black">
                    <a:tint val="75000"/>
                  </a:prstClr>
                </a:solidFill>
              </a:rPr>
              <a:pPr/>
              <a:t>11/15/2011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15EAC6-725C-49BF-B2F3-E05691F8859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3.jpe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11.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theme" Target="../theme/theme12.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1.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4.xml"/><Relationship Id="rId1" Type="http://schemas.openxmlformats.org/officeDocument/2006/relationships/slideLayout" Target="../slideLayouts/slideLayout2.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jpeg"/></Relationships>
</file>

<file path=ppt/slideMasters/_rels/slideMaster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2.jpeg"/></Relationships>
</file>

<file path=ppt/slideMasters/_rels/slideMaster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6" name="Picture 25" descr="116_Tech_Comm_RD_PPT_v4_all37.jpg"/>
          <p:cNvPicPr>
            <a:picLocks noChangeAspect="1"/>
          </p:cNvPicPr>
          <p:nvPr/>
        </p:nvPicPr>
        <p:blipFill>
          <a:blip r:embed="rId2"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214160" y="2247190"/>
            <a:ext cx="3694113" cy="1143000"/>
          </a:xfrm>
          <a:prstGeom prst="rect">
            <a:avLst/>
          </a:prstGeom>
        </p:spPr>
        <p:txBody>
          <a:bodyPr vert="horz" lIns="91440" tIns="45720" rIns="91440" bIns="45720" rtlCol="0" anchor="ctr">
            <a:noAutofit/>
          </a:bodyPr>
          <a:lstStyle/>
          <a:p>
            <a:r>
              <a:rPr kumimoji="0" lang="en-US" sz="3000" b="0" i="0" u="none" strike="noStrike" kern="1200" cap="none" spc="0" normalizeH="0" baseline="0" noProof="0" dirty="0" smtClean="0">
                <a:ln>
                  <a:noFill/>
                </a:ln>
                <a:solidFill>
                  <a:srgbClr val="F8F8F8"/>
                </a:solidFill>
                <a:effectLst/>
                <a:uLnTx/>
                <a:uFillTx/>
                <a:latin typeface="Times"/>
                <a:ea typeface="+mj-ea"/>
                <a:cs typeface="Times"/>
              </a:rPr>
              <a:t>Click to edit</a:t>
            </a:r>
            <a:br>
              <a:rPr kumimoji="0" lang="en-US" sz="3000" b="0" i="0" u="none" strike="noStrike" kern="1200" cap="none" spc="0" normalizeH="0" baseline="0" noProof="0" dirty="0" smtClean="0">
                <a:ln>
                  <a:noFill/>
                </a:ln>
                <a:solidFill>
                  <a:srgbClr val="F8F8F8"/>
                </a:solidFill>
                <a:effectLst/>
                <a:uLnTx/>
                <a:uFillTx/>
                <a:latin typeface="Times"/>
                <a:ea typeface="+mj-ea"/>
                <a:cs typeface="Times"/>
              </a:rPr>
            </a:br>
            <a:r>
              <a:rPr kumimoji="0" lang="en-US" sz="3000" b="0" i="0" u="none" strike="noStrike" kern="1200" cap="none" spc="0" normalizeH="0" baseline="0" noProof="0" dirty="0" smtClean="0">
                <a:ln>
                  <a:noFill/>
                </a:ln>
                <a:solidFill>
                  <a:srgbClr val="F8F8F8"/>
                </a:solidFill>
                <a:effectLst/>
                <a:uLnTx/>
                <a:uFillTx/>
                <a:latin typeface="Times"/>
                <a:ea typeface="+mj-ea"/>
                <a:cs typeface="Times"/>
              </a:rPr>
              <a:t>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defRPr>
            </a:lvl1pPr>
          </a:lstStyle>
          <a:p>
            <a:fld id="{F914D3EA-D048-4029-A570-3C611E4450CE}" type="datetimeFigureOut">
              <a:rPr lang="en-US" smtClean="0">
                <a:solidFill>
                  <a:prstClr val="black">
                    <a:tint val="75000"/>
                  </a:prstClr>
                </a:solidFill>
              </a:rPr>
              <a:pPr/>
              <a:t>11/15/2011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defRPr>
            </a:lvl1pPr>
          </a:lstStyle>
          <a:p>
            <a:fld id="{B815EAC6-725C-49BF-B2F3-E05691F88598}"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txStyles>
    <p:titleStyle>
      <a:lvl1pPr marL="0" marR="0" indent="0" algn="l" defTabSz="457200" rtl="0" eaLnBrk="1" fontAlgn="auto" latinLnBrk="0" hangingPunct="1">
        <a:lnSpc>
          <a:spcPct val="100000"/>
        </a:lnSpc>
        <a:spcBef>
          <a:spcPct val="0"/>
        </a:spcBef>
        <a:spcAft>
          <a:spcPts val="0"/>
        </a:spcAft>
        <a:buClrTx/>
        <a:buSzTx/>
        <a:buFontTx/>
        <a:buNone/>
        <a:tabLst/>
        <a:defRPr sz="4400" kern="1200">
          <a:solidFill>
            <a:srgbClr val="F8F8F8"/>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1" name="Picture 20" descr="116_Tech_Comm_RD_PPT_v4_all38.jpg"/>
          <p:cNvPicPr>
            <a:picLocks noChangeAspect="1"/>
          </p:cNvPicPr>
          <p:nvPr/>
        </p:nvPicPr>
        <p:blipFill>
          <a:blip r:embed="rId2"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1254393"/>
            <a:ext cx="8229600" cy="75263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171700"/>
            <a:ext cx="8229600" cy="342137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defRPr>
            </a:lvl1pPr>
          </a:lstStyle>
          <a:p>
            <a:fld id="{E24F0A48-33B1-4340-B998-1171F84AFB6F}" type="datetimeFigureOut">
              <a:rPr lang="en-US" smtClean="0">
                <a:solidFill>
                  <a:prstClr val="black">
                    <a:tint val="75000"/>
                  </a:prstClr>
                </a:solidFill>
              </a:rPr>
              <a:pPr/>
              <a:t>11/15/2011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defRPr>
            </a:lvl1pPr>
          </a:lstStyle>
          <a:p>
            <a:fld id="{11B0D46F-3815-6C46-BDE6-F21BCD5E3DC6}" type="slidenum">
              <a:rPr lang="en-US" smtClean="0">
                <a:solidFill>
                  <a:prstClr val="black">
                    <a:tint val="75000"/>
                  </a:prstClr>
                </a:solidFill>
              </a: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txStyles>
    <p:titleStyle>
      <a:lvl1pPr algn="l" defTabSz="457200" rtl="0" eaLnBrk="1" latinLnBrk="0" hangingPunct="1">
        <a:spcBef>
          <a:spcPct val="0"/>
        </a:spcBef>
        <a:buNone/>
        <a:defRPr sz="3200" b="1" kern="1200">
          <a:solidFill>
            <a:schemeClr val="tx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823_Tech_Comm_RD_PPT_Pipeline v1c.jp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214160" y="2247190"/>
            <a:ext cx="3694113" cy="1143000"/>
          </a:xfrm>
          <a:prstGeom prst="rect">
            <a:avLst/>
          </a:prstGeom>
        </p:spPr>
        <p:txBody>
          <a:bodyPr vert="horz" lIns="91440" tIns="45720" rIns="91440" bIns="45720" rtlCol="0" anchor="ctr">
            <a:noAutofit/>
          </a:bodyPr>
          <a:lstStyle/>
          <a:p>
            <a:r>
              <a:rPr kumimoji="0" lang="en-US" sz="3000" b="0" i="0" u="none" strike="noStrike" kern="1200" cap="none" spc="0" normalizeH="0" baseline="0" noProof="0" dirty="0" smtClean="0">
                <a:ln>
                  <a:noFill/>
                </a:ln>
                <a:solidFill>
                  <a:srgbClr val="F8F8F8"/>
                </a:solidFill>
                <a:effectLst/>
                <a:uLnTx/>
                <a:uFillTx/>
                <a:latin typeface="Times"/>
                <a:ea typeface="+mj-ea"/>
                <a:cs typeface="Times"/>
              </a:rPr>
              <a:t>Click to edit</a:t>
            </a:r>
            <a:br>
              <a:rPr kumimoji="0" lang="en-US" sz="3000" b="0" i="0" u="none" strike="noStrike" kern="1200" cap="none" spc="0" normalizeH="0" baseline="0" noProof="0" dirty="0" smtClean="0">
                <a:ln>
                  <a:noFill/>
                </a:ln>
                <a:solidFill>
                  <a:srgbClr val="F8F8F8"/>
                </a:solidFill>
                <a:effectLst/>
                <a:uLnTx/>
                <a:uFillTx/>
                <a:latin typeface="Times"/>
                <a:ea typeface="+mj-ea"/>
                <a:cs typeface="Times"/>
              </a:rPr>
            </a:br>
            <a:r>
              <a:rPr kumimoji="0" lang="en-US" sz="3000" b="0" i="0" u="none" strike="noStrike" kern="1200" cap="none" spc="0" normalizeH="0" baseline="0" noProof="0" dirty="0" smtClean="0">
                <a:ln>
                  <a:noFill/>
                </a:ln>
                <a:solidFill>
                  <a:srgbClr val="F8F8F8"/>
                </a:solidFill>
                <a:effectLst/>
                <a:uLnTx/>
                <a:uFillTx/>
                <a:latin typeface="Times"/>
                <a:ea typeface="+mj-ea"/>
                <a:cs typeface="Times"/>
              </a:rPr>
              <a:t>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defRPr>
            </a:lvl1pPr>
          </a:lstStyle>
          <a:p>
            <a:fld id="{F914D3EA-D048-4029-A570-3C611E4450CE}" type="datetimeFigureOut">
              <a:rPr lang="en-US" smtClean="0">
                <a:solidFill>
                  <a:prstClr val="black">
                    <a:tint val="75000"/>
                  </a:prstClr>
                </a:solidFill>
              </a:rPr>
              <a:pPr/>
              <a:t>11/15/2011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defRPr>
            </a:lvl1pPr>
          </a:lstStyle>
          <a:p>
            <a:fld id="{B815EAC6-725C-49BF-B2F3-E05691F88598}"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marL="0" marR="0" indent="0" algn="l" defTabSz="457200" rtl="0" eaLnBrk="1" fontAlgn="auto" latinLnBrk="0" hangingPunct="1">
        <a:lnSpc>
          <a:spcPct val="100000"/>
        </a:lnSpc>
        <a:spcBef>
          <a:spcPct val="0"/>
        </a:spcBef>
        <a:spcAft>
          <a:spcPts val="0"/>
        </a:spcAft>
        <a:buClrTx/>
        <a:buSzTx/>
        <a:buFontTx/>
        <a:buNone/>
        <a:tabLst/>
        <a:defRPr sz="4400" kern="1200">
          <a:solidFill>
            <a:srgbClr val="F8F8F8"/>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1" name="Picture 20" descr="116_Tech_Comm_RD_PPT_v4_all38.jpg"/>
          <p:cNvPicPr>
            <a:picLocks noChangeAspect="1"/>
          </p:cNvPicPr>
          <p:nvPr/>
        </p:nvPicPr>
        <p:blipFill>
          <a:blip r:embed="rId2" cstate="email"/>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1254393"/>
            <a:ext cx="8229600" cy="75263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171700"/>
            <a:ext cx="8229600" cy="342137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defRPr>
            </a:lvl1pPr>
          </a:lstStyle>
          <a:p>
            <a:fld id="{E8382552-A9ED-4CD6-9B7B-D5DEF2E72460}" type="datetime1">
              <a:rPr lang="en-US" smtClean="0">
                <a:solidFill>
                  <a:prstClr val="black">
                    <a:tint val="75000"/>
                  </a:prstClr>
                </a:solidFill>
              </a:rPr>
              <a:pPr/>
              <a:t>11/15/2011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latin typeface="Arial"/>
              </a:defRPr>
            </a:lvl1pPr>
          </a:lstStyle>
          <a:p>
            <a:r>
              <a:rPr lang="en-US" smtClean="0">
                <a:solidFill>
                  <a:prstClr val="black"/>
                </a:solidFill>
              </a:rPr>
              <a:t>Monsanto Company Confidential</a:t>
            </a:r>
            <a:endParaRPr lang="en-US" dirty="0">
              <a:solidFill>
                <a:prstClr val="black"/>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defRPr>
            </a:lvl1pPr>
          </a:lstStyle>
          <a:p>
            <a:fld id="{11B0D46F-3815-6C46-BDE6-F21BCD5E3DC6}" type="slidenum">
              <a:rPr lang="en-US" smtClean="0">
                <a:solidFill>
                  <a:prstClr val="black">
                    <a:tint val="75000"/>
                  </a:prstClr>
                </a:solidFill>
              </a: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hf hdr="0" dt="0"/>
  <p:txStyles>
    <p:titleStyle>
      <a:lvl1pPr algn="l" defTabSz="457200" rtl="0" eaLnBrk="1" latinLnBrk="0" hangingPunct="1">
        <a:spcBef>
          <a:spcPct val="0"/>
        </a:spcBef>
        <a:buNone/>
        <a:defRPr sz="3200" b="1" kern="1200">
          <a:solidFill>
            <a:schemeClr val="tx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1" name="Picture 20" descr="116_Tech_Comm_RD_PPT_v4_all38.jpg"/>
          <p:cNvPicPr>
            <a:picLocks noChangeAspect="1"/>
          </p:cNvPicPr>
          <p:nvPr/>
        </p:nvPicPr>
        <p:blipFill>
          <a:blip r:embed="rId2"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1254393"/>
            <a:ext cx="8229600" cy="75263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171700"/>
            <a:ext cx="8229600" cy="342137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defRPr>
            </a:lvl1pPr>
          </a:lstStyle>
          <a:p>
            <a:fld id="{E24F0A48-33B1-4340-B998-1171F84AFB6F}" type="datetimeFigureOut">
              <a:rPr lang="en-US" smtClean="0">
                <a:solidFill>
                  <a:prstClr val="black">
                    <a:tint val="75000"/>
                  </a:prstClr>
                </a:solidFill>
              </a:rPr>
              <a:pPr/>
              <a:t>11/15/2011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defRPr>
            </a:lvl1pPr>
          </a:lstStyle>
          <a:p>
            <a:fld id="{11B0D46F-3815-6C46-BDE6-F21BCD5E3DC6}" type="slidenum">
              <a:rPr lang="en-US" smtClean="0">
                <a:solidFill>
                  <a:prstClr val="black">
                    <a:tint val="75000"/>
                  </a:prstClr>
                </a:solidFill>
              </a: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txStyles>
    <p:titleStyle>
      <a:lvl1pPr algn="l" defTabSz="457200" rtl="0" eaLnBrk="1" latinLnBrk="0" hangingPunct="1">
        <a:spcBef>
          <a:spcPct val="0"/>
        </a:spcBef>
        <a:buNone/>
        <a:defRPr sz="3200" b="1" kern="1200">
          <a:solidFill>
            <a:schemeClr val="tx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6" name="Picture 25" descr="116_Tech_Comm_RD_PPT_v4_all37.jpg"/>
          <p:cNvPicPr>
            <a:picLocks noChangeAspect="1"/>
          </p:cNvPicPr>
          <p:nvPr/>
        </p:nvPicPr>
        <p:blipFill>
          <a:blip r:embed="rId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214160" y="2247190"/>
            <a:ext cx="3694113" cy="1143000"/>
          </a:xfrm>
          <a:prstGeom prst="rect">
            <a:avLst/>
          </a:prstGeom>
        </p:spPr>
        <p:txBody>
          <a:bodyPr vert="horz" lIns="91440" tIns="45720" rIns="91440" bIns="45720" rtlCol="0" anchor="ctr">
            <a:noAutofit/>
          </a:bodyPr>
          <a:lstStyle/>
          <a:p>
            <a:r>
              <a:rPr kumimoji="0" lang="en-US" sz="3000" b="0" i="0" u="none" strike="noStrike" kern="1200" cap="none" spc="0" normalizeH="0" baseline="0" noProof="0" dirty="0" smtClean="0">
                <a:ln>
                  <a:noFill/>
                </a:ln>
                <a:solidFill>
                  <a:srgbClr val="F8F8F8"/>
                </a:solidFill>
                <a:effectLst/>
                <a:uLnTx/>
                <a:uFillTx/>
                <a:latin typeface="Times"/>
                <a:ea typeface="+mj-ea"/>
                <a:cs typeface="Times"/>
              </a:rPr>
              <a:t>Click to edit</a:t>
            </a:r>
            <a:br>
              <a:rPr kumimoji="0" lang="en-US" sz="3000" b="0" i="0" u="none" strike="noStrike" kern="1200" cap="none" spc="0" normalizeH="0" baseline="0" noProof="0" dirty="0" smtClean="0">
                <a:ln>
                  <a:noFill/>
                </a:ln>
                <a:solidFill>
                  <a:srgbClr val="F8F8F8"/>
                </a:solidFill>
                <a:effectLst/>
                <a:uLnTx/>
                <a:uFillTx/>
                <a:latin typeface="Times"/>
                <a:ea typeface="+mj-ea"/>
                <a:cs typeface="Times"/>
              </a:rPr>
            </a:br>
            <a:r>
              <a:rPr kumimoji="0" lang="en-US" sz="3000" b="0" i="0" u="none" strike="noStrike" kern="1200" cap="none" spc="0" normalizeH="0" baseline="0" noProof="0" dirty="0" smtClean="0">
                <a:ln>
                  <a:noFill/>
                </a:ln>
                <a:solidFill>
                  <a:srgbClr val="F8F8F8"/>
                </a:solidFill>
                <a:effectLst/>
                <a:uLnTx/>
                <a:uFillTx/>
                <a:latin typeface="Times"/>
                <a:ea typeface="+mj-ea"/>
                <a:cs typeface="Times"/>
              </a:rPr>
              <a:t>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defRPr>
            </a:lvl1pPr>
          </a:lstStyle>
          <a:p>
            <a:fld id="{F914D3EA-D048-4029-A570-3C611E4450CE}" type="datetimeFigureOut">
              <a:rPr lang="en-US" smtClean="0">
                <a:solidFill>
                  <a:prstClr val="black">
                    <a:tint val="75000"/>
                  </a:prstClr>
                </a:solidFill>
              </a:rPr>
              <a:pPr/>
              <a:t>11/15/2011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defRPr>
            </a:lvl1pPr>
          </a:lstStyle>
          <a:p>
            <a:fld id="{B815EAC6-725C-49BF-B2F3-E05691F88598}"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5" r:id="rId1"/>
  </p:sldLayoutIdLst>
  <p:txStyles>
    <p:titleStyle>
      <a:lvl1pPr marL="0" marR="0" indent="0" algn="l" defTabSz="457200" rtl="0" eaLnBrk="1" fontAlgn="auto" latinLnBrk="0" hangingPunct="1">
        <a:lnSpc>
          <a:spcPct val="100000"/>
        </a:lnSpc>
        <a:spcBef>
          <a:spcPct val="0"/>
        </a:spcBef>
        <a:spcAft>
          <a:spcPts val="0"/>
        </a:spcAft>
        <a:buClrTx/>
        <a:buSzTx/>
        <a:buFontTx/>
        <a:buNone/>
        <a:tabLst/>
        <a:defRPr sz="4400" kern="1200">
          <a:solidFill>
            <a:srgbClr val="F8F8F8"/>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1" name="Picture 20" descr="116_Tech_Comm_RD_PPT_v4_all38.jpg"/>
          <p:cNvPicPr>
            <a:picLocks noChangeAspect="1"/>
          </p:cNvPicPr>
          <p:nvPr/>
        </p:nvPicPr>
        <p:blipFill>
          <a:blip r:embed="rId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1254393"/>
            <a:ext cx="8229600" cy="75263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171700"/>
            <a:ext cx="8229600" cy="342137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defRPr>
            </a:lvl1pPr>
          </a:lstStyle>
          <a:p>
            <a:fld id="{E24F0A48-33B1-4340-B998-1171F84AFB6F}" type="datetimeFigureOut">
              <a:rPr lang="en-US" smtClean="0">
                <a:solidFill>
                  <a:prstClr val="black">
                    <a:tint val="75000"/>
                  </a:prstClr>
                </a:solidFill>
              </a:rPr>
              <a:pPr/>
              <a:t>11/15/2011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defRPr>
            </a:lvl1pPr>
          </a:lstStyle>
          <a:p>
            <a:fld id="{11B0D46F-3815-6C46-BDE6-F21BCD5E3DC6}" type="slidenum">
              <a:rPr lang="en-US" smtClean="0">
                <a:solidFill>
                  <a:prstClr val="black">
                    <a:tint val="75000"/>
                  </a:prstClr>
                </a:solidFill>
              </a: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7" r:id="rId1"/>
  </p:sldLayoutIdLst>
  <p:txStyles>
    <p:titleStyle>
      <a:lvl1pPr algn="l" defTabSz="457200" rtl="0" eaLnBrk="1" latinLnBrk="0" hangingPunct="1">
        <a:spcBef>
          <a:spcPct val="0"/>
        </a:spcBef>
        <a:buNone/>
        <a:defRPr sz="3200" b="1" kern="1200">
          <a:solidFill>
            <a:schemeClr val="tx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1" name="Picture 20" descr="116_Tech_Comm_RD_PPT_v4_all38.jpg"/>
          <p:cNvPicPr>
            <a:picLocks noChangeAspect="1"/>
          </p:cNvPicPr>
          <p:nvPr/>
        </p:nvPicPr>
        <p:blipFill>
          <a:blip r:embed="rId4"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1254393"/>
            <a:ext cx="8229600" cy="75263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171700"/>
            <a:ext cx="8229600" cy="342137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defRPr>
            </a:lvl1pPr>
          </a:lstStyle>
          <a:p>
            <a:fld id="{E24F0A48-33B1-4340-B998-1171F84AFB6F}" type="datetimeFigureOut">
              <a:rPr lang="en-US" smtClean="0">
                <a:solidFill>
                  <a:prstClr val="black">
                    <a:tint val="75000"/>
                  </a:prstClr>
                </a:solidFill>
              </a:rPr>
              <a:pPr/>
              <a:t>11/15/2011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defRPr>
            </a:lvl1pPr>
          </a:lstStyle>
          <a:p>
            <a:fld id="{11B0D46F-3815-6C46-BDE6-F21BCD5E3DC6}" type="slidenum">
              <a:rPr lang="en-US" smtClean="0">
                <a:solidFill>
                  <a:prstClr val="black">
                    <a:tint val="75000"/>
                  </a:prstClr>
                </a:solidFill>
              </a: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9" r:id="rId1"/>
    <p:sldLayoutId id="2147483695" r:id="rId2"/>
  </p:sldLayoutIdLst>
  <p:txStyles>
    <p:titleStyle>
      <a:lvl1pPr algn="l" defTabSz="457200" rtl="0" eaLnBrk="1" latinLnBrk="0" hangingPunct="1">
        <a:spcBef>
          <a:spcPct val="0"/>
        </a:spcBef>
        <a:buNone/>
        <a:defRPr sz="3200" b="1" kern="1200">
          <a:solidFill>
            <a:schemeClr val="tx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1" name="Picture 20" descr="116_Tech_Comm_RD_PPT_v4_all38.jpg"/>
          <p:cNvPicPr>
            <a:picLocks noChangeAspect="1"/>
          </p:cNvPicPr>
          <p:nvPr/>
        </p:nvPicPr>
        <p:blipFill>
          <a:blip r:embed="rId2"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1254393"/>
            <a:ext cx="8229600" cy="75263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171700"/>
            <a:ext cx="8229600" cy="342137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defRPr>
            </a:lvl1pPr>
          </a:lstStyle>
          <a:p>
            <a:fld id="{E24F0A48-33B1-4340-B998-1171F84AFB6F}" type="datetimeFigureOut">
              <a:rPr lang="en-US" smtClean="0">
                <a:solidFill>
                  <a:prstClr val="black">
                    <a:tint val="75000"/>
                  </a:prstClr>
                </a:solidFill>
              </a:rPr>
              <a:pPr/>
              <a:t>11/15/2011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defRPr>
            </a:lvl1pPr>
          </a:lstStyle>
          <a:p>
            <a:fld id="{11B0D46F-3815-6C46-BDE6-F21BCD5E3DC6}" type="slidenum">
              <a:rPr lang="en-US" smtClean="0">
                <a:solidFill>
                  <a:prstClr val="black">
                    <a:tint val="75000"/>
                  </a:prstClr>
                </a:solidFill>
              </a: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txStyles>
    <p:titleStyle>
      <a:lvl1pPr algn="l" defTabSz="457200" rtl="0" eaLnBrk="1" latinLnBrk="0" hangingPunct="1">
        <a:spcBef>
          <a:spcPct val="0"/>
        </a:spcBef>
        <a:buNone/>
        <a:defRPr sz="3200" b="1" kern="1200">
          <a:solidFill>
            <a:schemeClr val="tx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1" name="Picture 20" descr="116_Tech_Comm_RD_PPT_v4_all38.jpg"/>
          <p:cNvPicPr>
            <a:picLocks noChangeAspect="1"/>
          </p:cNvPicPr>
          <p:nvPr/>
        </p:nvPicPr>
        <p:blipFill>
          <a:blip r:embed="rId2"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1254393"/>
            <a:ext cx="8229600" cy="75263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171700"/>
            <a:ext cx="8229600" cy="342137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defRPr>
            </a:lvl1pPr>
          </a:lstStyle>
          <a:p>
            <a:fld id="{E24F0A48-33B1-4340-B998-1171F84AFB6F}" type="datetimeFigureOut">
              <a:rPr lang="en-US" smtClean="0">
                <a:solidFill>
                  <a:prstClr val="black">
                    <a:tint val="75000"/>
                  </a:prstClr>
                </a:solidFill>
              </a:rPr>
              <a:pPr/>
              <a:t>11/15/2011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defRPr>
            </a:lvl1pPr>
          </a:lstStyle>
          <a:p>
            <a:fld id="{11B0D46F-3815-6C46-BDE6-F21BCD5E3DC6}" type="slidenum">
              <a:rPr lang="en-US" smtClean="0">
                <a:solidFill>
                  <a:prstClr val="black">
                    <a:tint val="75000"/>
                  </a:prstClr>
                </a:solidFill>
              </a: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txStyles>
    <p:titleStyle>
      <a:lvl1pPr algn="l" defTabSz="457200" rtl="0" eaLnBrk="1" latinLnBrk="0" hangingPunct="1">
        <a:spcBef>
          <a:spcPct val="0"/>
        </a:spcBef>
        <a:buNone/>
        <a:defRPr sz="3200" b="1" kern="1200">
          <a:solidFill>
            <a:schemeClr val="tx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482" name="Picture 20" descr="116_Tech_Comm_RD_PPT_v4_all38.jpg"/>
          <p:cNvPicPr>
            <a:picLocks noChangeAspect="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
        <p:nvSpPr>
          <p:cNvPr id="20483" name="Title Placeholder 1"/>
          <p:cNvSpPr>
            <a:spLocks noGrp="1"/>
          </p:cNvSpPr>
          <p:nvPr>
            <p:ph type="title"/>
          </p:nvPr>
        </p:nvSpPr>
        <p:spPr bwMode="auto">
          <a:xfrm>
            <a:off x="457200" y="1254125"/>
            <a:ext cx="8229600" cy="7524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484" name="Text Placeholder 2"/>
          <p:cNvSpPr>
            <a:spLocks noGrp="1"/>
          </p:cNvSpPr>
          <p:nvPr>
            <p:ph type="body" idx="1"/>
          </p:nvPr>
        </p:nvSpPr>
        <p:spPr bwMode="auto">
          <a:xfrm>
            <a:off x="457200" y="2171700"/>
            <a:ext cx="8229600" cy="3421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Arial"/>
              </a:defRPr>
            </a:lvl1pPr>
          </a:lstStyle>
          <a:p>
            <a:pPr>
              <a:defRPr/>
            </a:pPr>
            <a:fld id="{67A702FE-A7F8-488B-B613-875CA618512A}" type="datetimeFigureOut">
              <a:rPr lang="en-US">
                <a:solidFill>
                  <a:prstClr val="black">
                    <a:tint val="75000"/>
                  </a:prstClr>
                </a:solidFill>
              </a:rPr>
              <a:pPr>
                <a:defRPr/>
              </a:pPr>
              <a:t>11/15/2011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Aria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Arial"/>
              </a:defRPr>
            </a:lvl1pPr>
          </a:lstStyle>
          <a:p>
            <a:pPr>
              <a:defRPr/>
            </a:pPr>
            <a:fld id="{840BEAF0-C071-4750-86E5-213BBDA31E48}" type="slidenum">
              <a:rPr lang="en-US">
                <a:solidFill>
                  <a:prstClr val="black">
                    <a:tint val="75000"/>
                  </a:prstClr>
                </a:solidFill>
              </a:rPr>
              <a:pPr>
                <a:def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7" r:id="rId1"/>
    <p:sldLayoutId id="2147483696" r:id="rId2"/>
  </p:sldLayoutIdLst>
  <p:txStyles>
    <p:titleStyle>
      <a:lvl1pPr algn="l" defTabSz="457200" rtl="0" fontAlgn="base">
        <a:spcBef>
          <a:spcPct val="0"/>
        </a:spcBef>
        <a:spcAft>
          <a:spcPct val="0"/>
        </a:spcAft>
        <a:defRPr sz="3200" b="1" kern="1200">
          <a:solidFill>
            <a:schemeClr val="tx1"/>
          </a:solidFill>
          <a:latin typeface="Arial"/>
          <a:ea typeface="+mj-ea"/>
          <a:cs typeface="+mj-cs"/>
        </a:defRPr>
      </a:lvl1pPr>
      <a:lvl2pPr algn="l" defTabSz="457200" rtl="0" fontAlgn="base">
        <a:spcBef>
          <a:spcPct val="0"/>
        </a:spcBef>
        <a:spcAft>
          <a:spcPct val="0"/>
        </a:spcAft>
        <a:defRPr sz="3200" b="1">
          <a:solidFill>
            <a:schemeClr val="tx1"/>
          </a:solidFill>
          <a:latin typeface="Arial" charset="0"/>
        </a:defRPr>
      </a:lvl2pPr>
      <a:lvl3pPr algn="l" defTabSz="457200" rtl="0" fontAlgn="base">
        <a:spcBef>
          <a:spcPct val="0"/>
        </a:spcBef>
        <a:spcAft>
          <a:spcPct val="0"/>
        </a:spcAft>
        <a:defRPr sz="3200" b="1">
          <a:solidFill>
            <a:schemeClr val="tx1"/>
          </a:solidFill>
          <a:latin typeface="Arial" charset="0"/>
        </a:defRPr>
      </a:lvl3pPr>
      <a:lvl4pPr algn="l" defTabSz="457200" rtl="0" fontAlgn="base">
        <a:spcBef>
          <a:spcPct val="0"/>
        </a:spcBef>
        <a:spcAft>
          <a:spcPct val="0"/>
        </a:spcAft>
        <a:defRPr sz="3200" b="1">
          <a:solidFill>
            <a:schemeClr val="tx1"/>
          </a:solidFill>
          <a:latin typeface="Arial" charset="0"/>
        </a:defRPr>
      </a:lvl4pPr>
      <a:lvl5pPr algn="l" defTabSz="457200" rtl="0" fontAlgn="base">
        <a:spcBef>
          <a:spcPct val="0"/>
        </a:spcBef>
        <a:spcAft>
          <a:spcPct val="0"/>
        </a:spcAft>
        <a:defRPr sz="3200" b="1">
          <a:solidFill>
            <a:schemeClr val="tx1"/>
          </a:solidFill>
          <a:latin typeface="Arial" charset="0"/>
        </a:defRPr>
      </a:lvl5pPr>
      <a:lvl6pPr marL="457200" algn="l" defTabSz="457200" rtl="0" fontAlgn="base">
        <a:spcBef>
          <a:spcPct val="0"/>
        </a:spcBef>
        <a:spcAft>
          <a:spcPct val="0"/>
        </a:spcAft>
        <a:defRPr sz="3200" b="1">
          <a:solidFill>
            <a:schemeClr val="tx1"/>
          </a:solidFill>
          <a:latin typeface="Arial" charset="0"/>
        </a:defRPr>
      </a:lvl6pPr>
      <a:lvl7pPr marL="914400" algn="l" defTabSz="457200" rtl="0" fontAlgn="base">
        <a:spcBef>
          <a:spcPct val="0"/>
        </a:spcBef>
        <a:spcAft>
          <a:spcPct val="0"/>
        </a:spcAft>
        <a:defRPr sz="3200" b="1">
          <a:solidFill>
            <a:schemeClr val="tx1"/>
          </a:solidFill>
          <a:latin typeface="Arial" charset="0"/>
        </a:defRPr>
      </a:lvl7pPr>
      <a:lvl8pPr marL="1371600" algn="l" defTabSz="457200" rtl="0" fontAlgn="base">
        <a:spcBef>
          <a:spcPct val="0"/>
        </a:spcBef>
        <a:spcAft>
          <a:spcPct val="0"/>
        </a:spcAft>
        <a:defRPr sz="3200" b="1">
          <a:solidFill>
            <a:schemeClr val="tx1"/>
          </a:solidFill>
          <a:latin typeface="Arial" charset="0"/>
        </a:defRPr>
      </a:lvl8pPr>
      <a:lvl9pPr marL="1828800" algn="l" defTabSz="457200" rtl="0" fontAlgn="base">
        <a:spcBef>
          <a:spcPct val="0"/>
        </a:spcBef>
        <a:spcAft>
          <a:spcPct val="0"/>
        </a:spcAft>
        <a:defRPr sz="3200" b="1">
          <a:solidFill>
            <a:schemeClr val="tx1"/>
          </a:solidFill>
          <a:latin typeface="Arial"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Arial"/>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Arial"/>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Arial"/>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Arial"/>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1" name="Picture 20" descr="116_Tech_Comm_RD_PPT_v4_all38.jpg"/>
          <p:cNvPicPr>
            <a:picLocks noChangeAspect="1"/>
          </p:cNvPicPr>
          <p:nvPr/>
        </p:nvPicPr>
        <p:blipFill>
          <a:blip r:embed="rId2"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1254393"/>
            <a:ext cx="8229600" cy="75263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171700"/>
            <a:ext cx="8229600" cy="342137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defRPr>
            </a:lvl1pPr>
          </a:lstStyle>
          <a:p>
            <a:fld id="{E24F0A48-33B1-4340-B998-1171F84AFB6F}" type="datetimeFigureOut">
              <a:rPr lang="en-US" smtClean="0">
                <a:solidFill>
                  <a:prstClr val="black">
                    <a:tint val="75000"/>
                  </a:prstClr>
                </a:solidFill>
              </a:rPr>
              <a:pPr/>
              <a:t>11/15/2011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defRPr>
            </a:lvl1pPr>
          </a:lstStyle>
          <a:p>
            <a:fld id="{11B0D46F-3815-6C46-BDE6-F21BCD5E3DC6}" type="slidenum">
              <a:rPr lang="en-US" smtClean="0">
                <a:solidFill>
                  <a:prstClr val="black">
                    <a:tint val="75000"/>
                  </a:prstClr>
                </a:solidFill>
              </a: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txStyles>
    <p:titleStyle>
      <a:lvl1pPr algn="l" defTabSz="457200" rtl="0" eaLnBrk="1" latinLnBrk="0" hangingPunct="1">
        <a:spcBef>
          <a:spcPct val="0"/>
        </a:spcBef>
        <a:buNone/>
        <a:defRPr sz="3200" b="1" kern="1200">
          <a:solidFill>
            <a:schemeClr val="tx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www.jobs.monsanto.com/" TargetMode="External"/><Relationship Id="rId2" Type="http://schemas.openxmlformats.org/officeDocument/2006/relationships/hyperlink" Target="http://www.monsanto.com/careers"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jobs.monsanto.com/st-louis/research-and-development/jobid1902462-emerging-leaders-in-science-program-jobs" TargetMode="External"/><Relationship Id="rId2" Type="http://schemas.openxmlformats.org/officeDocument/2006/relationships/hyperlink" Target="http://www.monsanto.com/careers/Pages/emerging-leaders-in-science.aspx"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dirty="0" smtClean="0">
                <a:latin typeface="Trebuchet MS" pitchFamily="34" charset="0"/>
              </a:rPr>
              <a:t>Monsanto’s</a:t>
            </a:r>
            <a:br>
              <a:rPr lang="en-US" dirty="0" smtClean="0">
                <a:latin typeface="Trebuchet MS" pitchFamily="34" charset="0"/>
              </a:rPr>
            </a:br>
            <a:r>
              <a:rPr lang="en-US" dirty="0" smtClean="0">
                <a:latin typeface="Trebuchet MS" pitchFamily="34" charset="0"/>
              </a:rPr>
              <a:t>Emerging Leaders in Science Program</a:t>
            </a:r>
            <a:endParaRPr lang="en-US" dirty="0">
              <a:latin typeface="Trebuchet MS" pitchFamily="34" charset="0"/>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457200"/>
            <a:ext cx="8229600" cy="752636"/>
          </a:xfrm>
        </p:spPr>
        <p:txBody>
          <a:bodyPr/>
          <a:lstStyle/>
          <a:p>
            <a:r>
              <a:rPr lang="en-US" dirty="0" smtClean="0">
                <a:solidFill>
                  <a:srgbClr val="003300"/>
                </a:solidFill>
                <a:latin typeface="Trebuchet MS" pitchFamily="34" charset="0"/>
              </a:rPr>
              <a:t>Why Monsanto?</a:t>
            </a:r>
            <a:endParaRPr lang="en-US" dirty="0">
              <a:solidFill>
                <a:srgbClr val="003300"/>
              </a:solidFill>
              <a:latin typeface="Trebuchet MS" pitchFamily="34" charset="0"/>
            </a:endParaRPr>
          </a:p>
        </p:txBody>
      </p:sp>
      <p:sp>
        <p:nvSpPr>
          <p:cNvPr id="5" name="Content Placeholder 4"/>
          <p:cNvSpPr>
            <a:spLocks noGrp="1"/>
          </p:cNvSpPr>
          <p:nvPr>
            <p:ph idx="1"/>
          </p:nvPr>
        </p:nvSpPr>
        <p:spPr>
          <a:xfrm>
            <a:off x="304800" y="1524000"/>
            <a:ext cx="8229600" cy="4038600"/>
          </a:xfrm>
        </p:spPr>
        <p:txBody>
          <a:bodyPr>
            <a:normAutofit/>
          </a:bodyPr>
          <a:lstStyle/>
          <a:p>
            <a:r>
              <a:rPr lang="en-US" dirty="0" smtClean="0">
                <a:solidFill>
                  <a:srgbClr val="003300"/>
                </a:solidFill>
                <a:latin typeface="Trebuchet MS" pitchFamily="34" charset="0"/>
              </a:rPr>
              <a:t>Monsanto is an Industry Leader</a:t>
            </a:r>
          </a:p>
          <a:p>
            <a:r>
              <a:rPr lang="en-US" dirty="0" smtClean="0">
                <a:solidFill>
                  <a:srgbClr val="003300"/>
                </a:solidFill>
                <a:latin typeface="Trebuchet MS" pitchFamily="34" charset="0"/>
              </a:rPr>
              <a:t>Personal Growth and Development</a:t>
            </a:r>
          </a:p>
          <a:p>
            <a:r>
              <a:rPr lang="en-US" dirty="0" smtClean="0">
                <a:solidFill>
                  <a:srgbClr val="003300"/>
                </a:solidFill>
                <a:latin typeface="Trebuchet MS" pitchFamily="34" charset="0"/>
              </a:rPr>
              <a:t>Our People</a:t>
            </a:r>
          </a:p>
          <a:p>
            <a:r>
              <a:rPr lang="en-US" dirty="0" smtClean="0">
                <a:solidFill>
                  <a:srgbClr val="003300"/>
                </a:solidFill>
                <a:latin typeface="Trebuchet MS" pitchFamily="34" charset="0"/>
              </a:rPr>
              <a:t>Winning Culture</a:t>
            </a:r>
          </a:p>
          <a:p>
            <a:r>
              <a:rPr lang="en-US" dirty="0" smtClean="0">
                <a:solidFill>
                  <a:srgbClr val="003300"/>
                </a:solidFill>
                <a:latin typeface="Trebuchet MS" pitchFamily="34" charset="0"/>
              </a:rPr>
              <a:t>Diversity</a:t>
            </a:r>
          </a:p>
          <a:p>
            <a:r>
              <a:rPr lang="en-US" dirty="0" smtClean="0">
                <a:solidFill>
                  <a:srgbClr val="003300"/>
                </a:solidFill>
                <a:latin typeface="Trebuchet MS" pitchFamily="34" charset="0"/>
              </a:rPr>
              <a:t>Compensation and Benefits</a:t>
            </a:r>
          </a:p>
          <a:p>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228600" y="1524000"/>
          <a:ext cx="87630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itle 1"/>
          <p:cNvSpPr>
            <a:spLocks noGrp="1"/>
          </p:cNvSpPr>
          <p:nvPr>
            <p:ph type="title"/>
          </p:nvPr>
        </p:nvSpPr>
        <p:spPr>
          <a:xfrm>
            <a:off x="304800" y="457200"/>
            <a:ext cx="8229600" cy="752475"/>
          </a:xfrm>
        </p:spPr>
        <p:txBody>
          <a:bodyPr/>
          <a:lstStyle/>
          <a:p>
            <a:r>
              <a:rPr lang="en-US" dirty="0" smtClean="0">
                <a:solidFill>
                  <a:srgbClr val="003300"/>
                </a:solidFill>
                <a:latin typeface="Trebuchet MS" pitchFamily="34" charset="0"/>
              </a:rPr>
              <a:t>Monsanto as a Great Place to Work</a:t>
            </a:r>
            <a:endParaRPr lang="en-US" dirty="0">
              <a:solidFill>
                <a:srgbClr val="003300"/>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52475"/>
          </a:xfrm>
        </p:spPr>
        <p:txBody>
          <a:bodyPr/>
          <a:lstStyle/>
          <a:p>
            <a:r>
              <a:rPr lang="en-US" dirty="0" smtClean="0">
                <a:solidFill>
                  <a:srgbClr val="003300"/>
                </a:solidFill>
                <a:latin typeface="Trebuchet MS" pitchFamily="34" charset="0"/>
              </a:rPr>
              <a:t>How to find other career opportunities at Monsanto?</a:t>
            </a:r>
            <a:endParaRPr lang="en-US" dirty="0">
              <a:solidFill>
                <a:srgbClr val="003300"/>
              </a:solidFill>
              <a:latin typeface="Trebuchet MS" pitchFamily="34" charset="0"/>
            </a:endParaRPr>
          </a:p>
        </p:txBody>
      </p:sp>
      <p:sp>
        <p:nvSpPr>
          <p:cNvPr id="4" name="Content Placeholder 3"/>
          <p:cNvSpPr>
            <a:spLocks noGrp="1"/>
          </p:cNvSpPr>
          <p:nvPr>
            <p:ph idx="1"/>
          </p:nvPr>
        </p:nvSpPr>
        <p:spPr>
          <a:xfrm>
            <a:off x="381000" y="1905000"/>
            <a:ext cx="8229600" cy="3421063"/>
          </a:xfrm>
        </p:spPr>
        <p:txBody>
          <a:bodyPr/>
          <a:lstStyle/>
          <a:p>
            <a:r>
              <a:rPr lang="en-US" dirty="0" smtClean="0">
                <a:latin typeface="Trebuchet MS" pitchFamily="34" charset="0"/>
              </a:rPr>
              <a:t>Visit our careers page and create a profile </a:t>
            </a:r>
            <a:r>
              <a:rPr lang="en-US" dirty="0" smtClean="0">
                <a:latin typeface="Trebuchet MS" pitchFamily="34" charset="0"/>
                <a:hlinkClick r:id="rId2"/>
              </a:rPr>
              <a:t>www.Monsanto.com/careers</a:t>
            </a:r>
            <a:endParaRPr lang="en-US" dirty="0" smtClean="0">
              <a:latin typeface="Trebuchet MS" pitchFamily="34" charset="0"/>
            </a:endParaRPr>
          </a:p>
          <a:p>
            <a:pPr>
              <a:buNone/>
            </a:pPr>
            <a:endParaRPr lang="en-US" dirty="0" smtClean="0">
              <a:latin typeface="Trebuchet MS" pitchFamily="34" charset="0"/>
            </a:endParaRPr>
          </a:p>
          <a:p>
            <a:r>
              <a:rPr lang="en-US" dirty="0" smtClean="0">
                <a:latin typeface="Trebuchet MS" pitchFamily="34" charset="0"/>
              </a:rPr>
              <a:t>Search for jobs at Monsanto at our SEO Site </a:t>
            </a:r>
            <a:r>
              <a:rPr lang="en-US" dirty="0" smtClean="0">
                <a:latin typeface="Trebuchet MS" pitchFamily="34" charset="0"/>
                <a:hlinkClick r:id="rId3"/>
              </a:rPr>
              <a:t>www.jobs.monsanto.com</a:t>
            </a:r>
            <a:endParaRPr lang="en-US" dirty="0" smtClean="0">
              <a:latin typeface="Trebuchet MS" pitchFamily="34" charset="0"/>
            </a:endParaRPr>
          </a:p>
          <a:p>
            <a:pPr>
              <a:buNone/>
            </a:pPr>
            <a:endParaRPr lang="en-US" dirty="0" smtClean="0"/>
          </a:p>
          <a:p>
            <a:endParaRPr lang="en-US" dirty="0" smtClean="0"/>
          </a:p>
          <a:p>
            <a:endParaRPr lang="en-US" dirty="0" smtClean="0"/>
          </a:p>
          <a:p>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52475"/>
          </a:xfrm>
        </p:spPr>
        <p:txBody>
          <a:bodyPr/>
          <a:lstStyle/>
          <a:p>
            <a:pPr algn="ctr"/>
            <a:r>
              <a:rPr lang="en-US" dirty="0" smtClean="0">
                <a:solidFill>
                  <a:srgbClr val="003300"/>
                </a:solidFill>
                <a:latin typeface="Trebuchet MS" pitchFamily="34" charset="0"/>
              </a:rPr>
              <a:t>Monsanto’s Technology Organization</a:t>
            </a:r>
            <a:endParaRPr lang="en-US" dirty="0">
              <a:solidFill>
                <a:srgbClr val="003300"/>
              </a:solidFill>
              <a:latin typeface="Trebuchet MS" pitchFamily="34" charset="0"/>
            </a:endParaRPr>
          </a:p>
        </p:txBody>
      </p:sp>
      <p:sp>
        <p:nvSpPr>
          <p:cNvPr id="3" name="Content Placeholder 2"/>
          <p:cNvSpPr>
            <a:spLocks noGrp="1"/>
          </p:cNvSpPr>
          <p:nvPr>
            <p:ph idx="1"/>
          </p:nvPr>
        </p:nvSpPr>
        <p:spPr>
          <a:xfrm>
            <a:off x="457200" y="1524000"/>
            <a:ext cx="8229600" cy="3421063"/>
          </a:xfrm>
        </p:spPr>
        <p:txBody>
          <a:bodyPr/>
          <a:lstStyle/>
          <a:p>
            <a:r>
              <a:rPr lang="en-US" sz="2400" dirty="0" smtClean="0">
                <a:solidFill>
                  <a:srgbClr val="003300"/>
                </a:solidFill>
              </a:rPr>
              <a:t>Participants in the Emerging Leaders in Science program will be an integral part of Monsanto’s Technology Organization, which is a multi-crop organization compromised of four broad areas; Biotechnology, Breeding, Chemistry and Regulatory.</a:t>
            </a:r>
          </a:p>
          <a:p>
            <a:r>
              <a:rPr lang="en-US" sz="2400" dirty="0" smtClean="0">
                <a:solidFill>
                  <a:srgbClr val="003300"/>
                </a:solidFill>
              </a:rPr>
              <a:t>These areas collaborate to create products in our R&amp;D pipeline, which has a proven track record of creating products that are proprietary, first to market and profitable.</a:t>
            </a:r>
            <a:endParaRPr lang="en-US" sz="2400" dirty="0">
              <a:solidFill>
                <a:srgbClr val="003300"/>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85800"/>
            <a:ext cx="8229600" cy="752475"/>
          </a:xfrm>
        </p:spPr>
        <p:txBody>
          <a:bodyPr/>
          <a:lstStyle/>
          <a:p>
            <a:pPr algn="ctr"/>
            <a:r>
              <a:rPr lang="en-US" sz="2800" dirty="0" smtClean="0">
                <a:solidFill>
                  <a:srgbClr val="003300"/>
                </a:solidFill>
                <a:latin typeface="Trebuchet MS" pitchFamily="34" charset="0"/>
              </a:rPr>
              <a:t>Emerging Leader in Science Program (ELS)</a:t>
            </a:r>
            <a:endParaRPr lang="en-US" sz="2800" dirty="0">
              <a:solidFill>
                <a:srgbClr val="003300"/>
              </a:solidFill>
              <a:latin typeface="Trebuchet MS" pitchFamily="34" charset="0"/>
            </a:endParaRPr>
          </a:p>
        </p:txBody>
      </p:sp>
      <p:sp>
        <p:nvSpPr>
          <p:cNvPr id="4" name="Content Placeholder 3"/>
          <p:cNvSpPr>
            <a:spLocks noGrp="1"/>
          </p:cNvSpPr>
          <p:nvPr>
            <p:ph idx="1"/>
          </p:nvPr>
        </p:nvSpPr>
        <p:spPr>
          <a:xfrm>
            <a:off x="457200" y="1524000"/>
            <a:ext cx="8229600" cy="3421063"/>
          </a:xfrm>
        </p:spPr>
        <p:txBody>
          <a:bodyPr/>
          <a:lstStyle/>
          <a:p>
            <a:r>
              <a:rPr lang="en-US" sz="2000" dirty="0" smtClean="0">
                <a:solidFill>
                  <a:srgbClr val="003300"/>
                </a:solidFill>
                <a:latin typeface="Trebuchet MS" pitchFamily="34" charset="0"/>
              </a:rPr>
              <a:t>Monsanto’s ELS rotational program is a comprehensive, cross functional experience by a world leader in agricultural biotechnology.  You’ll work with and be mentored by some of Monsanto’s most talented scientific leaders- emerge prepared to lead the way to agricultural innovation</a:t>
            </a:r>
          </a:p>
          <a:p>
            <a:pPr>
              <a:buNone/>
            </a:pPr>
            <a:endParaRPr lang="en-US" sz="2000" dirty="0" smtClean="0">
              <a:solidFill>
                <a:srgbClr val="003300"/>
              </a:solidFill>
              <a:latin typeface="Trebuchet MS" pitchFamily="34" charset="0"/>
            </a:endParaRPr>
          </a:p>
          <a:p>
            <a:r>
              <a:rPr lang="en-US" sz="2000" dirty="0" smtClean="0">
                <a:solidFill>
                  <a:srgbClr val="003300"/>
                </a:solidFill>
                <a:latin typeface="Trebuchet MS" pitchFamily="34" charset="0"/>
              </a:rPr>
              <a:t>The program consists of three, one year rotational assignments within your selected strategic scientific focus area.  Following a successful completion of the three year program, you’ll be placed in a key role within Monsanto’s Technology Organization</a:t>
            </a:r>
            <a:endParaRPr lang="en-US" sz="2000" dirty="0">
              <a:solidFill>
                <a:srgbClr val="003300"/>
              </a:solidFill>
              <a:latin typeface="Trebuchet MS"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9600" cy="1743236"/>
          </a:xfrm>
        </p:spPr>
        <p:txBody>
          <a:bodyPr>
            <a:noAutofit/>
          </a:bodyPr>
          <a:lstStyle/>
          <a:p>
            <a:r>
              <a:rPr lang="en-US" dirty="0" smtClean="0">
                <a:solidFill>
                  <a:srgbClr val="003300"/>
                </a:solidFill>
                <a:latin typeface="Trebuchet MS" pitchFamily="34" charset="0"/>
              </a:rPr>
              <a:t>Who are we looking for?</a:t>
            </a:r>
            <a:r>
              <a:rPr lang="en-US" sz="2400" dirty="0" smtClean="0">
                <a:solidFill>
                  <a:srgbClr val="003300"/>
                </a:solidFill>
                <a:latin typeface="Trebuchet MS" pitchFamily="34" charset="0"/>
              </a:rPr>
              <a:t/>
            </a:r>
            <a:br>
              <a:rPr lang="en-US" sz="2400" dirty="0" smtClean="0">
                <a:solidFill>
                  <a:srgbClr val="003300"/>
                </a:solidFill>
                <a:latin typeface="Trebuchet MS" pitchFamily="34" charset="0"/>
              </a:rPr>
            </a:br>
            <a:r>
              <a:rPr lang="en-US" sz="2000" dirty="0" smtClean="0">
                <a:solidFill>
                  <a:srgbClr val="003300"/>
                </a:solidFill>
                <a:latin typeface="Trebuchet MS" pitchFamily="34" charset="0"/>
              </a:rPr>
              <a:t>We are looking for top scientific talent who are PhD or Post-Doctoral graduates educated in one of the following or closely related discipline</a:t>
            </a:r>
            <a:r>
              <a:rPr lang="en-US" sz="2400" dirty="0" smtClean="0">
                <a:latin typeface="Trebuchet MS" pitchFamily="34" charset="0"/>
              </a:rPr>
              <a:t/>
            </a:r>
            <a:br>
              <a:rPr lang="en-US" sz="2400" dirty="0" smtClean="0">
                <a:latin typeface="Trebuchet MS" pitchFamily="34" charset="0"/>
              </a:rPr>
            </a:br>
            <a:endParaRPr lang="en-US" sz="2400" dirty="0">
              <a:solidFill>
                <a:srgbClr val="003300"/>
              </a:solidFill>
              <a:latin typeface="Trebuchet MS" pitchFamily="34" charset="0"/>
            </a:endParaRPr>
          </a:p>
        </p:txBody>
      </p:sp>
      <p:sp>
        <p:nvSpPr>
          <p:cNvPr id="4" name="Content Placeholder 3"/>
          <p:cNvSpPr>
            <a:spLocks noGrp="1"/>
          </p:cNvSpPr>
          <p:nvPr>
            <p:ph sz="half" idx="1"/>
          </p:nvPr>
        </p:nvSpPr>
        <p:spPr>
          <a:xfrm>
            <a:off x="457200" y="1981200"/>
            <a:ext cx="4038600" cy="4525963"/>
          </a:xfrm>
        </p:spPr>
        <p:txBody>
          <a:bodyPr>
            <a:normAutofit/>
          </a:bodyPr>
          <a:lstStyle/>
          <a:p>
            <a:r>
              <a:rPr lang="en-US" sz="2000" dirty="0" smtClean="0">
                <a:solidFill>
                  <a:srgbClr val="003300"/>
                </a:solidFill>
                <a:latin typeface="Trebuchet MS" pitchFamily="34" charset="0"/>
              </a:rPr>
              <a:t>Advanced Engineering/ Bioengineering</a:t>
            </a:r>
          </a:p>
          <a:p>
            <a:r>
              <a:rPr lang="en-US" sz="2000" dirty="0" smtClean="0">
                <a:solidFill>
                  <a:srgbClr val="003300"/>
                </a:solidFill>
                <a:latin typeface="Trebuchet MS" pitchFamily="34" charset="0"/>
              </a:rPr>
              <a:t>Biochemistry</a:t>
            </a:r>
          </a:p>
          <a:p>
            <a:r>
              <a:rPr lang="en-US" sz="2000" dirty="0" smtClean="0">
                <a:solidFill>
                  <a:srgbClr val="003300"/>
                </a:solidFill>
                <a:latin typeface="Trebuchet MS" pitchFamily="34" charset="0"/>
              </a:rPr>
              <a:t>Bioinformatics &amp; Computational Biology</a:t>
            </a:r>
          </a:p>
          <a:p>
            <a:r>
              <a:rPr lang="en-US" sz="2000" dirty="0" smtClean="0">
                <a:solidFill>
                  <a:srgbClr val="003300"/>
                </a:solidFill>
                <a:latin typeface="Trebuchet MS" pitchFamily="34" charset="0"/>
              </a:rPr>
              <a:t>Chemistry</a:t>
            </a:r>
          </a:p>
          <a:p>
            <a:r>
              <a:rPr lang="en-US" sz="2000" dirty="0" smtClean="0">
                <a:solidFill>
                  <a:srgbClr val="003300"/>
                </a:solidFill>
                <a:latin typeface="Trebuchet MS" pitchFamily="34" charset="0"/>
              </a:rPr>
              <a:t>Crop Science/ Seed Biology</a:t>
            </a:r>
          </a:p>
          <a:p>
            <a:r>
              <a:rPr lang="en-US" sz="2000" dirty="0" smtClean="0">
                <a:solidFill>
                  <a:srgbClr val="003300"/>
                </a:solidFill>
                <a:latin typeface="Trebuchet MS" pitchFamily="34" charset="0"/>
              </a:rPr>
              <a:t>Entomology</a:t>
            </a:r>
          </a:p>
          <a:p>
            <a:r>
              <a:rPr lang="en-US" sz="2000" dirty="0" smtClean="0">
                <a:solidFill>
                  <a:srgbClr val="003300"/>
                </a:solidFill>
                <a:latin typeface="Trebuchet MS" pitchFamily="34" charset="0"/>
              </a:rPr>
              <a:t>Environmental Sciences</a:t>
            </a:r>
            <a:endParaRPr lang="en-US" sz="2000" dirty="0">
              <a:solidFill>
                <a:srgbClr val="003300"/>
              </a:solidFill>
              <a:latin typeface="Trebuchet MS" pitchFamily="34" charset="0"/>
            </a:endParaRPr>
          </a:p>
        </p:txBody>
      </p:sp>
      <p:sp>
        <p:nvSpPr>
          <p:cNvPr id="5" name="Content Placeholder 4"/>
          <p:cNvSpPr>
            <a:spLocks noGrp="1"/>
          </p:cNvSpPr>
          <p:nvPr>
            <p:ph sz="half" idx="2"/>
          </p:nvPr>
        </p:nvSpPr>
        <p:spPr>
          <a:xfrm>
            <a:off x="4495800" y="1981200"/>
            <a:ext cx="4038600" cy="4525963"/>
          </a:xfrm>
        </p:spPr>
        <p:txBody>
          <a:bodyPr>
            <a:normAutofit/>
          </a:bodyPr>
          <a:lstStyle/>
          <a:p>
            <a:r>
              <a:rPr lang="en-US" sz="2000" dirty="0" smtClean="0">
                <a:solidFill>
                  <a:srgbClr val="003300"/>
                </a:solidFill>
                <a:latin typeface="Trebuchet MS" pitchFamily="34" charset="0"/>
              </a:rPr>
              <a:t>Genetics</a:t>
            </a:r>
          </a:p>
          <a:p>
            <a:r>
              <a:rPr lang="en-US" sz="2000" dirty="0" smtClean="0">
                <a:solidFill>
                  <a:srgbClr val="003300"/>
                </a:solidFill>
                <a:latin typeface="Trebuchet MS" pitchFamily="34" charset="0"/>
              </a:rPr>
              <a:t>Plant Biology (Physiology or Molecular)</a:t>
            </a:r>
          </a:p>
          <a:p>
            <a:r>
              <a:rPr lang="en-US" sz="2000" dirty="0" smtClean="0">
                <a:solidFill>
                  <a:srgbClr val="003300"/>
                </a:solidFill>
                <a:latin typeface="Trebuchet MS" pitchFamily="34" charset="0"/>
              </a:rPr>
              <a:t>Plant Breeding</a:t>
            </a:r>
          </a:p>
          <a:p>
            <a:r>
              <a:rPr lang="en-US" sz="2000" dirty="0" smtClean="0">
                <a:solidFill>
                  <a:srgbClr val="003300"/>
                </a:solidFill>
                <a:latin typeface="Trebuchet MS" pitchFamily="34" charset="0"/>
              </a:rPr>
              <a:t>Plant Pathology</a:t>
            </a:r>
          </a:p>
          <a:p>
            <a:r>
              <a:rPr lang="en-US" sz="2000" dirty="0" smtClean="0">
                <a:solidFill>
                  <a:srgbClr val="003300"/>
                </a:solidFill>
                <a:latin typeface="Trebuchet MS" pitchFamily="34" charset="0"/>
              </a:rPr>
              <a:t>Statistical Genetics</a:t>
            </a:r>
          </a:p>
          <a:p>
            <a:r>
              <a:rPr lang="en-US" sz="2000" dirty="0" smtClean="0">
                <a:solidFill>
                  <a:srgbClr val="003300"/>
                </a:solidFill>
                <a:latin typeface="Trebuchet MS" pitchFamily="34" charset="0"/>
              </a:rPr>
              <a:t>Toxicology</a:t>
            </a:r>
          </a:p>
          <a:p>
            <a:r>
              <a:rPr lang="en-US" sz="2000" dirty="0" smtClean="0">
                <a:solidFill>
                  <a:srgbClr val="003300"/>
                </a:solidFill>
                <a:latin typeface="Trebuchet MS" pitchFamily="34" charset="0"/>
              </a:rPr>
              <a:t>Weed Sciences</a:t>
            </a:r>
          </a:p>
          <a:p>
            <a:endParaRPr lang="en-US" sz="2000" dirty="0">
              <a:latin typeface="Trebuchet MS" pitchFamily="34"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52475"/>
          </a:xfrm>
        </p:spPr>
        <p:txBody>
          <a:bodyPr/>
          <a:lstStyle/>
          <a:p>
            <a:r>
              <a:rPr lang="en-US" dirty="0" smtClean="0">
                <a:solidFill>
                  <a:srgbClr val="003300"/>
                </a:solidFill>
              </a:rPr>
              <a:t>How do I apply for the ELS program?</a:t>
            </a:r>
            <a:endParaRPr lang="en-US" dirty="0">
              <a:solidFill>
                <a:srgbClr val="003300"/>
              </a:solidFill>
            </a:endParaRPr>
          </a:p>
        </p:txBody>
      </p:sp>
      <p:sp>
        <p:nvSpPr>
          <p:cNvPr id="3" name="Content Placeholder 2"/>
          <p:cNvSpPr>
            <a:spLocks noGrp="1"/>
          </p:cNvSpPr>
          <p:nvPr>
            <p:ph idx="1"/>
          </p:nvPr>
        </p:nvSpPr>
        <p:spPr>
          <a:xfrm>
            <a:off x="381000" y="1524000"/>
            <a:ext cx="8229600" cy="4114800"/>
          </a:xfrm>
        </p:spPr>
        <p:txBody>
          <a:bodyPr/>
          <a:lstStyle/>
          <a:p>
            <a:r>
              <a:rPr lang="en-US" sz="2800" dirty="0" smtClean="0"/>
              <a:t>Follow the one of the links below or visit our careers webpage and use the key words “Emerging Leaders in Science”</a:t>
            </a:r>
          </a:p>
          <a:p>
            <a:endParaRPr lang="en-US" sz="1050" dirty="0" smtClean="0"/>
          </a:p>
          <a:p>
            <a:r>
              <a:rPr lang="en-US" sz="2000" dirty="0" smtClean="0">
                <a:hlinkClick r:id="rId2"/>
              </a:rPr>
              <a:t>http://www.monsanto.com/careers/Pages/emerging-leaders-in-science.aspx</a:t>
            </a:r>
            <a:endParaRPr lang="en-US" sz="2000" dirty="0" smtClean="0"/>
          </a:p>
          <a:p>
            <a:pPr>
              <a:buNone/>
            </a:pPr>
            <a:endParaRPr lang="en-US" sz="2000" dirty="0" smtClean="0"/>
          </a:p>
          <a:p>
            <a:r>
              <a:rPr lang="en-US" sz="2000" dirty="0" smtClean="0">
                <a:hlinkClick r:id="rId3"/>
              </a:rPr>
              <a:t>http://jobs.monsanto.com/st-louis/research-and-development/jobid1902462-emerging-leaders-in-science-program-jobs</a:t>
            </a:r>
            <a:endParaRPr lang="en-US" sz="2000" dirty="0" smtClean="0"/>
          </a:p>
          <a:p>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normAutofit/>
          </a:bodyPr>
          <a:lstStyle/>
          <a:p>
            <a:pPr>
              <a:buNone/>
            </a:pPr>
            <a:endParaRPr lang="en-US" b="1" dirty="0" smtClean="0">
              <a:solidFill>
                <a:srgbClr val="003300"/>
              </a:solidFill>
              <a:latin typeface="+mn-lt"/>
            </a:endParaRPr>
          </a:p>
          <a:p>
            <a:pPr>
              <a:buNone/>
            </a:pPr>
            <a:endParaRPr lang="en-US" b="1" dirty="0" smtClean="0">
              <a:solidFill>
                <a:srgbClr val="003300"/>
              </a:solidFill>
              <a:latin typeface="+mn-lt"/>
            </a:endParaRPr>
          </a:p>
          <a:p>
            <a:pPr>
              <a:buNone/>
            </a:pPr>
            <a:endParaRPr lang="en-US" b="1" dirty="0" smtClean="0">
              <a:solidFill>
                <a:srgbClr val="003300"/>
              </a:solidFill>
              <a:latin typeface="+mn-lt"/>
            </a:endParaRPr>
          </a:p>
          <a:p>
            <a:pPr>
              <a:buNone/>
            </a:pPr>
            <a:r>
              <a:rPr lang="en-US" b="1" dirty="0" smtClean="0">
                <a:solidFill>
                  <a:srgbClr val="003300"/>
                </a:solidFill>
                <a:latin typeface="+mn-lt"/>
              </a:rPr>
              <a:t>Who is Monsanto?</a:t>
            </a:r>
            <a:endParaRPr lang="en-US" b="1" dirty="0">
              <a:solidFill>
                <a:srgbClr val="003300"/>
              </a:solidFill>
              <a:latin typeface="+mn-lt"/>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invGray">
          <a:xfrm>
            <a:off x="4586288" y="2266950"/>
            <a:ext cx="2306637" cy="381000"/>
          </a:xfrm>
          <a:prstGeom prst="rect">
            <a:avLst/>
          </a:prstGeom>
          <a:solidFill>
            <a:schemeClr val="accent2">
              <a:alpha val="70000"/>
            </a:schemeClr>
          </a:solidFill>
          <a:ln w="12700">
            <a:solidFill>
              <a:schemeClr val="tx1"/>
            </a:solidFill>
            <a:miter lim="800000"/>
            <a:headEnd/>
            <a:tailEnd/>
          </a:ln>
        </p:spPr>
        <p:txBody>
          <a:bodyPr wrap="none" anchor="ctr"/>
          <a:lstStyle/>
          <a:p>
            <a:pPr algn="ctr" eaLnBrk="0" hangingPunct="0"/>
            <a:r>
              <a:rPr lang="en-US" sz="2400" i="1" dirty="0">
                <a:solidFill>
                  <a:prstClr val="white"/>
                </a:solidFill>
                <a:latin typeface="Calibri" pitchFamily="34" charset="0"/>
                <a:cs typeface="Times New Roman" pitchFamily="18" charset="0"/>
              </a:rPr>
              <a:t>Our Mission</a:t>
            </a:r>
            <a:endParaRPr lang="en-US" sz="2400" i="1" baseline="30000" dirty="0">
              <a:solidFill>
                <a:prstClr val="white"/>
              </a:solidFill>
              <a:latin typeface="Calibri" pitchFamily="34" charset="0"/>
              <a:cs typeface="Times New Roman" pitchFamily="18" charset="0"/>
            </a:endParaRPr>
          </a:p>
        </p:txBody>
      </p:sp>
      <p:sp>
        <p:nvSpPr>
          <p:cNvPr id="38915" name="Text Box 3"/>
          <p:cNvSpPr txBox="1">
            <a:spLocks noChangeArrowheads="1"/>
          </p:cNvSpPr>
          <p:nvPr/>
        </p:nvSpPr>
        <p:spPr bwMode="gray">
          <a:xfrm>
            <a:off x="2722562" y="2911475"/>
            <a:ext cx="6269038" cy="1785104"/>
          </a:xfrm>
          <a:prstGeom prst="rect">
            <a:avLst/>
          </a:prstGeom>
          <a:noFill/>
          <a:ln w="9525">
            <a:noFill/>
            <a:miter lim="800000"/>
            <a:headEnd/>
            <a:tailEnd/>
          </a:ln>
        </p:spPr>
        <p:txBody>
          <a:bodyPr wrap="square">
            <a:spAutoFit/>
          </a:bodyPr>
          <a:lstStyle/>
          <a:p>
            <a:pPr>
              <a:spcBef>
                <a:spcPct val="50000"/>
              </a:spcBef>
              <a:buSzPct val="100000"/>
            </a:pPr>
            <a:r>
              <a:rPr lang="en-US" sz="2000" b="1" i="1" dirty="0">
                <a:solidFill>
                  <a:prstClr val="black"/>
                </a:solidFill>
                <a:latin typeface="Calibri" pitchFamily="34" charset="0"/>
                <a:cs typeface="Times New Roman" pitchFamily="18" charset="0"/>
              </a:rPr>
              <a:t>We work to deliver agricultural products and solutions to:</a:t>
            </a:r>
          </a:p>
          <a:p>
            <a:pPr>
              <a:spcBef>
                <a:spcPct val="50000"/>
              </a:spcBef>
              <a:buSzPct val="100000"/>
            </a:pPr>
            <a:r>
              <a:rPr lang="en-US" sz="2000" b="1" i="1" dirty="0">
                <a:solidFill>
                  <a:prstClr val="black"/>
                </a:solidFill>
                <a:latin typeface="Calibri" pitchFamily="34" charset="0"/>
              </a:rPr>
              <a:t>• Meet the world’s growing food needs</a:t>
            </a:r>
          </a:p>
          <a:p>
            <a:pPr>
              <a:spcBef>
                <a:spcPct val="50000"/>
              </a:spcBef>
              <a:buSzPct val="100000"/>
            </a:pPr>
            <a:r>
              <a:rPr lang="en-US" sz="2000" b="1" i="1" dirty="0">
                <a:solidFill>
                  <a:prstClr val="black"/>
                </a:solidFill>
                <a:latin typeface="Calibri" pitchFamily="34" charset="0"/>
              </a:rPr>
              <a:t>• Conserve natural resources</a:t>
            </a:r>
          </a:p>
          <a:p>
            <a:pPr>
              <a:spcBef>
                <a:spcPct val="50000"/>
              </a:spcBef>
              <a:buSzPct val="100000"/>
            </a:pPr>
            <a:r>
              <a:rPr lang="en-US" sz="2000" b="1" i="1" dirty="0">
                <a:solidFill>
                  <a:prstClr val="black"/>
                </a:solidFill>
                <a:latin typeface="Calibri" pitchFamily="34" charset="0"/>
              </a:rPr>
              <a:t>• Protect the environment</a:t>
            </a:r>
            <a:endParaRPr lang="en-US" sz="2000" b="1" i="1" dirty="0">
              <a:solidFill>
                <a:prstClr val="black"/>
              </a:solidFill>
              <a:latin typeface="Calibri" pitchFamily="34" charset="0"/>
              <a:cs typeface="Times New Roman" pitchFamily="18" charset="0"/>
            </a:endParaRPr>
          </a:p>
        </p:txBody>
      </p:sp>
      <p:sp>
        <p:nvSpPr>
          <p:cNvPr id="38916" name="Rectangle 4"/>
          <p:cNvSpPr>
            <a:spLocks noChangeArrowheads="1"/>
          </p:cNvSpPr>
          <p:nvPr/>
        </p:nvSpPr>
        <p:spPr bwMode="auto">
          <a:xfrm>
            <a:off x="196419" y="304800"/>
            <a:ext cx="7988084" cy="732508"/>
          </a:xfrm>
          <a:prstGeom prst="rect">
            <a:avLst/>
          </a:prstGeom>
          <a:noFill/>
          <a:ln w="9525">
            <a:noFill/>
            <a:miter lim="800000"/>
            <a:headEnd/>
            <a:tailEnd/>
          </a:ln>
        </p:spPr>
        <p:txBody>
          <a:bodyPr wrap="none" tIns="118872" bIns="118872">
            <a:spAutoFit/>
          </a:bodyPr>
          <a:lstStyle/>
          <a:p>
            <a:pPr algn="ctr">
              <a:spcBef>
                <a:spcPct val="50000"/>
              </a:spcBef>
              <a:buSzPct val="100000"/>
            </a:pPr>
            <a:r>
              <a:rPr lang="en-US" sz="3200" b="1" dirty="0">
                <a:solidFill>
                  <a:prstClr val="black"/>
                </a:solidFill>
                <a:latin typeface="Trebuchet MS" pitchFamily="34" charset="0"/>
                <a:cs typeface="Times New Roman" pitchFamily="18" charset="0"/>
              </a:rPr>
              <a:t>Monsanto is 100% focused on agriculture</a:t>
            </a:r>
          </a:p>
        </p:txBody>
      </p:sp>
      <p:sp>
        <p:nvSpPr>
          <p:cNvPr id="128005" name="Text Box 5"/>
          <p:cNvSpPr txBox="1">
            <a:spLocks noChangeArrowheads="1"/>
          </p:cNvSpPr>
          <p:nvPr/>
        </p:nvSpPr>
        <p:spPr bwMode="auto">
          <a:xfrm>
            <a:off x="3836988" y="5072063"/>
            <a:ext cx="3941762" cy="855619"/>
          </a:xfrm>
          <a:prstGeom prst="rect">
            <a:avLst/>
          </a:prstGeom>
          <a:solidFill>
            <a:schemeClr val="accent2">
              <a:alpha val="70000"/>
            </a:schemeClr>
          </a:solidFill>
          <a:ln w="9525">
            <a:solidFill>
              <a:schemeClr val="tx1"/>
            </a:solidFill>
            <a:miter lim="800000"/>
            <a:headEnd/>
            <a:tailEnd/>
          </a:ln>
          <a:effectLst/>
        </p:spPr>
        <p:txBody>
          <a:bodyPr tIns="118872" bIns="118872">
            <a:spAutoFit/>
          </a:bodyPr>
          <a:lstStyle/>
          <a:p>
            <a:pPr algn="ctr">
              <a:spcBef>
                <a:spcPct val="50000"/>
              </a:spcBef>
              <a:buSzPct val="100000"/>
              <a:defRPr/>
            </a:pPr>
            <a:r>
              <a:rPr lang="en-US" sz="1600" b="1" i="1" dirty="0">
                <a:solidFill>
                  <a:prstClr val="white"/>
                </a:solidFill>
                <a:latin typeface="Calibri" pitchFamily="34" charset="0"/>
                <a:cs typeface="Times New Roman" pitchFamily="18" charset="0"/>
              </a:rPr>
              <a:t>“We succeed when farmers succeed.”</a:t>
            </a:r>
          </a:p>
          <a:p>
            <a:pPr algn="ctr">
              <a:spcBef>
                <a:spcPct val="50000"/>
              </a:spcBef>
              <a:buSzPct val="100000"/>
              <a:buFontTx/>
              <a:buChar char="-"/>
              <a:defRPr/>
            </a:pPr>
            <a:r>
              <a:rPr lang="en-US" sz="1600" b="1" i="1" dirty="0">
                <a:solidFill>
                  <a:prstClr val="white"/>
                </a:solidFill>
                <a:latin typeface="Calibri" pitchFamily="34" charset="0"/>
                <a:cs typeface="Times New Roman" pitchFamily="18" charset="0"/>
              </a:rPr>
              <a:t>Hugh Grant, Monsanto CEO</a:t>
            </a:r>
            <a:endParaRPr lang="en-US" sz="1600" b="1" i="1" dirty="0">
              <a:solidFill>
                <a:prstClr val="white"/>
              </a:solidFill>
              <a:effectLst>
                <a:outerShdw blurRad="38100" dist="38100" dir="2700000" algn="tl">
                  <a:srgbClr val="000000"/>
                </a:outerShdw>
              </a:effectLst>
              <a:latin typeface="Calibri" pitchFamily="34" charset="0"/>
              <a:cs typeface="Times New Roman" pitchFamily="18" charset="0"/>
            </a:endParaRPr>
          </a:p>
        </p:txBody>
      </p:sp>
      <p:pic>
        <p:nvPicPr>
          <p:cNvPr id="38918" name="Picture 6" descr="researcher in field"/>
          <p:cNvPicPr>
            <a:picLocks noGrp="1" noChangeAspect="1" noChangeArrowheads="1"/>
          </p:cNvPicPr>
          <p:nvPr>
            <p:ph/>
          </p:nvPr>
        </p:nvPicPr>
        <p:blipFill>
          <a:blip r:embed="rId3" cstate="print"/>
          <a:srcRect/>
          <a:stretch>
            <a:fillRect/>
          </a:stretch>
        </p:blipFill>
        <p:spPr>
          <a:xfrm>
            <a:off x="258763" y="2205038"/>
            <a:ext cx="2339975" cy="3890962"/>
          </a:xfrm>
        </p:spPr>
      </p:pic>
      <p:sp>
        <p:nvSpPr>
          <p:cNvPr id="38919" name="Rectangle 7"/>
          <p:cNvSpPr>
            <a:spLocks noChangeArrowheads="1"/>
          </p:cNvSpPr>
          <p:nvPr/>
        </p:nvSpPr>
        <p:spPr bwMode="auto">
          <a:xfrm>
            <a:off x="652463" y="1266825"/>
            <a:ext cx="7764626" cy="794064"/>
          </a:xfrm>
          <a:prstGeom prst="rect">
            <a:avLst/>
          </a:prstGeom>
          <a:noFill/>
          <a:ln w="9525">
            <a:noFill/>
            <a:miter lim="800000"/>
            <a:headEnd/>
            <a:tailEnd/>
          </a:ln>
        </p:spPr>
        <p:txBody>
          <a:bodyPr wrap="none" tIns="118872" bIns="118872">
            <a:spAutoFit/>
          </a:bodyPr>
          <a:lstStyle/>
          <a:p>
            <a:pPr algn="ctr" eaLnBrk="0" hangingPunct="0"/>
            <a:r>
              <a:rPr lang="en-US" b="1" i="1" dirty="0">
                <a:solidFill>
                  <a:prstClr val="black"/>
                </a:solidFill>
                <a:latin typeface="Calibri" pitchFamily="34" charset="0"/>
                <a:cs typeface="Times New Roman" pitchFamily="18" charset="0"/>
              </a:rPr>
              <a:t>Monsanto Company is a leading global provider of technology-based tools and </a:t>
            </a:r>
          </a:p>
          <a:p>
            <a:pPr algn="ctr" eaLnBrk="0" hangingPunct="0"/>
            <a:r>
              <a:rPr lang="en-US" b="1" i="1" dirty="0">
                <a:solidFill>
                  <a:prstClr val="black"/>
                </a:solidFill>
                <a:latin typeface="Calibri" pitchFamily="34" charset="0"/>
                <a:cs typeface="Times New Roman" pitchFamily="18" charset="0"/>
              </a:rPr>
              <a:t>agricultural products that improve farm productivity and food quality.</a:t>
            </a: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5" name="Rectangle 2"/>
          <p:cNvSpPr>
            <a:spLocks noGrp="1" noChangeArrowheads="1"/>
          </p:cNvSpPr>
          <p:nvPr>
            <p:ph type="title"/>
          </p:nvPr>
        </p:nvSpPr>
        <p:spPr>
          <a:xfrm>
            <a:off x="457200" y="457200"/>
            <a:ext cx="8229600" cy="752636"/>
          </a:xfrm>
        </p:spPr>
        <p:txBody>
          <a:bodyPr/>
          <a:lstStyle/>
          <a:p>
            <a:r>
              <a:rPr lang="en-US" dirty="0" smtClean="0">
                <a:solidFill>
                  <a:srgbClr val="003300"/>
                </a:solidFill>
                <a:latin typeface="Trebuchet MS" pitchFamily="34" charset="0"/>
              </a:rPr>
              <a:t>Monsanto Company at a Glance</a:t>
            </a:r>
          </a:p>
        </p:txBody>
      </p:sp>
      <p:sp>
        <p:nvSpPr>
          <p:cNvPr id="266246" name="Rectangle 3"/>
          <p:cNvSpPr>
            <a:spLocks noGrp="1" noChangeArrowheads="1"/>
          </p:cNvSpPr>
          <p:nvPr>
            <p:ph sz="half" idx="1"/>
          </p:nvPr>
        </p:nvSpPr>
        <p:spPr>
          <a:xfrm>
            <a:off x="457200" y="1752600"/>
            <a:ext cx="4038600" cy="4373563"/>
          </a:xfrm>
        </p:spPr>
        <p:txBody>
          <a:bodyPr/>
          <a:lstStyle/>
          <a:p>
            <a:pPr defTabSz="114300" fontAlgn="base">
              <a:spcAft>
                <a:spcPct val="0"/>
              </a:spcAft>
              <a:buNone/>
            </a:pPr>
            <a:r>
              <a:rPr lang="fr-FR" sz="1800" b="1" dirty="0" smtClean="0">
                <a:solidFill>
                  <a:srgbClr val="003300"/>
                </a:solidFill>
                <a:latin typeface="Trebuchet MS" pitchFamily="34" charset="0"/>
                <a:cs typeface="Times New Roman" charset="0"/>
              </a:rPr>
              <a:t>MONSANTO’S VITAL </a:t>
            </a:r>
            <a:r>
              <a:rPr lang="en-US" sz="1800" b="1" dirty="0" smtClean="0">
                <a:solidFill>
                  <a:srgbClr val="003300"/>
                </a:solidFill>
                <a:latin typeface="Trebuchet MS" pitchFamily="34" charset="0"/>
                <a:cs typeface="Times New Roman" charset="0"/>
              </a:rPr>
              <a:t>STATISTICS</a:t>
            </a:r>
          </a:p>
          <a:p>
            <a:pPr defTabSz="114300" fontAlgn="base">
              <a:spcAft>
                <a:spcPct val="0"/>
              </a:spcAft>
              <a:buNone/>
            </a:pPr>
            <a:endParaRPr lang="en-US" sz="1800" b="1" dirty="0" smtClean="0">
              <a:solidFill>
                <a:srgbClr val="003300"/>
              </a:solidFill>
              <a:latin typeface="Trebuchet MS" pitchFamily="34" charset="0"/>
              <a:cs typeface="Times New Roman" charset="0"/>
            </a:endParaRPr>
          </a:p>
          <a:p>
            <a:pPr defTabSz="114300" fontAlgn="base">
              <a:spcAft>
                <a:spcPct val="0"/>
              </a:spcAft>
              <a:buFontTx/>
              <a:buChar char="•"/>
            </a:pPr>
            <a:r>
              <a:rPr lang="en-US" sz="1800" b="1" dirty="0" smtClean="0">
                <a:solidFill>
                  <a:srgbClr val="003300"/>
                </a:solidFill>
                <a:latin typeface="Trebuchet MS" pitchFamily="34" charset="0"/>
              </a:rPr>
              <a:t>A leader in seeds, crop protection and biotechnology</a:t>
            </a:r>
          </a:p>
          <a:p>
            <a:pPr defTabSz="114300" fontAlgn="base">
              <a:spcAft>
                <a:spcPct val="0"/>
              </a:spcAft>
              <a:buFontTx/>
              <a:buChar char="•"/>
            </a:pPr>
            <a:r>
              <a:rPr lang="en-US" sz="1800" b="1" dirty="0" smtClean="0">
                <a:solidFill>
                  <a:srgbClr val="003300"/>
                </a:solidFill>
                <a:latin typeface="Trebuchet MS" pitchFamily="34" charset="0"/>
              </a:rPr>
              <a:t>Headquartered in St. Louis</a:t>
            </a:r>
          </a:p>
          <a:p>
            <a:pPr defTabSz="114300" fontAlgn="base">
              <a:spcAft>
                <a:spcPct val="0"/>
              </a:spcAft>
              <a:buFontTx/>
              <a:buChar char="•"/>
            </a:pPr>
            <a:r>
              <a:rPr lang="en-US" sz="1800" b="1" dirty="0" smtClean="0">
                <a:solidFill>
                  <a:srgbClr val="003300"/>
                </a:solidFill>
                <a:latin typeface="Trebuchet MS" pitchFamily="34" charset="0"/>
              </a:rPr>
              <a:t>Employs more than 20,000 people worldwide</a:t>
            </a:r>
          </a:p>
          <a:p>
            <a:pPr defTabSz="114300" fontAlgn="base">
              <a:spcAft>
                <a:spcPct val="0"/>
              </a:spcAft>
              <a:buFontTx/>
              <a:buChar char="•"/>
            </a:pPr>
            <a:r>
              <a:rPr lang="en-US" sz="1800" b="1" dirty="0" smtClean="0">
                <a:solidFill>
                  <a:srgbClr val="003300"/>
                </a:solidFill>
                <a:latin typeface="Trebuchet MS" pitchFamily="34" charset="0"/>
              </a:rPr>
              <a:t>More than 500 locations worldwide in 4 primary regions — Europe/Africa, Asia Pacific, Latin America and North America</a:t>
            </a:r>
          </a:p>
          <a:p>
            <a:pPr marL="0" indent="0"/>
            <a:endParaRPr lang="en-US" sz="1800" b="1" dirty="0" smtClean="0">
              <a:solidFill>
                <a:srgbClr val="003300"/>
              </a:solidFill>
              <a:latin typeface="Trebuchet MS" pitchFamily="34" charset="0"/>
              <a:cs typeface="Times New Roman" charset="0"/>
            </a:endParaRPr>
          </a:p>
          <a:p>
            <a:pPr marL="0" indent="0"/>
            <a:endParaRPr lang="en-US" sz="1800" dirty="0" smtClean="0">
              <a:solidFill>
                <a:srgbClr val="FFFFFF"/>
              </a:solidFill>
            </a:endParaRPr>
          </a:p>
        </p:txBody>
      </p:sp>
      <p:sp>
        <p:nvSpPr>
          <p:cNvPr id="266247" name="Text Box 4"/>
          <p:cNvSpPr txBox="1">
            <a:spLocks noChangeArrowheads="1"/>
          </p:cNvSpPr>
          <p:nvPr/>
        </p:nvSpPr>
        <p:spPr bwMode="auto">
          <a:xfrm>
            <a:off x="457200" y="5943600"/>
            <a:ext cx="8229600" cy="457200"/>
          </a:xfrm>
          <a:prstGeom prst="rect">
            <a:avLst/>
          </a:prstGeom>
          <a:noFill/>
          <a:ln w="9525">
            <a:noFill/>
            <a:miter lim="800000"/>
            <a:headEnd/>
            <a:tailEnd/>
          </a:ln>
        </p:spPr>
        <p:txBody>
          <a:bodyPr lIns="182880" tIns="18288" rIns="182880" bIns="18288" anchor="ctr"/>
          <a:lstStyle/>
          <a:p>
            <a:pPr fontAlgn="base">
              <a:spcBef>
                <a:spcPct val="0"/>
              </a:spcBef>
              <a:spcAft>
                <a:spcPct val="0"/>
              </a:spcAft>
            </a:pPr>
            <a:r>
              <a:rPr lang="en-US" b="1" dirty="0">
                <a:solidFill>
                  <a:srgbClr val="003300"/>
                </a:solidFill>
              </a:rPr>
              <a:t>Dedicated to Bringing the Next Generation of Ag Products to the Market</a:t>
            </a:r>
          </a:p>
        </p:txBody>
      </p:sp>
      <p:sp>
        <p:nvSpPr>
          <p:cNvPr id="266250" name="Rectangle 7"/>
          <p:cNvSpPr>
            <a:spLocks noChangeArrowheads="1"/>
          </p:cNvSpPr>
          <p:nvPr/>
        </p:nvSpPr>
        <p:spPr bwMode="invGray">
          <a:xfrm>
            <a:off x="4572000" y="1752600"/>
            <a:ext cx="4038600" cy="1295400"/>
          </a:xfrm>
          <a:prstGeom prst="rect">
            <a:avLst/>
          </a:prstGeom>
          <a:noFill/>
          <a:ln w="9525">
            <a:solidFill>
              <a:srgbClr val="336600"/>
            </a:solidFill>
            <a:miter lim="800000"/>
            <a:headEnd/>
            <a:tailEnd/>
          </a:ln>
        </p:spPr>
        <p:txBody>
          <a:bodyPr wrap="none" lIns="365760" rIns="365760"/>
          <a:lstStyle/>
          <a:p>
            <a:pPr fontAlgn="base">
              <a:spcBef>
                <a:spcPct val="0"/>
              </a:spcBef>
              <a:spcAft>
                <a:spcPct val="0"/>
              </a:spcAft>
            </a:pPr>
            <a:r>
              <a:rPr lang="en-US" sz="1600" b="1" dirty="0">
                <a:solidFill>
                  <a:srgbClr val="336600"/>
                </a:solidFill>
                <a:cs typeface="Times New Roman" charset="0"/>
              </a:rPr>
              <a:t>Business Segments</a:t>
            </a:r>
            <a:endParaRPr lang="en-US" sz="1600" b="1" baseline="30000" dirty="0">
              <a:solidFill>
                <a:srgbClr val="336600"/>
              </a:solidFill>
              <a:cs typeface="Times New Roman" charset="0"/>
            </a:endParaRPr>
          </a:p>
        </p:txBody>
      </p:sp>
      <p:sp>
        <p:nvSpPr>
          <p:cNvPr id="266252" name="Rectangle 15"/>
          <p:cNvSpPr>
            <a:spLocks noChangeArrowheads="1"/>
          </p:cNvSpPr>
          <p:nvPr/>
        </p:nvSpPr>
        <p:spPr bwMode="invGray">
          <a:xfrm>
            <a:off x="4572000" y="3124200"/>
            <a:ext cx="4038600" cy="1295400"/>
          </a:xfrm>
          <a:prstGeom prst="rect">
            <a:avLst/>
          </a:prstGeom>
          <a:noFill/>
          <a:ln w="9525">
            <a:solidFill>
              <a:srgbClr val="336600"/>
            </a:solidFill>
            <a:miter lim="800000"/>
            <a:headEnd/>
            <a:tailEnd/>
          </a:ln>
        </p:spPr>
        <p:txBody>
          <a:bodyPr wrap="none" lIns="365760" rIns="365760"/>
          <a:lstStyle/>
          <a:p>
            <a:pPr fontAlgn="base">
              <a:spcBef>
                <a:spcPct val="0"/>
              </a:spcBef>
              <a:spcAft>
                <a:spcPct val="0"/>
              </a:spcAft>
            </a:pPr>
            <a:r>
              <a:rPr lang="en-US" sz="1600" b="1" dirty="0">
                <a:solidFill>
                  <a:srgbClr val="336600"/>
                </a:solidFill>
                <a:cs typeface="Times New Roman" charset="0"/>
              </a:rPr>
              <a:t>Sales by Seeds and Traits</a:t>
            </a:r>
          </a:p>
        </p:txBody>
      </p:sp>
      <p:sp>
        <p:nvSpPr>
          <p:cNvPr id="266254" name="Rectangle 27"/>
          <p:cNvSpPr>
            <a:spLocks noChangeArrowheads="1"/>
          </p:cNvSpPr>
          <p:nvPr/>
        </p:nvSpPr>
        <p:spPr bwMode="invGray">
          <a:xfrm>
            <a:off x="4572000" y="4495800"/>
            <a:ext cx="4038600" cy="1371600"/>
          </a:xfrm>
          <a:prstGeom prst="rect">
            <a:avLst/>
          </a:prstGeom>
          <a:noFill/>
          <a:ln w="9525">
            <a:solidFill>
              <a:srgbClr val="336600"/>
            </a:solidFill>
            <a:miter lim="800000"/>
            <a:headEnd/>
            <a:tailEnd/>
          </a:ln>
        </p:spPr>
        <p:txBody>
          <a:bodyPr wrap="none" lIns="365760" rIns="365760"/>
          <a:lstStyle/>
          <a:p>
            <a:pPr fontAlgn="base">
              <a:spcBef>
                <a:spcPct val="0"/>
              </a:spcBef>
              <a:spcAft>
                <a:spcPct val="0"/>
              </a:spcAft>
            </a:pPr>
            <a:r>
              <a:rPr lang="en-US" sz="1600" b="1" dirty="0">
                <a:solidFill>
                  <a:srgbClr val="336600"/>
                </a:solidFill>
                <a:cs typeface="Times New Roman" charset="0"/>
              </a:rPr>
              <a:t>Sales by Geography</a:t>
            </a:r>
          </a:p>
        </p:txBody>
      </p:sp>
      <p:graphicFrame>
        <p:nvGraphicFramePr>
          <p:cNvPr id="53" name="Object 80"/>
          <p:cNvGraphicFramePr>
            <a:graphicFrameLocks noChangeAspect="1"/>
          </p:cNvGraphicFramePr>
          <p:nvPr/>
        </p:nvGraphicFramePr>
        <p:xfrm>
          <a:off x="6629400" y="1857375"/>
          <a:ext cx="2095500" cy="1177925"/>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81"/>
          <p:cNvGrpSpPr>
            <a:grpSpLocks/>
          </p:cNvGrpSpPr>
          <p:nvPr/>
        </p:nvGrpSpPr>
        <p:grpSpPr bwMode="auto">
          <a:xfrm>
            <a:off x="4989513" y="2246313"/>
            <a:ext cx="2065337" cy="560387"/>
            <a:chOff x="697" y="1712"/>
            <a:chExt cx="1301" cy="353"/>
          </a:xfrm>
        </p:grpSpPr>
        <p:grpSp>
          <p:nvGrpSpPr>
            <p:cNvPr id="3" name="Group 82"/>
            <p:cNvGrpSpPr>
              <a:grpSpLocks/>
            </p:cNvGrpSpPr>
            <p:nvPr/>
          </p:nvGrpSpPr>
          <p:grpSpPr bwMode="auto">
            <a:xfrm>
              <a:off x="697" y="1712"/>
              <a:ext cx="1151" cy="173"/>
              <a:chOff x="315" y="3289"/>
              <a:chExt cx="1151" cy="173"/>
            </a:xfrm>
          </p:grpSpPr>
          <p:sp>
            <p:nvSpPr>
              <p:cNvPr id="59" name="Rectangle 83"/>
              <p:cNvSpPr>
                <a:spLocks noChangeArrowheads="1"/>
              </p:cNvSpPr>
              <p:nvPr/>
            </p:nvSpPr>
            <p:spPr bwMode="invGray">
              <a:xfrm>
                <a:off x="315" y="3339"/>
                <a:ext cx="81" cy="81"/>
              </a:xfrm>
              <a:prstGeom prst="rect">
                <a:avLst/>
              </a:prstGeom>
              <a:solidFill>
                <a:srgbClr val="008000"/>
              </a:solidFill>
              <a:ln w="9525">
                <a:noFill/>
                <a:miter lim="800000"/>
                <a:headEnd/>
                <a:tailEnd/>
              </a:ln>
              <a:effectLst/>
            </p:spPr>
            <p:txBody>
              <a:bodyPr wrap="none" anchor="ctr"/>
              <a:lstStyle/>
              <a:p>
                <a:endParaRPr lang="en-US" dirty="0">
                  <a:solidFill>
                    <a:prstClr val="black"/>
                  </a:solidFill>
                </a:endParaRPr>
              </a:p>
            </p:txBody>
          </p:sp>
          <p:sp>
            <p:nvSpPr>
              <p:cNvPr id="60" name="Text Box 84"/>
              <p:cNvSpPr txBox="1">
                <a:spLocks noChangeArrowheads="1"/>
              </p:cNvSpPr>
              <p:nvPr/>
            </p:nvSpPr>
            <p:spPr bwMode="invGray">
              <a:xfrm>
                <a:off x="379" y="3289"/>
                <a:ext cx="1087" cy="173"/>
              </a:xfrm>
              <a:prstGeom prst="rect">
                <a:avLst/>
              </a:prstGeom>
              <a:noFill/>
              <a:ln w="9525">
                <a:noFill/>
                <a:miter lim="800000"/>
                <a:headEnd/>
                <a:tailEnd/>
              </a:ln>
              <a:effectLst/>
            </p:spPr>
            <p:txBody>
              <a:bodyPr wrap="none">
                <a:spAutoFit/>
              </a:bodyPr>
              <a:lstStyle/>
              <a:p>
                <a:pPr>
                  <a:spcBef>
                    <a:spcPct val="0"/>
                  </a:spcBef>
                  <a:buSzPct val="100000"/>
                </a:pPr>
                <a:r>
                  <a:rPr lang="en-US" sz="1200" dirty="0">
                    <a:solidFill>
                      <a:srgbClr val="663300"/>
                    </a:solidFill>
                    <a:cs typeface="Times New Roman" pitchFamily="18" charset="0"/>
                  </a:rPr>
                  <a:t>Seeds and Genomics</a:t>
                </a:r>
              </a:p>
            </p:txBody>
          </p:sp>
        </p:grpSp>
        <p:grpSp>
          <p:nvGrpSpPr>
            <p:cNvPr id="4" name="Group 85"/>
            <p:cNvGrpSpPr>
              <a:grpSpLocks/>
            </p:cNvGrpSpPr>
            <p:nvPr/>
          </p:nvGrpSpPr>
          <p:grpSpPr bwMode="auto">
            <a:xfrm>
              <a:off x="697" y="1892"/>
              <a:ext cx="1301" cy="173"/>
              <a:chOff x="697" y="1892"/>
              <a:chExt cx="1301" cy="173"/>
            </a:xfrm>
          </p:grpSpPr>
          <p:sp>
            <p:nvSpPr>
              <p:cNvPr id="57" name="Rectangle 86"/>
              <p:cNvSpPr>
                <a:spLocks noChangeArrowheads="1"/>
              </p:cNvSpPr>
              <p:nvPr/>
            </p:nvSpPr>
            <p:spPr bwMode="invGray">
              <a:xfrm>
                <a:off x="697" y="1942"/>
                <a:ext cx="81" cy="81"/>
              </a:xfrm>
              <a:prstGeom prst="rect">
                <a:avLst/>
              </a:prstGeom>
              <a:solidFill>
                <a:srgbClr val="FFCC00"/>
              </a:solidFill>
              <a:ln w="9525">
                <a:solidFill>
                  <a:schemeClr val="bg2"/>
                </a:solidFill>
                <a:miter lim="800000"/>
                <a:headEnd/>
                <a:tailEnd/>
              </a:ln>
              <a:effectLst/>
            </p:spPr>
            <p:txBody>
              <a:bodyPr wrap="none" anchor="ctr"/>
              <a:lstStyle/>
              <a:p>
                <a:endParaRPr lang="en-US" dirty="0">
                  <a:solidFill>
                    <a:prstClr val="black"/>
                  </a:solidFill>
                </a:endParaRPr>
              </a:p>
            </p:txBody>
          </p:sp>
          <p:sp>
            <p:nvSpPr>
              <p:cNvPr id="58" name="Text Box 87"/>
              <p:cNvSpPr txBox="1">
                <a:spLocks noChangeArrowheads="1"/>
              </p:cNvSpPr>
              <p:nvPr/>
            </p:nvSpPr>
            <p:spPr bwMode="invGray">
              <a:xfrm>
                <a:off x="761" y="1892"/>
                <a:ext cx="1237" cy="173"/>
              </a:xfrm>
              <a:prstGeom prst="rect">
                <a:avLst/>
              </a:prstGeom>
              <a:noFill/>
              <a:ln w="9525">
                <a:noFill/>
                <a:miter lim="800000"/>
                <a:headEnd/>
                <a:tailEnd/>
              </a:ln>
              <a:effectLst/>
            </p:spPr>
            <p:txBody>
              <a:bodyPr wrap="none">
                <a:spAutoFit/>
              </a:bodyPr>
              <a:lstStyle/>
              <a:p>
                <a:pPr>
                  <a:spcBef>
                    <a:spcPct val="0"/>
                  </a:spcBef>
                  <a:buSzPct val="100000"/>
                </a:pPr>
                <a:r>
                  <a:rPr lang="en-US" sz="1200" dirty="0">
                    <a:solidFill>
                      <a:srgbClr val="663300"/>
                    </a:solidFill>
                    <a:cs typeface="Times New Roman" pitchFamily="18" charset="0"/>
                  </a:rPr>
                  <a:t>Agricultural Productivity</a:t>
                </a:r>
              </a:p>
            </p:txBody>
          </p:sp>
        </p:grpSp>
      </p:grpSp>
      <p:graphicFrame>
        <p:nvGraphicFramePr>
          <p:cNvPr id="61" name="Object 90"/>
          <p:cNvGraphicFramePr>
            <a:graphicFrameLocks noChangeAspect="1"/>
          </p:cNvGraphicFramePr>
          <p:nvPr/>
        </p:nvGraphicFramePr>
        <p:xfrm>
          <a:off x="6802438" y="3217863"/>
          <a:ext cx="1803400" cy="1203325"/>
        </p:xfrm>
        <a:graphic>
          <a:graphicData uri="http://schemas.openxmlformats.org/drawingml/2006/chart">
            <c:chart xmlns:c="http://schemas.openxmlformats.org/drawingml/2006/chart" xmlns:r="http://schemas.openxmlformats.org/officeDocument/2006/relationships" r:id="rId4"/>
          </a:graphicData>
        </a:graphic>
      </p:graphicFrame>
      <p:grpSp>
        <p:nvGrpSpPr>
          <p:cNvPr id="5" name="Group 116"/>
          <p:cNvGrpSpPr>
            <a:grpSpLocks/>
          </p:cNvGrpSpPr>
          <p:nvPr/>
        </p:nvGrpSpPr>
        <p:grpSpPr bwMode="auto">
          <a:xfrm>
            <a:off x="4986338" y="3381386"/>
            <a:ext cx="1938337" cy="1042991"/>
            <a:chOff x="1946" y="1557"/>
            <a:chExt cx="1221" cy="657"/>
          </a:xfrm>
        </p:grpSpPr>
        <p:sp>
          <p:nvSpPr>
            <p:cNvPr id="63" name="Rectangle 89"/>
            <p:cNvSpPr>
              <a:spLocks noChangeArrowheads="1"/>
            </p:cNvSpPr>
            <p:nvPr/>
          </p:nvSpPr>
          <p:spPr bwMode="invGray">
            <a:xfrm>
              <a:off x="2570" y="1974"/>
              <a:ext cx="81" cy="81"/>
            </a:xfrm>
            <a:prstGeom prst="rect">
              <a:avLst/>
            </a:prstGeom>
            <a:solidFill>
              <a:srgbClr val="800000"/>
            </a:solidFill>
            <a:ln w="9525">
              <a:solidFill>
                <a:schemeClr val="bg2"/>
              </a:solidFill>
              <a:miter lim="800000"/>
              <a:headEnd/>
              <a:tailEnd/>
            </a:ln>
            <a:effectLst/>
          </p:spPr>
          <p:txBody>
            <a:bodyPr wrap="none" anchor="ctr"/>
            <a:lstStyle/>
            <a:p>
              <a:endParaRPr lang="en-US" dirty="0">
                <a:solidFill>
                  <a:prstClr val="black"/>
                </a:solidFill>
              </a:endParaRPr>
            </a:p>
          </p:txBody>
        </p:sp>
        <p:sp>
          <p:nvSpPr>
            <p:cNvPr id="64" name="Rectangle 91"/>
            <p:cNvSpPr>
              <a:spLocks noChangeArrowheads="1"/>
            </p:cNvSpPr>
            <p:nvPr/>
          </p:nvSpPr>
          <p:spPr bwMode="invGray">
            <a:xfrm>
              <a:off x="1946" y="1697"/>
              <a:ext cx="81" cy="81"/>
            </a:xfrm>
            <a:prstGeom prst="rect">
              <a:avLst/>
            </a:prstGeom>
            <a:solidFill>
              <a:srgbClr val="008000"/>
            </a:solidFill>
            <a:ln w="9525">
              <a:noFill/>
              <a:miter lim="800000"/>
              <a:headEnd/>
              <a:tailEnd/>
            </a:ln>
            <a:effectLst/>
          </p:spPr>
          <p:txBody>
            <a:bodyPr wrap="none" anchor="ctr"/>
            <a:lstStyle/>
            <a:p>
              <a:endParaRPr lang="en-US" dirty="0">
                <a:solidFill>
                  <a:prstClr val="black"/>
                </a:solidFill>
              </a:endParaRPr>
            </a:p>
          </p:txBody>
        </p:sp>
        <p:sp>
          <p:nvSpPr>
            <p:cNvPr id="65" name="Text Box 92"/>
            <p:cNvSpPr txBox="1">
              <a:spLocks noChangeArrowheads="1"/>
            </p:cNvSpPr>
            <p:nvPr/>
          </p:nvSpPr>
          <p:spPr bwMode="invGray">
            <a:xfrm>
              <a:off x="2010" y="1634"/>
              <a:ext cx="543" cy="173"/>
            </a:xfrm>
            <a:prstGeom prst="rect">
              <a:avLst/>
            </a:prstGeom>
            <a:noFill/>
            <a:ln w="9525">
              <a:noFill/>
              <a:miter lim="800000"/>
              <a:headEnd/>
              <a:tailEnd/>
            </a:ln>
            <a:effectLst/>
          </p:spPr>
          <p:txBody>
            <a:bodyPr wrap="none">
              <a:spAutoFit/>
            </a:bodyPr>
            <a:lstStyle/>
            <a:p>
              <a:pPr>
                <a:spcBef>
                  <a:spcPct val="0"/>
                </a:spcBef>
                <a:buSzPct val="100000"/>
              </a:pPr>
              <a:r>
                <a:rPr lang="en-US" sz="1200" dirty="0">
                  <a:solidFill>
                    <a:srgbClr val="663300"/>
                  </a:solidFill>
                  <a:cs typeface="Times New Roman" pitchFamily="18" charset="0"/>
                </a:rPr>
                <a:t>Soybean </a:t>
              </a:r>
            </a:p>
          </p:txBody>
        </p:sp>
        <p:grpSp>
          <p:nvGrpSpPr>
            <p:cNvPr id="6" name="Group 93"/>
            <p:cNvGrpSpPr>
              <a:grpSpLocks/>
            </p:cNvGrpSpPr>
            <p:nvPr/>
          </p:nvGrpSpPr>
          <p:grpSpPr bwMode="auto">
            <a:xfrm>
              <a:off x="1946" y="1826"/>
              <a:ext cx="633" cy="288"/>
              <a:chOff x="2717" y="1848"/>
              <a:chExt cx="633" cy="288"/>
            </a:xfrm>
          </p:grpSpPr>
          <p:sp>
            <p:nvSpPr>
              <p:cNvPr id="70" name="Rectangle 94"/>
              <p:cNvSpPr>
                <a:spLocks noChangeArrowheads="1"/>
              </p:cNvSpPr>
              <p:nvPr/>
            </p:nvSpPr>
            <p:spPr bwMode="invGray">
              <a:xfrm>
                <a:off x="2717" y="1898"/>
                <a:ext cx="81" cy="81"/>
              </a:xfrm>
              <a:prstGeom prst="rect">
                <a:avLst/>
              </a:prstGeom>
              <a:solidFill>
                <a:srgbClr val="3366FF"/>
              </a:solidFill>
              <a:ln w="9525">
                <a:solidFill>
                  <a:schemeClr val="bg2"/>
                </a:solidFill>
                <a:miter lim="800000"/>
                <a:headEnd/>
                <a:tailEnd/>
              </a:ln>
              <a:effectLst/>
            </p:spPr>
            <p:txBody>
              <a:bodyPr wrap="none" anchor="ctr"/>
              <a:lstStyle/>
              <a:p>
                <a:endParaRPr lang="en-US" dirty="0">
                  <a:solidFill>
                    <a:prstClr val="black"/>
                  </a:solidFill>
                </a:endParaRPr>
              </a:p>
            </p:txBody>
          </p:sp>
          <p:sp>
            <p:nvSpPr>
              <p:cNvPr id="71" name="Text Box 95"/>
              <p:cNvSpPr txBox="1">
                <a:spLocks noChangeArrowheads="1"/>
              </p:cNvSpPr>
              <p:nvPr/>
            </p:nvSpPr>
            <p:spPr bwMode="invGray">
              <a:xfrm>
                <a:off x="2781" y="1848"/>
                <a:ext cx="569" cy="288"/>
              </a:xfrm>
              <a:prstGeom prst="rect">
                <a:avLst/>
              </a:prstGeom>
              <a:noFill/>
              <a:ln w="9525">
                <a:noFill/>
                <a:miter lim="800000"/>
                <a:headEnd/>
                <a:tailEnd/>
              </a:ln>
              <a:effectLst/>
            </p:spPr>
            <p:txBody>
              <a:bodyPr wrap="none">
                <a:spAutoFit/>
              </a:bodyPr>
              <a:lstStyle/>
              <a:p>
                <a:pPr>
                  <a:spcBef>
                    <a:spcPct val="0"/>
                  </a:spcBef>
                  <a:buSzPct val="100000"/>
                </a:pPr>
                <a:r>
                  <a:rPr lang="en-US" sz="1200" dirty="0">
                    <a:solidFill>
                      <a:srgbClr val="663300"/>
                    </a:solidFill>
                    <a:cs typeface="Times New Roman" pitchFamily="18" charset="0"/>
                  </a:rPr>
                  <a:t>Vegetable</a:t>
                </a:r>
              </a:p>
              <a:p>
                <a:pPr>
                  <a:spcBef>
                    <a:spcPct val="0"/>
                  </a:spcBef>
                  <a:buSzPct val="100000"/>
                </a:pPr>
                <a:r>
                  <a:rPr lang="en-US" sz="1200" dirty="0">
                    <a:solidFill>
                      <a:srgbClr val="663300"/>
                    </a:solidFill>
                    <a:cs typeface="Times New Roman" pitchFamily="18" charset="0"/>
                  </a:rPr>
                  <a:t>&amp; Fruit</a:t>
                </a:r>
              </a:p>
            </p:txBody>
          </p:sp>
        </p:grpSp>
        <p:sp>
          <p:nvSpPr>
            <p:cNvPr id="67" name="Rectangle 96"/>
            <p:cNvSpPr>
              <a:spLocks noChangeArrowheads="1"/>
            </p:cNvSpPr>
            <p:nvPr/>
          </p:nvSpPr>
          <p:spPr bwMode="invGray">
            <a:xfrm>
              <a:off x="2570" y="1605"/>
              <a:ext cx="81" cy="81"/>
            </a:xfrm>
            <a:prstGeom prst="rect">
              <a:avLst/>
            </a:prstGeom>
            <a:solidFill>
              <a:srgbClr val="FFCC00"/>
            </a:solidFill>
            <a:ln w="9525">
              <a:solidFill>
                <a:schemeClr val="bg2"/>
              </a:solidFill>
              <a:miter lim="800000"/>
              <a:headEnd/>
              <a:tailEnd/>
            </a:ln>
            <a:effectLst/>
          </p:spPr>
          <p:txBody>
            <a:bodyPr wrap="none" anchor="ctr"/>
            <a:lstStyle/>
            <a:p>
              <a:endParaRPr lang="en-US" dirty="0">
                <a:solidFill>
                  <a:prstClr val="black"/>
                </a:solidFill>
              </a:endParaRPr>
            </a:p>
          </p:txBody>
        </p:sp>
        <p:sp>
          <p:nvSpPr>
            <p:cNvPr id="68" name="Text Box 97"/>
            <p:cNvSpPr txBox="1">
              <a:spLocks noChangeArrowheads="1"/>
            </p:cNvSpPr>
            <p:nvPr/>
          </p:nvSpPr>
          <p:spPr bwMode="invGray">
            <a:xfrm>
              <a:off x="2651" y="1557"/>
              <a:ext cx="340" cy="173"/>
            </a:xfrm>
            <a:prstGeom prst="rect">
              <a:avLst/>
            </a:prstGeom>
            <a:noFill/>
            <a:ln w="9525">
              <a:noFill/>
              <a:miter lim="800000"/>
              <a:headEnd/>
              <a:tailEnd/>
            </a:ln>
            <a:effectLst/>
          </p:spPr>
          <p:txBody>
            <a:bodyPr wrap="none">
              <a:spAutoFit/>
            </a:bodyPr>
            <a:lstStyle/>
            <a:p>
              <a:pPr>
                <a:spcBef>
                  <a:spcPct val="0"/>
                </a:spcBef>
                <a:buSzPct val="100000"/>
              </a:pPr>
              <a:r>
                <a:rPr lang="en-US" sz="1200" dirty="0">
                  <a:solidFill>
                    <a:srgbClr val="663300"/>
                  </a:solidFill>
                  <a:cs typeface="Times New Roman" pitchFamily="18" charset="0"/>
                </a:rPr>
                <a:t>Corn</a:t>
              </a:r>
            </a:p>
          </p:txBody>
        </p:sp>
        <p:sp>
          <p:nvSpPr>
            <p:cNvPr id="69" name="Text Box 98"/>
            <p:cNvSpPr txBox="1">
              <a:spLocks noChangeArrowheads="1"/>
            </p:cNvSpPr>
            <p:nvPr/>
          </p:nvSpPr>
          <p:spPr bwMode="invGray">
            <a:xfrm>
              <a:off x="2634" y="1926"/>
              <a:ext cx="533" cy="288"/>
            </a:xfrm>
            <a:prstGeom prst="rect">
              <a:avLst/>
            </a:prstGeom>
            <a:noFill/>
            <a:ln w="9525">
              <a:noFill/>
              <a:miter lim="800000"/>
              <a:headEnd/>
              <a:tailEnd/>
            </a:ln>
            <a:effectLst/>
          </p:spPr>
          <p:txBody>
            <a:bodyPr wrap="none">
              <a:spAutoFit/>
            </a:bodyPr>
            <a:lstStyle/>
            <a:p>
              <a:pPr>
                <a:spcBef>
                  <a:spcPct val="0"/>
                </a:spcBef>
                <a:buSzPct val="100000"/>
              </a:pPr>
              <a:r>
                <a:rPr lang="en-US" sz="1200" dirty="0">
                  <a:solidFill>
                    <a:srgbClr val="663300"/>
                  </a:solidFill>
                  <a:cs typeface="Times New Roman" pitchFamily="18" charset="0"/>
                </a:rPr>
                <a:t>All other </a:t>
              </a:r>
            </a:p>
            <a:p>
              <a:pPr>
                <a:spcBef>
                  <a:spcPct val="0"/>
                </a:spcBef>
                <a:buSzPct val="100000"/>
              </a:pPr>
              <a:r>
                <a:rPr lang="en-US" sz="1200" dirty="0">
                  <a:solidFill>
                    <a:srgbClr val="663300"/>
                  </a:solidFill>
                  <a:cs typeface="Times New Roman" pitchFamily="18" charset="0"/>
                </a:rPr>
                <a:t>Crops</a:t>
              </a:r>
            </a:p>
          </p:txBody>
        </p:sp>
      </p:grpSp>
      <p:graphicFrame>
        <p:nvGraphicFramePr>
          <p:cNvPr id="72" name="Object 100"/>
          <p:cNvGraphicFramePr>
            <a:graphicFrameLocks noChangeAspect="1"/>
          </p:cNvGraphicFramePr>
          <p:nvPr/>
        </p:nvGraphicFramePr>
        <p:xfrm>
          <a:off x="6837363" y="4659313"/>
          <a:ext cx="1752600" cy="1168400"/>
        </p:xfrm>
        <a:graphic>
          <a:graphicData uri="http://schemas.openxmlformats.org/drawingml/2006/chart">
            <c:chart xmlns:c="http://schemas.openxmlformats.org/drawingml/2006/chart" xmlns:r="http://schemas.openxmlformats.org/officeDocument/2006/relationships" r:id="rId5"/>
          </a:graphicData>
        </a:graphic>
      </p:graphicFrame>
      <p:grpSp>
        <p:nvGrpSpPr>
          <p:cNvPr id="7" name="Group 101"/>
          <p:cNvGrpSpPr>
            <a:grpSpLocks/>
          </p:cNvGrpSpPr>
          <p:nvPr/>
        </p:nvGrpSpPr>
        <p:grpSpPr bwMode="auto">
          <a:xfrm>
            <a:off x="5006975" y="4973638"/>
            <a:ext cx="1100138" cy="560387"/>
            <a:chOff x="4756" y="1685"/>
            <a:chExt cx="693" cy="353"/>
          </a:xfrm>
        </p:grpSpPr>
        <p:grpSp>
          <p:nvGrpSpPr>
            <p:cNvPr id="8" name="Group 102"/>
            <p:cNvGrpSpPr>
              <a:grpSpLocks/>
            </p:cNvGrpSpPr>
            <p:nvPr/>
          </p:nvGrpSpPr>
          <p:grpSpPr bwMode="auto">
            <a:xfrm>
              <a:off x="4756" y="1685"/>
              <a:ext cx="345" cy="353"/>
              <a:chOff x="4756" y="1685"/>
              <a:chExt cx="345" cy="353"/>
            </a:xfrm>
          </p:grpSpPr>
          <p:grpSp>
            <p:nvGrpSpPr>
              <p:cNvPr id="9" name="Group 103"/>
              <p:cNvGrpSpPr>
                <a:grpSpLocks/>
              </p:cNvGrpSpPr>
              <p:nvPr/>
            </p:nvGrpSpPr>
            <p:grpSpPr bwMode="auto">
              <a:xfrm>
                <a:off x="4756" y="1685"/>
                <a:ext cx="318" cy="173"/>
                <a:chOff x="315" y="3289"/>
                <a:chExt cx="318" cy="173"/>
              </a:xfrm>
            </p:grpSpPr>
            <p:sp>
              <p:nvSpPr>
                <p:cNvPr id="86" name="Rectangle 104"/>
                <p:cNvSpPr>
                  <a:spLocks noChangeArrowheads="1"/>
                </p:cNvSpPr>
                <p:nvPr/>
              </p:nvSpPr>
              <p:spPr bwMode="invGray">
                <a:xfrm>
                  <a:off x="315" y="3339"/>
                  <a:ext cx="81" cy="81"/>
                </a:xfrm>
                <a:prstGeom prst="rect">
                  <a:avLst/>
                </a:prstGeom>
                <a:solidFill>
                  <a:srgbClr val="008000"/>
                </a:solidFill>
                <a:ln w="9525">
                  <a:noFill/>
                  <a:miter lim="800000"/>
                  <a:headEnd/>
                  <a:tailEnd/>
                </a:ln>
                <a:effectLst/>
              </p:spPr>
              <p:txBody>
                <a:bodyPr wrap="none" anchor="ctr"/>
                <a:lstStyle/>
                <a:p>
                  <a:endParaRPr lang="en-US" dirty="0">
                    <a:solidFill>
                      <a:prstClr val="black"/>
                    </a:solidFill>
                  </a:endParaRPr>
                </a:p>
              </p:txBody>
            </p:sp>
            <p:sp>
              <p:nvSpPr>
                <p:cNvPr id="87" name="Text Box 105"/>
                <p:cNvSpPr txBox="1">
                  <a:spLocks noChangeArrowheads="1"/>
                </p:cNvSpPr>
                <p:nvPr/>
              </p:nvSpPr>
              <p:spPr bwMode="invGray">
                <a:xfrm>
                  <a:off x="379" y="3289"/>
                  <a:ext cx="254" cy="173"/>
                </a:xfrm>
                <a:prstGeom prst="rect">
                  <a:avLst/>
                </a:prstGeom>
                <a:noFill/>
                <a:ln w="9525">
                  <a:noFill/>
                  <a:miter lim="800000"/>
                  <a:headEnd/>
                  <a:tailEnd/>
                </a:ln>
                <a:effectLst/>
              </p:spPr>
              <p:txBody>
                <a:bodyPr wrap="none">
                  <a:spAutoFit/>
                </a:bodyPr>
                <a:lstStyle/>
                <a:p>
                  <a:pPr>
                    <a:spcBef>
                      <a:spcPct val="0"/>
                    </a:spcBef>
                    <a:buSzPct val="100000"/>
                  </a:pPr>
                  <a:r>
                    <a:rPr lang="en-US" sz="1200" dirty="0">
                      <a:solidFill>
                        <a:srgbClr val="663300"/>
                      </a:solidFill>
                      <a:cs typeface="Times New Roman" pitchFamily="18" charset="0"/>
                    </a:rPr>
                    <a:t>NA</a:t>
                  </a:r>
                </a:p>
              </p:txBody>
            </p:sp>
          </p:grpSp>
          <p:grpSp>
            <p:nvGrpSpPr>
              <p:cNvPr id="10" name="Group 106"/>
              <p:cNvGrpSpPr>
                <a:grpSpLocks/>
              </p:cNvGrpSpPr>
              <p:nvPr/>
            </p:nvGrpSpPr>
            <p:grpSpPr bwMode="auto">
              <a:xfrm>
                <a:off x="4756" y="1865"/>
                <a:ext cx="345" cy="173"/>
                <a:chOff x="4756" y="1865"/>
                <a:chExt cx="345" cy="173"/>
              </a:xfrm>
            </p:grpSpPr>
            <p:sp>
              <p:nvSpPr>
                <p:cNvPr id="84" name="Rectangle 107"/>
                <p:cNvSpPr>
                  <a:spLocks noChangeArrowheads="1"/>
                </p:cNvSpPr>
                <p:nvPr/>
              </p:nvSpPr>
              <p:spPr bwMode="invGray">
                <a:xfrm>
                  <a:off x="4756" y="1915"/>
                  <a:ext cx="81" cy="81"/>
                </a:xfrm>
                <a:prstGeom prst="rect">
                  <a:avLst/>
                </a:prstGeom>
                <a:solidFill>
                  <a:srgbClr val="99CCFF"/>
                </a:solidFill>
                <a:ln w="9525">
                  <a:solidFill>
                    <a:schemeClr val="bg2"/>
                  </a:solidFill>
                  <a:miter lim="800000"/>
                  <a:headEnd/>
                  <a:tailEnd/>
                </a:ln>
                <a:effectLst/>
              </p:spPr>
              <p:txBody>
                <a:bodyPr wrap="none" anchor="ctr"/>
                <a:lstStyle/>
                <a:p>
                  <a:endParaRPr lang="en-US" dirty="0">
                    <a:solidFill>
                      <a:prstClr val="black"/>
                    </a:solidFill>
                  </a:endParaRPr>
                </a:p>
              </p:txBody>
            </p:sp>
            <p:sp>
              <p:nvSpPr>
                <p:cNvPr id="85" name="Text Box 108"/>
                <p:cNvSpPr txBox="1">
                  <a:spLocks noChangeArrowheads="1"/>
                </p:cNvSpPr>
                <p:nvPr/>
              </p:nvSpPr>
              <p:spPr bwMode="invGray">
                <a:xfrm>
                  <a:off x="4820" y="1865"/>
                  <a:ext cx="281" cy="173"/>
                </a:xfrm>
                <a:prstGeom prst="rect">
                  <a:avLst/>
                </a:prstGeom>
                <a:noFill/>
                <a:ln w="9525">
                  <a:noFill/>
                  <a:miter lim="800000"/>
                  <a:headEnd/>
                  <a:tailEnd/>
                </a:ln>
                <a:effectLst/>
              </p:spPr>
              <p:txBody>
                <a:bodyPr wrap="none">
                  <a:spAutoFit/>
                </a:bodyPr>
                <a:lstStyle/>
                <a:p>
                  <a:pPr>
                    <a:spcBef>
                      <a:spcPct val="0"/>
                    </a:spcBef>
                    <a:buSzPct val="100000"/>
                  </a:pPr>
                  <a:r>
                    <a:rPr lang="en-US" sz="1200" dirty="0">
                      <a:solidFill>
                        <a:srgbClr val="663300"/>
                      </a:solidFill>
                      <a:cs typeface="Times New Roman" pitchFamily="18" charset="0"/>
                    </a:rPr>
                    <a:t>E-A</a:t>
                  </a:r>
                </a:p>
              </p:txBody>
            </p:sp>
          </p:grpSp>
        </p:grpSp>
        <p:grpSp>
          <p:nvGrpSpPr>
            <p:cNvPr id="11" name="Group 109"/>
            <p:cNvGrpSpPr>
              <a:grpSpLocks/>
            </p:cNvGrpSpPr>
            <p:nvPr/>
          </p:nvGrpSpPr>
          <p:grpSpPr bwMode="auto">
            <a:xfrm>
              <a:off x="5104" y="1685"/>
              <a:ext cx="345" cy="353"/>
              <a:chOff x="5104" y="1685"/>
              <a:chExt cx="345" cy="353"/>
            </a:xfrm>
          </p:grpSpPr>
          <p:grpSp>
            <p:nvGrpSpPr>
              <p:cNvPr id="12" name="Group 110"/>
              <p:cNvGrpSpPr>
                <a:grpSpLocks/>
              </p:cNvGrpSpPr>
              <p:nvPr/>
            </p:nvGrpSpPr>
            <p:grpSpPr bwMode="auto">
              <a:xfrm>
                <a:off x="5104" y="1685"/>
                <a:ext cx="308" cy="173"/>
                <a:chOff x="5104" y="1685"/>
                <a:chExt cx="308" cy="173"/>
              </a:xfrm>
            </p:grpSpPr>
            <p:sp>
              <p:nvSpPr>
                <p:cNvPr id="80" name="Rectangle 111"/>
                <p:cNvSpPr>
                  <a:spLocks noChangeArrowheads="1"/>
                </p:cNvSpPr>
                <p:nvPr/>
              </p:nvSpPr>
              <p:spPr bwMode="invGray">
                <a:xfrm>
                  <a:off x="5104" y="1735"/>
                  <a:ext cx="81" cy="81"/>
                </a:xfrm>
                <a:prstGeom prst="rect">
                  <a:avLst/>
                </a:prstGeom>
                <a:solidFill>
                  <a:srgbClr val="FFCC00"/>
                </a:solidFill>
                <a:ln w="9525">
                  <a:solidFill>
                    <a:schemeClr val="bg2"/>
                  </a:solidFill>
                  <a:miter lim="800000"/>
                  <a:headEnd/>
                  <a:tailEnd/>
                </a:ln>
                <a:effectLst/>
              </p:spPr>
              <p:txBody>
                <a:bodyPr wrap="none" anchor="ctr"/>
                <a:lstStyle/>
                <a:p>
                  <a:endParaRPr lang="en-US" dirty="0">
                    <a:solidFill>
                      <a:prstClr val="black"/>
                    </a:solidFill>
                  </a:endParaRPr>
                </a:p>
              </p:txBody>
            </p:sp>
            <p:sp>
              <p:nvSpPr>
                <p:cNvPr id="81" name="Text Box 112"/>
                <p:cNvSpPr txBox="1">
                  <a:spLocks noChangeArrowheads="1"/>
                </p:cNvSpPr>
                <p:nvPr/>
              </p:nvSpPr>
              <p:spPr bwMode="invGray">
                <a:xfrm>
                  <a:off x="5168" y="1685"/>
                  <a:ext cx="244" cy="173"/>
                </a:xfrm>
                <a:prstGeom prst="rect">
                  <a:avLst/>
                </a:prstGeom>
                <a:noFill/>
                <a:ln w="9525">
                  <a:noFill/>
                  <a:miter lim="800000"/>
                  <a:headEnd/>
                  <a:tailEnd/>
                </a:ln>
                <a:effectLst/>
              </p:spPr>
              <p:txBody>
                <a:bodyPr wrap="none">
                  <a:spAutoFit/>
                </a:bodyPr>
                <a:lstStyle/>
                <a:p>
                  <a:pPr>
                    <a:spcBef>
                      <a:spcPct val="0"/>
                    </a:spcBef>
                    <a:buSzPct val="100000"/>
                  </a:pPr>
                  <a:r>
                    <a:rPr lang="en-US" sz="1200" dirty="0">
                      <a:solidFill>
                        <a:srgbClr val="663300"/>
                      </a:solidFill>
                      <a:cs typeface="Times New Roman" pitchFamily="18" charset="0"/>
                    </a:rPr>
                    <a:t>LA</a:t>
                  </a:r>
                </a:p>
              </p:txBody>
            </p:sp>
          </p:grpSp>
          <p:grpSp>
            <p:nvGrpSpPr>
              <p:cNvPr id="13" name="Group 113"/>
              <p:cNvGrpSpPr>
                <a:grpSpLocks/>
              </p:cNvGrpSpPr>
              <p:nvPr/>
            </p:nvGrpSpPr>
            <p:grpSpPr bwMode="auto">
              <a:xfrm>
                <a:off x="5104" y="1865"/>
                <a:ext cx="345" cy="173"/>
                <a:chOff x="5104" y="1865"/>
                <a:chExt cx="345" cy="173"/>
              </a:xfrm>
            </p:grpSpPr>
            <p:sp>
              <p:nvSpPr>
                <p:cNvPr id="78" name="Rectangle 114"/>
                <p:cNvSpPr>
                  <a:spLocks noChangeArrowheads="1"/>
                </p:cNvSpPr>
                <p:nvPr/>
              </p:nvSpPr>
              <p:spPr bwMode="invGray">
                <a:xfrm>
                  <a:off x="5104" y="1915"/>
                  <a:ext cx="81" cy="81"/>
                </a:xfrm>
                <a:prstGeom prst="rect">
                  <a:avLst/>
                </a:prstGeom>
                <a:solidFill>
                  <a:srgbClr val="993300"/>
                </a:solidFill>
                <a:ln w="9525">
                  <a:solidFill>
                    <a:schemeClr val="bg2"/>
                  </a:solidFill>
                  <a:miter lim="800000"/>
                  <a:headEnd/>
                  <a:tailEnd/>
                </a:ln>
                <a:effectLst/>
              </p:spPr>
              <p:txBody>
                <a:bodyPr wrap="none" anchor="ctr"/>
                <a:lstStyle/>
                <a:p>
                  <a:endParaRPr lang="en-US" dirty="0">
                    <a:solidFill>
                      <a:prstClr val="black"/>
                    </a:solidFill>
                  </a:endParaRPr>
                </a:p>
              </p:txBody>
            </p:sp>
            <p:sp>
              <p:nvSpPr>
                <p:cNvPr id="79" name="Text Box 115"/>
                <p:cNvSpPr txBox="1">
                  <a:spLocks noChangeArrowheads="1"/>
                </p:cNvSpPr>
                <p:nvPr/>
              </p:nvSpPr>
              <p:spPr bwMode="invGray">
                <a:xfrm>
                  <a:off x="5168" y="1865"/>
                  <a:ext cx="281" cy="173"/>
                </a:xfrm>
                <a:prstGeom prst="rect">
                  <a:avLst/>
                </a:prstGeom>
                <a:noFill/>
                <a:ln w="9525">
                  <a:noFill/>
                  <a:miter lim="800000"/>
                  <a:headEnd/>
                  <a:tailEnd/>
                </a:ln>
                <a:effectLst/>
              </p:spPr>
              <p:txBody>
                <a:bodyPr wrap="none">
                  <a:spAutoFit/>
                </a:bodyPr>
                <a:lstStyle/>
                <a:p>
                  <a:pPr>
                    <a:spcBef>
                      <a:spcPct val="0"/>
                    </a:spcBef>
                    <a:buSzPct val="100000"/>
                  </a:pPr>
                  <a:r>
                    <a:rPr lang="en-US" sz="1200" dirty="0">
                      <a:solidFill>
                        <a:srgbClr val="663300"/>
                      </a:solidFill>
                      <a:cs typeface="Times New Roman" pitchFamily="18" charset="0"/>
                    </a:rPr>
                    <a:t>A-P</a:t>
                  </a:r>
                </a:p>
              </p:txBody>
            </p:sp>
          </p:grpSp>
        </p:grpSp>
      </p:grpSp>
      <p:sp>
        <p:nvSpPr>
          <p:cNvPr id="46" name="Rectangle 107"/>
          <p:cNvSpPr>
            <a:spLocks noChangeArrowheads="1"/>
          </p:cNvSpPr>
          <p:nvPr/>
        </p:nvSpPr>
        <p:spPr bwMode="invGray">
          <a:xfrm>
            <a:off x="5976239" y="3747707"/>
            <a:ext cx="128588" cy="128587"/>
          </a:xfrm>
          <a:prstGeom prst="rect">
            <a:avLst/>
          </a:prstGeom>
          <a:solidFill>
            <a:schemeClr val="tx2">
              <a:lumMod val="40000"/>
              <a:lumOff val="60000"/>
            </a:schemeClr>
          </a:solidFill>
          <a:ln w="9525">
            <a:solidFill>
              <a:schemeClr val="bg2"/>
            </a:solidFill>
            <a:miter lim="800000"/>
            <a:headEnd/>
            <a:tailEnd/>
          </a:ln>
          <a:effectLst/>
        </p:spPr>
        <p:txBody>
          <a:bodyPr wrap="none" anchor="ctr"/>
          <a:lstStyle/>
          <a:p>
            <a:endParaRPr lang="en-US" dirty="0">
              <a:solidFill>
                <a:prstClr val="black"/>
              </a:solidFill>
            </a:endParaRPr>
          </a:p>
        </p:txBody>
      </p:sp>
      <p:sp>
        <p:nvSpPr>
          <p:cNvPr id="47" name="Text Box 108"/>
          <p:cNvSpPr txBox="1">
            <a:spLocks noChangeArrowheads="1"/>
          </p:cNvSpPr>
          <p:nvPr/>
        </p:nvSpPr>
        <p:spPr bwMode="invGray">
          <a:xfrm>
            <a:off x="6102223" y="3668332"/>
            <a:ext cx="647934" cy="276999"/>
          </a:xfrm>
          <a:prstGeom prst="rect">
            <a:avLst/>
          </a:prstGeom>
          <a:noFill/>
          <a:ln w="9525">
            <a:noFill/>
            <a:miter lim="800000"/>
            <a:headEnd/>
            <a:tailEnd/>
          </a:ln>
          <a:effectLst/>
        </p:spPr>
        <p:txBody>
          <a:bodyPr wrap="none">
            <a:spAutoFit/>
          </a:bodyPr>
          <a:lstStyle/>
          <a:p>
            <a:pPr>
              <a:spcBef>
                <a:spcPct val="0"/>
              </a:spcBef>
              <a:buSzPct val="100000"/>
            </a:pPr>
            <a:r>
              <a:rPr lang="en-US" sz="1200" dirty="0">
                <a:solidFill>
                  <a:srgbClr val="663300"/>
                </a:solidFill>
                <a:cs typeface="Times New Roman" pitchFamily="18" charset="0"/>
              </a:rPr>
              <a:t>Cotton</a:t>
            </a:r>
          </a:p>
        </p:txBody>
      </p:sp>
      <p:sp>
        <p:nvSpPr>
          <p:cNvPr id="49" name="Rectangle 48"/>
          <p:cNvSpPr/>
          <p:nvPr/>
        </p:nvSpPr>
        <p:spPr>
          <a:xfrm>
            <a:off x="457200" y="1230868"/>
            <a:ext cx="7620000" cy="369332"/>
          </a:xfrm>
          <a:prstGeom prst="rect">
            <a:avLst/>
          </a:prstGeom>
        </p:spPr>
        <p:txBody>
          <a:bodyPr wrap="square">
            <a:spAutoFit/>
          </a:bodyPr>
          <a:lstStyle/>
          <a:p>
            <a:r>
              <a:rPr lang="en-US" b="1" dirty="0">
                <a:solidFill>
                  <a:srgbClr val="336600"/>
                </a:solidFill>
              </a:rPr>
              <a:t>A LEADER IN THE FIELD OF AGRICULTURAL TECHNOLOGY</a:t>
            </a: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77"/>
          <p:cNvGrpSpPr>
            <a:grpSpLocks/>
          </p:cNvGrpSpPr>
          <p:nvPr/>
        </p:nvGrpSpPr>
        <p:grpSpPr bwMode="auto">
          <a:xfrm>
            <a:off x="3733800" y="381000"/>
            <a:ext cx="4992414" cy="4734983"/>
            <a:chOff x="2365" y="983"/>
            <a:chExt cx="2600" cy="2237"/>
          </a:xfrm>
          <a:solidFill>
            <a:schemeClr val="bg1">
              <a:lumMod val="50000"/>
            </a:schemeClr>
          </a:solidFill>
        </p:grpSpPr>
        <p:sp>
          <p:nvSpPr>
            <p:cNvPr id="101" name="Freeform 978"/>
            <p:cNvSpPr>
              <a:spLocks noChangeAspect="1"/>
            </p:cNvSpPr>
            <p:nvPr/>
          </p:nvSpPr>
          <p:spPr bwMode="auto">
            <a:xfrm>
              <a:off x="2474" y="2470"/>
              <a:ext cx="82" cy="79"/>
            </a:xfrm>
            <a:custGeom>
              <a:avLst/>
              <a:gdLst>
                <a:gd name="T0" fmla="*/ 73 w 82"/>
                <a:gd name="T1" fmla="*/ 55 h 84"/>
                <a:gd name="T2" fmla="*/ 73 w 82"/>
                <a:gd name="T3" fmla="*/ 36 h 84"/>
                <a:gd name="T4" fmla="*/ 81 w 82"/>
                <a:gd name="T5" fmla="*/ 23 h 84"/>
                <a:gd name="T6" fmla="*/ 73 w 82"/>
                <a:gd name="T7" fmla="*/ 10 h 84"/>
                <a:gd name="T8" fmla="*/ 63 w 82"/>
                <a:gd name="T9" fmla="*/ 7 h 84"/>
                <a:gd name="T10" fmla="*/ 49 w 82"/>
                <a:gd name="T11" fmla="*/ 7 h 84"/>
                <a:gd name="T12" fmla="*/ 41 w 82"/>
                <a:gd name="T13" fmla="*/ 0 h 84"/>
                <a:gd name="T14" fmla="*/ 31 w 82"/>
                <a:gd name="T15" fmla="*/ 7 h 84"/>
                <a:gd name="T16" fmla="*/ 24 w 82"/>
                <a:gd name="T17" fmla="*/ 0 h 84"/>
                <a:gd name="T18" fmla="*/ 16 w 82"/>
                <a:gd name="T19" fmla="*/ 7 h 84"/>
                <a:gd name="T20" fmla="*/ 9 w 82"/>
                <a:gd name="T21" fmla="*/ 7 h 84"/>
                <a:gd name="T22" fmla="*/ 9 w 82"/>
                <a:gd name="T23" fmla="*/ 10 h 84"/>
                <a:gd name="T24" fmla="*/ 9 w 82"/>
                <a:gd name="T25" fmla="*/ 18 h 84"/>
                <a:gd name="T26" fmla="*/ 9 w 82"/>
                <a:gd name="T27" fmla="*/ 23 h 84"/>
                <a:gd name="T28" fmla="*/ 9 w 82"/>
                <a:gd name="T29" fmla="*/ 31 h 84"/>
                <a:gd name="T30" fmla="*/ 0 w 82"/>
                <a:gd name="T31" fmla="*/ 31 h 84"/>
                <a:gd name="T32" fmla="*/ 0 w 82"/>
                <a:gd name="T33" fmla="*/ 42 h 84"/>
                <a:gd name="T34" fmla="*/ 16 w 82"/>
                <a:gd name="T35" fmla="*/ 49 h 84"/>
                <a:gd name="T36" fmla="*/ 16 w 82"/>
                <a:gd name="T37" fmla="*/ 61 h 84"/>
                <a:gd name="T38" fmla="*/ 31 w 82"/>
                <a:gd name="T39" fmla="*/ 55 h 84"/>
                <a:gd name="T40" fmla="*/ 56 w 82"/>
                <a:gd name="T41" fmla="*/ 55 h 84"/>
                <a:gd name="T42" fmla="*/ 73 w 82"/>
                <a:gd name="T43" fmla="*/ 55 h 8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2"/>
                <a:gd name="T67" fmla="*/ 0 h 84"/>
                <a:gd name="T68" fmla="*/ 82 w 82"/>
                <a:gd name="T69" fmla="*/ 84 h 8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2" h="84">
                  <a:moveTo>
                    <a:pt x="73" y="75"/>
                  </a:moveTo>
                  <a:lnTo>
                    <a:pt x="73" y="49"/>
                  </a:lnTo>
                  <a:lnTo>
                    <a:pt x="81" y="31"/>
                  </a:lnTo>
                  <a:lnTo>
                    <a:pt x="73" y="15"/>
                  </a:lnTo>
                  <a:lnTo>
                    <a:pt x="63" y="7"/>
                  </a:lnTo>
                  <a:lnTo>
                    <a:pt x="49" y="7"/>
                  </a:lnTo>
                  <a:lnTo>
                    <a:pt x="41" y="0"/>
                  </a:lnTo>
                  <a:lnTo>
                    <a:pt x="31" y="7"/>
                  </a:lnTo>
                  <a:lnTo>
                    <a:pt x="24" y="0"/>
                  </a:lnTo>
                  <a:lnTo>
                    <a:pt x="16" y="7"/>
                  </a:lnTo>
                  <a:lnTo>
                    <a:pt x="9" y="7"/>
                  </a:lnTo>
                  <a:lnTo>
                    <a:pt x="9" y="15"/>
                  </a:lnTo>
                  <a:lnTo>
                    <a:pt x="9" y="23"/>
                  </a:lnTo>
                  <a:lnTo>
                    <a:pt x="9" y="31"/>
                  </a:lnTo>
                  <a:lnTo>
                    <a:pt x="9" y="41"/>
                  </a:lnTo>
                  <a:lnTo>
                    <a:pt x="0" y="41"/>
                  </a:lnTo>
                  <a:lnTo>
                    <a:pt x="0" y="57"/>
                  </a:lnTo>
                  <a:lnTo>
                    <a:pt x="16" y="67"/>
                  </a:lnTo>
                  <a:lnTo>
                    <a:pt x="16" y="83"/>
                  </a:lnTo>
                  <a:lnTo>
                    <a:pt x="31" y="75"/>
                  </a:lnTo>
                  <a:lnTo>
                    <a:pt x="56" y="75"/>
                  </a:lnTo>
                  <a:lnTo>
                    <a:pt x="73" y="75"/>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102" name="Freeform 979"/>
            <p:cNvSpPr>
              <a:spLocks noChangeAspect="1"/>
            </p:cNvSpPr>
            <p:nvPr/>
          </p:nvSpPr>
          <p:spPr bwMode="auto">
            <a:xfrm>
              <a:off x="3476" y="1827"/>
              <a:ext cx="761" cy="541"/>
            </a:xfrm>
            <a:custGeom>
              <a:avLst/>
              <a:gdLst>
                <a:gd name="T0" fmla="*/ 189 w 763"/>
                <a:gd name="T1" fmla="*/ 91 h 572"/>
                <a:gd name="T2" fmla="*/ 208 w 763"/>
                <a:gd name="T3" fmla="*/ 130 h 572"/>
                <a:gd name="T4" fmla="*/ 327 w 763"/>
                <a:gd name="T5" fmla="*/ 161 h 572"/>
                <a:gd name="T6" fmla="*/ 415 w 763"/>
                <a:gd name="T7" fmla="*/ 166 h 572"/>
                <a:gd name="T8" fmla="*/ 463 w 763"/>
                <a:gd name="T9" fmla="*/ 141 h 572"/>
                <a:gd name="T10" fmla="*/ 518 w 763"/>
                <a:gd name="T11" fmla="*/ 122 h 572"/>
                <a:gd name="T12" fmla="*/ 559 w 763"/>
                <a:gd name="T13" fmla="*/ 96 h 572"/>
                <a:gd name="T14" fmla="*/ 518 w 763"/>
                <a:gd name="T15" fmla="*/ 96 h 572"/>
                <a:gd name="T16" fmla="*/ 543 w 763"/>
                <a:gd name="T17" fmla="*/ 65 h 572"/>
                <a:gd name="T18" fmla="*/ 577 w 763"/>
                <a:gd name="T19" fmla="*/ 25 h 572"/>
                <a:gd name="T20" fmla="*/ 577 w 763"/>
                <a:gd name="T21" fmla="*/ 8 h 572"/>
                <a:gd name="T22" fmla="*/ 649 w 763"/>
                <a:gd name="T23" fmla="*/ 19 h 572"/>
                <a:gd name="T24" fmla="*/ 705 w 763"/>
                <a:gd name="T25" fmla="*/ 77 h 572"/>
                <a:gd name="T26" fmla="*/ 752 w 763"/>
                <a:gd name="T27" fmla="*/ 82 h 572"/>
                <a:gd name="T28" fmla="*/ 722 w 763"/>
                <a:gd name="T29" fmla="*/ 130 h 572"/>
                <a:gd name="T30" fmla="*/ 705 w 763"/>
                <a:gd name="T31" fmla="*/ 166 h 572"/>
                <a:gd name="T32" fmla="*/ 673 w 763"/>
                <a:gd name="T33" fmla="*/ 174 h 572"/>
                <a:gd name="T34" fmla="*/ 626 w 763"/>
                <a:gd name="T35" fmla="*/ 200 h 572"/>
                <a:gd name="T36" fmla="*/ 586 w 763"/>
                <a:gd name="T37" fmla="*/ 218 h 572"/>
                <a:gd name="T38" fmla="*/ 594 w 763"/>
                <a:gd name="T39" fmla="*/ 193 h 572"/>
                <a:gd name="T40" fmla="*/ 559 w 763"/>
                <a:gd name="T41" fmla="*/ 213 h 572"/>
                <a:gd name="T42" fmla="*/ 567 w 763"/>
                <a:gd name="T43" fmla="*/ 239 h 572"/>
                <a:gd name="T44" fmla="*/ 601 w 763"/>
                <a:gd name="T45" fmla="*/ 244 h 572"/>
                <a:gd name="T46" fmla="*/ 567 w 763"/>
                <a:gd name="T47" fmla="*/ 264 h 572"/>
                <a:gd name="T48" fmla="*/ 594 w 763"/>
                <a:gd name="T49" fmla="*/ 304 h 572"/>
                <a:gd name="T50" fmla="*/ 570 w 763"/>
                <a:gd name="T51" fmla="*/ 322 h 572"/>
                <a:gd name="T52" fmla="*/ 570 w 763"/>
                <a:gd name="T53" fmla="*/ 360 h 572"/>
                <a:gd name="T54" fmla="*/ 559 w 763"/>
                <a:gd name="T55" fmla="*/ 388 h 572"/>
                <a:gd name="T56" fmla="*/ 527 w 763"/>
                <a:gd name="T57" fmla="*/ 407 h 572"/>
                <a:gd name="T58" fmla="*/ 495 w 763"/>
                <a:gd name="T59" fmla="*/ 407 h 572"/>
                <a:gd name="T60" fmla="*/ 454 w 763"/>
                <a:gd name="T61" fmla="*/ 425 h 572"/>
                <a:gd name="T62" fmla="*/ 432 w 763"/>
                <a:gd name="T63" fmla="*/ 420 h 572"/>
                <a:gd name="T64" fmla="*/ 409 w 763"/>
                <a:gd name="T65" fmla="*/ 407 h 572"/>
                <a:gd name="T66" fmla="*/ 351 w 763"/>
                <a:gd name="T67" fmla="*/ 407 h 572"/>
                <a:gd name="T68" fmla="*/ 345 w 763"/>
                <a:gd name="T69" fmla="*/ 425 h 572"/>
                <a:gd name="T70" fmla="*/ 327 w 763"/>
                <a:gd name="T71" fmla="*/ 420 h 572"/>
                <a:gd name="T72" fmla="*/ 312 w 763"/>
                <a:gd name="T73" fmla="*/ 399 h 572"/>
                <a:gd name="T74" fmla="*/ 305 w 763"/>
                <a:gd name="T75" fmla="*/ 360 h 572"/>
                <a:gd name="T76" fmla="*/ 272 w 763"/>
                <a:gd name="T77" fmla="*/ 336 h 572"/>
                <a:gd name="T78" fmla="*/ 194 w 763"/>
                <a:gd name="T79" fmla="*/ 348 h 572"/>
                <a:gd name="T80" fmla="*/ 174 w 763"/>
                <a:gd name="T81" fmla="*/ 348 h 572"/>
                <a:gd name="T82" fmla="*/ 126 w 763"/>
                <a:gd name="T83" fmla="*/ 336 h 572"/>
                <a:gd name="T84" fmla="*/ 85 w 763"/>
                <a:gd name="T85" fmla="*/ 322 h 572"/>
                <a:gd name="T86" fmla="*/ 71 w 763"/>
                <a:gd name="T87" fmla="*/ 296 h 572"/>
                <a:gd name="T88" fmla="*/ 78 w 763"/>
                <a:gd name="T89" fmla="*/ 257 h 572"/>
                <a:gd name="T90" fmla="*/ 31 w 763"/>
                <a:gd name="T91" fmla="*/ 252 h 572"/>
                <a:gd name="T92" fmla="*/ 14 w 763"/>
                <a:gd name="T93" fmla="*/ 239 h 572"/>
                <a:gd name="T94" fmla="*/ 0 w 763"/>
                <a:gd name="T95" fmla="*/ 200 h 572"/>
                <a:gd name="T96" fmla="*/ 39 w 763"/>
                <a:gd name="T97" fmla="*/ 186 h 572"/>
                <a:gd name="T98" fmla="*/ 85 w 763"/>
                <a:gd name="T99" fmla="*/ 161 h 572"/>
                <a:gd name="T100" fmla="*/ 102 w 763"/>
                <a:gd name="T101" fmla="*/ 130 h 572"/>
                <a:gd name="T102" fmla="*/ 142 w 763"/>
                <a:gd name="T103" fmla="*/ 102 h 5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63"/>
                <a:gd name="T157" fmla="*/ 0 h 572"/>
                <a:gd name="T158" fmla="*/ 763 w 763"/>
                <a:gd name="T159" fmla="*/ 572 h 57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63" h="572">
                  <a:moveTo>
                    <a:pt x="158" y="102"/>
                  </a:moveTo>
                  <a:lnTo>
                    <a:pt x="174" y="93"/>
                  </a:lnTo>
                  <a:lnTo>
                    <a:pt x="189" y="119"/>
                  </a:lnTo>
                  <a:lnTo>
                    <a:pt x="206" y="119"/>
                  </a:lnTo>
                  <a:lnTo>
                    <a:pt x="213" y="135"/>
                  </a:lnTo>
                  <a:lnTo>
                    <a:pt x="213" y="171"/>
                  </a:lnTo>
                  <a:lnTo>
                    <a:pt x="262" y="187"/>
                  </a:lnTo>
                  <a:lnTo>
                    <a:pt x="287" y="213"/>
                  </a:lnTo>
                  <a:lnTo>
                    <a:pt x="332" y="213"/>
                  </a:lnTo>
                  <a:lnTo>
                    <a:pt x="356" y="230"/>
                  </a:lnTo>
                  <a:lnTo>
                    <a:pt x="390" y="238"/>
                  </a:lnTo>
                  <a:lnTo>
                    <a:pt x="420" y="220"/>
                  </a:lnTo>
                  <a:lnTo>
                    <a:pt x="453" y="220"/>
                  </a:lnTo>
                  <a:lnTo>
                    <a:pt x="476" y="196"/>
                  </a:lnTo>
                  <a:lnTo>
                    <a:pt x="468" y="187"/>
                  </a:lnTo>
                  <a:lnTo>
                    <a:pt x="484" y="171"/>
                  </a:lnTo>
                  <a:lnTo>
                    <a:pt x="500" y="177"/>
                  </a:lnTo>
                  <a:lnTo>
                    <a:pt x="523" y="161"/>
                  </a:lnTo>
                  <a:lnTo>
                    <a:pt x="540" y="144"/>
                  </a:lnTo>
                  <a:lnTo>
                    <a:pt x="572" y="144"/>
                  </a:lnTo>
                  <a:lnTo>
                    <a:pt x="564" y="128"/>
                  </a:lnTo>
                  <a:lnTo>
                    <a:pt x="555" y="119"/>
                  </a:lnTo>
                  <a:lnTo>
                    <a:pt x="540" y="128"/>
                  </a:lnTo>
                  <a:lnTo>
                    <a:pt x="523" y="128"/>
                  </a:lnTo>
                  <a:lnTo>
                    <a:pt x="523" y="93"/>
                  </a:lnTo>
                  <a:lnTo>
                    <a:pt x="532" y="76"/>
                  </a:lnTo>
                  <a:lnTo>
                    <a:pt x="548" y="86"/>
                  </a:lnTo>
                  <a:lnTo>
                    <a:pt x="572" y="76"/>
                  </a:lnTo>
                  <a:lnTo>
                    <a:pt x="579" y="42"/>
                  </a:lnTo>
                  <a:lnTo>
                    <a:pt x="587" y="34"/>
                  </a:lnTo>
                  <a:lnTo>
                    <a:pt x="587" y="24"/>
                  </a:lnTo>
                  <a:lnTo>
                    <a:pt x="579" y="24"/>
                  </a:lnTo>
                  <a:lnTo>
                    <a:pt x="587" y="8"/>
                  </a:lnTo>
                  <a:lnTo>
                    <a:pt x="619" y="0"/>
                  </a:lnTo>
                  <a:lnTo>
                    <a:pt x="643" y="8"/>
                  </a:lnTo>
                  <a:lnTo>
                    <a:pt x="659" y="24"/>
                  </a:lnTo>
                  <a:lnTo>
                    <a:pt x="675" y="86"/>
                  </a:lnTo>
                  <a:lnTo>
                    <a:pt x="692" y="86"/>
                  </a:lnTo>
                  <a:lnTo>
                    <a:pt x="715" y="102"/>
                  </a:lnTo>
                  <a:lnTo>
                    <a:pt x="715" y="119"/>
                  </a:lnTo>
                  <a:lnTo>
                    <a:pt x="732" y="119"/>
                  </a:lnTo>
                  <a:lnTo>
                    <a:pt x="762" y="109"/>
                  </a:lnTo>
                  <a:lnTo>
                    <a:pt x="762" y="128"/>
                  </a:lnTo>
                  <a:lnTo>
                    <a:pt x="739" y="177"/>
                  </a:lnTo>
                  <a:lnTo>
                    <a:pt x="732" y="171"/>
                  </a:lnTo>
                  <a:lnTo>
                    <a:pt x="715" y="177"/>
                  </a:lnTo>
                  <a:lnTo>
                    <a:pt x="722" y="204"/>
                  </a:lnTo>
                  <a:lnTo>
                    <a:pt x="715" y="220"/>
                  </a:lnTo>
                  <a:lnTo>
                    <a:pt x="707" y="220"/>
                  </a:lnTo>
                  <a:lnTo>
                    <a:pt x="692" y="230"/>
                  </a:lnTo>
                  <a:lnTo>
                    <a:pt x="683" y="230"/>
                  </a:lnTo>
                  <a:lnTo>
                    <a:pt x="675" y="238"/>
                  </a:lnTo>
                  <a:lnTo>
                    <a:pt x="668" y="238"/>
                  </a:lnTo>
                  <a:lnTo>
                    <a:pt x="636" y="264"/>
                  </a:lnTo>
                  <a:lnTo>
                    <a:pt x="636" y="272"/>
                  </a:lnTo>
                  <a:lnTo>
                    <a:pt x="619" y="272"/>
                  </a:lnTo>
                  <a:lnTo>
                    <a:pt x="596" y="289"/>
                  </a:lnTo>
                  <a:lnTo>
                    <a:pt x="596" y="281"/>
                  </a:lnTo>
                  <a:lnTo>
                    <a:pt x="596" y="272"/>
                  </a:lnTo>
                  <a:lnTo>
                    <a:pt x="604" y="255"/>
                  </a:lnTo>
                  <a:lnTo>
                    <a:pt x="596" y="246"/>
                  </a:lnTo>
                  <a:lnTo>
                    <a:pt x="572" y="272"/>
                  </a:lnTo>
                  <a:lnTo>
                    <a:pt x="564" y="281"/>
                  </a:lnTo>
                  <a:lnTo>
                    <a:pt x="555" y="281"/>
                  </a:lnTo>
                  <a:lnTo>
                    <a:pt x="548" y="289"/>
                  </a:lnTo>
                  <a:lnTo>
                    <a:pt x="572" y="315"/>
                  </a:lnTo>
                  <a:lnTo>
                    <a:pt x="587" y="306"/>
                  </a:lnTo>
                  <a:lnTo>
                    <a:pt x="611" y="315"/>
                  </a:lnTo>
                  <a:lnTo>
                    <a:pt x="611" y="324"/>
                  </a:lnTo>
                  <a:lnTo>
                    <a:pt x="604" y="315"/>
                  </a:lnTo>
                  <a:lnTo>
                    <a:pt x="587" y="324"/>
                  </a:lnTo>
                  <a:lnTo>
                    <a:pt x="572" y="349"/>
                  </a:lnTo>
                  <a:lnTo>
                    <a:pt x="579" y="357"/>
                  </a:lnTo>
                  <a:lnTo>
                    <a:pt x="587" y="391"/>
                  </a:lnTo>
                  <a:lnTo>
                    <a:pt x="604" y="401"/>
                  </a:lnTo>
                  <a:lnTo>
                    <a:pt x="596" y="401"/>
                  </a:lnTo>
                  <a:lnTo>
                    <a:pt x="604" y="417"/>
                  </a:lnTo>
                  <a:lnTo>
                    <a:pt x="579" y="426"/>
                  </a:lnTo>
                  <a:lnTo>
                    <a:pt x="604" y="426"/>
                  </a:lnTo>
                  <a:lnTo>
                    <a:pt x="596" y="460"/>
                  </a:lnTo>
                  <a:lnTo>
                    <a:pt x="579" y="476"/>
                  </a:lnTo>
                  <a:lnTo>
                    <a:pt x="572" y="476"/>
                  </a:lnTo>
                  <a:lnTo>
                    <a:pt x="572" y="492"/>
                  </a:lnTo>
                  <a:lnTo>
                    <a:pt x="564" y="512"/>
                  </a:lnTo>
                  <a:lnTo>
                    <a:pt x="555" y="512"/>
                  </a:lnTo>
                  <a:lnTo>
                    <a:pt x="555" y="519"/>
                  </a:lnTo>
                  <a:lnTo>
                    <a:pt x="532" y="538"/>
                  </a:lnTo>
                  <a:lnTo>
                    <a:pt x="508" y="538"/>
                  </a:lnTo>
                  <a:lnTo>
                    <a:pt x="508" y="545"/>
                  </a:lnTo>
                  <a:lnTo>
                    <a:pt x="500" y="538"/>
                  </a:lnTo>
                  <a:lnTo>
                    <a:pt x="500" y="545"/>
                  </a:lnTo>
                  <a:lnTo>
                    <a:pt x="493" y="545"/>
                  </a:lnTo>
                  <a:lnTo>
                    <a:pt x="459" y="561"/>
                  </a:lnTo>
                  <a:lnTo>
                    <a:pt x="453" y="571"/>
                  </a:lnTo>
                  <a:lnTo>
                    <a:pt x="453" y="554"/>
                  </a:lnTo>
                  <a:lnTo>
                    <a:pt x="437" y="554"/>
                  </a:lnTo>
                  <a:lnTo>
                    <a:pt x="429" y="554"/>
                  </a:lnTo>
                  <a:lnTo>
                    <a:pt x="414" y="554"/>
                  </a:lnTo>
                  <a:lnTo>
                    <a:pt x="414" y="538"/>
                  </a:lnTo>
                  <a:lnTo>
                    <a:pt x="395" y="538"/>
                  </a:lnTo>
                  <a:lnTo>
                    <a:pt x="366" y="545"/>
                  </a:lnTo>
                  <a:lnTo>
                    <a:pt x="356" y="538"/>
                  </a:lnTo>
                  <a:lnTo>
                    <a:pt x="356" y="545"/>
                  </a:lnTo>
                  <a:lnTo>
                    <a:pt x="350" y="545"/>
                  </a:lnTo>
                  <a:lnTo>
                    <a:pt x="350" y="561"/>
                  </a:lnTo>
                  <a:lnTo>
                    <a:pt x="341" y="561"/>
                  </a:lnTo>
                  <a:lnTo>
                    <a:pt x="341" y="554"/>
                  </a:lnTo>
                  <a:lnTo>
                    <a:pt x="332" y="554"/>
                  </a:lnTo>
                  <a:lnTo>
                    <a:pt x="317" y="545"/>
                  </a:lnTo>
                  <a:lnTo>
                    <a:pt x="317" y="538"/>
                  </a:lnTo>
                  <a:lnTo>
                    <a:pt x="317" y="528"/>
                  </a:lnTo>
                  <a:lnTo>
                    <a:pt x="310" y="519"/>
                  </a:lnTo>
                  <a:lnTo>
                    <a:pt x="302" y="519"/>
                  </a:lnTo>
                  <a:lnTo>
                    <a:pt x="310" y="476"/>
                  </a:lnTo>
                  <a:lnTo>
                    <a:pt x="302" y="460"/>
                  </a:lnTo>
                  <a:lnTo>
                    <a:pt x="293" y="460"/>
                  </a:lnTo>
                  <a:lnTo>
                    <a:pt x="277" y="443"/>
                  </a:lnTo>
                  <a:lnTo>
                    <a:pt x="262" y="443"/>
                  </a:lnTo>
                  <a:lnTo>
                    <a:pt x="222" y="460"/>
                  </a:lnTo>
                  <a:lnTo>
                    <a:pt x="199" y="460"/>
                  </a:lnTo>
                  <a:lnTo>
                    <a:pt x="189" y="469"/>
                  </a:lnTo>
                  <a:lnTo>
                    <a:pt x="183" y="460"/>
                  </a:lnTo>
                  <a:lnTo>
                    <a:pt x="174" y="460"/>
                  </a:lnTo>
                  <a:lnTo>
                    <a:pt x="150" y="460"/>
                  </a:lnTo>
                  <a:lnTo>
                    <a:pt x="134" y="450"/>
                  </a:lnTo>
                  <a:lnTo>
                    <a:pt x="126" y="443"/>
                  </a:lnTo>
                  <a:lnTo>
                    <a:pt x="119" y="443"/>
                  </a:lnTo>
                  <a:lnTo>
                    <a:pt x="102" y="426"/>
                  </a:lnTo>
                  <a:lnTo>
                    <a:pt x="85" y="426"/>
                  </a:lnTo>
                  <a:lnTo>
                    <a:pt x="63" y="417"/>
                  </a:lnTo>
                  <a:lnTo>
                    <a:pt x="55" y="391"/>
                  </a:lnTo>
                  <a:lnTo>
                    <a:pt x="71" y="391"/>
                  </a:lnTo>
                  <a:lnTo>
                    <a:pt x="63" y="374"/>
                  </a:lnTo>
                  <a:lnTo>
                    <a:pt x="78" y="357"/>
                  </a:lnTo>
                  <a:lnTo>
                    <a:pt x="78" y="340"/>
                  </a:lnTo>
                  <a:lnTo>
                    <a:pt x="71" y="332"/>
                  </a:lnTo>
                  <a:lnTo>
                    <a:pt x="46" y="340"/>
                  </a:lnTo>
                  <a:lnTo>
                    <a:pt x="31" y="332"/>
                  </a:lnTo>
                  <a:lnTo>
                    <a:pt x="23" y="324"/>
                  </a:lnTo>
                  <a:lnTo>
                    <a:pt x="7" y="315"/>
                  </a:lnTo>
                  <a:lnTo>
                    <a:pt x="14" y="315"/>
                  </a:lnTo>
                  <a:lnTo>
                    <a:pt x="14" y="289"/>
                  </a:lnTo>
                  <a:lnTo>
                    <a:pt x="0" y="289"/>
                  </a:lnTo>
                  <a:lnTo>
                    <a:pt x="0" y="264"/>
                  </a:lnTo>
                  <a:lnTo>
                    <a:pt x="14" y="255"/>
                  </a:lnTo>
                  <a:lnTo>
                    <a:pt x="31" y="255"/>
                  </a:lnTo>
                  <a:lnTo>
                    <a:pt x="39" y="246"/>
                  </a:lnTo>
                  <a:lnTo>
                    <a:pt x="55" y="246"/>
                  </a:lnTo>
                  <a:lnTo>
                    <a:pt x="78" y="230"/>
                  </a:lnTo>
                  <a:lnTo>
                    <a:pt x="85" y="213"/>
                  </a:lnTo>
                  <a:lnTo>
                    <a:pt x="78" y="177"/>
                  </a:lnTo>
                  <a:lnTo>
                    <a:pt x="78" y="171"/>
                  </a:lnTo>
                  <a:lnTo>
                    <a:pt x="102" y="171"/>
                  </a:lnTo>
                  <a:lnTo>
                    <a:pt x="110" y="135"/>
                  </a:lnTo>
                  <a:lnTo>
                    <a:pt x="134" y="135"/>
                  </a:lnTo>
                  <a:lnTo>
                    <a:pt x="142" y="135"/>
                  </a:lnTo>
                  <a:lnTo>
                    <a:pt x="150" y="109"/>
                  </a:lnTo>
                  <a:lnTo>
                    <a:pt x="158" y="102"/>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103" name="Freeform 980"/>
            <p:cNvSpPr>
              <a:spLocks noChangeAspect="1"/>
            </p:cNvSpPr>
            <p:nvPr/>
          </p:nvSpPr>
          <p:spPr bwMode="auto">
            <a:xfrm>
              <a:off x="3490" y="1787"/>
              <a:ext cx="779" cy="591"/>
            </a:xfrm>
            <a:custGeom>
              <a:avLst/>
              <a:gdLst>
                <a:gd name="T0" fmla="*/ 189 w 782"/>
                <a:gd name="T1" fmla="*/ 98 h 624"/>
                <a:gd name="T2" fmla="*/ 215 w 782"/>
                <a:gd name="T3" fmla="*/ 143 h 624"/>
                <a:gd name="T4" fmla="*/ 335 w 782"/>
                <a:gd name="T5" fmla="*/ 177 h 624"/>
                <a:gd name="T6" fmla="*/ 421 w 782"/>
                <a:gd name="T7" fmla="*/ 184 h 624"/>
                <a:gd name="T8" fmla="*/ 470 w 782"/>
                <a:gd name="T9" fmla="*/ 155 h 624"/>
                <a:gd name="T10" fmla="*/ 526 w 782"/>
                <a:gd name="T11" fmla="*/ 135 h 624"/>
                <a:gd name="T12" fmla="*/ 568 w 782"/>
                <a:gd name="T13" fmla="*/ 107 h 624"/>
                <a:gd name="T14" fmla="*/ 526 w 782"/>
                <a:gd name="T15" fmla="*/ 107 h 624"/>
                <a:gd name="T16" fmla="*/ 551 w 782"/>
                <a:gd name="T17" fmla="*/ 71 h 624"/>
                <a:gd name="T18" fmla="*/ 592 w 782"/>
                <a:gd name="T19" fmla="*/ 28 h 624"/>
                <a:gd name="T20" fmla="*/ 592 w 782"/>
                <a:gd name="T21" fmla="*/ 8 h 624"/>
                <a:gd name="T22" fmla="*/ 660 w 782"/>
                <a:gd name="T23" fmla="*/ 21 h 624"/>
                <a:gd name="T24" fmla="*/ 717 w 782"/>
                <a:gd name="T25" fmla="*/ 85 h 624"/>
                <a:gd name="T26" fmla="*/ 766 w 782"/>
                <a:gd name="T27" fmla="*/ 91 h 624"/>
                <a:gd name="T28" fmla="*/ 735 w 782"/>
                <a:gd name="T29" fmla="*/ 143 h 624"/>
                <a:gd name="T30" fmla="*/ 717 w 782"/>
                <a:gd name="T31" fmla="*/ 184 h 624"/>
                <a:gd name="T32" fmla="*/ 685 w 782"/>
                <a:gd name="T33" fmla="*/ 190 h 624"/>
                <a:gd name="T34" fmla="*/ 641 w 782"/>
                <a:gd name="T35" fmla="*/ 220 h 624"/>
                <a:gd name="T36" fmla="*/ 601 w 782"/>
                <a:gd name="T37" fmla="*/ 239 h 624"/>
                <a:gd name="T38" fmla="*/ 609 w 782"/>
                <a:gd name="T39" fmla="*/ 213 h 624"/>
                <a:gd name="T40" fmla="*/ 568 w 782"/>
                <a:gd name="T41" fmla="*/ 233 h 624"/>
                <a:gd name="T42" fmla="*/ 576 w 782"/>
                <a:gd name="T43" fmla="*/ 262 h 624"/>
                <a:gd name="T44" fmla="*/ 617 w 782"/>
                <a:gd name="T45" fmla="*/ 269 h 624"/>
                <a:gd name="T46" fmla="*/ 576 w 782"/>
                <a:gd name="T47" fmla="*/ 290 h 624"/>
                <a:gd name="T48" fmla="*/ 609 w 782"/>
                <a:gd name="T49" fmla="*/ 333 h 624"/>
                <a:gd name="T50" fmla="*/ 584 w 782"/>
                <a:gd name="T51" fmla="*/ 353 h 624"/>
                <a:gd name="T52" fmla="*/ 584 w 782"/>
                <a:gd name="T53" fmla="*/ 396 h 624"/>
                <a:gd name="T54" fmla="*/ 568 w 782"/>
                <a:gd name="T55" fmla="*/ 426 h 624"/>
                <a:gd name="T56" fmla="*/ 536 w 782"/>
                <a:gd name="T57" fmla="*/ 447 h 624"/>
                <a:gd name="T58" fmla="*/ 503 w 782"/>
                <a:gd name="T59" fmla="*/ 447 h 624"/>
                <a:gd name="T60" fmla="*/ 461 w 782"/>
                <a:gd name="T61" fmla="*/ 467 h 624"/>
                <a:gd name="T62" fmla="*/ 438 w 782"/>
                <a:gd name="T63" fmla="*/ 460 h 624"/>
                <a:gd name="T64" fmla="*/ 415 w 782"/>
                <a:gd name="T65" fmla="*/ 447 h 624"/>
                <a:gd name="T66" fmla="*/ 360 w 782"/>
                <a:gd name="T67" fmla="*/ 447 h 624"/>
                <a:gd name="T68" fmla="*/ 353 w 782"/>
                <a:gd name="T69" fmla="*/ 467 h 624"/>
                <a:gd name="T70" fmla="*/ 335 w 782"/>
                <a:gd name="T71" fmla="*/ 460 h 624"/>
                <a:gd name="T72" fmla="*/ 320 w 782"/>
                <a:gd name="T73" fmla="*/ 439 h 624"/>
                <a:gd name="T74" fmla="*/ 314 w 782"/>
                <a:gd name="T75" fmla="*/ 396 h 624"/>
                <a:gd name="T76" fmla="*/ 279 w 782"/>
                <a:gd name="T77" fmla="*/ 368 h 624"/>
                <a:gd name="T78" fmla="*/ 198 w 782"/>
                <a:gd name="T79" fmla="*/ 382 h 624"/>
                <a:gd name="T80" fmla="*/ 173 w 782"/>
                <a:gd name="T81" fmla="*/ 382 h 624"/>
                <a:gd name="T82" fmla="*/ 128 w 782"/>
                <a:gd name="T83" fmla="*/ 368 h 624"/>
                <a:gd name="T84" fmla="*/ 88 w 782"/>
                <a:gd name="T85" fmla="*/ 353 h 624"/>
                <a:gd name="T86" fmla="*/ 73 w 782"/>
                <a:gd name="T87" fmla="*/ 326 h 624"/>
                <a:gd name="T88" fmla="*/ 80 w 782"/>
                <a:gd name="T89" fmla="*/ 282 h 624"/>
                <a:gd name="T90" fmla="*/ 32 w 782"/>
                <a:gd name="T91" fmla="*/ 277 h 624"/>
                <a:gd name="T92" fmla="*/ 15 w 782"/>
                <a:gd name="T93" fmla="*/ 262 h 624"/>
                <a:gd name="T94" fmla="*/ 0 w 782"/>
                <a:gd name="T95" fmla="*/ 220 h 624"/>
                <a:gd name="T96" fmla="*/ 40 w 782"/>
                <a:gd name="T97" fmla="*/ 205 h 624"/>
                <a:gd name="T98" fmla="*/ 88 w 782"/>
                <a:gd name="T99" fmla="*/ 177 h 624"/>
                <a:gd name="T100" fmla="*/ 105 w 782"/>
                <a:gd name="T101" fmla="*/ 143 h 624"/>
                <a:gd name="T102" fmla="*/ 141 w 782"/>
                <a:gd name="T103" fmla="*/ 113 h 62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82"/>
                <a:gd name="T157" fmla="*/ 0 h 624"/>
                <a:gd name="T158" fmla="*/ 782 w 782"/>
                <a:gd name="T159" fmla="*/ 624 h 62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82" h="624">
                  <a:moveTo>
                    <a:pt x="162" y="112"/>
                  </a:moveTo>
                  <a:lnTo>
                    <a:pt x="178" y="102"/>
                  </a:lnTo>
                  <a:lnTo>
                    <a:pt x="194" y="130"/>
                  </a:lnTo>
                  <a:lnTo>
                    <a:pt x="212" y="130"/>
                  </a:lnTo>
                  <a:lnTo>
                    <a:pt x="220" y="148"/>
                  </a:lnTo>
                  <a:lnTo>
                    <a:pt x="220" y="187"/>
                  </a:lnTo>
                  <a:lnTo>
                    <a:pt x="269" y="204"/>
                  </a:lnTo>
                  <a:lnTo>
                    <a:pt x="294" y="232"/>
                  </a:lnTo>
                  <a:lnTo>
                    <a:pt x="340" y="232"/>
                  </a:lnTo>
                  <a:lnTo>
                    <a:pt x="365" y="250"/>
                  </a:lnTo>
                  <a:lnTo>
                    <a:pt x="399" y="260"/>
                  </a:lnTo>
                  <a:lnTo>
                    <a:pt x="431" y="241"/>
                  </a:lnTo>
                  <a:lnTo>
                    <a:pt x="464" y="241"/>
                  </a:lnTo>
                  <a:lnTo>
                    <a:pt x="488" y="214"/>
                  </a:lnTo>
                  <a:lnTo>
                    <a:pt x="480" y="204"/>
                  </a:lnTo>
                  <a:lnTo>
                    <a:pt x="496" y="187"/>
                  </a:lnTo>
                  <a:lnTo>
                    <a:pt x="513" y="194"/>
                  </a:lnTo>
                  <a:lnTo>
                    <a:pt x="536" y="177"/>
                  </a:lnTo>
                  <a:lnTo>
                    <a:pt x="554" y="158"/>
                  </a:lnTo>
                  <a:lnTo>
                    <a:pt x="586" y="158"/>
                  </a:lnTo>
                  <a:lnTo>
                    <a:pt x="578" y="140"/>
                  </a:lnTo>
                  <a:lnTo>
                    <a:pt x="569" y="130"/>
                  </a:lnTo>
                  <a:lnTo>
                    <a:pt x="554" y="140"/>
                  </a:lnTo>
                  <a:lnTo>
                    <a:pt x="536" y="140"/>
                  </a:lnTo>
                  <a:lnTo>
                    <a:pt x="536" y="102"/>
                  </a:lnTo>
                  <a:lnTo>
                    <a:pt x="546" y="84"/>
                  </a:lnTo>
                  <a:lnTo>
                    <a:pt x="561" y="93"/>
                  </a:lnTo>
                  <a:lnTo>
                    <a:pt x="586" y="84"/>
                  </a:lnTo>
                  <a:lnTo>
                    <a:pt x="594" y="46"/>
                  </a:lnTo>
                  <a:lnTo>
                    <a:pt x="602" y="38"/>
                  </a:lnTo>
                  <a:lnTo>
                    <a:pt x="602" y="26"/>
                  </a:lnTo>
                  <a:lnTo>
                    <a:pt x="594" y="26"/>
                  </a:lnTo>
                  <a:lnTo>
                    <a:pt x="602" y="8"/>
                  </a:lnTo>
                  <a:lnTo>
                    <a:pt x="635" y="0"/>
                  </a:lnTo>
                  <a:lnTo>
                    <a:pt x="660" y="8"/>
                  </a:lnTo>
                  <a:lnTo>
                    <a:pt x="675" y="26"/>
                  </a:lnTo>
                  <a:lnTo>
                    <a:pt x="692" y="93"/>
                  </a:lnTo>
                  <a:lnTo>
                    <a:pt x="709" y="93"/>
                  </a:lnTo>
                  <a:lnTo>
                    <a:pt x="732" y="112"/>
                  </a:lnTo>
                  <a:lnTo>
                    <a:pt x="732" y="130"/>
                  </a:lnTo>
                  <a:lnTo>
                    <a:pt x="750" y="130"/>
                  </a:lnTo>
                  <a:lnTo>
                    <a:pt x="781" y="119"/>
                  </a:lnTo>
                  <a:lnTo>
                    <a:pt x="781" y="140"/>
                  </a:lnTo>
                  <a:lnTo>
                    <a:pt x="757" y="194"/>
                  </a:lnTo>
                  <a:lnTo>
                    <a:pt x="750" y="187"/>
                  </a:lnTo>
                  <a:lnTo>
                    <a:pt x="732" y="194"/>
                  </a:lnTo>
                  <a:lnTo>
                    <a:pt x="740" y="223"/>
                  </a:lnTo>
                  <a:lnTo>
                    <a:pt x="732" y="241"/>
                  </a:lnTo>
                  <a:lnTo>
                    <a:pt x="725" y="241"/>
                  </a:lnTo>
                  <a:lnTo>
                    <a:pt x="709" y="250"/>
                  </a:lnTo>
                  <a:lnTo>
                    <a:pt x="700" y="250"/>
                  </a:lnTo>
                  <a:lnTo>
                    <a:pt x="692" y="260"/>
                  </a:lnTo>
                  <a:lnTo>
                    <a:pt x="684" y="260"/>
                  </a:lnTo>
                  <a:lnTo>
                    <a:pt x="652" y="288"/>
                  </a:lnTo>
                  <a:lnTo>
                    <a:pt x="652" y="296"/>
                  </a:lnTo>
                  <a:lnTo>
                    <a:pt x="635" y="296"/>
                  </a:lnTo>
                  <a:lnTo>
                    <a:pt x="611" y="314"/>
                  </a:lnTo>
                  <a:lnTo>
                    <a:pt x="611" y="306"/>
                  </a:lnTo>
                  <a:lnTo>
                    <a:pt x="611" y="296"/>
                  </a:lnTo>
                  <a:lnTo>
                    <a:pt x="619" y="280"/>
                  </a:lnTo>
                  <a:lnTo>
                    <a:pt x="611" y="268"/>
                  </a:lnTo>
                  <a:lnTo>
                    <a:pt x="586" y="296"/>
                  </a:lnTo>
                  <a:lnTo>
                    <a:pt x="578" y="306"/>
                  </a:lnTo>
                  <a:lnTo>
                    <a:pt x="569" y="306"/>
                  </a:lnTo>
                  <a:lnTo>
                    <a:pt x="561" y="314"/>
                  </a:lnTo>
                  <a:lnTo>
                    <a:pt x="586" y="343"/>
                  </a:lnTo>
                  <a:lnTo>
                    <a:pt x="602" y="334"/>
                  </a:lnTo>
                  <a:lnTo>
                    <a:pt x="627" y="343"/>
                  </a:lnTo>
                  <a:lnTo>
                    <a:pt x="627" y="354"/>
                  </a:lnTo>
                  <a:lnTo>
                    <a:pt x="619" y="343"/>
                  </a:lnTo>
                  <a:lnTo>
                    <a:pt x="602" y="354"/>
                  </a:lnTo>
                  <a:lnTo>
                    <a:pt x="586" y="380"/>
                  </a:lnTo>
                  <a:lnTo>
                    <a:pt x="594" y="389"/>
                  </a:lnTo>
                  <a:lnTo>
                    <a:pt x="602" y="427"/>
                  </a:lnTo>
                  <a:lnTo>
                    <a:pt x="619" y="438"/>
                  </a:lnTo>
                  <a:lnTo>
                    <a:pt x="611" y="438"/>
                  </a:lnTo>
                  <a:lnTo>
                    <a:pt x="619" y="455"/>
                  </a:lnTo>
                  <a:lnTo>
                    <a:pt x="594" y="464"/>
                  </a:lnTo>
                  <a:lnTo>
                    <a:pt x="619" y="464"/>
                  </a:lnTo>
                  <a:lnTo>
                    <a:pt x="611" y="502"/>
                  </a:lnTo>
                  <a:lnTo>
                    <a:pt x="594" y="519"/>
                  </a:lnTo>
                  <a:lnTo>
                    <a:pt x="586" y="519"/>
                  </a:lnTo>
                  <a:lnTo>
                    <a:pt x="586" y="537"/>
                  </a:lnTo>
                  <a:lnTo>
                    <a:pt x="578" y="559"/>
                  </a:lnTo>
                  <a:lnTo>
                    <a:pt x="569" y="559"/>
                  </a:lnTo>
                  <a:lnTo>
                    <a:pt x="569" y="565"/>
                  </a:lnTo>
                  <a:lnTo>
                    <a:pt x="546" y="586"/>
                  </a:lnTo>
                  <a:lnTo>
                    <a:pt x="521" y="586"/>
                  </a:lnTo>
                  <a:lnTo>
                    <a:pt x="521" y="594"/>
                  </a:lnTo>
                  <a:lnTo>
                    <a:pt x="513" y="586"/>
                  </a:lnTo>
                  <a:lnTo>
                    <a:pt x="513" y="594"/>
                  </a:lnTo>
                  <a:lnTo>
                    <a:pt x="506" y="594"/>
                  </a:lnTo>
                  <a:lnTo>
                    <a:pt x="471" y="612"/>
                  </a:lnTo>
                  <a:lnTo>
                    <a:pt x="464" y="623"/>
                  </a:lnTo>
                  <a:lnTo>
                    <a:pt x="464" y="604"/>
                  </a:lnTo>
                  <a:lnTo>
                    <a:pt x="448" y="604"/>
                  </a:lnTo>
                  <a:lnTo>
                    <a:pt x="440" y="604"/>
                  </a:lnTo>
                  <a:lnTo>
                    <a:pt x="425" y="604"/>
                  </a:lnTo>
                  <a:lnTo>
                    <a:pt x="425" y="586"/>
                  </a:lnTo>
                  <a:lnTo>
                    <a:pt x="406" y="586"/>
                  </a:lnTo>
                  <a:lnTo>
                    <a:pt x="374" y="594"/>
                  </a:lnTo>
                  <a:lnTo>
                    <a:pt x="365" y="586"/>
                  </a:lnTo>
                  <a:lnTo>
                    <a:pt x="365" y="594"/>
                  </a:lnTo>
                  <a:lnTo>
                    <a:pt x="358" y="594"/>
                  </a:lnTo>
                  <a:lnTo>
                    <a:pt x="358" y="612"/>
                  </a:lnTo>
                  <a:lnTo>
                    <a:pt x="350" y="612"/>
                  </a:lnTo>
                  <a:lnTo>
                    <a:pt x="350" y="604"/>
                  </a:lnTo>
                  <a:lnTo>
                    <a:pt x="340" y="604"/>
                  </a:lnTo>
                  <a:lnTo>
                    <a:pt x="325" y="594"/>
                  </a:lnTo>
                  <a:lnTo>
                    <a:pt x="325" y="586"/>
                  </a:lnTo>
                  <a:lnTo>
                    <a:pt x="325" y="576"/>
                  </a:lnTo>
                  <a:lnTo>
                    <a:pt x="319" y="565"/>
                  </a:lnTo>
                  <a:lnTo>
                    <a:pt x="309" y="565"/>
                  </a:lnTo>
                  <a:lnTo>
                    <a:pt x="319" y="519"/>
                  </a:lnTo>
                  <a:lnTo>
                    <a:pt x="309" y="502"/>
                  </a:lnTo>
                  <a:lnTo>
                    <a:pt x="299" y="502"/>
                  </a:lnTo>
                  <a:lnTo>
                    <a:pt x="284" y="484"/>
                  </a:lnTo>
                  <a:lnTo>
                    <a:pt x="269" y="484"/>
                  </a:lnTo>
                  <a:lnTo>
                    <a:pt x="228" y="502"/>
                  </a:lnTo>
                  <a:lnTo>
                    <a:pt x="203" y="502"/>
                  </a:lnTo>
                  <a:lnTo>
                    <a:pt x="194" y="512"/>
                  </a:lnTo>
                  <a:lnTo>
                    <a:pt x="187" y="502"/>
                  </a:lnTo>
                  <a:lnTo>
                    <a:pt x="178" y="502"/>
                  </a:lnTo>
                  <a:lnTo>
                    <a:pt x="153" y="502"/>
                  </a:lnTo>
                  <a:lnTo>
                    <a:pt x="138" y="491"/>
                  </a:lnTo>
                  <a:lnTo>
                    <a:pt x="128" y="484"/>
                  </a:lnTo>
                  <a:lnTo>
                    <a:pt x="122" y="484"/>
                  </a:lnTo>
                  <a:lnTo>
                    <a:pt x="105" y="464"/>
                  </a:lnTo>
                  <a:lnTo>
                    <a:pt x="88" y="464"/>
                  </a:lnTo>
                  <a:lnTo>
                    <a:pt x="65" y="455"/>
                  </a:lnTo>
                  <a:lnTo>
                    <a:pt x="57" y="427"/>
                  </a:lnTo>
                  <a:lnTo>
                    <a:pt x="73" y="427"/>
                  </a:lnTo>
                  <a:lnTo>
                    <a:pt x="65" y="409"/>
                  </a:lnTo>
                  <a:lnTo>
                    <a:pt x="80" y="389"/>
                  </a:lnTo>
                  <a:lnTo>
                    <a:pt x="80" y="372"/>
                  </a:lnTo>
                  <a:lnTo>
                    <a:pt x="73" y="362"/>
                  </a:lnTo>
                  <a:lnTo>
                    <a:pt x="48" y="372"/>
                  </a:lnTo>
                  <a:lnTo>
                    <a:pt x="32" y="362"/>
                  </a:lnTo>
                  <a:lnTo>
                    <a:pt x="24" y="354"/>
                  </a:lnTo>
                  <a:lnTo>
                    <a:pt x="7" y="343"/>
                  </a:lnTo>
                  <a:lnTo>
                    <a:pt x="15" y="343"/>
                  </a:lnTo>
                  <a:lnTo>
                    <a:pt x="15" y="314"/>
                  </a:lnTo>
                  <a:lnTo>
                    <a:pt x="0" y="314"/>
                  </a:lnTo>
                  <a:lnTo>
                    <a:pt x="0" y="288"/>
                  </a:lnTo>
                  <a:lnTo>
                    <a:pt x="15" y="280"/>
                  </a:lnTo>
                  <a:lnTo>
                    <a:pt x="32" y="280"/>
                  </a:lnTo>
                  <a:lnTo>
                    <a:pt x="40" y="268"/>
                  </a:lnTo>
                  <a:lnTo>
                    <a:pt x="57" y="268"/>
                  </a:lnTo>
                  <a:lnTo>
                    <a:pt x="80" y="250"/>
                  </a:lnTo>
                  <a:lnTo>
                    <a:pt x="88" y="232"/>
                  </a:lnTo>
                  <a:lnTo>
                    <a:pt x="80" y="194"/>
                  </a:lnTo>
                  <a:lnTo>
                    <a:pt x="80" y="187"/>
                  </a:lnTo>
                  <a:lnTo>
                    <a:pt x="105" y="187"/>
                  </a:lnTo>
                  <a:lnTo>
                    <a:pt x="113" y="148"/>
                  </a:lnTo>
                  <a:lnTo>
                    <a:pt x="138" y="148"/>
                  </a:lnTo>
                  <a:lnTo>
                    <a:pt x="146" y="148"/>
                  </a:lnTo>
                  <a:lnTo>
                    <a:pt x="153" y="119"/>
                  </a:lnTo>
                  <a:lnTo>
                    <a:pt x="162" y="112"/>
                  </a:lnTo>
                </a:path>
              </a:pathLst>
            </a:custGeom>
            <a:solidFill>
              <a:schemeClr val="accent3">
                <a:lumMod val="75000"/>
              </a:schemeClr>
            </a:solidFill>
            <a:ln w="12700" cap="rnd">
              <a:solidFill>
                <a:schemeClr val="bg2"/>
              </a:solidFill>
              <a:round/>
              <a:headEnd type="none" w="sm" len="sm"/>
              <a:tailEnd type="none" w="sm" len="sm"/>
            </a:ln>
          </p:spPr>
          <p:txBody>
            <a:bodyPr/>
            <a:lstStyle/>
            <a:p>
              <a:pPr eaLnBrk="0" hangingPunct="0"/>
              <a:endParaRPr lang="en-US"/>
            </a:p>
          </p:txBody>
        </p:sp>
        <p:sp>
          <p:nvSpPr>
            <p:cNvPr id="104" name="Freeform 981"/>
            <p:cNvSpPr>
              <a:spLocks noChangeAspect="1"/>
            </p:cNvSpPr>
            <p:nvPr/>
          </p:nvSpPr>
          <p:spPr bwMode="auto">
            <a:xfrm>
              <a:off x="3348" y="2096"/>
              <a:ext cx="205" cy="203"/>
            </a:xfrm>
            <a:custGeom>
              <a:avLst/>
              <a:gdLst>
                <a:gd name="T0" fmla="*/ 5 w 206"/>
                <a:gd name="T1" fmla="*/ 141 h 215"/>
                <a:gd name="T2" fmla="*/ 5 w 206"/>
                <a:gd name="T3" fmla="*/ 128 h 215"/>
                <a:gd name="T4" fmla="*/ 22 w 206"/>
                <a:gd name="T5" fmla="*/ 121 h 215"/>
                <a:gd name="T6" fmla="*/ 14 w 206"/>
                <a:gd name="T7" fmla="*/ 109 h 215"/>
                <a:gd name="T8" fmla="*/ 5 w 206"/>
                <a:gd name="T9" fmla="*/ 101 h 215"/>
                <a:gd name="T10" fmla="*/ 0 w 206"/>
                <a:gd name="T11" fmla="*/ 89 h 215"/>
                <a:gd name="T12" fmla="*/ 14 w 206"/>
                <a:gd name="T13" fmla="*/ 96 h 215"/>
                <a:gd name="T14" fmla="*/ 63 w 206"/>
                <a:gd name="T15" fmla="*/ 89 h 215"/>
                <a:gd name="T16" fmla="*/ 63 w 206"/>
                <a:gd name="T17" fmla="*/ 76 h 215"/>
                <a:gd name="T18" fmla="*/ 69 w 206"/>
                <a:gd name="T19" fmla="*/ 71 h 215"/>
                <a:gd name="T20" fmla="*/ 102 w 206"/>
                <a:gd name="T21" fmla="*/ 64 h 215"/>
                <a:gd name="T22" fmla="*/ 102 w 206"/>
                <a:gd name="T23" fmla="*/ 51 h 215"/>
                <a:gd name="T24" fmla="*/ 103 w 206"/>
                <a:gd name="T25" fmla="*/ 44 h 215"/>
                <a:gd name="T26" fmla="*/ 103 w 206"/>
                <a:gd name="T27" fmla="*/ 38 h 215"/>
                <a:gd name="T28" fmla="*/ 113 w 206"/>
                <a:gd name="T29" fmla="*/ 38 h 215"/>
                <a:gd name="T30" fmla="*/ 120 w 206"/>
                <a:gd name="T31" fmla="*/ 25 h 215"/>
                <a:gd name="T32" fmla="*/ 120 w 206"/>
                <a:gd name="T33" fmla="*/ 12 h 215"/>
                <a:gd name="T34" fmla="*/ 137 w 206"/>
                <a:gd name="T35" fmla="*/ 8 h 215"/>
                <a:gd name="T36" fmla="*/ 153 w 206"/>
                <a:gd name="T37" fmla="*/ 0 h 215"/>
                <a:gd name="T38" fmla="*/ 160 w 206"/>
                <a:gd name="T39" fmla="*/ 0 h 215"/>
                <a:gd name="T40" fmla="*/ 177 w 206"/>
                <a:gd name="T41" fmla="*/ 8 h 215"/>
                <a:gd name="T42" fmla="*/ 184 w 206"/>
                <a:gd name="T43" fmla="*/ 12 h 215"/>
                <a:gd name="T44" fmla="*/ 200 w 206"/>
                <a:gd name="T45" fmla="*/ 20 h 215"/>
                <a:gd name="T46" fmla="*/ 191 w 206"/>
                <a:gd name="T47" fmla="*/ 25 h 215"/>
                <a:gd name="T48" fmla="*/ 177 w 206"/>
                <a:gd name="T49" fmla="*/ 32 h 215"/>
                <a:gd name="T50" fmla="*/ 160 w 206"/>
                <a:gd name="T51" fmla="*/ 25 h 215"/>
                <a:gd name="T52" fmla="*/ 153 w 206"/>
                <a:gd name="T53" fmla="*/ 32 h 215"/>
                <a:gd name="T54" fmla="*/ 160 w 206"/>
                <a:gd name="T55" fmla="*/ 38 h 215"/>
                <a:gd name="T56" fmla="*/ 153 w 206"/>
                <a:gd name="T57" fmla="*/ 51 h 215"/>
                <a:gd name="T58" fmla="*/ 167 w 206"/>
                <a:gd name="T59" fmla="*/ 57 h 215"/>
                <a:gd name="T60" fmla="*/ 167 w 206"/>
                <a:gd name="T61" fmla="*/ 64 h 215"/>
                <a:gd name="T62" fmla="*/ 160 w 206"/>
                <a:gd name="T63" fmla="*/ 64 h 215"/>
                <a:gd name="T64" fmla="*/ 167 w 206"/>
                <a:gd name="T65" fmla="*/ 71 h 215"/>
                <a:gd name="T66" fmla="*/ 128 w 206"/>
                <a:gd name="T67" fmla="*/ 109 h 215"/>
                <a:gd name="T68" fmla="*/ 113 w 206"/>
                <a:gd name="T69" fmla="*/ 115 h 215"/>
                <a:gd name="T70" fmla="*/ 103 w 206"/>
                <a:gd name="T71" fmla="*/ 109 h 215"/>
                <a:gd name="T72" fmla="*/ 102 w 206"/>
                <a:gd name="T73" fmla="*/ 115 h 215"/>
                <a:gd name="T74" fmla="*/ 102 w 206"/>
                <a:gd name="T75" fmla="*/ 128 h 215"/>
                <a:gd name="T76" fmla="*/ 103 w 206"/>
                <a:gd name="T77" fmla="*/ 128 h 215"/>
                <a:gd name="T78" fmla="*/ 103 w 206"/>
                <a:gd name="T79" fmla="*/ 133 h 215"/>
                <a:gd name="T80" fmla="*/ 113 w 206"/>
                <a:gd name="T81" fmla="*/ 133 h 215"/>
                <a:gd name="T82" fmla="*/ 113 w 206"/>
                <a:gd name="T83" fmla="*/ 148 h 215"/>
                <a:gd name="T84" fmla="*/ 113 w 206"/>
                <a:gd name="T85" fmla="*/ 152 h 215"/>
                <a:gd name="T86" fmla="*/ 93 w 206"/>
                <a:gd name="T87" fmla="*/ 152 h 215"/>
                <a:gd name="T88" fmla="*/ 85 w 206"/>
                <a:gd name="T89" fmla="*/ 161 h 215"/>
                <a:gd name="T90" fmla="*/ 78 w 206"/>
                <a:gd name="T91" fmla="*/ 152 h 215"/>
                <a:gd name="T92" fmla="*/ 69 w 206"/>
                <a:gd name="T93" fmla="*/ 141 h 215"/>
                <a:gd name="T94" fmla="*/ 45 w 206"/>
                <a:gd name="T95" fmla="*/ 141 h 215"/>
                <a:gd name="T96" fmla="*/ 29 w 206"/>
                <a:gd name="T97" fmla="*/ 141 h 215"/>
                <a:gd name="T98" fmla="*/ 5 w 206"/>
                <a:gd name="T99" fmla="*/ 141 h 21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6"/>
                <a:gd name="T151" fmla="*/ 0 h 215"/>
                <a:gd name="T152" fmla="*/ 206 w 206"/>
                <a:gd name="T153" fmla="*/ 215 h 21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6" h="215">
                  <a:moveTo>
                    <a:pt x="5" y="187"/>
                  </a:moveTo>
                  <a:lnTo>
                    <a:pt x="5" y="171"/>
                  </a:lnTo>
                  <a:lnTo>
                    <a:pt x="22" y="161"/>
                  </a:lnTo>
                  <a:lnTo>
                    <a:pt x="14" y="145"/>
                  </a:lnTo>
                  <a:lnTo>
                    <a:pt x="5" y="134"/>
                  </a:lnTo>
                  <a:lnTo>
                    <a:pt x="0" y="119"/>
                  </a:lnTo>
                  <a:lnTo>
                    <a:pt x="14" y="128"/>
                  </a:lnTo>
                  <a:lnTo>
                    <a:pt x="63" y="119"/>
                  </a:lnTo>
                  <a:lnTo>
                    <a:pt x="63" y="102"/>
                  </a:lnTo>
                  <a:lnTo>
                    <a:pt x="69" y="94"/>
                  </a:lnTo>
                  <a:lnTo>
                    <a:pt x="102" y="85"/>
                  </a:lnTo>
                  <a:lnTo>
                    <a:pt x="102" y="68"/>
                  </a:lnTo>
                  <a:lnTo>
                    <a:pt x="108" y="59"/>
                  </a:lnTo>
                  <a:lnTo>
                    <a:pt x="108" y="51"/>
                  </a:lnTo>
                  <a:lnTo>
                    <a:pt x="118" y="51"/>
                  </a:lnTo>
                  <a:lnTo>
                    <a:pt x="125" y="34"/>
                  </a:lnTo>
                  <a:lnTo>
                    <a:pt x="125" y="17"/>
                  </a:lnTo>
                  <a:lnTo>
                    <a:pt x="142" y="9"/>
                  </a:lnTo>
                  <a:lnTo>
                    <a:pt x="158" y="0"/>
                  </a:lnTo>
                  <a:lnTo>
                    <a:pt x="165" y="0"/>
                  </a:lnTo>
                  <a:lnTo>
                    <a:pt x="182" y="9"/>
                  </a:lnTo>
                  <a:lnTo>
                    <a:pt x="189" y="17"/>
                  </a:lnTo>
                  <a:lnTo>
                    <a:pt x="205" y="25"/>
                  </a:lnTo>
                  <a:lnTo>
                    <a:pt x="196" y="34"/>
                  </a:lnTo>
                  <a:lnTo>
                    <a:pt x="182" y="42"/>
                  </a:lnTo>
                  <a:lnTo>
                    <a:pt x="165" y="34"/>
                  </a:lnTo>
                  <a:lnTo>
                    <a:pt x="158" y="42"/>
                  </a:lnTo>
                  <a:lnTo>
                    <a:pt x="165" y="51"/>
                  </a:lnTo>
                  <a:lnTo>
                    <a:pt x="158" y="68"/>
                  </a:lnTo>
                  <a:lnTo>
                    <a:pt x="172" y="76"/>
                  </a:lnTo>
                  <a:lnTo>
                    <a:pt x="172" y="85"/>
                  </a:lnTo>
                  <a:lnTo>
                    <a:pt x="165" y="85"/>
                  </a:lnTo>
                  <a:lnTo>
                    <a:pt x="172" y="94"/>
                  </a:lnTo>
                  <a:lnTo>
                    <a:pt x="133" y="145"/>
                  </a:lnTo>
                  <a:lnTo>
                    <a:pt x="118" y="154"/>
                  </a:lnTo>
                  <a:lnTo>
                    <a:pt x="108" y="145"/>
                  </a:lnTo>
                  <a:lnTo>
                    <a:pt x="102" y="154"/>
                  </a:lnTo>
                  <a:lnTo>
                    <a:pt x="102" y="171"/>
                  </a:lnTo>
                  <a:lnTo>
                    <a:pt x="108" y="171"/>
                  </a:lnTo>
                  <a:lnTo>
                    <a:pt x="108" y="177"/>
                  </a:lnTo>
                  <a:lnTo>
                    <a:pt x="118" y="177"/>
                  </a:lnTo>
                  <a:lnTo>
                    <a:pt x="118" y="197"/>
                  </a:lnTo>
                  <a:lnTo>
                    <a:pt x="118" y="203"/>
                  </a:lnTo>
                  <a:lnTo>
                    <a:pt x="93" y="203"/>
                  </a:lnTo>
                  <a:lnTo>
                    <a:pt x="85" y="214"/>
                  </a:lnTo>
                  <a:lnTo>
                    <a:pt x="78" y="203"/>
                  </a:lnTo>
                  <a:lnTo>
                    <a:pt x="69" y="187"/>
                  </a:lnTo>
                  <a:lnTo>
                    <a:pt x="45" y="187"/>
                  </a:lnTo>
                  <a:lnTo>
                    <a:pt x="29" y="187"/>
                  </a:lnTo>
                  <a:lnTo>
                    <a:pt x="5" y="187"/>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105" name="Freeform 982"/>
            <p:cNvSpPr>
              <a:spLocks noChangeAspect="1"/>
            </p:cNvSpPr>
            <p:nvPr/>
          </p:nvSpPr>
          <p:spPr bwMode="auto">
            <a:xfrm>
              <a:off x="3348" y="2096"/>
              <a:ext cx="205" cy="203"/>
            </a:xfrm>
            <a:custGeom>
              <a:avLst/>
              <a:gdLst>
                <a:gd name="T0" fmla="*/ 5 w 206"/>
                <a:gd name="T1" fmla="*/ 141 h 215"/>
                <a:gd name="T2" fmla="*/ 5 w 206"/>
                <a:gd name="T3" fmla="*/ 128 h 215"/>
                <a:gd name="T4" fmla="*/ 22 w 206"/>
                <a:gd name="T5" fmla="*/ 121 h 215"/>
                <a:gd name="T6" fmla="*/ 14 w 206"/>
                <a:gd name="T7" fmla="*/ 109 h 215"/>
                <a:gd name="T8" fmla="*/ 5 w 206"/>
                <a:gd name="T9" fmla="*/ 101 h 215"/>
                <a:gd name="T10" fmla="*/ 0 w 206"/>
                <a:gd name="T11" fmla="*/ 89 h 215"/>
                <a:gd name="T12" fmla="*/ 14 w 206"/>
                <a:gd name="T13" fmla="*/ 96 h 215"/>
                <a:gd name="T14" fmla="*/ 63 w 206"/>
                <a:gd name="T15" fmla="*/ 89 h 215"/>
                <a:gd name="T16" fmla="*/ 63 w 206"/>
                <a:gd name="T17" fmla="*/ 76 h 215"/>
                <a:gd name="T18" fmla="*/ 69 w 206"/>
                <a:gd name="T19" fmla="*/ 71 h 215"/>
                <a:gd name="T20" fmla="*/ 102 w 206"/>
                <a:gd name="T21" fmla="*/ 64 h 215"/>
                <a:gd name="T22" fmla="*/ 102 w 206"/>
                <a:gd name="T23" fmla="*/ 51 h 215"/>
                <a:gd name="T24" fmla="*/ 103 w 206"/>
                <a:gd name="T25" fmla="*/ 44 h 215"/>
                <a:gd name="T26" fmla="*/ 103 w 206"/>
                <a:gd name="T27" fmla="*/ 38 h 215"/>
                <a:gd name="T28" fmla="*/ 113 w 206"/>
                <a:gd name="T29" fmla="*/ 38 h 215"/>
                <a:gd name="T30" fmla="*/ 120 w 206"/>
                <a:gd name="T31" fmla="*/ 25 h 215"/>
                <a:gd name="T32" fmla="*/ 120 w 206"/>
                <a:gd name="T33" fmla="*/ 12 h 215"/>
                <a:gd name="T34" fmla="*/ 137 w 206"/>
                <a:gd name="T35" fmla="*/ 8 h 215"/>
                <a:gd name="T36" fmla="*/ 153 w 206"/>
                <a:gd name="T37" fmla="*/ 0 h 215"/>
                <a:gd name="T38" fmla="*/ 160 w 206"/>
                <a:gd name="T39" fmla="*/ 0 h 215"/>
                <a:gd name="T40" fmla="*/ 177 w 206"/>
                <a:gd name="T41" fmla="*/ 8 h 215"/>
                <a:gd name="T42" fmla="*/ 184 w 206"/>
                <a:gd name="T43" fmla="*/ 12 h 215"/>
                <a:gd name="T44" fmla="*/ 200 w 206"/>
                <a:gd name="T45" fmla="*/ 20 h 215"/>
                <a:gd name="T46" fmla="*/ 191 w 206"/>
                <a:gd name="T47" fmla="*/ 25 h 215"/>
                <a:gd name="T48" fmla="*/ 177 w 206"/>
                <a:gd name="T49" fmla="*/ 32 h 215"/>
                <a:gd name="T50" fmla="*/ 160 w 206"/>
                <a:gd name="T51" fmla="*/ 25 h 215"/>
                <a:gd name="T52" fmla="*/ 153 w 206"/>
                <a:gd name="T53" fmla="*/ 32 h 215"/>
                <a:gd name="T54" fmla="*/ 160 w 206"/>
                <a:gd name="T55" fmla="*/ 38 h 215"/>
                <a:gd name="T56" fmla="*/ 153 w 206"/>
                <a:gd name="T57" fmla="*/ 51 h 215"/>
                <a:gd name="T58" fmla="*/ 167 w 206"/>
                <a:gd name="T59" fmla="*/ 57 h 215"/>
                <a:gd name="T60" fmla="*/ 167 w 206"/>
                <a:gd name="T61" fmla="*/ 64 h 215"/>
                <a:gd name="T62" fmla="*/ 160 w 206"/>
                <a:gd name="T63" fmla="*/ 64 h 215"/>
                <a:gd name="T64" fmla="*/ 167 w 206"/>
                <a:gd name="T65" fmla="*/ 71 h 215"/>
                <a:gd name="T66" fmla="*/ 128 w 206"/>
                <a:gd name="T67" fmla="*/ 109 h 215"/>
                <a:gd name="T68" fmla="*/ 113 w 206"/>
                <a:gd name="T69" fmla="*/ 115 h 215"/>
                <a:gd name="T70" fmla="*/ 103 w 206"/>
                <a:gd name="T71" fmla="*/ 109 h 215"/>
                <a:gd name="T72" fmla="*/ 102 w 206"/>
                <a:gd name="T73" fmla="*/ 115 h 215"/>
                <a:gd name="T74" fmla="*/ 102 w 206"/>
                <a:gd name="T75" fmla="*/ 128 h 215"/>
                <a:gd name="T76" fmla="*/ 103 w 206"/>
                <a:gd name="T77" fmla="*/ 128 h 215"/>
                <a:gd name="T78" fmla="*/ 103 w 206"/>
                <a:gd name="T79" fmla="*/ 133 h 215"/>
                <a:gd name="T80" fmla="*/ 113 w 206"/>
                <a:gd name="T81" fmla="*/ 133 h 215"/>
                <a:gd name="T82" fmla="*/ 113 w 206"/>
                <a:gd name="T83" fmla="*/ 148 h 215"/>
                <a:gd name="T84" fmla="*/ 113 w 206"/>
                <a:gd name="T85" fmla="*/ 152 h 215"/>
                <a:gd name="T86" fmla="*/ 93 w 206"/>
                <a:gd name="T87" fmla="*/ 152 h 215"/>
                <a:gd name="T88" fmla="*/ 85 w 206"/>
                <a:gd name="T89" fmla="*/ 161 h 215"/>
                <a:gd name="T90" fmla="*/ 78 w 206"/>
                <a:gd name="T91" fmla="*/ 152 h 215"/>
                <a:gd name="T92" fmla="*/ 69 w 206"/>
                <a:gd name="T93" fmla="*/ 141 h 215"/>
                <a:gd name="T94" fmla="*/ 45 w 206"/>
                <a:gd name="T95" fmla="*/ 141 h 215"/>
                <a:gd name="T96" fmla="*/ 29 w 206"/>
                <a:gd name="T97" fmla="*/ 141 h 215"/>
                <a:gd name="T98" fmla="*/ 5 w 206"/>
                <a:gd name="T99" fmla="*/ 141 h 21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6"/>
                <a:gd name="T151" fmla="*/ 0 h 215"/>
                <a:gd name="T152" fmla="*/ 206 w 206"/>
                <a:gd name="T153" fmla="*/ 215 h 21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6" h="215">
                  <a:moveTo>
                    <a:pt x="5" y="187"/>
                  </a:moveTo>
                  <a:lnTo>
                    <a:pt x="5" y="171"/>
                  </a:lnTo>
                  <a:lnTo>
                    <a:pt x="22" y="161"/>
                  </a:lnTo>
                  <a:lnTo>
                    <a:pt x="14" y="145"/>
                  </a:lnTo>
                  <a:lnTo>
                    <a:pt x="5" y="134"/>
                  </a:lnTo>
                  <a:lnTo>
                    <a:pt x="0" y="119"/>
                  </a:lnTo>
                  <a:lnTo>
                    <a:pt x="14" y="128"/>
                  </a:lnTo>
                  <a:lnTo>
                    <a:pt x="63" y="119"/>
                  </a:lnTo>
                  <a:lnTo>
                    <a:pt x="63" y="102"/>
                  </a:lnTo>
                  <a:lnTo>
                    <a:pt x="69" y="94"/>
                  </a:lnTo>
                  <a:lnTo>
                    <a:pt x="102" y="85"/>
                  </a:lnTo>
                  <a:lnTo>
                    <a:pt x="102" y="68"/>
                  </a:lnTo>
                  <a:lnTo>
                    <a:pt x="108" y="59"/>
                  </a:lnTo>
                  <a:lnTo>
                    <a:pt x="108" y="51"/>
                  </a:lnTo>
                  <a:lnTo>
                    <a:pt x="118" y="51"/>
                  </a:lnTo>
                  <a:lnTo>
                    <a:pt x="125" y="34"/>
                  </a:lnTo>
                  <a:lnTo>
                    <a:pt x="125" y="17"/>
                  </a:lnTo>
                  <a:lnTo>
                    <a:pt x="142" y="9"/>
                  </a:lnTo>
                  <a:lnTo>
                    <a:pt x="158" y="0"/>
                  </a:lnTo>
                  <a:lnTo>
                    <a:pt x="165" y="0"/>
                  </a:lnTo>
                  <a:lnTo>
                    <a:pt x="182" y="9"/>
                  </a:lnTo>
                  <a:lnTo>
                    <a:pt x="189" y="17"/>
                  </a:lnTo>
                  <a:lnTo>
                    <a:pt x="205" y="25"/>
                  </a:lnTo>
                  <a:lnTo>
                    <a:pt x="196" y="34"/>
                  </a:lnTo>
                  <a:lnTo>
                    <a:pt x="182" y="42"/>
                  </a:lnTo>
                  <a:lnTo>
                    <a:pt x="165" y="34"/>
                  </a:lnTo>
                  <a:lnTo>
                    <a:pt x="158" y="42"/>
                  </a:lnTo>
                  <a:lnTo>
                    <a:pt x="165" y="51"/>
                  </a:lnTo>
                  <a:lnTo>
                    <a:pt x="158" y="68"/>
                  </a:lnTo>
                  <a:lnTo>
                    <a:pt x="172" y="76"/>
                  </a:lnTo>
                  <a:lnTo>
                    <a:pt x="172" y="85"/>
                  </a:lnTo>
                  <a:lnTo>
                    <a:pt x="165" y="85"/>
                  </a:lnTo>
                  <a:lnTo>
                    <a:pt x="172" y="94"/>
                  </a:lnTo>
                  <a:lnTo>
                    <a:pt x="133" y="145"/>
                  </a:lnTo>
                  <a:lnTo>
                    <a:pt x="118" y="154"/>
                  </a:lnTo>
                  <a:lnTo>
                    <a:pt x="108" y="145"/>
                  </a:lnTo>
                  <a:lnTo>
                    <a:pt x="102" y="154"/>
                  </a:lnTo>
                  <a:lnTo>
                    <a:pt x="102" y="171"/>
                  </a:lnTo>
                  <a:lnTo>
                    <a:pt x="108" y="171"/>
                  </a:lnTo>
                  <a:lnTo>
                    <a:pt x="108" y="177"/>
                  </a:lnTo>
                  <a:lnTo>
                    <a:pt x="118" y="177"/>
                  </a:lnTo>
                  <a:lnTo>
                    <a:pt x="118" y="197"/>
                  </a:lnTo>
                  <a:lnTo>
                    <a:pt x="118" y="203"/>
                  </a:lnTo>
                  <a:lnTo>
                    <a:pt x="93" y="203"/>
                  </a:lnTo>
                  <a:lnTo>
                    <a:pt x="85" y="214"/>
                  </a:lnTo>
                  <a:lnTo>
                    <a:pt x="78" y="203"/>
                  </a:lnTo>
                  <a:lnTo>
                    <a:pt x="69" y="187"/>
                  </a:lnTo>
                  <a:lnTo>
                    <a:pt x="45" y="187"/>
                  </a:lnTo>
                  <a:lnTo>
                    <a:pt x="29" y="187"/>
                  </a:lnTo>
                  <a:lnTo>
                    <a:pt x="5" y="187"/>
                  </a:lnTo>
                </a:path>
              </a:pathLst>
            </a:custGeom>
            <a:solidFill>
              <a:schemeClr val="accent3">
                <a:lumMod val="75000"/>
              </a:schemeClr>
            </a:solidFill>
            <a:ln w="12700" cap="rnd">
              <a:solidFill>
                <a:schemeClr val="bg2"/>
              </a:solidFill>
              <a:round/>
              <a:headEnd type="none" w="sm" len="sm"/>
              <a:tailEnd type="none" w="sm" len="sm"/>
            </a:ln>
          </p:spPr>
          <p:txBody>
            <a:bodyPr/>
            <a:lstStyle/>
            <a:p>
              <a:pPr eaLnBrk="0" hangingPunct="0"/>
              <a:endParaRPr lang="en-US"/>
            </a:p>
          </p:txBody>
        </p:sp>
        <p:sp>
          <p:nvSpPr>
            <p:cNvPr id="106" name="Freeform 983"/>
            <p:cNvSpPr>
              <a:spLocks noChangeAspect="1"/>
            </p:cNvSpPr>
            <p:nvPr/>
          </p:nvSpPr>
          <p:spPr bwMode="auto">
            <a:xfrm>
              <a:off x="3340" y="2071"/>
              <a:ext cx="183" cy="148"/>
            </a:xfrm>
            <a:custGeom>
              <a:avLst/>
              <a:gdLst>
                <a:gd name="T0" fmla="*/ 169 w 184"/>
                <a:gd name="T1" fmla="*/ 20 h 156"/>
                <a:gd name="T2" fmla="*/ 162 w 184"/>
                <a:gd name="T3" fmla="*/ 20 h 156"/>
                <a:gd name="T4" fmla="*/ 147 w 184"/>
                <a:gd name="T5" fmla="*/ 27 h 156"/>
                <a:gd name="T6" fmla="*/ 130 w 184"/>
                <a:gd name="T7" fmla="*/ 33 h 156"/>
                <a:gd name="T8" fmla="*/ 130 w 184"/>
                <a:gd name="T9" fmla="*/ 46 h 156"/>
                <a:gd name="T10" fmla="*/ 122 w 184"/>
                <a:gd name="T11" fmla="*/ 59 h 156"/>
                <a:gd name="T12" fmla="*/ 113 w 184"/>
                <a:gd name="T13" fmla="*/ 59 h 156"/>
                <a:gd name="T14" fmla="*/ 113 w 184"/>
                <a:gd name="T15" fmla="*/ 66 h 156"/>
                <a:gd name="T16" fmla="*/ 107 w 184"/>
                <a:gd name="T17" fmla="*/ 72 h 156"/>
                <a:gd name="T18" fmla="*/ 107 w 184"/>
                <a:gd name="T19" fmla="*/ 85 h 156"/>
                <a:gd name="T20" fmla="*/ 78 w 184"/>
                <a:gd name="T21" fmla="*/ 92 h 156"/>
                <a:gd name="T22" fmla="*/ 73 w 184"/>
                <a:gd name="T23" fmla="*/ 98 h 156"/>
                <a:gd name="T24" fmla="*/ 73 w 184"/>
                <a:gd name="T25" fmla="*/ 112 h 156"/>
                <a:gd name="T26" fmla="*/ 24 w 184"/>
                <a:gd name="T27" fmla="*/ 119 h 156"/>
                <a:gd name="T28" fmla="*/ 8 w 184"/>
                <a:gd name="T29" fmla="*/ 112 h 156"/>
                <a:gd name="T30" fmla="*/ 15 w 184"/>
                <a:gd name="T31" fmla="*/ 98 h 156"/>
                <a:gd name="T32" fmla="*/ 15 w 184"/>
                <a:gd name="T33" fmla="*/ 92 h 156"/>
                <a:gd name="T34" fmla="*/ 0 w 184"/>
                <a:gd name="T35" fmla="*/ 85 h 156"/>
                <a:gd name="T36" fmla="*/ 0 w 184"/>
                <a:gd name="T37" fmla="*/ 59 h 156"/>
                <a:gd name="T38" fmla="*/ 8 w 184"/>
                <a:gd name="T39" fmla="*/ 46 h 156"/>
                <a:gd name="T40" fmla="*/ 8 w 184"/>
                <a:gd name="T41" fmla="*/ 40 h 156"/>
                <a:gd name="T42" fmla="*/ 31 w 184"/>
                <a:gd name="T43" fmla="*/ 40 h 156"/>
                <a:gd name="T44" fmla="*/ 31 w 184"/>
                <a:gd name="T45" fmla="*/ 33 h 156"/>
                <a:gd name="T46" fmla="*/ 48 w 184"/>
                <a:gd name="T47" fmla="*/ 33 h 156"/>
                <a:gd name="T48" fmla="*/ 54 w 184"/>
                <a:gd name="T49" fmla="*/ 20 h 156"/>
                <a:gd name="T50" fmla="*/ 64 w 184"/>
                <a:gd name="T51" fmla="*/ 20 h 156"/>
                <a:gd name="T52" fmla="*/ 64 w 184"/>
                <a:gd name="T53" fmla="*/ 12 h 156"/>
                <a:gd name="T54" fmla="*/ 92 w 184"/>
                <a:gd name="T55" fmla="*/ 20 h 156"/>
                <a:gd name="T56" fmla="*/ 107 w 184"/>
                <a:gd name="T57" fmla="*/ 20 h 156"/>
                <a:gd name="T58" fmla="*/ 107 w 184"/>
                <a:gd name="T59" fmla="*/ 12 h 156"/>
                <a:gd name="T60" fmla="*/ 113 w 184"/>
                <a:gd name="T61" fmla="*/ 12 h 156"/>
                <a:gd name="T62" fmla="*/ 122 w 184"/>
                <a:gd name="T63" fmla="*/ 0 h 156"/>
                <a:gd name="T64" fmla="*/ 130 w 184"/>
                <a:gd name="T65" fmla="*/ 9 h 156"/>
                <a:gd name="T66" fmla="*/ 138 w 184"/>
                <a:gd name="T67" fmla="*/ 27 h 156"/>
                <a:gd name="T68" fmla="*/ 155 w 184"/>
                <a:gd name="T69" fmla="*/ 12 h 156"/>
                <a:gd name="T70" fmla="*/ 178 w 184"/>
                <a:gd name="T71" fmla="*/ 20 h 156"/>
                <a:gd name="T72" fmla="*/ 169 w 184"/>
                <a:gd name="T73" fmla="*/ 20 h 1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4"/>
                <a:gd name="T112" fmla="*/ 0 h 156"/>
                <a:gd name="T113" fmla="*/ 184 w 184"/>
                <a:gd name="T114" fmla="*/ 156 h 1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4" h="156">
                  <a:moveTo>
                    <a:pt x="174" y="25"/>
                  </a:moveTo>
                  <a:lnTo>
                    <a:pt x="167" y="25"/>
                  </a:lnTo>
                  <a:lnTo>
                    <a:pt x="152" y="35"/>
                  </a:lnTo>
                  <a:lnTo>
                    <a:pt x="135" y="43"/>
                  </a:lnTo>
                  <a:lnTo>
                    <a:pt x="135" y="60"/>
                  </a:lnTo>
                  <a:lnTo>
                    <a:pt x="127" y="77"/>
                  </a:lnTo>
                  <a:lnTo>
                    <a:pt x="118" y="77"/>
                  </a:lnTo>
                  <a:lnTo>
                    <a:pt x="118" y="86"/>
                  </a:lnTo>
                  <a:lnTo>
                    <a:pt x="112" y="94"/>
                  </a:lnTo>
                  <a:lnTo>
                    <a:pt x="112" y="111"/>
                  </a:lnTo>
                  <a:lnTo>
                    <a:pt x="78" y="120"/>
                  </a:lnTo>
                  <a:lnTo>
                    <a:pt x="73" y="128"/>
                  </a:lnTo>
                  <a:lnTo>
                    <a:pt x="73" y="145"/>
                  </a:lnTo>
                  <a:lnTo>
                    <a:pt x="24" y="155"/>
                  </a:lnTo>
                  <a:lnTo>
                    <a:pt x="8" y="145"/>
                  </a:lnTo>
                  <a:lnTo>
                    <a:pt x="15" y="128"/>
                  </a:lnTo>
                  <a:lnTo>
                    <a:pt x="15" y="120"/>
                  </a:lnTo>
                  <a:lnTo>
                    <a:pt x="0" y="111"/>
                  </a:lnTo>
                  <a:lnTo>
                    <a:pt x="0" y="77"/>
                  </a:lnTo>
                  <a:lnTo>
                    <a:pt x="8" y="60"/>
                  </a:lnTo>
                  <a:lnTo>
                    <a:pt x="8" y="51"/>
                  </a:lnTo>
                  <a:lnTo>
                    <a:pt x="31" y="51"/>
                  </a:lnTo>
                  <a:lnTo>
                    <a:pt x="31" y="43"/>
                  </a:lnTo>
                  <a:lnTo>
                    <a:pt x="48" y="43"/>
                  </a:lnTo>
                  <a:lnTo>
                    <a:pt x="54" y="25"/>
                  </a:lnTo>
                  <a:lnTo>
                    <a:pt x="64" y="25"/>
                  </a:lnTo>
                  <a:lnTo>
                    <a:pt x="64" y="17"/>
                  </a:lnTo>
                  <a:lnTo>
                    <a:pt x="95" y="25"/>
                  </a:lnTo>
                  <a:lnTo>
                    <a:pt x="112" y="25"/>
                  </a:lnTo>
                  <a:lnTo>
                    <a:pt x="112" y="17"/>
                  </a:lnTo>
                  <a:lnTo>
                    <a:pt x="118" y="17"/>
                  </a:lnTo>
                  <a:lnTo>
                    <a:pt x="127" y="0"/>
                  </a:lnTo>
                  <a:lnTo>
                    <a:pt x="135" y="9"/>
                  </a:lnTo>
                  <a:lnTo>
                    <a:pt x="143" y="35"/>
                  </a:lnTo>
                  <a:lnTo>
                    <a:pt x="160" y="17"/>
                  </a:lnTo>
                  <a:lnTo>
                    <a:pt x="183" y="25"/>
                  </a:lnTo>
                  <a:lnTo>
                    <a:pt x="174" y="25"/>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107" name="Freeform 984"/>
            <p:cNvSpPr>
              <a:spLocks noChangeAspect="1"/>
            </p:cNvSpPr>
            <p:nvPr/>
          </p:nvSpPr>
          <p:spPr bwMode="auto">
            <a:xfrm>
              <a:off x="3340" y="2071"/>
              <a:ext cx="183" cy="148"/>
            </a:xfrm>
            <a:custGeom>
              <a:avLst/>
              <a:gdLst>
                <a:gd name="T0" fmla="*/ 169 w 184"/>
                <a:gd name="T1" fmla="*/ 20 h 156"/>
                <a:gd name="T2" fmla="*/ 162 w 184"/>
                <a:gd name="T3" fmla="*/ 20 h 156"/>
                <a:gd name="T4" fmla="*/ 147 w 184"/>
                <a:gd name="T5" fmla="*/ 27 h 156"/>
                <a:gd name="T6" fmla="*/ 130 w 184"/>
                <a:gd name="T7" fmla="*/ 33 h 156"/>
                <a:gd name="T8" fmla="*/ 130 w 184"/>
                <a:gd name="T9" fmla="*/ 46 h 156"/>
                <a:gd name="T10" fmla="*/ 122 w 184"/>
                <a:gd name="T11" fmla="*/ 59 h 156"/>
                <a:gd name="T12" fmla="*/ 113 w 184"/>
                <a:gd name="T13" fmla="*/ 59 h 156"/>
                <a:gd name="T14" fmla="*/ 113 w 184"/>
                <a:gd name="T15" fmla="*/ 66 h 156"/>
                <a:gd name="T16" fmla="*/ 107 w 184"/>
                <a:gd name="T17" fmla="*/ 72 h 156"/>
                <a:gd name="T18" fmla="*/ 107 w 184"/>
                <a:gd name="T19" fmla="*/ 85 h 156"/>
                <a:gd name="T20" fmla="*/ 78 w 184"/>
                <a:gd name="T21" fmla="*/ 92 h 156"/>
                <a:gd name="T22" fmla="*/ 73 w 184"/>
                <a:gd name="T23" fmla="*/ 98 h 156"/>
                <a:gd name="T24" fmla="*/ 73 w 184"/>
                <a:gd name="T25" fmla="*/ 112 h 156"/>
                <a:gd name="T26" fmla="*/ 24 w 184"/>
                <a:gd name="T27" fmla="*/ 119 h 156"/>
                <a:gd name="T28" fmla="*/ 8 w 184"/>
                <a:gd name="T29" fmla="*/ 112 h 156"/>
                <a:gd name="T30" fmla="*/ 15 w 184"/>
                <a:gd name="T31" fmla="*/ 98 h 156"/>
                <a:gd name="T32" fmla="*/ 15 w 184"/>
                <a:gd name="T33" fmla="*/ 92 h 156"/>
                <a:gd name="T34" fmla="*/ 0 w 184"/>
                <a:gd name="T35" fmla="*/ 85 h 156"/>
                <a:gd name="T36" fmla="*/ 0 w 184"/>
                <a:gd name="T37" fmla="*/ 59 h 156"/>
                <a:gd name="T38" fmla="*/ 8 w 184"/>
                <a:gd name="T39" fmla="*/ 46 h 156"/>
                <a:gd name="T40" fmla="*/ 8 w 184"/>
                <a:gd name="T41" fmla="*/ 40 h 156"/>
                <a:gd name="T42" fmla="*/ 31 w 184"/>
                <a:gd name="T43" fmla="*/ 40 h 156"/>
                <a:gd name="T44" fmla="*/ 31 w 184"/>
                <a:gd name="T45" fmla="*/ 33 h 156"/>
                <a:gd name="T46" fmla="*/ 48 w 184"/>
                <a:gd name="T47" fmla="*/ 33 h 156"/>
                <a:gd name="T48" fmla="*/ 54 w 184"/>
                <a:gd name="T49" fmla="*/ 20 h 156"/>
                <a:gd name="T50" fmla="*/ 64 w 184"/>
                <a:gd name="T51" fmla="*/ 20 h 156"/>
                <a:gd name="T52" fmla="*/ 64 w 184"/>
                <a:gd name="T53" fmla="*/ 12 h 156"/>
                <a:gd name="T54" fmla="*/ 92 w 184"/>
                <a:gd name="T55" fmla="*/ 20 h 156"/>
                <a:gd name="T56" fmla="*/ 107 w 184"/>
                <a:gd name="T57" fmla="*/ 20 h 156"/>
                <a:gd name="T58" fmla="*/ 107 w 184"/>
                <a:gd name="T59" fmla="*/ 12 h 156"/>
                <a:gd name="T60" fmla="*/ 113 w 184"/>
                <a:gd name="T61" fmla="*/ 12 h 156"/>
                <a:gd name="T62" fmla="*/ 122 w 184"/>
                <a:gd name="T63" fmla="*/ 0 h 156"/>
                <a:gd name="T64" fmla="*/ 130 w 184"/>
                <a:gd name="T65" fmla="*/ 9 h 156"/>
                <a:gd name="T66" fmla="*/ 138 w 184"/>
                <a:gd name="T67" fmla="*/ 27 h 156"/>
                <a:gd name="T68" fmla="*/ 155 w 184"/>
                <a:gd name="T69" fmla="*/ 12 h 156"/>
                <a:gd name="T70" fmla="*/ 178 w 184"/>
                <a:gd name="T71" fmla="*/ 20 h 156"/>
                <a:gd name="T72" fmla="*/ 169 w 184"/>
                <a:gd name="T73" fmla="*/ 20 h 1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4"/>
                <a:gd name="T112" fmla="*/ 0 h 156"/>
                <a:gd name="T113" fmla="*/ 184 w 184"/>
                <a:gd name="T114" fmla="*/ 156 h 1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4" h="156">
                  <a:moveTo>
                    <a:pt x="174" y="25"/>
                  </a:moveTo>
                  <a:lnTo>
                    <a:pt x="167" y="25"/>
                  </a:lnTo>
                  <a:lnTo>
                    <a:pt x="152" y="35"/>
                  </a:lnTo>
                  <a:lnTo>
                    <a:pt x="135" y="43"/>
                  </a:lnTo>
                  <a:lnTo>
                    <a:pt x="135" y="60"/>
                  </a:lnTo>
                  <a:lnTo>
                    <a:pt x="127" y="77"/>
                  </a:lnTo>
                  <a:lnTo>
                    <a:pt x="118" y="77"/>
                  </a:lnTo>
                  <a:lnTo>
                    <a:pt x="118" y="86"/>
                  </a:lnTo>
                  <a:lnTo>
                    <a:pt x="112" y="94"/>
                  </a:lnTo>
                  <a:lnTo>
                    <a:pt x="112" y="111"/>
                  </a:lnTo>
                  <a:lnTo>
                    <a:pt x="78" y="120"/>
                  </a:lnTo>
                  <a:lnTo>
                    <a:pt x="73" y="128"/>
                  </a:lnTo>
                  <a:lnTo>
                    <a:pt x="73" y="145"/>
                  </a:lnTo>
                  <a:lnTo>
                    <a:pt x="24" y="155"/>
                  </a:lnTo>
                  <a:lnTo>
                    <a:pt x="8" y="145"/>
                  </a:lnTo>
                  <a:lnTo>
                    <a:pt x="15" y="128"/>
                  </a:lnTo>
                  <a:lnTo>
                    <a:pt x="15" y="120"/>
                  </a:lnTo>
                  <a:lnTo>
                    <a:pt x="0" y="111"/>
                  </a:lnTo>
                  <a:lnTo>
                    <a:pt x="0" y="77"/>
                  </a:lnTo>
                  <a:lnTo>
                    <a:pt x="8" y="60"/>
                  </a:lnTo>
                  <a:lnTo>
                    <a:pt x="8" y="51"/>
                  </a:lnTo>
                  <a:lnTo>
                    <a:pt x="31" y="51"/>
                  </a:lnTo>
                  <a:lnTo>
                    <a:pt x="31" y="43"/>
                  </a:lnTo>
                  <a:lnTo>
                    <a:pt x="48" y="43"/>
                  </a:lnTo>
                  <a:lnTo>
                    <a:pt x="54" y="25"/>
                  </a:lnTo>
                  <a:lnTo>
                    <a:pt x="64" y="25"/>
                  </a:lnTo>
                  <a:lnTo>
                    <a:pt x="64" y="17"/>
                  </a:lnTo>
                  <a:lnTo>
                    <a:pt x="95" y="25"/>
                  </a:lnTo>
                  <a:lnTo>
                    <a:pt x="112" y="25"/>
                  </a:lnTo>
                  <a:lnTo>
                    <a:pt x="112" y="17"/>
                  </a:lnTo>
                  <a:lnTo>
                    <a:pt x="118" y="17"/>
                  </a:lnTo>
                  <a:lnTo>
                    <a:pt x="127" y="0"/>
                  </a:lnTo>
                  <a:lnTo>
                    <a:pt x="135" y="9"/>
                  </a:lnTo>
                  <a:lnTo>
                    <a:pt x="143" y="35"/>
                  </a:lnTo>
                  <a:lnTo>
                    <a:pt x="160" y="17"/>
                  </a:lnTo>
                  <a:lnTo>
                    <a:pt x="183" y="25"/>
                  </a:lnTo>
                  <a:lnTo>
                    <a:pt x="174" y="25"/>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108" name="Freeform 985"/>
            <p:cNvSpPr>
              <a:spLocks noChangeAspect="1"/>
            </p:cNvSpPr>
            <p:nvPr/>
          </p:nvSpPr>
          <p:spPr bwMode="auto">
            <a:xfrm>
              <a:off x="3134" y="2048"/>
              <a:ext cx="238" cy="226"/>
            </a:xfrm>
            <a:custGeom>
              <a:avLst/>
              <a:gdLst>
                <a:gd name="T0" fmla="*/ 216 w 239"/>
                <a:gd name="T1" fmla="*/ 180 h 239"/>
                <a:gd name="T2" fmla="*/ 161 w 239"/>
                <a:gd name="T3" fmla="*/ 173 h 239"/>
                <a:gd name="T4" fmla="*/ 152 w 239"/>
                <a:gd name="T5" fmla="*/ 160 h 239"/>
                <a:gd name="T6" fmla="*/ 127 w 239"/>
                <a:gd name="T7" fmla="*/ 167 h 239"/>
                <a:gd name="T8" fmla="*/ 117 w 239"/>
                <a:gd name="T9" fmla="*/ 167 h 239"/>
                <a:gd name="T10" fmla="*/ 93 w 239"/>
                <a:gd name="T11" fmla="*/ 148 h 239"/>
                <a:gd name="T12" fmla="*/ 78 w 239"/>
                <a:gd name="T13" fmla="*/ 129 h 239"/>
                <a:gd name="T14" fmla="*/ 63 w 239"/>
                <a:gd name="T15" fmla="*/ 122 h 239"/>
                <a:gd name="T16" fmla="*/ 54 w 239"/>
                <a:gd name="T17" fmla="*/ 122 h 239"/>
                <a:gd name="T18" fmla="*/ 47 w 239"/>
                <a:gd name="T19" fmla="*/ 116 h 239"/>
                <a:gd name="T20" fmla="*/ 38 w 239"/>
                <a:gd name="T21" fmla="*/ 96 h 239"/>
                <a:gd name="T22" fmla="*/ 23 w 239"/>
                <a:gd name="T23" fmla="*/ 91 h 239"/>
                <a:gd name="T24" fmla="*/ 14 w 239"/>
                <a:gd name="T25" fmla="*/ 77 h 239"/>
                <a:gd name="T26" fmla="*/ 23 w 239"/>
                <a:gd name="T27" fmla="*/ 63 h 239"/>
                <a:gd name="T28" fmla="*/ 23 w 239"/>
                <a:gd name="T29" fmla="*/ 52 h 239"/>
                <a:gd name="T30" fmla="*/ 14 w 239"/>
                <a:gd name="T31" fmla="*/ 52 h 239"/>
                <a:gd name="T32" fmla="*/ 6 w 239"/>
                <a:gd name="T33" fmla="*/ 38 h 239"/>
                <a:gd name="T34" fmla="*/ 0 w 239"/>
                <a:gd name="T35" fmla="*/ 7 h 239"/>
                <a:gd name="T36" fmla="*/ 6 w 239"/>
                <a:gd name="T37" fmla="*/ 0 h 239"/>
                <a:gd name="T38" fmla="*/ 14 w 239"/>
                <a:gd name="T39" fmla="*/ 11 h 239"/>
                <a:gd name="T40" fmla="*/ 23 w 239"/>
                <a:gd name="T41" fmla="*/ 11 h 239"/>
                <a:gd name="T42" fmla="*/ 29 w 239"/>
                <a:gd name="T43" fmla="*/ 11 h 239"/>
                <a:gd name="T44" fmla="*/ 47 w 239"/>
                <a:gd name="T45" fmla="*/ 7 h 239"/>
                <a:gd name="T46" fmla="*/ 54 w 239"/>
                <a:gd name="T47" fmla="*/ 7 h 239"/>
                <a:gd name="T48" fmla="*/ 47 w 239"/>
                <a:gd name="T49" fmla="*/ 11 h 239"/>
                <a:gd name="T50" fmla="*/ 63 w 239"/>
                <a:gd name="T51" fmla="*/ 19 h 239"/>
                <a:gd name="T52" fmla="*/ 63 w 239"/>
                <a:gd name="T53" fmla="*/ 32 h 239"/>
                <a:gd name="T54" fmla="*/ 93 w 239"/>
                <a:gd name="T55" fmla="*/ 44 h 239"/>
                <a:gd name="T56" fmla="*/ 122 w 239"/>
                <a:gd name="T57" fmla="*/ 44 h 239"/>
                <a:gd name="T58" fmla="*/ 122 w 239"/>
                <a:gd name="T59" fmla="*/ 32 h 239"/>
                <a:gd name="T60" fmla="*/ 136 w 239"/>
                <a:gd name="T61" fmla="*/ 25 h 239"/>
                <a:gd name="T62" fmla="*/ 161 w 239"/>
                <a:gd name="T63" fmla="*/ 25 h 239"/>
                <a:gd name="T64" fmla="*/ 210 w 239"/>
                <a:gd name="T65" fmla="*/ 44 h 239"/>
                <a:gd name="T66" fmla="*/ 210 w 239"/>
                <a:gd name="T67" fmla="*/ 52 h 239"/>
                <a:gd name="T68" fmla="*/ 210 w 239"/>
                <a:gd name="T69" fmla="*/ 58 h 239"/>
                <a:gd name="T70" fmla="*/ 210 w 239"/>
                <a:gd name="T71" fmla="*/ 63 h 239"/>
                <a:gd name="T72" fmla="*/ 200 w 239"/>
                <a:gd name="T73" fmla="*/ 77 h 239"/>
                <a:gd name="T74" fmla="*/ 200 w 239"/>
                <a:gd name="T75" fmla="*/ 103 h 239"/>
                <a:gd name="T76" fmla="*/ 216 w 239"/>
                <a:gd name="T77" fmla="*/ 110 h 239"/>
                <a:gd name="T78" fmla="*/ 216 w 239"/>
                <a:gd name="T79" fmla="*/ 116 h 239"/>
                <a:gd name="T80" fmla="*/ 210 w 239"/>
                <a:gd name="T81" fmla="*/ 129 h 239"/>
                <a:gd name="T82" fmla="*/ 216 w 239"/>
                <a:gd name="T83" fmla="*/ 140 h 239"/>
                <a:gd name="T84" fmla="*/ 224 w 239"/>
                <a:gd name="T85" fmla="*/ 148 h 239"/>
                <a:gd name="T86" fmla="*/ 233 w 239"/>
                <a:gd name="T87" fmla="*/ 160 h 239"/>
                <a:gd name="T88" fmla="*/ 216 w 239"/>
                <a:gd name="T89" fmla="*/ 167 h 239"/>
                <a:gd name="T90" fmla="*/ 216 w 239"/>
                <a:gd name="T91" fmla="*/ 180 h 23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39"/>
                <a:gd name="T139" fmla="*/ 0 h 239"/>
                <a:gd name="T140" fmla="*/ 239 w 239"/>
                <a:gd name="T141" fmla="*/ 239 h 23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39" h="239">
                  <a:moveTo>
                    <a:pt x="221" y="238"/>
                  </a:moveTo>
                  <a:lnTo>
                    <a:pt x="166" y="228"/>
                  </a:lnTo>
                  <a:lnTo>
                    <a:pt x="157" y="212"/>
                  </a:lnTo>
                  <a:lnTo>
                    <a:pt x="132" y="221"/>
                  </a:lnTo>
                  <a:lnTo>
                    <a:pt x="117" y="221"/>
                  </a:lnTo>
                  <a:lnTo>
                    <a:pt x="93" y="195"/>
                  </a:lnTo>
                  <a:lnTo>
                    <a:pt x="78" y="170"/>
                  </a:lnTo>
                  <a:lnTo>
                    <a:pt x="63" y="161"/>
                  </a:lnTo>
                  <a:lnTo>
                    <a:pt x="54" y="161"/>
                  </a:lnTo>
                  <a:lnTo>
                    <a:pt x="47" y="153"/>
                  </a:lnTo>
                  <a:lnTo>
                    <a:pt x="38" y="127"/>
                  </a:lnTo>
                  <a:lnTo>
                    <a:pt x="23" y="119"/>
                  </a:lnTo>
                  <a:lnTo>
                    <a:pt x="14" y="102"/>
                  </a:lnTo>
                  <a:lnTo>
                    <a:pt x="23" y="84"/>
                  </a:lnTo>
                  <a:lnTo>
                    <a:pt x="23" y="68"/>
                  </a:lnTo>
                  <a:lnTo>
                    <a:pt x="14" y="68"/>
                  </a:lnTo>
                  <a:lnTo>
                    <a:pt x="6" y="50"/>
                  </a:lnTo>
                  <a:lnTo>
                    <a:pt x="0" y="7"/>
                  </a:lnTo>
                  <a:lnTo>
                    <a:pt x="6" y="0"/>
                  </a:lnTo>
                  <a:lnTo>
                    <a:pt x="14" y="16"/>
                  </a:lnTo>
                  <a:lnTo>
                    <a:pt x="23" y="16"/>
                  </a:lnTo>
                  <a:lnTo>
                    <a:pt x="29" y="16"/>
                  </a:lnTo>
                  <a:lnTo>
                    <a:pt x="47" y="7"/>
                  </a:lnTo>
                  <a:lnTo>
                    <a:pt x="54" y="7"/>
                  </a:lnTo>
                  <a:lnTo>
                    <a:pt x="47" y="16"/>
                  </a:lnTo>
                  <a:lnTo>
                    <a:pt x="63" y="24"/>
                  </a:lnTo>
                  <a:lnTo>
                    <a:pt x="63" y="42"/>
                  </a:lnTo>
                  <a:lnTo>
                    <a:pt x="93" y="59"/>
                  </a:lnTo>
                  <a:lnTo>
                    <a:pt x="127" y="59"/>
                  </a:lnTo>
                  <a:lnTo>
                    <a:pt x="127" y="42"/>
                  </a:lnTo>
                  <a:lnTo>
                    <a:pt x="141" y="34"/>
                  </a:lnTo>
                  <a:lnTo>
                    <a:pt x="166" y="34"/>
                  </a:lnTo>
                  <a:lnTo>
                    <a:pt x="215" y="59"/>
                  </a:lnTo>
                  <a:lnTo>
                    <a:pt x="215" y="68"/>
                  </a:lnTo>
                  <a:lnTo>
                    <a:pt x="215" y="76"/>
                  </a:lnTo>
                  <a:lnTo>
                    <a:pt x="215" y="84"/>
                  </a:lnTo>
                  <a:lnTo>
                    <a:pt x="205" y="102"/>
                  </a:lnTo>
                  <a:lnTo>
                    <a:pt x="205" y="136"/>
                  </a:lnTo>
                  <a:lnTo>
                    <a:pt x="221" y="145"/>
                  </a:lnTo>
                  <a:lnTo>
                    <a:pt x="221" y="153"/>
                  </a:lnTo>
                  <a:lnTo>
                    <a:pt x="215" y="170"/>
                  </a:lnTo>
                  <a:lnTo>
                    <a:pt x="221" y="185"/>
                  </a:lnTo>
                  <a:lnTo>
                    <a:pt x="229" y="195"/>
                  </a:lnTo>
                  <a:lnTo>
                    <a:pt x="238" y="212"/>
                  </a:lnTo>
                  <a:lnTo>
                    <a:pt x="221" y="221"/>
                  </a:lnTo>
                  <a:lnTo>
                    <a:pt x="221" y="238"/>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109" name="Freeform 986"/>
            <p:cNvSpPr>
              <a:spLocks noChangeAspect="1"/>
            </p:cNvSpPr>
            <p:nvPr/>
          </p:nvSpPr>
          <p:spPr bwMode="auto">
            <a:xfrm>
              <a:off x="3134" y="2048"/>
              <a:ext cx="238" cy="226"/>
            </a:xfrm>
            <a:custGeom>
              <a:avLst/>
              <a:gdLst>
                <a:gd name="T0" fmla="*/ 216 w 239"/>
                <a:gd name="T1" fmla="*/ 180 h 239"/>
                <a:gd name="T2" fmla="*/ 161 w 239"/>
                <a:gd name="T3" fmla="*/ 173 h 239"/>
                <a:gd name="T4" fmla="*/ 152 w 239"/>
                <a:gd name="T5" fmla="*/ 160 h 239"/>
                <a:gd name="T6" fmla="*/ 127 w 239"/>
                <a:gd name="T7" fmla="*/ 167 h 239"/>
                <a:gd name="T8" fmla="*/ 117 w 239"/>
                <a:gd name="T9" fmla="*/ 167 h 239"/>
                <a:gd name="T10" fmla="*/ 93 w 239"/>
                <a:gd name="T11" fmla="*/ 148 h 239"/>
                <a:gd name="T12" fmla="*/ 78 w 239"/>
                <a:gd name="T13" fmla="*/ 129 h 239"/>
                <a:gd name="T14" fmla="*/ 63 w 239"/>
                <a:gd name="T15" fmla="*/ 122 h 239"/>
                <a:gd name="T16" fmla="*/ 54 w 239"/>
                <a:gd name="T17" fmla="*/ 122 h 239"/>
                <a:gd name="T18" fmla="*/ 47 w 239"/>
                <a:gd name="T19" fmla="*/ 116 h 239"/>
                <a:gd name="T20" fmla="*/ 38 w 239"/>
                <a:gd name="T21" fmla="*/ 96 h 239"/>
                <a:gd name="T22" fmla="*/ 23 w 239"/>
                <a:gd name="T23" fmla="*/ 91 h 239"/>
                <a:gd name="T24" fmla="*/ 14 w 239"/>
                <a:gd name="T25" fmla="*/ 77 h 239"/>
                <a:gd name="T26" fmla="*/ 23 w 239"/>
                <a:gd name="T27" fmla="*/ 63 h 239"/>
                <a:gd name="T28" fmla="*/ 23 w 239"/>
                <a:gd name="T29" fmla="*/ 52 h 239"/>
                <a:gd name="T30" fmla="*/ 14 w 239"/>
                <a:gd name="T31" fmla="*/ 52 h 239"/>
                <a:gd name="T32" fmla="*/ 6 w 239"/>
                <a:gd name="T33" fmla="*/ 38 h 239"/>
                <a:gd name="T34" fmla="*/ 0 w 239"/>
                <a:gd name="T35" fmla="*/ 7 h 239"/>
                <a:gd name="T36" fmla="*/ 6 w 239"/>
                <a:gd name="T37" fmla="*/ 0 h 239"/>
                <a:gd name="T38" fmla="*/ 14 w 239"/>
                <a:gd name="T39" fmla="*/ 11 h 239"/>
                <a:gd name="T40" fmla="*/ 23 w 239"/>
                <a:gd name="T41" fmla="*/ 11 h 239"/>
                <a:gd name="T42" fmla="*/ 29 w 239"/>
                <a:gd name="T43" fmla="*/ 11 h 239"/>
                <a:gd name="T44" fmla="*/ 47 w 239"/>
                <a:gd name="T45" fmla="*/ 7 h 239"/>
                <a:gd name="T46" fmla="*/ 54 w 239"/>
                <a:gd name="T47" fmla="*/ 7 h 239"/>
                <a:gd name="T48" fmla="*/ 47 w 239"/>
                <a:gd name="T49" fmla="*/ 11 h 239"/>
                <a:gd name="T50" fmla="*/ 63 w 239"/>
                <a:gd name="T51" fmla="*/ 19 h 239"/>
                <a:gd name="T52" fmla="*/ 63 w 239"/>
                <a:gd name="T53" fmla="*/ 32 h 239"/>
                <a:gd name="T54" fmla="*/ 93 w 239"/>
                <a:gd name="T55" fmla="*/ 44 h 239"/>
                <a:gd name="T56" fmla="*/ 122 w 239"/>
                <a:gd name="T57" fmla="*/ 44 h 239"/>
                <a:gd name="T58" fmla="*/ 122 w 239"/>
                <a:gd name="T59" fmla="*/ 32 h 239"/>
                <a:gd name="T60" fmla="*/ 136 w 239"/>
                <a:gd name="T61" fmla="*/ 25 h 239"/>
                <a:gd name="T62" fmla="*/ 161 w 239"/>
                <a:gd name="T63" fmla="*/ 25 h 239"/>
                <a:gd name="T64" fmla="*/ 210 w 239"/>
                <a:gd name="T65" fmla="*/ 44 h 239"/>
                <a:gd name="T66" fmla="*/ 210 w 239"/>
                <a:gd name="T67" fmla="*/ 52 h 239"/>
                <a:gd name="T68" fmla="*/ 210 w 239"/>
                <a:gd name="T69" fmla="*/ 58 h 239"/>
                <a:gd name="T70" fmla="*/ 210 w 239"/>
                <a:gd name="T71" fmla="*/ 63 h 239"/>
                <a:gd name="T72" fmla="*/ 200 w 239"/>
                <a:gd name="T73" fmla="*/ 77 h 239"/>
                <a:gd name="T74" fmla="*/ 200 w 239"/>
                <a:gd name="T75" fmla="*/ 103 h 239"/>
                <a:gd name="T76" fmla="*/ 216 w 239"/>
                <a:gd name="T77" fmla="*/ 110 h 239"/>
                <a:gd name="T78" fmla="*/ 216 w 239"/>
                <a:gd name="T79" fmla="*/ 116 h 239"/>
                <a:gd name="T80" fmla="*/ 210 w 239"/>
                <a:gd name="T81" fmla="*/ 129 h 239"/>
                <a:gd name="T82" fmla="*/ 216 w 239"/>
                <a:gd name="T83" fmla="*/ 140 h 239"/>
                <a:gd name="T84" fmla="*/ 224 w 239"/>
                <a:gd name="T85" fmla="*/ 148 h 239"/>
                <a:gd name="T86" fmla="*/ 233 w 239"/>
                <a:gd name="T87" fmla="*/ 160 h 239"/>
                <a:gd name="T88" fmla="*/ 216 w 239"/>
                <a:gd name="T89" fmla="*/ 167 h 239"/>
                <a:gd name="T90" fmla="*/ 216 w 239"/>
                <a:gd name="T91" fmla="*/ 180 h 23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39"/>
                <a:gd name="T139" fmla="*/ 0 h 239"/>
                <a:gd name="T140" fmla="*/ 239 w 239"/>
                <a:gd name="T141" fmla="*/ 239 h 23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39" h="239">
                  <a:moveTo>
                    <a:pt x="221" y="238"/>
                  </a:moveTo>
                  <a:lnTo>
                    <a:pt x="166" y="228"/>
                  </a:lnTo>
                  <a:lnTo>
                    <a:pt x="157" y="212"/>
                  </a:lnTo>
                  <a:lnTo>
                    <a:pt x="132" y="221"/>
                  </a:lnTo>
                  <a:lnTo>
                    <a:pt x="117" y="221"/>
                  </a:lnTo>
                  <a:lnTo>
                    <a:pt x="93" y="195"/>
                  </a:lnTo>
                  <a:lnTo>
                    <a:pt x="78" y="170"/>
                  </a:lnTo>
                  <a:lnTo>
                    <a:pt x="63" y="161"/>
                  </a:lnTo>
                  <a:lnTo>
                    <a:pt x="54" y="161"/>
                  </a:lnTo>
                  <a:lnTo>
                    <a:pt x="47" y="153"/>
                  </a:lnTo>
                  <a:lnTo>
                    <a:pt x="38" y="127"/>
                  </a:lnTo>
                  <a:lnTo>
                    <a:pt x="23" y="119"/>
                  </a:lnTo>
                  <a:lnTo>
                    <a:pt x="14" y="102"/>
                  </a:lnTo>
                  <a:lnTo>
                    <a:pt x="23" y="84"/>
                  </a:lnTo>
                  <a:lnTo>
                    <a:pt x="23" y="68"/>
                  </a:lnTo>
                  <a:lnTo>
                    <a:pt x="14" y="68"/>
                  </a:lnTo>
                  <a:lnTo>
                    <a:pt x="6" y="50"/>
                  </a:lnTo>
                  <a:lnTo>
                    <a:pt x="0" y="7"/>
                  </a:lnTo>
                  <a:lnTo>
                    <a:pt x="6" y="0"/>
                  </a:lnTo>
                  <a:lnTo>
                    <a:pt x="14" y="16"/>
                  </a:lnTo>
                  <a:lnTo>
                    <a:pt x="23" y="16"/>
                  </a:lnTo>
                  <a:lnTo>
                    <a:pt x="29" y="16"/>
                  </a:lnTo>
                  <a:lnTo>
                    <a:pt x="47" y="7"/>
                  </a:lnTo>
                  <a:lnTo>
                    <a:pt x="54" y="7"/>
                  </a:lnTo>
                  <a:lnTo>
                    <a:pt x="47" y="16"/>
                  </a:lnTo>
                  <a:lnTo>
                    <a:pt x="63" y="24"/>
                  </a:lnTo>
                  <a:lnTo>
                    <a:pt x="63" y="42"/>
                  </a:lnTo>
                  <a:lnTo>
                    <a:pt x="93" y="59"/>
                  </a:lnTo>
                  <a:lnTo>
                    <a:pt x="127" y="59"/>
                  </a:lnTo>
                  <a:lnTo>
                    <a:pt x="127" y="42"/>
                  </a:lnTo>
                  <a:lnTo>
                    <a:pt x="141" y="34"/>
                  </a:lnTo>
                  <a:lnTo>
                    <a:pt x="166" y="34"/>
                  </a:lnTo>
                  <a:lnTo>
                    <a:pt x="215" y="59"/>
                  </a:lnTo>
                  <a:lnTo>
                    <a:pt x="215" y="68"/>
                  </a:lnTo>
                  <a:lnTo>
                    <a:pt x="215" y="76"/>
                  </a:lnTo>
                  <a:lnTo>
                    <a:pt x="215" y="84"/>
                  </a:lnTo>
                  <a:lnTo>
                    <a:pt x="205" y="102"/>
                  </a:lnTo>
                  <a:lnTo>
                    <a:pt x="205" y="136"/>
                  </a:lnTo>
                  <a:lnTo>
                    <a:pt x="221" y="145"/>
                  </a:lnTo>
                  <a:lnTo>
                    <a:pt x="221" y="153"/>
                  </a:lnTo>
                  <a:lnTo>
                    <a:pt x="215" y="170"/>
                  </a:lnTo>
                  <a:lnTo>
                    <a:pt x="221" y="185"/>
                  </a:lnTo>
                  <a:lnTo>
                    <a:pt x="229" y="195"/>
                  </a:lnTo>
                  <a:lnTo>
                    <a:pt x="238" y="212"/>
                  </a:lnTo>
                  <a:lnTo>
                    <a:pt x="221" y="221"/>
                  </a:lnTo>
                  <a:lnTo>
                    <a:pt x="221" y="238"/>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110" name="Freeform 987"/>
            <p:cNvSpPr>
              <a:spLocks noChangeAspect="1"/>
            </p:cNvSpPr>
            <p:nvPr/>
          </p:nvSpPr>
          <p:spPr bwMode="auto">
            <a:xfrm>
              <a:off x="3427" y="2033"/>
              <a:ext cx="96" cy="73"/>
            </a:xfrm>
            <a:custGeom>
              <a:avLst/>
              <a:gdLst>
                <a:gd name="T0" fmla="*/ 79 w 96"/>
                <a:gd name="T1" fmla="*/ 18 h 78"/>
                <a:gd name="T2" fmla="*/ 79 w 96"/>
                <a:gd name="T3" fmla="*/ 30 h 78"/>
                <a:gd name="T4" fmla="*/ 95 w 96"/>
                <a:gd name="T5" fmla="*/ 30 h 78"/>
                <a:gd name="T6" fmla="*/ 95 w 96"/>
                <a:gd name="T7" fmla="*/ 48 h 78"/>
                <a:gd name="T8" fmla="*/ 72 w 96"/>
                <a:gd name="T9" fmla="*/ 42 h 78"/>
                <a:gd name="T10" fmla="*/ 55 w 96"/>
                <a:gd name="T11" fmla="*/ 55 h 78"/>
                <a:gd name="T12" fmla="*/ 47 w 96"/>
                <a:gd name="T13" fmla="*/ 37 h 78"/>
                <a:gd name="T14" fmla="*/ 39 w 96"/>
                <a:gd name="T15" fmla="*/ 30 h 78"/>
                <a:gd name="T16" fmla="*/ 30 w 96"/>
                <a:gd name="T17" fmla="*/ 42 h 78"/>
                <a:gd name="T18" fmla="*/ 24 w 96"/>
                <a:gd name="T19" fmla="*/ 42 h 78"/>
                <a:gd name="T20" fmla="*/ 24 w 96"/>
                <a:gd name="T21" fmla="*/ 48 h 78"/>
                <a:gd name="T22" fmla="*/ 8 w 96"/>
                <a:gd name="T23" fmla="*/ 48 h 78"/>
                <a:gd name="T24" fmla="*/ 0 w 96"/>
                <a:gd name="T25" fmla="*/ 48 h 78"/>
                <a:gd name="T26" fmla="*/ 8 w 96"/>
                <a:gd name="T27" fmla="*/ 37 h 78"/>
                <a:gd name="T28" fmla="*/ 8 w 96"/>
                <a:gd name="T29" fmla="*/ 23 h 78"/>
                <a:gd name="T30" fmla="*/ 0 w 96"/>
                <a:gd name="T31" fmla="*/ 18 h 78"/>
                <a:gd name="T32" fmla="*/ 16 w 96"/>
                <a:gd name="T33" fmla="*/ 18 h 78"/>
                <a:gd name="T34" fmla="*/ 24 w 96"/>
                <a:gd name="T35" fmla="*/ 7 h 78"/>
                <a:gd name="T36" fmla="*/ 24 w 96"/>
                <a:gd name="T37" fmla="*/ 0 h 78"/>
                <a:gd name="T38" fmla="*/ 39 w 96"/>
                <a:gd name="T39" fmla="*/ 0 h 78"/>
                <a:gd name="T40" fmla="*/ 39 w 96"/>
                <a:gd name="T41" fmla="*/ 7 h 78"/>
                <a:gd name="T42" fmla="*/ 39 w 96"/>
                <a:gd name="T43" fmla="*/ 12 h 78"/>
                <a:gd name="T44" fmla="*/ 24 w 96"/>
                <a:gd name="T45" fmla="*/ 12 h 78"/>
                <a:gd name="T46" fmla="*/ 24 w 96"/>
                <a:gd name="T47" fmla="*/ 18 h 78"/>
                <a:gd name="T48" fmla="*/ 47 w 96"/>
                <a:gd name="T49" fmla="*/ 18 h 78"/>
                <a:gd name="T50" fmla="*/ 55 w 96"/>
                <a:gd name="T51" fmla="*/ 18 h 78"/>
                <a:gd name="T52" fmla="*/ 79 w 96"/>
                <a:gd name="T53" fmla="*/ 18 h 7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6"/>
                <a:gd name="T82" fmla="*/ 0 h 78"/>
                <a:gd name="T83" fmla="*/ 96 w 96"/>
                <a:gd name="T84" fmla="*/ 78 h 7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6" h="78">
                  <a:moveTo>
                    <a:pt x="79" y="24"/>
                  </a:moveTo>
                  <a:lnTo>
                    <a:pt x="79" y="41"/>
                  </a:lnTo>
                  <a:lnTo>
                    <a:pt x="95" y="41"/>
                  </a:lnTo>
                  <a:lnTo>
                    <a:pt x="95" y="67"/>
                  </a:lnTo>
                  <a:lnTo>
                    <a:pt x="72" y="59"/>
                  </a:lnTo>
                  <a:lnTo>
                    <a:pt x="55" y="77"/>
                  </a:lnTo>
                  <a:lnTo>
                    <a:pt x="47" y="51"/>
                  </a:lnTo>
                  <a:lnTo>
                    <a:pt x="39" y="41"/>
                  </a:lnTo>
                  <a:lnTo>
                    <a:pt x="30" y="59"/>
                  </a:lnTo>
                  <a:lnTo>
                    <a:pt x="24" y="59"/>
                  </a:lnTo>
                  <a:lnTo>
                    <a:pt x="24" y="67"/>
                  </a:lnTo>
                  <a:lnTo>
                    <a:pt x="8" y="67"/>
                  </a:lnTo>
                  <a:lnTo>
                    <a:pt x="0" y="67"/>
                  </a:lnTo>
                  <a:lnTo>
                    <a:pt x="8" y="51"/>
                  </a:lnTo>
                  <a:lnTo>
                    <a:pt x="8" y="33"/>
                  </a:lnTo>
                  <a:lnTo>
                    <a:pt x="0" y="24"/>
                  </a:lnTo>
                  <a:lnTo>
                    <a:pt x="16" y="24"/>
                  </a:lnTo>
                  <a:lnTo>
                    <a:pt x="24" y="9"/>
                  </a:lnTo>
                  <a:lnTo>
                    <a:pt x="24" y="0"/>
                  </a:lnTo>
                  <a:lnTo>
                    <a:pt x="39" y="0"/>
                  </a:lnTo>
                  <a:lnTo>
                    <a:pt x="39" y="9"/>
                  </a:lnTo>
                  <a:lnTo>
                    <a:pt x="39" y="17"/>
                  </a:lnTo>
                  <a:lnTo>
                    <a:pt x="24" y="17"/>
                  </a:lnTo>
                  <a:lnTo>
                    <a:pt x="24" y="24"/>
                  </a:lnTo>
                  <a:lnTo>
                    <a:pt x="47" y="24"/>
                  </a:lnTo>
                  <a:lnTo>
                    <a:pt x="55" y="24"/>
                  </a:lnTo>
                  <a:lnTo>
                    <a:pt x="79" y="24"/>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112" name="Freeform 989"/>
            <p:cNvSpPr>
              <a:spLocks noChangeAspect="1"/>
            </p:cNvSpPr>
            <p:nvPr/>
          </p:nvSpPr>
          <p:spPr bwMode="auto">
            <a:xfrm>
              <a:off x="3451" y="1991"/>
              <a:ext cx="136" cy="66"/>
            </a:xfrm>
            <a:custGeom>
              <a:avLst/>
              <a:gdLst>
                <a:gd name="T0" fmla="*/ 135 w 136"/>
                <a:gd name="T1" fmla="*/ 11 h 69"/>
                <a:gd name="T2" fmla="*/ 135 w 136"/>
                <a:gd name="T3" fmla="*/ 20 h 69"/>
                <a:gd name="T4" fmla="*/ 111 w 136"/>
                <a:gd name="T5" fmla="*/ 32 h 69"/>
                <a:gd name="T6" fmla="*/ 95 w 136"/>
                <a:gd name="T7" fmla="*/ 32 h 69"/>
                <a:gd name="T8" fmla="*/ 87 w 136"/>
                <a:gd name="T9" fmla="*/ 41 h 69"/>
                <a:gd name="T10" fmla="*/ 70 w 136"/>
                <a:gd name="T11" fmla="*/ 41 h 69"/>
                <a:gd name="T12" fmla="*/ 55 w 136"/>
                <a:gd name="T13" fmla="*/ 49 h 69"/>
                <a:gd name="T14" fmla="*/ 55 w 136"/>
                <a:gd name="T15" fmla="*/ 54 h 69"/>
                <a:gd name="T16" fmla="*/ 30 w 136"/>
                <a:gd name="T17" fmla="*/ 54 h 69"/>
                <a:gd name="T18" fmla="*/ 22 w 136"/>
                <a:gd name="T19" fmla="*/ 54 h 69"/>
                <a:gd name="T20" fmla="*/ 0 w 136"/>
                <a:gd name="T21" fmla="*/ 54 h 69"/>
                <a:gd name="T22" fmla="*/ 0 w 136"/>
                <a:gd name="T23" fmla="*/ 49 h 69"/>
                <a:gd name="T24" fmla="*/ 15 w 136"/>
                <a:gd name="T25" fmla="*/ 49 h 69"/>
                <a:gd name="T26" fmla="*/ 15 w 136"/>
                <a:gd name="T27" fmla="*/ 41 h 69"/>
                <a:gd name="T28" fmla="*/ 30 w 136"/>
                <a:gd name="T29" fmla="*/ 41 h 69"/>
                <a:gd name="T30" fmla="*/ 47 w 136"/>
                <a:gd name="T31" fmla="*/ 32 h 69"/>
                <a:gd name="T32" fmla="*/ 30 w 136"/>
                <a:gd name="T33" fmla="*/ 28 h 69"/>
                <a:gd name="T34" fmla="*/ 22 w 136"/>
                <a:gd name="T35" fmla="*/ 28 h 69"/>
                <a:gd name="T36" fmla="*/ 6 w 136"/>
                <a:gd name="T37" fmla="*/ 28 h 69"/>
                <a:gd name="T38" fmla="*/ 22 w 136"/>
                <a:gd name="T39" fmla="*/ 11 h 69"/>
                <a:gd name="T40" fmla="*/ 15 w 136"/>
                <a:gd name="T41" fmla="*/ 11 h 69"/>
                <a:gd name="T42" fmla="*/ 22 w 136"/>
                <a:gd name="T43" fmla="*/ 9 h 69"/>
                <a:gd name="T44" fmla="*/ 47 w 136"/>
                <a:gd name="T45" fmla="*/ 11 h 69"/>
                <a:gd name="T46" fmla="*/ 47 w 136"/>
                <a:gd name="T47" fmla="*/ 9 h 69"/>
                <a:gd name="T48" fmla="*/ 55 w 136"/>
                <a:gd name="T49" fmla="*/ 0 h 69"/>
                <a:gd name="T50" fmla="*/ 70 w 136"/>
                <a:gd name="T51" fmla="*/ 9 h 69"/>
                <a:gd name="T52" fmla="*/ 119 w 136"/>
                <a:gd name="T53" fmla="*/ 9 h 69"/>
                <a:gd name="T54" fmla="*/ 135 w 136"/>
                <a:gd name="T55" fmla="*/ 11 h 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6"/>
                <a:gd name="T85" fmla="*/ 0 h 69"/>
                <a:gd name="T86" fmla="*/ 136 w 136"/>
                <a:gd name="T87" fmla="*/ 69 h 6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6" h="69">
                  <a:moveTo>
                    <a:pt x="135" y="16"/>
                  </a:moveTo>
                  <a:lnTo>
                    <a:pt x="135" y="25"/>
                  </a:lnTo>
                  <a:lnTo>
                    <a:pt x="111" y="41"/>
                  </a:lnTo>
                  <a:lnTo>
                    <a:pt x="95" y="41"/>
                  </a:lnTo>
                  <a:lnTo>
                    <a:pt x="87" y="51"/>
                  </a:lnTo>
                  <a:lnTo>
                    <a:pt x="70" y="51"/>
                  </a:lnTo>
                  <a:lnTo>
                    <a:pt x="55" y="60"/>
                  </a:lnTo>
                  <a:lnTo>
                    <a:pt x="55" y="68"/>
                  </a:lnTo>
                  <a:lnTo>
                    <a:pt x="30" y="68"/>
                  </a:lnTo>
                  <a:lnTo>
                    <a:pt x="22" y="68"/>
                  </a:lnTo>
                  <a:lnTo>
                    <a:pt x="0" y="68"/>
                  </a:lnTo>
                  <a:lnTo>
                    <a:pt x="0" y="60"/>
                  </a:lnTo>
                  <a:lnTo>
                    <a:pt x="15" y="60"/>
                  </a:lnTo>
                  <a:lnTo>
                    <a:pt x="15" y="51"/>
                  </a:lnTo>
                  <a:lnTo>
                    <a:pt x="30" y="51"/>
                  </a:lnTo>
                  <a:lnTo>
                    <a:pt x="47" y="41"/>
                  </a:lnTo>
                  <a:lnTo>
                    <a:pt x="30" y="33"/>
                  </a:lnTo>
                  <a:lnTo>
                    <a:pt x="22" y="33"/>
                  </a:lnTo>
                  <a:lnTo>
                    <a:pt x="6" y="33"/>
                  </a:lnTo>
                  <a:lnTo>
                    <a:pt x="22" y="16"/>
                  </a:lnTo>
                  <a:lnTo>
                    <a:pt x="15" y="16"/>
                  </a:lnTo>
                  <a:lnTo>
                    <a:pt x="22" y="9"/>
                  </a:lnTo>
                  <a:lnTo>
                    <a:pt x="47" y="16"/>
                  </a:lnTo>
                  <a:lnTo>
                    <a:pt x="47" y="9"/>
                  </a:lnTo>
                  <a:lnTo>
                    <a:pt x="55" y="0"/>
                  </a:lnTo>
                  <a:lnTo>
                    <a:pt x="70" y="9"/>
                  </a:lnTo>
                  <a:lnTo>
                    <a:pt x="119" y="9"/>
                  </a:lnTo>
                  <a:lnTo>
                    <a:pt x="135" y="16"/>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114" name="Freeform 991"/>
            <p:cNvSpPr>
              <a:spLocks noChangeAspect="1"/>
            </p:cNvSpPr>
            <p:nvPr/>
          </p:nvSpPr>
          <p:spPr bwMode="auto">
            <a:xfrm>
              <a:off x="3236" y="2002"/>
              <a:ext cx="185" cy="119"/>
            </a:xfrm>
            <a:custGeom>
              <a:avLst/>
              <a:gdLst>
                <a:gd name="T0" fmla="*/ 181 w 184"/>
                <a:gd name="T1" fmla="*/ 72 h 127"/>
                <a:gd name="T2" fmla="*/ 172 w 184"/>
                <a:gd name="T3" fmla="*/ 67 h 127"/>
                <a:gd name="T4" fmla="*/ 172 w 184"/>
                <a:gd name="T5" fmla="*/ 72 h 127"/>
                <a:gd name="T6" fmla="*/ 163 w 184"/>
                <a:gd name="T7" fmla="*/ 72 h 127"/>
                <a:gd name="T8" fmla="*/ 157 w 184"/>
                <a:gd name="T9" fmla="*/ 85 h 127"/>
                <a:gd name="T10" fmla="*/ 140 w 184"/>
                <a:gd name="T11" fmla="*/ 85 h 127"/>
                <a:gd name="T12" fmla="*/ 140 w 184"/>
                <a:gd name="T13" fmla="*/ 91 h 127"/>
                <a:gd name="T14" fmla="*/ 118 w 184"/>
                <a:gd name="T15" fmla="*/ 91 h 127"/>
                <a:gd name="T16" fmla="*/ 118 w 184"/>
                <a:gd name="T17" fmla="*/ 85 h 127"/>
                <a:gd name="T18" fmla="*/ 118 w 184"/>
                <a:gd name="T19" fmla="*/ 79 h 127"/>
                <a:gd name="T20" fmla="*/ 64 w 184"/>
                <a:gd name="T21" fmla="*/ 61 h 127"/>
                <a:gd name="T22" fmla="*/ 39 w 184"/>
                <a:gd name="T23" fmla="*/ 61 h 127"/>
                <a:gd name="T24" fmla="*/ 24 w 184"/>
                <a:gd name="T25" fmla="*/ 67 h 127"/>
                <a:gd name="T26" fmla="*/ 24 w 184"/>
                <a:gd name="T27" fmla="*/ 48 h 127"/>
                <a:gd name="T28" fmla="*/ 14 w 184"/>
                <a:gd name="T29" fmla="*/ 48 h 127"/>
                <a:gd name="T30" fmla="*/ 14 w 184"/>
                <a:gd name="T31" fmla="*/ 36 h 127"/>
                <a:gd name="T32" fmla="*/ 8 w 184"/>
                <a:gd name="T33" fmla="*/ 36 h 127"/>
                <a:gd name="T34" fmla="*/ 8 w 184"/>
                <a:gd name="T35" fmla="*/ 30 h 127"/>
                <a:gd name="T36" fmla="*/ 24 w 184"/>
                <a:gd name="T37" fmla="*/ 30 h 127"/>
                <a:gd name="T38" fmla="*/ 30 w 184"/>
                <a:gd name="T39" fmla="*/ 22 h 127"/>
                <a:gd name="T40" fmla="*/ 14 w 184"/>
                <a:gd name="T41" fmla="*/ 11 h 127"/>
                <a:gd name="T42" fmla="*/ 8 w 184"/>
                <a:gd name="T43" fmla="*/ 11 h 127"/>
                <a:gd name="T44" fmla="*/ 8 w 184"/>
                <a:gd name="T45" fmla="*/ 22 h 127"/>
                <a:gd name="T46" fmla="*/ 0 w 184"/>
                <a:gd name="T47" fmla="*/ 11 h 127"/>
                <a:gd name="T48" fmla="*/ 24 w 184"/>
                <a:gd name="T49" fmla="*/ 6 h 127"/>
                <a:gd name="T50" fmla="*/ 39 w 184"/>
                <a:gd name="T51" fmla="*/ 18 h 127"/>
                <a:gd name="T52" fmla="*/ 48 w 184"/>
                <a:gd name="T53" fmla="*/ 18 h 127"/>
                <a:gd name="T54" fmla="*/ 54 w 184"/>
                <a:gd name="T55" fmla="*/ 18 h 127"/>
                <a:gd name="T56" fmla="*/ 54 w 184"/>
                <a:gd name="T57" fmla="*/ 11 h 127"/>
                <a:gd name="T58" fmla="*/ 73 w 184"/>
                <a:gd name="T59" fmla="*/ 6 h 127"/>
                <a:gd name="T60" fmla="*/ 78 w 184"/>
                <a:gd name="T61" fmla="*/ 6 h 127"/>
                <a:gd name="T62" fmla="*/ 73 w 184"/>
                <a:gd name="T63" fmla="*/ 0 h 127"/>
                <a:gd name="T64" fmla="*/ 78 w 184"/>
                <a:gd name="T65" fmla="*/ 0 h 127"/>
                <a:gd name="T66" fmla="*/ 99 w 184"/>
                <a:gd name="T67" fmla="*/ 6 h 127"/>
                <a:gd name="T68" fmla="*/ 99 w 184"/>
                <a:gd name="T69" fmla="*/ 18 h 127"/>
                <a:gd name="T70" fmla="*/ 123 w 184"/>
                <a:gd name="T71" fmla="*/ 18 h 127"/>
                <a:gd name="T72" fmla="*/ 132 w 184"/>
                <a:gd name="T73" fmla="*/ 36 h 127"/>
                <a:gd name="T74" fmla="*/ 172 w 184"/>
                <a:gd name="T75" fmla="*/ 53 h 127"/>
                <a:gd name="T76" fmla="*/ 188 w 184"/>
                <a:gd name="T77" fmla="*/ 61 h 127"/>
                <a:gd name="T78" fmla="*/ 181 w 184"/>
                <a:gd name="T79" fmla="*/ 72 h 12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4"/>
                <a:gd name="T121" fmla="*/ 0 h 127"/>
                <a:gd name="T122" fmla="*/ 184 w 184"/>
                <a:gd name="T123" fmla="*/ 127 h 12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4" h="127">
                  <a:moveTo>
                    <a:pt x="176" y="100"/>
                  </a:moveTo>
                  <a:lnTo>
                    <a:pt x="167" y="92"/>
                  </a:lnTo>
                  <a:lnTo>
                    <a:pt x="167" y="100"/>
                  </a:lnTo>
                  <a:lnTo>
                    <a:pt x="158" y="100"/>
                  </a:lnTo>
                  <a:lnTo>
                    <a:pt x="152" y="117"/>
                  </a:lnTo>
                  <a:lnTo>
                    <a:pt x="135" y="117"/>
                  </a:lnTo>
                  <a:lnTo>
                    <a:pt x="135" y="126"/>
                  </a:lnTo>
                  <a:lnTo>
                    <a:pt x="113" y="126"/>
                  </a:lnTo>
                  <a:lnTo>
                    <a:pt x="113" y="117"/>
                  </a:lnTo>
                  <a:lnTo>
                    <a:pt x="113" y="109"/>
                  </a:lnTo>
                  <a:lnTo>
                    <a:pt x="64" y="84"/>
                  </a:lnTo>
                  <a:lnTo>
                    <a:pt x="39" y="84"/>
                  </a:lnTo>
                  <a:lnTo>
                    <a:pt x="24" y="92"/>
                  </a:lnTo>
                  <a:lnTo>
                    <a:pt x="24" y="66"/>
                  </a:lnTo>
                  <a:lnTo>
                    <a:pt x="14" y="66"/>
                  </a:lnTo>
                  <a:lnTo>
                    <a:pt x="14" y="50"/>
                  </a:lnTo>
                  <a:lnTo>
                    <a:pt x="8" y="50"/>
                  </a:lnTo>
                  <a:lnTo>
                    <a:pt x="8" y="41"/>
                  </a:lnTo>
                  <a:lnTo>
                    <a:pt x="24" y="41"/>
                  </a:lnTo>
                  <a:lnTo>
                    <a:pt x="30" y="32"/>
                  </a:lnTo>
                  <a:lnTo>
                    <a:pt x="14" y="16"/>
                  </a:lnTo>
                  <a:lnTo>
                    <a:pt x="8" y="16"/>
                  </a:lnTo>
                  <a:lnTo>
                    <a:pt x="8" y="32"/>
                  </a:lnTo>
                  <a:lnTo>
                    <a:pt x="0" y="16"/>
                  </a:lnTo>
                  <a:lnTo>
                    <a:pt x="24" y="6"/>
                  </a:lnTo>
                  <a:lnTo>
                    <a:pt x="39" y="24"/>
                  </a:lnTo>
                  <a:lnTo>
                    <a:pt x="48" y="24"/>
                  </a:lnTo>
                  <a:lnTo>
                    <a:pt x="54" y="24"/>
                  </a:lnTo>
                  <a:lnTo>
                    <a:pt x="54" y="16"/>
                  </a:lnTo>
                  <a:lnTo>
                    <a:pt x="73" y="6"/>
                  </a:lnTo>
                  <a:lnTo>
                    <a:pt x="78" y="6"/>
                  </a:lnTo>
                  <a:lnTo>
                    <a:pt x="73" y="0"/>
                  </a:lnTo>
                  <a:lnTo>
                    <a:pt x="78" y="0"/>
                  </a:lnTo>
                  <a:lnTo>
                    <a:pt x="94" y="6"/>
                  </a:lnTo>
                  <a:lnTo>
                    <a:pt x="94" y="24"/>
                  </a:lnTo>
                  <a:lnTo>
                    <a:pt x="118" y="24"/>
                  </a:lnTo>
                  <a:lnTo>
                    <a:pt x="127" y="50"/>
                  </a:lnTo>
                  <a:lnTo>
                    <a:pt x="167" y="74"/>
                  </a:lnTo>
                  <a:lnTo>
                    <a:pt x="183" y="84"/>
                  </a:lnTo>
                  <a:lnTo>
                    <a:pt x="176" y="100"/>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115" name="Freeform 992"/>
            <p:cNvSpPr>
              <a:spLocks noChangeAspect="1"/>
            </p:cNvSpPr>
            <p:nvPr/>
          </p:nvSpPr>
          <p:spPr bwMode="auto">
            <a:xfrm>
              <a:off x="3236" y="2002"/>
              <a:ext cx="185" cy="119"/>
            </a:xfrm>
            <a:custGeom>
              <a:avLst/>
              <a:gdLst>
                <a:gd name="T0" fmla="*/ 181 w 184"/>
                <a:gd name="T1" fmla="*/ 72 h 127"/>
                <a:gd name="T2" fmla="*/ 172 w 184"/>
                <a:gd name="T3" fmla="*/ 67 h 127"/>
                <a:gd name="T4" fmla="*/ 172 w 184"/>
                <a:gd name="T5" fmla="*/ 72 h 127"/>
                <a:gd name="T6" fmla="*/ 163 w 184"/>
                <a:gd name="T7" fmla="*/ 72 h 127"/>
                <a:gd name="T8" fmla="*/ 157 w 184"/>
                <a:gd name="T9" fmla="*/ 85 h 127"/>
                <a:gd name="T10" fmla="*/ 140 w 184"/>
                <a:gd name="T11" fmla="*/ 85 h 127"/>
                <a:gd name="T12" fmla="*/ 140 w 184"/>
                <a:gd name="T13" fmla="*/ 91 h 127"/>
                <a:gd name="T14" fmla="*/ 118 w 184"/>
                <a:gd name="T15" fmla="*/ 91 h 127"/>
                <a:gd name="T16" fmla="*/ 118 w 184"/>
                <a:gd name="T17" fmla="*/ 85 h 127"/>
                <a:gd name="T18" fmla="*/ 118 w 184"/>
                <a:gd name="T19" fmla="*/ 79 h 127"/>
                <a:gd name="T20" fmla="*/ 64 w 184"/>
                <a:gd name="T21" fmla="*/ 61 h 127"/>
                <a:gd name="T22" fmla="*/ 39 w 184"/>
                <a:gd name="T23" fmla="*/ 61 h 127"/>
                <a:gd name="T24" fmla="*/ 24 w 184"/>
                <a:gd name="T25" fmla="*/ 67 h 127"/>
                <a:gd name="T26" fmla="*/ 24 w 184"/>
                <a:gd name="T27" fmla="*/ 48 h 127"/>
                <a:gd name="T28" fmla="*/ 14 w 184"/>
                <a:gd name="T29" fmla="*/ 48 h 127"/>
                <a:gd name="T30" fmla="*/ 14 w 184"/>
                <a:gd name="T31" fmla="*/ 36 h 127"/>
                <a:gd name="T32" fmla="*/ 8 w 184"/>
                <a:gd name="T33" fmla="*/ 36 h 127"/>
                <a:gd name="T34" fmla="*/ 8 w 184"/>
                <a:gd name="T35" fmla="*/ 30 h 127"/>
                <a:gd name="T36" fmla="*/ 24 w 184"/>
                <a:gd name="T37" fmla="*/ 30 h 127"/>
                <a:gd name="T38" fmla="*/ 30 w 184"/>
                <a:gd name="T39" fmla="*/ 22 h 127"/>
                <a:gd name="T40" fmla="*/ 14 w 184"/>
                <a:gd name="T41" fmla="*/ 11 h 127"/>
                <a:gd name="T42" fmla="*/ 8 w 184"/>
                <a:gd name="T43" fmla="*/ 11 h 127"/>
                <a:gd name="T44" fmla="*/ 8 w 184"/>
                <a:gd name="T45" fmla="*/ 22 h 127"/>
                <a:gd name="T46" fmla="*/ 0 w 184"/>
                <a:gd name="T47" fmla="*/ 11 h 127"/>
                <a:gd name="T48" fmla="*/ 24 w 184"/>
                <a:gd name="T49" fmla="*/ 6 h 127"/>
                <a:gd name="T50" fmla="*/ 39 w 184"/>
                <a:gd name="T51" fmla="*/ 18 h 127"/>
                <a:gd name="T52" fmla="*/ 48 w 184"/>
                <a:gd name="T53" fmla="*/ 18 h 127"/>
                <a:gd name="T54" fmla="*/ 54 w 184"/>
                <a:gd name="T55" fmla="*/ 18 h 127"/>
                <a:gd name="T56" fmla="*/ 54 w 184"/>
                <a:gd name="T57" fmla="*/ 11 h 127"/>
                <a:gd name="T58" fmla="*/ 73 w 184"/>
                <a:gd name="T59" fmla="*/ 6 h 127"/>
                <a:gd name="T60" fmla="*/ 78 w 184"/>
                <a:gd name="T61" fmla="*/ 6 h 127"/>
                <a:gd name="T62" fmla="*/ 73 w 184"/>
                <a:gd name="T63" fmla="*/ 0 h 127"/>
                <a:gd name="T64" fmla="*/ 78 w 184"/>
                <a:gd name="T65" fmla="*/ 0 h 127"/>
                <a:gd name="T66" fmla="*/ 99 w 184"/>
                <a:gd name="T67" fmla="*/ 6 h 127"/>
                <a:gd name="T68" fmla="*/ 99 w 184"/>
                <a:gd name="T69" fmla="*/ 18 h 127"/>
                <a:gd name="T70" fmla="*/ 123 w 184"/>
                <a:gd name="T71" fmla="*/ 18 h 127"/>
                <a:gd name="T72" fmla="*/ 132 w 184"/>
                <a:gd name="T73" fmla="*/ 36 h 127"/>
                <a:gd name="T74" fmla="*/ 172 w 184"/>
                <a:gd name="T75" fmla="*/ 53 h 127"/>
                <a:gd name="T76" fmla="*/ 188 w 184"/>
                <a:gd name="T77" fmla="*/ 61 h 127"/>
                <a:gd name="T78" fmla="*/ 181 w 184"/>
                <a:gd name="T79" fmla="*/ 72 h 12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4"/>
                <a:gd name="T121" fmla="*/ 0 h 127"/>
                <a:gd name="T122" fmla="*/ 184 w 184"/>
                <a:gd name="T123" fmla="*/ 127 h 12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4" h="127">
                  <a:moveTo>
                    <a:pt x="176" y="100"/>
                  </a:moveTo>
                  <a:lnTo>
                    <a:pt x="167" y="92"/>
                  </a:lnTo>
                  <a:lnTo>
                    <a:pt x="167" y="100"/>
                  </a:lnTo>
                  <a:lnTo>
                    <a:pt x="158" y="100"/>
                  </a:lnTo>
                  <a:lnTo>
                    <a:pt x="152" y="117"/>
                  </a:lnTo>
                  <a:lnTo>
                    <a:pt x="135" y="117"/>
                  </a:lnTo>
                  <a:lnTo>
                    <a:pt x="135" y="126"/>
                  </a:lnTo>
                  <a:lnTo>
                    <a:pt x="113" y="126"/>
                  </a:lnTo>
                  <a:lnTo>
                    <a:pt x="113" y="117"/>
                  </a:lnTo>
                  <a:lnTo>
                    <a:pt x="113" y="109"/>
                  </a:lnTo>
                  <a:lnTo>
                    <a:pt x="64" y="84"/>
                  </a:lnTo>
                  <a:lnTo>
                    <a:pt x="39" y="84"/>
                  </a:lnTo>
                  <a:lnTo>
                    <a:pt x="24" y="92"/>
                  </a:lnTo>
                  <a:lnTo>
                    <a:pt x="24" y="66"/>
                  </a:lnTo>
                  <a:lnTo>
                    <a:pt x="14" y="66"/>
                  </a:lnTo>
                  <a:lnTo>
                    <a:pt x="14" y="50"/>
                  </a:lnTo>
                  <a:lnTo>
                    <a:pt x="8" y="50"/>
                  </a:lnTo>
                  <a:lnTo>
                    <a:pt x="8" y="41"/>
                  </a:lnTo>
                  <a:lnTo>
                    <a:pt x="24" y="41"/>
                  </a:lnTo>
                  <a:lnTo>
                    <a:pt x="30" y="32"/>
                  </a:lnTo>
                  <a:lnTo>
                    <a:pt x="14" y="16"/>
                  </a:lnTo>
                  <a:lnTo>
                    <a:pt x="8" y="16"/>
                  </a:lnTo>
                  <a:lnTo>
                    <a:pt x="8" y="32"/>
                  </a:lnTo>
                  <a:lnTo>
                    <a:pt x="0" y="16"/>
                  </a:lnTo>
                  <a:lnTo>
                    <a:pt x="24" y="6"/>
                  </a:lnTo>
                  <a:lnTo>
                    <a:pt x="39" y="24"/>
                  </a:lnTo>
                  <a:lnTo>
                    <a:pt x="48" y="24"/>
                  </a:lnTo>
                  <a:lnTo>
                    <a:pt x="54" y="24"/>
                  </a:lnTo>
                  <a:lnTo>
                    <a:pt x="54" y="16"/>
                  </a:lnTo>
                  <a:lnTo>
                    <a:pt x="73" y="6"/>
                  </a:lnTo>
                  <a:lnTo>
                    <a:pt x="78" y="6"/>
                  </a:lnTo>
                  <a:lnTo>
                    <a:pt x="73" y="0"/>
                  </a:lnTo>
                  <a:lnTo>
                    <a:pt x="78" y="0"/>
                  </a:lnTo>
                  <a:lnTo>
                    <a:pt x="94" y="6"/>
                  </a:lnTo>
                  <a:lnTo>
                    <a:pt x="94" y="24"/>
                  </a:lnTo>
                  <a:lnTo>
                    <a:pt x="118" y="24"/>
                  </a:lnTo>
                  <a:lnTo>
                    <a:pt x="127" y="50"/>
                  </a:lnTo>
                  <a:lnTo>
                    <a:pt x="167" y="74"/>
                  </a:lnTo>
                  <a:lnTo>
                    <a:pt x="183" y="84"/>
                  </a:lnTo>
                  <a:lnTo>
                    <a:pt x="176" y="100"/>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116" name="Freeform 993"/>
            <p:cNvSpPr>
              <a:spLocks noChangeAspect="1"/>
            </p:cNvSpPr>
            <p:nvPr/>
          </p:nvSpPr>
          <p:spPr bwMode="auto">
            <a:xfrm>
              <a:off x="3285" y="1951"/>
              <a:ext cx="215" cy="146"/>
            </a:xfrm>
            <a:custGeom>
              <a:avLst/>
              <a:gdLst>
                <a:gd name="T0" fmla="*/ 123 w 216"/>
                <a:gd name="T1" fmla="*/ 117 h 154"/>
                <a:gd name="T2" fmla="*/ 137 w 216"/>
                <a:gd name="T3" fmla="*/ 117 h 154"/>
                <a:gd name="T4" fmla="*/ 145 w 216"/>
                <a:gd name="T5" fmla="*/ 104 h 154"/>
                <a:gd name="T6" fmla="*/ 145 w 216"/>
                <a:gd name="T7" fmla="*/ 91 h 154"/>
                <a:gd name="T8" fmla="*/ 137 w 216"/>
                <a:gd name="T9" fmla="*/ 84 h 154"/>
                <a:gd name="T10" fmla="*/ 154 w 216"/>
                <a:gd name="T11" fmla="*/ 84 h 154"/>
                <a:gd name="T12" fmla="*/ 162 w 216"/>
                <a:gd name="T13" fmla="*/ 71 h 154"/>
                <a:gd name="T14" fmla="*/ 162 w 216"/>
                <a:gd name="T15" fmla="*/ 64 h 154"/>
                <a:gd name="T16" fmla="*/ 177 w 216"/>
                <a:gd name="T17" fmla="*/ 64 h 154"/>
                <a:gd name="T18" fmla="*/ 177 w 216"/>
                <a:gd name="T19" fmla="*/ 71 h 154"/>
                <a:gd name="T20" fmla="*/ 192 w 216"/>
                <a:gd name="T21" fmla="*/ 71 h 154"/>
                <a:gd name="T22" fmla="*/ 210 w 216"/>
                <a:gd name="T23" fmla="*/ 64 h 154"/>
                <a:gd name="T24" fmla="*/ 192 w 216"/>
                <a:gd name="T25" fmla="*/ 58 h 154"/>
                <a:gd name="T26" fmla="*/ 184 w 216"/>
                <a:gd name="T27" fmla="*/ 58 h 154"/>
                <a:gd name="T28" fmla="*/ 168 w 216"/>
                <a:gd name="T29" fmla="*/ 58 h 154"/>
                <a:gd name="T30" fmla="*/ 184 w 216"/>
                <a:gd name="T31" fmla="*/ 44 h 154"/>
                <a:gd name="T32" fmla="*/ 177 w 216"/>
                <a:gd name="T33" fmla="*/ 44 h 154"/>
                <a:gd name="T34" fmla="*/ 154 w 216"/>
                <a:gd name="T35" fmla="*/ 64 h 154"/>
                <a:gd name="T36" fmla="*/ 145 w 216"/>
                <a:gd name="T37" fmla="*/ 58 h 154"/>
                <a:gd name="T38" fmla="*/ 128 w 216"/>
                <a:gd name="T39" fmla="*/ 58 h 154"/>
                <a:gd name="T40" fmla="*/ 128 w 216"/>
                <a:gd name="T41" fmla="*/ 52 h 154"/>
                <a:gd name="T42" fmla="*/ 123 w 216"/>
                <a:gd name="T43" fmla="*/ 52 h 154"/>
                <a:gd name="T44" fmla="*/ 123 w 216"/>
                <a:gd name="T45" fmla="*/ 40 h 154"/>
                <a:gd name="T46" fmla="*/ 108 w 216"/>
                <a:gd name="T47" fmla="*/ 26 h 154"/>
                <a:gd name="T48" fmla="*/ 70 w 216"/>
                <a:gd name="T49" fmla="*/ 26 h 154"/>
                <a:gd name="T50" fmla="*/ 46 w 216"/>
                <a:gd name="T51" fmla="*/ 8 h 154"/>
                <a:gd name="T52" fmla="*/ 30 w 216"/>
                <a:gd name="T53" fmla="*/ 0 h 154"/>
                <a:gd name="T54" fmla="*/ 0 w 216"/>
                <a:gd name="T55" fmla="*/ 8 h 154"/>
                <a:gd name="T56" fmla="*/ 0 w 216"/>
                <a:gd name="T57" fmla="*/ 58 h 154"/>
                <a:gd name="T58" fmla="*/ 5 w 216"/>
                <a:gd name="T59" fmla="*/ 58 h 154"/>
                <a:gd name="T60" fmla="*/ 5 w 216"/>
                <a:gd name="T61" fmla="*/ 52 h 154"/>
                <a:gd name="T62" fmla="*/ 24 w 216"/>
                <a:gd name="T63" fmla="*/ 44 h 154"/>
                <a:gd name="T64" fmla="*/ 30 w 216"/>
                <a:gd name="T65" fmla="*/ 44 h 154"/>
                <a:gd name="T66" fmla="*/ 24 w 216"/>
                <a:gd name="T67" fmla="*/ 40 h 154"/>
                <a:gd name="T68" fmla="*/ 30 w 216"/>
                <a:gd name="T69" fmla="*/ 40 h 154"/>
                <a:gd name="T70" fmla="*/ 46 w 216"/>
                <a:gd name="T71" fmla="*/ 44 h 154"/>
                <a:gd name="T72" fmla="*/ 46 w 216"/>
                <a:gd name="T73" fmla="*/ 58 h 154"/>
                <a:gd name="T74" fmla="*/ 70 w 216"/>
                <a:gd name="T75" fmla="*/ 58 h 154"/>
                <a:gd name="T76" fmla="*/ 79 w 216"/>
                <a:gd name="T77" fmla="*/ 78 h 154"/>
                <a:gd name="T78" fmla="*/ 114 w 216"/>
                <a:gd name="T79" fmla="*/ 97 h 154"/>
                <a:gd name="T80" fmla="*/ 128 w 216"/>
                <a:gd name="T81" fmla="*/ 104 h 154"/>
                <a:gd name="T82" fmla="*/ 123 w 216"/>
                <a:gd name="T83" fmla="*/ 117 h 1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6"/>
                <a:gd name="T127" fmla="*/ 0 h 154"/>
                <a:gd name="T128" fmla="*/ 216 w 216"/>
                <a:gd name="T129" fmla="*/ 154 h 1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6" h="154">
                  <a:moveTo>
                    <a:pt x="128" y="153"/>
                  </a:moveTo>
                  <a:lnTo>
                    <a:pt x="142" y="153"/>
                  </a:lnTo>
                  <a:lnTo>
                    <a:pt x="150" y="136"/>
                  </a:lnTo>
                  <a:lnTo>
                    <a:pt x="150" y="119"/>
                  </a:lnTo>
                  <a:lnTo>
                    <a:pt x="142" y="110"/>
                  </a:lnTo>
                  <a:lnTo>
                    <a:pt x="159" y="110"/>
                  </a:lnTo>
                  <a:lnTo>
                    <a:pt x="167" y="93"/>
                  </a:lnTo>
                  <a:lnTo>
                    <a:pt x="167" y="84"/>
                  </a:lnTo>
                  <a:lnTo>
                    <a:pt x="182" y="84"/>
                  </a:lnTo>
                  <a:lnTo>
                    <a:pt x="182" y="93"/>
                  </a:lnTo>
                  <a:lnTo>
                    <a:pt x="197" y="93"/>
                  </a:lnTo>
                  <a:lnTo>
                    <a:pt x="215" y="84"/>
                  </a:lnTo>
                  <a:lnTo>
                    <a:pt x="197" y="76"/>
                  </a:lnTo>
                  <a:lnTo>
                    <a:pt x="189" y="76"/>
                  </a:lnTo>
                  <a:lnTo>
                    <a:pt x="173" y="76"/>
                  </a:lnTo>
                  <a:lnTo>
                    <a:pt x="189" y="58"/>
                  </a:lnTo>
                  <a:lnTo>
                    <a:pt x="182" y="58"/>
                  </a:lnTo>
                  <a:lnTo>
                    <a:pt x="159" y="84"/>
                  </a:lnTo>
                  <a:lnTo>
                    <a:pt x="150" y="76"/>
                  </a:lnTo>
                  <a:lnTo>
                    <a:pt x="133" y="76"/>
                  </a:lnTo>
                  <a:lnTo>
                    <a:pt x="133" y="68"/>
                  </a:lnTo>
                  <a:lnTo>
                    <a:pt x="128" y="68"/>
                  </a:lnTo>
                  <a:lnTo>
                    <a:pt x="128" y="51"/>
                  </a:lnTo>
                  <a:lnTo>
                    <a:pt x="109" y="34"/>
                  </a:lnTo>
                  <a:lnTo>
                    <a:pt x="70" y="34"/>
                  </a:lnTo>
                  <a:lnTo>
                    <a:pt x="46" y="8"/>
                  </a:lnTo>
                  <a:lnTo>
                    <a:pt x="30" y="0"/>
                  </a:lnTo>
                  <a:lnTo>
                    <a:pt x="0" y="8"/>
                  </a:lnTo>
                  <a:lnTo>
                    <a:pt x="0" y="76"/>
                  </a:lnTo>
                  <a:lnTo>
                    <a:pt x="5" y="76"/>
                  </a:lnTo>
                  <a:lnTo>
                    <a:pt x="5" y="68"/>
                  </a:lnTo>
                  <a:lnTo>
                    <a:pt x="24" y="58"/>
                  </a:lnTo>
                  <a:lnTo>
                    <a:pt x="30" y="58"/>
                  </a:lnTo>
                  <a:lnTo>
                    <a:pt x="24" y="51"/>
                  </a:lnTo>
                  <a:lnTo>
                    <a:pt x="30" y="51"/>
                  </a:lnTo>
                  <a:lnTo>
                    <a:pt x="46" y="58"/>
                  </a:lnTo>
                  <a:lnTo>
                    <a:pt x="46" y="76"/>
                  </a:lnTo>
                  <a:lnTo>
                    <a:pt x="70" y="76"/>
                  </a:lnTo>
                  <a:lnTo>
                    <a:pt x="79" y="102"/>
                  </a:lnTo>
                  <a:lnTo>
                    <a:pt x="119" y="127"/>
                  </a:lnTo>
                  <a:lnTo>
                    <a:pt x="133" y="136"/>
                  </a:lnTo>
                  <a:lnTo>
                    <a:pt x="128" y="153"/>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117" name="Freeform 994"/>
            <p:cNvSpPr>
              <a:spLocks noChangeAspect="1"/>
            </p:cNvSpPr>
            <p:nvPr/>
          </p:nvSpPr>
          <p:spPr bwMode="auto">
            <a:xfrm>
              <a:off x="3285" y="1951"/>
              <a:ext cx="215" cy="146"/>
            </a:xfrm>
            <a:custGeom>
              <a:avLst/>
              <a:gdLst>
                <a:gd name="T0" fmla="*/ 123 w 216"/>
                <a:gd name="T1" fmla="*/ 117 h 154"/>
                <a:gd name="T2" fmla="*/ 137 w 216"/>
                <a:gd name="T3" fmla="*/ 117 h 154"/>
                <a:gd name="T4" fmla="*/ 145 w 216"/>
                <a:gd name="T5" fmla="*/ 104 h 154"/>
                <a:gd name="T6" fmla="*/ 145 w 216"/>
                <a:gd name="T7" fmla="*/ 91 h 154"/>
                <a:gd name="T8" fmla="*/ 137 w 216"/>
                <a:gd name="T9" fmla="*/ 84 h 154"/>
                <a:gd name="T10" fmla="*/ 154 w 216"/>
                <a:gd name="T11" fmla="*/ 84 h 154"/>
                <a:gd name="T12" fmla="*/ 162 w 216"/>
                <a:gd name="T13" fmla="*/ 71 h 154"/>
                <a:gd name="T14" fmla="*/ 162 w 216"/>
                <a:gd name="T15" fmla="*/ 64 h 154"/>
                <a:gd name="T16" fmla="*/ 177 w 216"/>
                <a:gd name="T17" fmla="*/ 64 h 154"/>
                <a:gd name="T18" fmla="*/ 177 w 216"/>
                <a:gd name="T19" fmla="*/ 71 h 154"/>
                <a:gd name="T20" fmla="*/ 192 w 216"/>
                <a:gd name="T21" fmla="*/ 71 h 154"/>
                <a:gd name="T22" fmla="*/ 210 w 216"/>
                <a:gd name="T23" fmla="*/ 64 h 154"/>
                <a:gd name="T24" fmla="*/ 192 w 216"/>
                <a:gd name="T25" fmla="*/ 58 h 154"/>
                <a:gd name="T26" fmla="*/ 184 w 216"/>
                <a:gd name="T27" fmla="*/ 58 h 154"/>
                <a:gd name="T28" fmla="*/ 168 w 216"/>
                <a:gd name="T29" fmla="*/ 58 h 154"/>
                <a:gd name="T30" fmla="*/ 184 w 216"/>
                <a:gd name="T31" fmla="*/ 44 h 154"/>
                <a:gd name="T32" fmla="*/ 177 w 216"/>
                <a:gd name="T33" fmla="*/ 44 h 154"/>
                <a:gd name="T34" fmla="*/ 154 w 216"/>
                <a:gd name="T35" fmla="*/ 64 h 154"/>
                <a:gd name="T36" fmla="*/ 145 w 216"/>
                <a:gd name="T37" fmla="*/ 58 h 154"/>
                <a:gd name="T38" fmla="*/ 128 w 216"/>
                <a:gd name="T39" fmla="*/ 58 h 154"/>
                <a:gd name="T40" fmla="*/ 128 w 216"/>
                <a:gd name="T41" fmla="*/ 52 h 154"/>
                <a:gd name="T42" fmla="*/ 123 w 216"/>
                <a:gd name="T43" fmla="*/ 52 h 154"/>
                <a:gd name="T44" fmla="*/ 123 w 216"/>
                <a:gd name="T45" fmla="*/ 40 h 154"/>
                <a:gd name="T46" fmla="*/ 108 w 216"/>
                <a:gd name="T47" fmla="*/ 26 h 154"/>
                <a:gd name="T48" fmla="*/ 70 w 216"/>
                <a:gd name="T49" fmla="*/ 26 h 154"/>
                <a:gd name="T50" fmla="*/ 46 w 216"/>
                <a:gd name="T51" fmla="*/ 8 h 154"/>
                <a:gd name="T52" fmla="*/ 30 w 216"/>
                <a:gd name="T53" fmla="*/ 0 h 154"/>
                <a:gd name="T54" fmla="*/ 0 w 216"/>
                <a:gd name="T55" fmla="*/ 8 h 154"/>
                <a:gd name="T56" fmla="*/ 0 w 216"/>
                <a:gd name="T57" fmla="*/ 58 h 154"/>
                <a:gd name="T58" fmla="*/ 5 w 216"/>
                <a:gd name="T59" fmla="*/ 58 h 154"/>
                <a:gd name="T60" fmla="*/ 5 w 216"/>
                <a:gd name="T61" fmla="*/ 52 h 154"/>
                <a:gd name="T62" fmla="*/ 24 w 216"/>
                <a:gd name="T63" fmla="*/ 44 h 154"/>
                <a:gd name="T64" fmla="*/ 30 w 216"/>
                <a:gd name="T65" fmla="*/ 44 h 154"/>
                <a:gd name="T66" fmla="*/ 24 w 216"/>
                <a:gd name="T67" fmla="*/ 40 h 154"/>
                <a:gd name="T68" fmla="*/ 30 w 216"/>
                <a:gd name="T69" fmla="*/ 40 h 154"/>
                <a:gd name="T70" fmla="*/ 46 w 216"/>
                <a:gd name="T71" fmla="*/ 44 h 154"/>
                <a:gd name="T72" fmla="*/ 46 w 216"/>
                <a:gd name="T73" fmla="*/ 58 h 154"/>
                <a:gd name="T74" fmla="*/ 70 w 216"/>
                <a:gd name="T75" fmla="*/ 58 h 154"/>
                <a:gd name="T76" fmla="*/ 79 w 216"/>
                <a:gd name="T77" fmla="*/ 78 h 154"/>
                <a:gd name="T78" fmla="*/ 114 w 216"/>
                <a:gd name="T79" fmla="*/ 97 h 154"/>
                <a:gd name="T80" fmla="*/ 128 w 216"/>
                <a:gd name="T81" fmla="*/ 104 h 154"/>
                <a:gd name="T82" fmla="*/ 123 w 216"/>
                <a:gd name="T83" fmla="*/ 117 h 1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6"/>
                <a:gd name="T127" fmla="*/ 0 h 154"/>
                <a:gd name="T128" fmla="*/ 216 w 216"/>
                <a:gd name="T129" fmla="*/ 154 h 1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6" h="154">
                  <a:moveTo>
                    <a:pt x="128" y="153"/>
                  </a:moveTo>
                  <a:lnTo>
                    <a:pt x="142" y="153"/>
                  </a:lnTo>
                  <a:lnTo>
                    <a:pt x="150" y="136"/>
                  </a:lnTo>
                  <a:lnTo>
                    <a:pt x="150" y="119"/>
                  </a:lnTo>
                  <a:lnTo>
                    <a:pt x="142" y="110"/>
                  </a:lnTo>
                  <a:lnTo>
                    <a:pt x="159" y="110"/>
                  </a:lnTo>
                  <a:lnTo>
                    <a:pt x="167" y="93"/>
                  </a:lnTo>
                  <a:lnTo>
                    <a:pt x="167" y="84"/>
                  </a:lnTo>
                  <a:lnTo>
                    <a:pt x="182" y="84"/>
                  </a:lnTo>
                  <a:lnTo>
                    <a:pt x="182" y="93"/>
                  </a:lnTo>
                  <a:lnTo>
                    <a:pt x="197" y="93"/>
                  </a:lnTo>
                  <a:lnTo>
                    <a:pt x="215" y="84"/>
                  </a:lnTo>
                  <a:lnTo>
                    <a:pt x="197" y="76"/>
                  </a:lnTo>
                  <a:lnTo>
                    <a:pt x="189" y="76"/>
                  </a:lnTo>
                  <a:lnTo>
                    <a:pt x="173" y="76"/>
                  </a:lnTo>
                  <a:lnTo>
                    <a:pt x="189" y="58"/>
                  </a:lnTo>
                  <a:lnTo>
                    <a:pt x="182" y="58"/>
                  </a:lnTo>
                  <a:lnTo>
                    <a:pt x="159" y="84"/>
                  </a:lnTo>
                  <a:lnTo>
                    <a:pt x="150" y="76"/>
                  </a:lnTo>
                  <a:lnTo>
                    <a:pt x="133" y="76"/>
                  </a:lnTo>
                  <a:lnTo>
                    <a:pt x="133" y="68"/>
                  </a:lnTo>
                  <a:lnTo>
                    <a:pt x="128" y="68"/>
                  </a:lnTo>
                  <a:lnTo>
                    <a:pt x="128" y="51"/>
                  </a:lnTo>
                  <a:lnTo>
                    <a:pt x="109" y="34"/>
                  </a:lnTo>
                  <a:lnTo>
                    <a:pt x="70" y="34"/>
                  </a:lnTo>
                  <a:lnTo>
                    <a:pt x="46" y="8"/>
                  </a:lnTo>
                  <a:lnTo>
                    <a:pt x="30" y="0"/>
                  </a:lnTo>
                  <a:lnTo>
                    <a:pt x="0" y="8"/>
                  </a:lnTo>
                  <a:lnTo>
                    <a:pt x="0" y="76"/>
                  </a:lnTo>
                  <a:lnTo>
                    <a:pt x="5" y="76"/>
                  </a:lnTo>
                  <a:lnTo>
                    <a:pt x="5" y="68"/>
                  </a:lnTo>
                  <a:lnTo>
                    <a:pt x="24" y="58"/>
                  </a:lnTo>
                  <a:lnTo>
                    <a:pt x="30" y="58"/>
                  </a:lnTo>
                  <a:lnTo>
                    <a:pt x="24" y="51"/>
                  </a:lnTo>
                  <a:lnTo>
                    <a:pt x="30" y="51"/>
                  </a:lnTo>
                  <a:lnTo>
                    <a:pt x="46" y="58"/>
                  </a:lnTo>
                  <a:lnTo>
                    <a:pt x="46" y="76"/>
                  </a:lnTo>
                  <a:lnTo>
                    <a:pt x="70" y="76"/>
                  </a:lnTo>
                  <a:lnTo>
                    <a:pt x="79" y="102"/>
                  </a:lnTo>
                  <a:lnTo>
                    <a:pt x="119" y="127"/>
                  </a:lnTo>
                  <a:lnTo>
                    <a:pt x="133" y="136"/>
                  </a:lnTo>
                  <a:lnTo>
                    <a:pt x="128" y="153"/>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118" name="Freeform 995"/>
            <p:cNvSpPr>
              <a:spLocks noChangeAspect="1"/>
            </p:cNvSpPr>
            <p:nvPr/>
          </p:nvSpPr>
          <p:spPr bwMode="auto">
            <a:xfrm>
              <a:off x="3164" y="1758"/>
              <a:ext cx="517" cy="275"/>
            </a:xfrm>
            <a:custGeom>
              <a:avLst/>
              <a:gdLst>
                <a:gd name="T0" fmla="*/ 487 w 518"/>
                <a:gd name="T1" fmla="*/ 114 h 291"/>
                <a:gd name="T2" fmla="*/ 473 w 518"/>
                <a:gd name="T3" fmla="*/ 134 h 291"/>
                <a:gd name="T4" fmla="*/ 440 w 518"/>
                <a:gd name="T5" fmla="*/ 161 h 291"/>
                <a:gd name="T6" fmla="*/ 416 w 518"/>
                <a:gd name="T7" fmla="*/ 166 h 291"/>
                <a:gd name="T8" fmla="*/ 416 w 518"/>
                <a:gd name="T9" fmla="*/ 198 h 291"/>
                <a:gd name="T10" fmla="*/ 352 w 518"/>
                <a:gd name="T11" fmla="*/ 193 h 291"/>
                <a:gd name="T12" fmla="*/ 329 w 518"/>
                <a:gd name="T13" fmla="*/ 193 h 291"/>
                <a:gd name="T14" fmla="*/ 305 w 518"/>
                <a:gd name="T15" fmla="*/ 193 h 291"/>
                <a:gd name="T16" fmla="*/ 274 w 518"/>
                <a:gd name="T17" fmla="*/ 219 h 291"/>
                <a:gd name="T18" fmla="*/ 254 w 518"/>
                <a:gd name="T19" fmla="*/ 212 h 291"/>
                <a:gd name="T20" fmla="*/ 248 w 518"/>
                <a:gd name="T21" fmla="*/ 205 h 291"/>
                <a:gd name="T22" fmla="*/ 230 w 518"/>
                <a:gd name="T23" fmla="*/ 180 h 291"/>
                <a:gd name="T24" fmla="*/ 166 w 518"/>
                <a:gd name="T25" fmla="*/ 161 h 291"/>
                <a:gd name="T26" fmla="*/ 121 w 518"/>
                <a:gd name="T27" fmla="*/ 161 h 291"/>
                <a:gd name="T28" fmla="*/ 112 w 518"/>
                <a:gd name="T29" fmla="*/ 212 h 291"/>
                <a:gd name="T30" fmla="*/ 72 w 518"/>
                <a:gd name="T31" fmla="*/ 205 h 291"/>
                <a:gd name="T32" fmla="*/ 63 w 518"/>
                <a:gd name="T33" fmla="*/ 193 h 291"/>
                <a:gd name="T34" fmla="*/ 48 w 518"/>
                <a:gd name="T35" fmla="*/ 173 h 291"/>
                <a:gd name="T36" fmla="*/ 57 w 518"/>
                <a:gd name="T37" fmla="*/ 166 h 291"/>
                <a:gd name="T38" fmla="*/ 97 w 518"/>
                <a:gd name="T39" fmla="*/ 161 h 291"/>
                <a:gd name="T40" fmla="*/ 72 w 518"/>
                <a:gd name="T41" fmla="*/ 134 h 291"/>
                <a:gd name="T42" fmla="*/ 33 w 518"/>
                <a:gd name="T43" fmla="*/ 142 h 291"/>
                <a:gd name="T44" fmla="*/ 33 w 518"/>
                <a:gd name="T45" fmla="*/ 134 h 291"/>
                <a:gd name="T46" fmla="*/ 8 w 518"/>
                <a:gd name="T47" fmla="*/ 122 h 291"/>
                <a:gd name="T48" fmla="*/ 8 w 518"/>
                <a:gd name="T49" fmla="*/ 77 h 291"/>
                <a:gd name="T50" fmla="*/ 33 w 518"/>
                <a:gd name="T51" fmla="*/ 90 h 291"/>
                <a:gd name="T52" fmla="*/ 48 w 518"/>
                <a:gd name="T53" fmla="*/ 57 h 291"/>
                <a:gd name="T54" fmla="*/ 72 w 518"/>
                <a:gd name="T55" fmla="*/ 57 h 291"/>
                <a:gd name="T56" fmla="*/ 112 w 518"/>
                <a:gd name="T57" fmla="*/ 77 h 291"/>
                <a:gd name="T58" fmla="*/ 145 w 518"/>
                <a:gd name="T59" fmla="*/ 70 h 291"/>
                <a:gd name="T60" fmla="*/ 185 w 518"/>
                <a:gd name="T61" fmla="*/ 77 h 291"/>
                <a:gd name="T62" fmla="*/ 166 w 518"/>
                <a:gd name="T63" fmla="*/ 57 h 291"/>
                <a:gd name="T64" fmla="*/ 175 w 518"/>
                <a:gd name="T65" fmla="*/ 45 h 291"/>
                <a:gd name="T66" fmla="*/ 185 w 518"/>
                <a:gd name="T67" fmla="*/ 19 h 291"/>
                <a:gd name="T68" fmla="*/ 266 w 518"/>
                <a:gd name="T69" fmla="*/ 8 h 291"/>
                <a:gd name="T70" fmla="*/ 274 w 518"/>
                <a:gd name="T71" fmla="*/ 0 h 291"/>
                <a:gd name="T72" fmla="*/ 305 w 518"/>
                <a:gd name="T73" fmla="*/ 11 h 291"/>
                <a:gd name="T74" fmla="*/ 313 w 518"/>
                <a:gd name="T75" fmla="*/ 19 h 291"/>
                <a:gd name="T76" fmla="*/ 329 w 518"/>
                <a:gd name="T77" fmla="*/ 32 h 291"/>
                <a:gd name="T78" fmla="*/ 362 w 518"/>
                <a:gd name="T79" fmla="*/ 19 h 291"/>
                <a:gd name="T80" fmla="*/ 384 w 518"/>
                <a:gd name="T81" fmla="*/ 32 h 291"/>
                <a:gd name="T82" fmla="*/ 424 w 518"/>
                <a:gd name="T83" fmla="*/ 64 h 291"/>
                <a:gd name="T84" fmla="*/ 457 w 518"/>
                <a:gd name="T85" fmla="*/ 70 h 291"/>
                <a:gd name="T86" fmla="*/ 497 w 518"/>
                <a:gd name="T87" fmla="*/ 97 h 291"/>
                <a:gd name="T88" fmla="*/ 512 w 518"/>
                <a:gd name="T89" fmla="*/ 102 h 29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8"/>
                <a:gd name="T136" fmla="*/ 0 h 291"/>
                <a:gd name="T137" fmla="*/ 518 w 518"/>
                <a:gd name="T138" fmla="*/ 291 h 29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8" h="291">
                  <a:moveTo>
                    <a:pt x="502" y="145"/>
                  </a:moveTo>
                  <a:lnTo>
                    <a:pt x="492" y="151"/>
                  </a:lnTo>
                  <a:lnTo>
                    <a:pt x="485" y="178"/>
                  </a:lnTo>
                  <a:lnTo>
                    <a:pt x="478" y="178"/>
                  </a:lnTo>
                  <a:lnTo>
                    <a:pt x="453" y="178"/>
                  </a:lnTo>
                  <a:lnTo>
                    <a:pt x="445" y="214"/>
                  </a:lnTo>
                  <a:lnTo>
                    <a:pt x="421" y="214"/>
                  </a:lnTo>
                  <a:lnTo>
                    <a:pt x="421" y="220"/>
                  </a:lnTo>
                  <a:lnTo>
                    <a:pt x="429" y="256"/>
                  </a:lnTo>
                  <a:lnTo>
                    <a:pt x="421" y="264"/>
                  </a:lnTo>
                  <a:lnTo>
                    <a:pt x="406" y="256"/>
                  </a:lnTo>
                  <a:lnTo>
                    <a:pt x="357" y="256"/>
                  </a:lnTo>
                  <a:lnTo>
                    <a:pt x="343" y="247"/>
                  </a:lnTo>
                  <a:lnTo>
                    <a:pt x="334" y="256"/>
                  </a:lnTo>
                  <a:lnTo>
                    <a:pt x="334" y="264"/>
                  </a:lnTo>
                  <a:lnTo>
                    <a:pt x="310" y="256"/>
                  </a:lnTo>
                  <a:lnTo>
                    <a:pt x="303" y="264"/>
                  </a:lnTo>
                  <a:lnTo>
                    <a:pt x="279" y="290"/>
                  </a:lnTo>
                  <a:lnTo>
                    <a:pt x="271" y="281"/>
                  </a:lnTo>
                  <a:lnTo>
                    <a:pt x="254" y="281"/>
                  </a:lnTo>
                  <a:lnTo>
                    <a:pt x="254" y="272"/>
                  </a:lnTo>
                  <a:lnTo>
                    <a:pt x="248" y="272"/>
                  </a:lnTo>
                  <a:lnTo>
                    <a:pt x="248" y="256"/>
                  </a:lnTo>
                  <a:lnTo>
                    <a:pt x="230" y="238"/>
                  </a:lnTo>
                  <a:lnTo>
                    <a:pt x="190" y="238"/>
                  </a:lnTo>
                  <a:lnTo>
                    <a:pt x="166" y="214"/>
                  </a:lnTo>
                  <a:lnTo>
                    <a:pt x="151" y="204"/>
                  </a:lnTo>
                  <a:lnTo>
                    <a:pt x="121" y="214"/>
                  </a:lnTo>
                  <a:lnTo>
                    <a:pt x="121" y="281"/>
                  </a:lnTo>
                  <a:lnTo>
                    <a:pt x="112" y="281"/>
                  </a:lnTo>
                  <a:lnTo>
                    <a:pt x="97" y="264"/>
                  </a:lnTo>
                  <a:lnTo>
                    <a:pt x="72" y="272"/>
                  </a:lnTo>
                  <a:lnTo>
                    <a:pt x="72" y="256"/>
                  </a:lnTo>
                  <a:lnTo>
                    <a:pt x="63" y="256"/>
                  </a:lnTo>
                  <a:lnTo>
                    <a:pt x="57" y="230"/>
                  </a:lnTo>
                  <a:lnTo>
                    <a:pt x="48" y="230"/>
                  </a:lnTo>
                  <a:lnTo>
                    <a:pt x="63" y="230"/>
                  </a:lnTo>
                  <a:lnTo>
                    <a:pt x="57" y="220"/>
                  </a:lnTo>
                  <a:lnTo>
                    <a:pt x="63" y="214"/>
                  </a:lnTo>
                  <a:lnTo>
                    <a:pt x="97" y="214"/>
                  </a:lnTo>
                  <a:lnTo>
                    <a:pt x="87" y="188"/>
                  </a:lnTo>
                  <a:lnTo>
                    <a:pt x="72" y="178"/>
                  </a:lnTo>
                  <a:lnTo>
                    <a:pt x="57" y="172"/>
                  </a:lnTo>
                  <a:lnTo>
                    <a:pt x="33" y="188"/>
                  </a:lnTo>
                  <a:lnTo>
                    <a:pt x="24" y="188"/>
                  </a:lnTo>
                  <a:lnTo>
                    <a:pt x="33" y="178"/>
                  </a:lnTo>
                  <a:lnTo>
                    <a:pt x="24" y="161"/>
                  </a:lnTo>
                  <a:lnTo>
                    <a:pt x="8" y="161"/>
                  </a:lnTo>
                  <a:lnTo>
                    <a:pt x="0" y="145"/>
                  </a:lnTo>
                  <a:lnTo>
                    <a:pt x="8" y="103"/>
                  </a:lnTo>
                  <a:lnTo>
                    <a:pt x="24" y="119"/>
                  </a:lnTo>
                  <a:lnTo>
                    <a:pt x="33" y="119"/>
                  </a:lnTo>
                  <a:lnTo>
                    <a:pt x="24" y="103"/>
                  </a:lnTo>
                  <a:lnTo>
                    <a:pt x="48" y="76"/>
                  </a:lnTo>
                  <a:lnTo>
                    <a:pt x="63" y="85"/>
                  </a:lnTo>
                  <a:lnTo>
                    <a:pt x="72" y="76"/>
                  </a:lnTo>
                  <a:lnTo>
                    <a:pt x="87" y="85"/>
                  </a:lnTo>
                  <a:lnTo>
                    <a:pt x="112" y="103"/>
                  </a:lnTo>
                  <a:lnTo>
                    <a:pt x="127" y="93"/>
                  </a:lnTo>
                  <a:lnTo>
                    <a:pt x="145" y="93"/>
                  </a:lnTo>
                  <a:lnTo>
                    <a:pt x="151" y="103"/>
                  </a:lnTo>
                  <a:lnTo>
                    <a:pt x="185" y="103"/>
                  </a:lnTo>
                  <a:lnTo>
                    <a:pt x="190" y="85"/>
                  </a:lnTo>
                  <a:lnTo>
                    <a:pt x="166" y="76"/>
                  </a:lnTo>
                  <a:lnTo>
                    <a:pt x="185" y="67"/>
                  </a:lnTo>
                  <a:lnTo>
                    <a:pt x="175" y="60"/>
                  </a:lnTo>
                  <a:lnTo>
                    <a:pt x="185" y="51"/>
                  </a:lnTo>
                  <a:lnTo>
                    <a:pt x="185" y="24"/>
                  </a:lnTo>
                  <a:lnTo>
                    <a:pt x="199" y="34"/>
                  </a:lnTo>
                  <a:lnTo>
                    <a:pt x="271" y="8"/>
                  </a:lnTo>
                  <a:lnTo>
                    <a:pt x="271" y="0"/>
                  </a:lnTo>
                  <a:lnTo>
                    <a:pt x="279" y="0"/>
                  </a:lnTo>
                  <a:lnTo>
                    <a:pt x="303" y="0"/>
                  </a:lnTo>
                  <a:lnTo>
                    <a:pt x="310" y="16"/>
                  </a:lnTo>
                  <a:lnTo>
                    <a:pt x="310" y="24"/>
                  </a:lnTo>
                  <a:lnTo>
                    <a:pt x="318" y="24"/>
                  </a:lnTo>
                  <a:lnTo>
                    <a:pt x="334" y="34"/>
                  </a:lnTo>
                  <a:lnTo>
                    <a:pt x="334" y="42"/>
                  </a:lnTo>
                  <a:lnTo>
                    <a:pt x="350" y="42"/>
                  </a:lnTo>
                  <a:lnTo>
                    <a:pt x="367" y="24"/>
                  </a:lnTo>
                  <a:lnTo>
                    <a:pt x="381" y="16"/>
                  </a:lnTo>
                  <a:lnTo>
                    <a:pt x="389" y="42"/>
                  </a:lnTo>
                  <a:lnTo>
                    <a:pt x="421" y="103"/>
                  </a:lnTo>
                  <a:lnTo>
                    <a:pt x="429" y="85"/>
                  </a:lnTo>
                  <a:lnTo>
                    <a:pt x="438" y="103"/>
                  </a:lnTo>
                  <a:lnTo>
                    <a:pt x="462" y="93"/>
                  </a:lnTo>
                  <a:lnTo>
                    <a:pt x="485" y="119"/>
                  </a:lnTo>
                  <a:lnTo>
                    <a:pt x="502" y="129"/>
                  </a:lnTo>
                  <a:lnTo>
                    <a:pt x="502" y="119"/>
                  </a:lnTo>
                  <a:lnTo>
                    <a:pt x="517" y="135"/>
                  </a:lnTo>
                  <a:lnTo>
                    <a:pt x="502" y="145"/>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119" name="Freeform 996"/>
            <p:cNvSpPr>
              <a:spLocks noChangeAspect="1"/>
            </p:cNvSpPr>
            <p:nvPr/>
          </p:nvSpPr>
          <p:spPr bwMode="auto">
            <a:xfrm>
              <a:off x="3164" y="1758"/>
              <a:ext cx="517" cy="275"/>
            </a:xfrm>
            <a:custGeom>
              <a:avLst/>
              <a:gdLst>
                <a:gd name="T0" fmla="*/ 487 w 518"/>
                <a:gd name="T1" fmla="*/ 114 h 291"/>
                <a:gd name="T2" fmla="*/ 473 w 518"/>
                <a:gd name="T3" fmla="*/ 134 h 291"/>
                <a:gd name="T4" fmla="*/ 440 w 518"/>
                <a:gd name="T5" fmla="*/ 161 h 291"/>
                <a:gd name="T6" fmla="*/ 416 w 518"/>
                <a:gd name="T7" fmla="*/ 166 h 291"/>
                <a:gd name="T8" fmla="*/ 416 w 518"/>
                <a:gd name="T9" fmla="*/ 198 h 291"/>
                <a:gd name="T10" fmla="*/ 352 w 518"/>
                <a:gd name="T11" fmla="*/ 193 h 291"/>
                <a:gd name="T12" fmla="*/ 329 w 518"/>
                <a:gd name="T13" fmla="*/ 193 h 291"/>
                <a:gd name="T14" fmla="*/ 305 w 518"/>
                <a:gd name="T15" fmla="*/ 193 h 291"/>
                <a:gd name="T16" fmla="*/ 274 w 518"/>
                <a:gd name="T17" fmla="*/ 219 h 291"/>
                <a:gd name="T18" fmla="*/ 254 w 518"/>
                <a:gd name="T19" fmla="*/ 212 h 291"/>
                <a:gd name="T20" fmla="*/ 248 w 518"/>
                <a:gd name="T21" fmla="*/ 205 h 291"/>
                <a:gd name="T22" fmla="*/ 230 w 518"/>
                <a:gd name="T23" fmla="*/ 180 h 291"/>
                <a:gd name="T24" fmla="*/ 166 w 518"/>
                <a:gd name="T25" fmla="*/ 161 h 291"/>
                <a:gd name="T26" fmla="*/ 121 w 518"/>
                <a:gd name="T27" fmla="*/ 161 h 291"/>
                <a:gd name="T28" fmla="*/ 112 w 518"/>
                <a:gd name="T29" fmla="*/ 212 h 291"/>
                <a:gd name="T30" fmla="*/ 72 w 518"/>
                <a:gd name="T31" fmla="*/ 205 h 291"/>
                <a:gd name="T32" fmla="*/ 63 w 518"/>
                <a:gd name="T33" fmla="*/ 193 h 291"/>
                <a:gd name="T34" fmla="*/ 48 w 518"/>
                <a:gd name="T35" fmla="*/ 173 h 291"/>
                <a:gd name="T36" fmla="*/ 57 w 518"/>
                <a:gd name="T37" fmla="*/ 166 h 291"/>
                <a:gd name="T38" fmla="*/ 97 w 518"/>
                <a:gd name="T39" fmla="*/ 161 h 291"/>
                <a:gd name="T40" fmla="*/ 72 w 518"/>
                <a:gd name="T41" fmla="*/ 134 h 291"/>
                <a:gd name="T42" fmla="*/ 33 w 518"/>
                <a:gd name="T43" fmla="*/ 142 h 291"/>
                <a:gd name="T44" fmla="*/ 33 w 518"/>
                <a:gd name="T45" fmla="*/ 134 h 291"/>
                <a:gd name="T46" fmla="*/ 8 w 518"/>
                <a:gd name="T47" fmla="*/ 122 h 291"/>
                <a:gd name="T48" fmla="*/ 8 w 518"/>
                <a:gd name="T49" fmla="*/ 77 h 291"/>
                <a:gd name="T50" fmla="*/ 33 w 518"/>
                <a:gd name="T51" fmla="*/ 90 h 291"/>
                <a:gd name="T52" fmla="*/ 48 w 518"/>
                <a:gd name="T53" fmla="*/ 57 h 291"/>
                <a:gd name="T54" fmla="*/ 72 w 518"/>
                <a:gd name="T55" fmla="*/ 57 h 291"/>
                <a:gd name="T56" fmla="*/ 112 w 518"/>
                <a:gd name="T57" fmla="*/ 77 h 291"/>
                <a:gd name="T58" fmla="*/ 145 w 518"/>
                <a:gd name="T59" fmla="*/ 70 h 291"/>
                <a:gd name="T60" fmla="*/ 185 w 518"/>
                <a:gd name="T61" fmla="*/ 77 h 291"/>
                <a:gd name="T62" fmla="*/ 166 w 518"/>
                <a:gd name="T63" fmla="*/ 57 h 291"/>
                <a:gd name="T64" fmla="*/ 175 w 518"/>
                <a:gd name="T65" fmla="*/ 45 h 291"/>
                <a:gd name="T66" fmla="*/ 185 w 518"/>
                <a:gd name="T67" fmla="*/ 19 h 291"/>
                <a:gd name="T68" fmla="*/ 266 w 518"/>
                <a:gd name="T69" fmla="*/ 8 h 291"/>
                <a:gd name="T70" fmla="*/ 274 w 518"/>
                <a:gd name="T71" fmla="*/ 0 h 291"/>
                <a:gd name="T72" fmla="*/ 305 w 518"/>
                <a:gd name="T73" fmla="*/ 11 h 291"/>
                <a:gd name="T74" fmla="*/ 313 w 518"/>
                <a:gd name="T75" fmla="*/ 19 h 291"/>
                <a:gd name="T76" fmla="*/ 329 w 518"/>
                <a:gd name="T77" fmla="*/ 32 h 291"/>
                <a:gd name="T78" fmla="*/ 362 w 518"/>
                <a:gd name="T79" fmla="*/ 19 h 291"/>
                <a:gd name="T80" fmla="*/ 384 w 518"/>
                <a:gd name="T81" fmla="*/ 32 h 291"/>
                <a:gd name="T82" fmla="*/ 424 w 518"/>
                <a:gd name="T83" fmla="*/ 64 h 291"/>
                <a:gd name="T84" fmla="*/ 457 w 518"/>
                <a:gd name="T85" fmla="*/ 70 h 291"/>
                <a:gd name="T86" fmla="*/ 497 w 518"/>
                <a:gd name="T87" fmla="*/ 97 h 291"/>
                <a:gd name="T88" fmla="*/ 512 w 518"/>
                <a:gd name="T89" fmla="*/ 102 h 29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8"/>
                <a:gd name="T136" fmla="*/ 0 h 291"/>
                <a:gd name="T137" fmla="*/ 518 w 518"/>
                <a:gd name="T138" fmla="*/ 291 h 29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8" h="291">
                  <a:moveTo>
                    <a:pt x="502" y="145"/>
                  </a:moveTo>
                  <a:lnTo>
                    <a:pt x="492" y="151"/>
                  </a:lnTo>
                  <a:lnTo>
                    <a:pt x="485" y="178"/>
                  </a:lnTo>
                  <a:lnTo>
                    <a:pt x="478" y="178"/>
                  </a:lnTo>
                  <a:lnTo>
                    <a:pt x="453" y="178"/>
                  </a:lnTo>
                  <a:lnTo>
                    <a:pt x="445" y="214"/>
                  </a:lnTo>
                  <a:lnTo>
                    <a:pt x="421" y="214"/>
                  </a:lnTo>
                  <a:lnTo>
                    <a:pt x="421" y="220"/>
                  </a:lnTo>
                  <a:lnTo>
                    <a:pt x="429" y="256"/>
                  </a:lnTo>
                  <a:lnTo>
                    <a:pt x="421" y="264"/>
                  </a:lnTo>
                  <a:lnTo>
                    <a:pt x="406" y="256"/>
                  </a:lnTo>
                  <a:lnTo>
                    <a:pt x="357" y="256"/>
                  </a:lnTo>
                  <a:lnTo>
                    <a:pt x="343" y="247"/>
                  </a:lnTo>
                  <a:lnTo>
                    <a:pt x="334" y="256"/>
                  </a:lnTo>
                  <a:lnTo>
                    <a:pt x="334" y="264"/>
                  </a:lnTo>
                  <a:lnTo>
                    <a:pt x="310" y="256"/>
                  </a:lnTo>
                  <a:lnTo>
                    <a:pt x="303" y="264"/>
                  </a:lnTo>
                  <a:lnTo>
                    <a:pt x="279" y="290"/>
                  </a:lnTo>
                  <a:lnTo>
                    <a:pt x="271" y="281"/>
                  </a:lnTo>
                  <a:lnTo>
                    <a:pt x="254" y="281"/>
                  </a:lnTo>
                  <a:lnTo>
                    <a:pt x="254" y="272"/>
                  </a:lnTo>
                  <a:lnTo>
                    <a:pt x="248" y="272"/>
                  </a:lnTo>
                  <a:lnTo>
                    <a:pt x="248" y="256"/>
                  </a:lnTo>
                  <a:lnTo>
                    <a:pt x="230" y="238"/>
                  </a:lnTo>
                  <a:lnTo>
                    <a:pt x="190" y="238"/>
                  </a:lnTo>
                  <a:lnTo>
                    <a:pt x="166" y="214"/>
                  </a:lnTo>
                  <a:lnTo>
                    <a:pt x="151" y="204"/>
                  </a:lnTo>
                  <a:lnTo>
                    <a:pt x="121" y="214"/>
                  </a:lnTo>
                  <a:lnTo>
                    <a:pt x="121" y="281"/>
                  </a:lnTo>
                  <a:lnTo>
                    <a:pt x="112" y="281"/>
                  </a:lnTo>
                  <a:lnTo>
                    <a:pt x="97" y="264"/>
                  </a:lnTo>
                  <a:lnTo>
                    <a:pt x="72" y="272"/>
                  </a:lnTo>
                  <a:lnTo>
                    <a:pt x="72" y="256"/>
                  </a:lnTo>
                  <a:lnTo>
                    <a:pt x="63" y="256"/>
                  </a:lnTo>
                  <a:lnTo>
                    <a:pt x="57" y="230"/>
                  </a:lnTo>
                  <a:lnTo>
                    <a:pt x="48" y="230"/>
                  </a:lnTo>
                  <a:lnTo>
                    <a:pt x="63" y="230"/>
                  </a:lnTo>
                  <a:lnTo>
                    <a:pt x="57" y="220"/>
                  </a:lnTo>
                  <a:lnTo>
                    <a:pt x="63" y="214"/>
                  </a:lnTo>
                  <a:lnTo>
                    <a:pt x="97" y="214"/>
                  </a:lnTo>
                  <a:lnTo>
                    <a:pt x="87" y="188"/>
                  </a:lnTo>
                  <a:lnTo>
                    <a:pt x="72" y="178"/>
                  </a:lnTo>
                  <a:lnTo>
                    <a:pt x="57" y="172"/>
                  </a:lnTo>
                  <a:lnTo>
                    <a:pt x="33" y="188"/>
                  </a:lnTo>
                  <a:lnTo>
                    <a:pt x="24" y="188"/>
                  </a:lnTo>
                  <a:lnTo>
                    <a:pt x="33" y="178"/>
                  </a:lnTo>
                  <a:lnTo>
                    <a:pt x="24" y="161"/>
                  </a:lnTo>
                  <a:lnTo>
                    <a:pt x="8" y="161"/>
                  </a:lnTo>
                  <a:lnTo>
                    <a:pt x="0" y="145"/>
                  </a:lnTo>
                  <a:lnTo>
                    <a:pt x="8" y="103"/>
                  </a:lnTo>
                  <a:lnTo>
                    <a:pt x="24" y="119"/>
                  </a:lnTo>
                  <a:lnTo>
                    <a:pt x="33" y="119"/>
                  </a:lnTo>
                  <a:lnTo>
                    <a:pt x="24" y="103"/>
                  </a:lnTo>
                  <a:lnTo>
                    <a:pt x="48" y="76"/>
                  </a:lnTo>
                  <a:lnTo>
                    <a:pt x="63" y="85"/>
                  </a:lnTo>
                  <a:lnTo>
                    <a:pt x="72" y="76"/>
                  </a:lnTo>
                  <a:lnTo>
                    <a:pt x="87" y="85"/>
                  </a:lnTo>
                  <a:lnTo>
                    <a:pt x="112" y="103"/>
                  </a:lnTo>
                  <a:lnTo>
                    <a:pt x="127" y="93"/>
                  </a:lnTo>
                  <a:lnTo>
                    <a:pt x="145" y="93"/>
                  </a:lnTo>
                  <a:lnTo>
                    <a:pt x="151" y="103"/>
                  </a:lnTo>
                  <a:lnTo>
                    <a:pt x="185" y="103"/>
                  </a:lnTo>
                  <a:lnTo>
                    <a:pt x="190" y="85"/>
                  </a:lnTo>
                  <a:lnTo>
                    <a:pt x="166" y="76"/>
                  </a:lnTo>
                  <a:lnTo>
                    <a:pt x="185" y="67"/>
                  </a:lnTo>
                  <a:lnTo>
                    <a:pt x="175" y="60"/>
                  </a:lnTo>
                  <a:lnTo>
                    <a:pt x="185" y="51"/>
                  </a:lnTo>
                  <a:lnTo>
                    <a:pt x="185" y="24"/>
                  </a:lnTo>
                  <a:lnTo>
                    <a:pt x="199" y="34"/>
                  </a:lnTo>
                  <a:lnTo>
                    <a:pt x="271" y="8"/>
                  </a:lnTo>
                  <a:lnTo>
                    <a:pt x="271" y="0"/>
                  </a:lnTo>
                  <a:lnTo>
                    <a:pt x="279" y="0"/>
                  </a:lnTo>
                  <a:lnTo>
                    <a:pt x="303" y="0"/>
                  </a:lnTo>
                  <a:lnTo>
                    <a:pt x="310" y="16"/>
                  </a:lnTo>
                  <a:lnTo>
                    <a:pt x="310" y="24"/>
                  </a:lnTo>
                  <a:lnTo>
                    <a:pt x="318" y="24"/>
                  </a:lnTo>
                  <a:lnTo>
                    <a:pt x="334" y="34"/>
                  </a:lnTo>
                  <a:lnTo>
                    <a:pt x="334" y="42"/>
                  </a:lnTo>
                  <a:lnTo>
                    <a:pt x="350" y="42"/>
                  </a:lnTo>
                  <a:lnTo>
                    <a:pt x="367" y="24"/>
                  </a:lnTo>
                  <a:lnTo>
                    <a:pt x="381" y="16"/>
                  </a:lnTo>
                  <a:lnTo>
                    <a:pt x="389" y="42"/>
                  </a:lnTo>
                  <a:lnTo>
                    <a:pt x="421" y="103"/>
                  </a:lnTo>
                  <a:lnTo>
                    <a:pt x="429" y="85"/>
                  </a:lnTo>
                  <a:lnTo>
                    <a:pt x="438" y="103"/>
                  </a:lnTo>
                  <a:lnTo>
                    <a:pt x="462" y="93"/>
                  </a:lnTo>
                  <a:lnTo>
                    <a:pt x="485" y="119"/>
                  </a:lnTo>
                  <a:lnTo>
                    <a:pt x="502" y="129"/>
                  </a:lnTo>
                  <a:lnTo>
                    <a:pt x="502" y="119"/>
                  </a:lnTo>
                  <a:lnTo>
                    <a:pt x="517" y="135"/>
                  </a:lnTo>
                  <a:lnTo>
                    <a:pt x="502" y="145"/>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120" name="Freeform 997"/>
            <p:cNvSpPr>
              <a:spLocks noChangeAspect="1"/>
            </p:cNvSpPr>
            <p:nvPr/>
          </p:nvSpPr>
          <p:spPr bwMode="auto">
            <a:xfrm>
              <a:off x="2887" y="2179"/>
              <a:ext cx="145" cy="145"/>
            </a:xfrm>
            <a:custGeom>
              <a:avLst/>
              <a:gdLst>
                <a:gd name="T0" fmla="*/ 140 w 146"/>
                <a:gd name="T1" fmla="*/ 103 h 153"/>
                <a:gd name="T2" fmla="*/ 115 w 146"/>
                <a:gd name="T3" fmla="*/ 116 h 153"/>
                <a:gd name="T4" fmla="*/ 107 w 146"/>
                <a:gd name="T5" fmla="*/ 109 h 153"/>
                <a:gd name="T6" fmla="*/ 8 w 146"/>
                <a:gd name="T7" fmla="*/ 109 h 153"/>
                <a:gd name="T8" fmla="*/ 8 w 146"/>
                <a:gd name="T9" fmla="*/ 37 h 153"/>
                <a:gd name="T10" fmla="*/ 0 w 146"/>
                <a:gd name="T11" fmla="*/ 25 h 153"/>
                <a:gd name="T12" fmla="*/ 8 w 146"/>
                <a:gd name="T13" fmla="*/ 0 h 153"/>
                <a:gd name="T14" fmla="*/ 8 w 146"/>
                <a:gd name="T15" fmla="*/ 8 h 153"/>
                <a:gd name="T16" fmla="*/ 33 w 146"/>
                <a:gd name="T17" fmla="*/ 8 h 153"/>
                <a:gd name="T18" fmla="*/ 56 w 146"/>
                <a:gd name="T19" fmla="*/ 11 h 153"/>
                <a:gd name="T20" fmla="*/ 82 w 146"/>
                <a:gd name="T21" fmla="*/ 8 h 153"/>
                <a:gd name="T22" fmla="*/ 90 w 146"/>
                <a:gd name="T23" fmla="*/ 8 h 153"/>
                <a:gd name="T24" fmla="*/ 90 w 146"/>
                <a:gd name="T25" fmla="*/ 11 h 153"/>
                <a:gd name="T26" fmla="*/ 100 w 146"/>
                <a:gd name="T27" fmla="*/ 8 h 153"/>
                <a:gd name="T28" fmla="*/ 100 w 146"/>
                <a:gd name="T29" fmla="*/ 11 h 153"/>
                <a:gd name="T30" fmla="*/ 115 w 146"/>
                <a:gd name="T31" fmla="*/ 8 h 153"/>
                <a:gd name="T32" fmla="*/ 122 w 146"/>
                <a:gd name="T33" fmla="*/ 31 h 153"/>
                <a:gd name="T34" fmla="*/ 115 w 146"/>
                <a:gd name="T35" fmla="*/ 52 h 153"/>
                <a:gd name="T36" fmla="*/ 107 w 146"/>
                <a:gd name="T37" fmla="*/ 37 h 153"/>
                <a:gd name="T38" fmla="*/ 100 w 146"/>
                <a:gd name="T39" fmla="*/ 19 h 153"/>
                <a:gd name="T40" fmla="*/ 100 w 146"/>
                <a:gd name="T41" fmla="*/ 25 h 153"/>
                <a:gd name="T42" fmla="*/ 100 w 146"/>
                <a:gd name="T43" fmla="*/ 31 h 153"/>
                <a:gd name="T44" fmla="*/ 140 w 146"/>
                <a:gd name="T45" fmla="*/ 103 h 15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6"/>
                <a:gd name="T70" fmla="*/ 0 h 153"/>
                <a:gd name="T71" fmla="*/ 146 w 146"/>
                <a:gd name="T72" fmla="*/ 153 h 15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6" h="153">
                  <a:moveTo>
                    <a:pt x="145" y="135"/>
                  </a:moveTo>
                  <a:lnTo>
                    <a:pt x="120" y="152"/>
                  </a:lnTo>
                  <a:lnTo>
                    <a:pt x="112" y="142"/>
                  </a:lnTo>
                  <a:lnTo>
                    <a:pt x="8" y="142"/>
                  </a:lnTo>
                  <a:lnTo>
                    <a:pt x="8" y="48"/>
                  </a:lnTo>
                  <a:lnTo>
                    <a:pt x="0" y="32"/>
                  </a:lnTo>
                  <a:lnTo>
                    <a:pt x="8" y="0"/>
                  </a:lnTo>
                  <a:lnTo>
                    <a:pt x="8" y="8"/>
                  </a:lnTo>
                  <a:lnTo>
                    <a:pt x="33" y="8"/>
                  </a:lnTo>
                  <a:lnTo>
                    <a:pt x="56" y="16"/>
                  </a:lnTo>
                  <a:lnTo>
                    <a:pt x="87" y="8"/>
                  </a:lnTo>
                  <a:lnTo>
                    <a:pt x="95" y="8"/>
                  </a:lnTo>
                  <a:lnTo>
                    <a:pt x="95" y="16"/>
                  </a:lnTo>
                  <a:lnTo>
                    <a:pt x="105" y="8"/>
                  </a:lnTo>
                  <a:lnTo>
                    <a:pt x="105" y="16"/>
                  </a:lnTo>
                  <a:lnTo>
                    <a:pt x="120" y="8"/>
                  </a:lnTo>
                  <a:lnTo>
                    <a:pt x="127" y="41"/>
                  </a:lnTo>
                  <a:lnTo>
                    <a:pt x="120" y="68"/>
                  </a:lnTo>
                  <a:lnTo>
                    <a:pt x="112" y="48"/>
                  </a:lnTo>
                  <a:lnTo>
                    <a:pt x="105" y="24"/>
                  </a:lnTo>
                  <a:lnTo>
                    <a:pt x="105" y="32"/>
                  </a:lnTo>
                  <a:lnTo>
                    <a:pt x="105" y="41"/>
                  </a:lnTo>
                  <a:lnTo>
                    <a:pt x="145" y="135"/>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121" name="Freeform 998"/>
            <p:cNvSpPr>
              <a:spLocks noChangeAspect="1"/>
            </p:cNvSpPr>
            <p:nvPr/>
          </p:nvSpPr>
          <p:spPr bwMode="auto">
            <a:xfrm>
              <a:off x="2887" y="2179"/>
              <a:ext cx="145" cy="145"/>
            </a:xfrm>
            <a:custGeom>
              <a:avLst/>
              <a:gdLst>
                <a:gd name="T0" fmla="*/ 140 w 146"/>
                <a:gd name="T1" fmla="*/ 103 h 153"/>
                <a:gd name="T2" fmla="*/ 115 w 146"/>
                <a:gd name="T3" fmla="*/ 116 h 153"/>
                <a:gd name="T4" fmla="*/ 107 w 146"/>
                <a:gd name="T5" fmla="*/ 109 h 153"/>
                <a:gd name="T6" fmla="*/ 8 w 146"/>
                <a:gd name="T7" fmla="*/ 109 h 153"/>
                <a:gd name="T8" fmla="*/ 8 w 146"/>
                <a:gd name="T9" fmla="*/ 37 h 153"/>
                <a:gd name="T10" fmla="*/ 0 w 146"/>
                <a:gd name="T11" fmla="*/ 25 h 153"/>
                <a:gd name="T12" fmla="*/ 8 w 146"/>
                <a:gd name="T13" fmla="*/ 0 h 153"/>
                <a:gd name="T14" fmla="*/ 8 w 146"/>
                <a:gd name="T15" fmla="*/ 8 h 153"/>
                <a:gd name="T16" fmla="*/ 33 w 146"/>
                <a:gd name="T17" fmla="*/ 8 h 153"/>
                <a:gd name="T18" fmla="*/ 56 w 146"/>
                <a:gd name="T19" fmla="*/ 11 h 153"/>
                <a:gd name="T20" fmla="*/ 82 w 146"/>
                <a:gd name="T21" fmla="*/ 8 h 153"/>
                <a:gd name="T22" fmla="*/ 90 w 146"/>
                <a:gd name="T23" fmla="*/ 8 h 153"/>
                <a:gd name="T24" fmla="*/ 90 w 146"/>
                <a:gd name="T25" fmla="*/ 11 h 153"/>
                <a:gd name="T26" fmla="*/ 100 w 146"/>
                <a:gd name="T27" fmla="*/ 8 h 153"/>
                <a:gd name="T28" fmla="*/ 100 w 146"/>
                <a:gd name="T29" fmla="*/ 11 h 153"/>
                <a:gd name="T30" fmla="*/ 115 w 146"/>
                <a:gd name="T31" fmla="*/ 8 h 153"/>
                <a:gd name="T32" fmla="*/ 122 w 146"/>
                <a:gd name="T33" fmla="*/ 31 h 153"/>
                <a:gd name="T34" fmla="*/ 115 w 146"/>
                <a:gd name="T35" fmla="*/ 52 h 153"/>
                <a:gd name="T36" fmla="*/ 107 w 146"/>
                <a:gd name="T37" fmla="*/ 37 h 153"/>
                <a:gd name="T38" fmla="*/ 100 w 146"/>
                <a:gd name="T39" fmla="*/ 19 h 153"/>
                <a:gd name="T40" fmla="*/ 100 w 146"/>
                <a:gd name="T41" fmla="*/ 25 h 153"/>
                <a:gd name="T42" fmla="*/ 100 w 146"/>
                <a:gd name="T43" fmla="*/ 31 h 153"/>
                <a:gd name="T44" fmla="*/ 140 w 146"/>
                <a:gd name="T45" fmla="*/ 103 h 15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6"/>
                <a:gd name="T70" fmla="*/ 0 h 153"/>
                <a:gd name="T71" fmla="*/ 146 w 146"/>
                <a:gd name="T72" fmla="*/ 153 h 15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6" h="153">
                  <a:moveTo>
                    <a:pt x="145" y="135"/>
                  </a:moveTo>
                  <a:lnTo>
                    <a:pt x="120" y="152"/>
                  </a:lnTo>
                  <a:lnTo>
                    <a:pt x="112" y="142"/>
                  </a:lnTo>
                  <a:lnTo>
                    <a:pt x="8" y="142"/>
                  </a:lnTo>
                  <a:lnTo>
                    <a:pt x="8" y="48"/>
                  </a:lnTo>
                  <a:lnTo>
                    <a:pt x="0" y="32"/>
                  </a:lnTo>
                  <a:lnTo>
                    <a:pt x="8" y="0"/>
                  </a:lnTo>
                  <a:lnTo>
                    <a:pt x="8" y="8"/>
                  </a:lnTo>
                  <a:lnTo>
                    <a:pt x="33" y="8"/>
                  </a:lnTo>
                  <a:lnTo>
                    <a:pt x="56" y="16"/>
                  </a:lnTo>
                  <a:lnTo>
                    <a:pt x="87" y="8"/>
                  </a:lnTo>
                  <a:lnTo>
                    <a:pt x="95" y="8"/>
                  </a:lnTo>
                  <a:lnTo>
                    <a:pt x="95" y="16"/>
                  </a:lnTo>
                  <a:lnTo>
                    <a:pt x="105" y="8"/>
                  </a:lnTo>
                  <a:lnTo>
                    <a:pt x="105" y="16"/>
                  </a:lnTo>
                  <a:lnTo>
                    <a:pt x="120" y="8"/>
                  </a:lnTo>
                  <a:lnTo>
                    <a:pt x="127" y="41"/>
                  </a:lnTo>
                  <a:lnTo>
                    <a:pt x="120" y="68"/>
                  </a:lnTo>
                  <a:lnTo>
                    <a:pt x="112" y="48"/>
                  </a:lnTo>
                  <a:lnTo>
                    <a:pt x="105" y="24"/>
                  </a:lnTo>
                  <a:lnTo>
                    <a:pt x="105" y="32"/>
                  </a:lnTo>
                  <a:lnTo>
                    <a:pt x="105" y="41"/>
                  </a:lnTo>
                  <a:lnTo>
                    <a:pt x="145" y="135"/>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122" name="Freeform 999"/>
            <p:cNvSpPr>
              <a:spLocks noChangeAspect="1"/>
            </p:cNvSpPr>
            <p:nvPr/>
          </p:nvSpPr>
          <p:spPr bwMode="auto">
            <a:xfrm>
              <a:off x="2698" y="2160"/>
              <a:ext cx="199" cy="195"/>
            </a:xfrm>
            <a:custGeom>
              <a:avLst/>
              <a:gdLst>
                <a:gd name="T0" fmla="*/ 30 w 199"/>
                <a:gd name="T1" fmla="*/ 113 h 205"/>
                <a:gd name="T2" fmla="*/ 21 w 199"/>
                <a:gd name="T3" fmla="*/ 101 h 205"/>
                <a:gd name="T4" fmla="*/ 15 w 199"/>
                <a:gd name="T5" fmla="*/ 101 h 205"/>
                <a:gd name="T6" fmla="*/ 0 w 199"/>
                <a:gd name="T7" fmla="*/ 80 h 205"/>
                <a:gd name="T8" fmla="*/ 5 w 199"/>
                <a:gd name="T9" fmla="*/ 72 h 205"/>
                <a:gd name="T10" fmla="*/ 5 w 199"/>
                <a:gd name="T11" fmla="*/ 59 h 205"/>
                <a:gd name="T12" fmla="*/ 5 w 199"/>
                <a:gd name="T13" fmla="*/ 47 h 205"/>
                <a:gd name="T14" fmla="*/ 0 w 199"/>
                <a:gd name="T15" fmla="*/ 41 h 205"/>
                <a:gd name="T16" fmla="*/ 0 w 199"/>
                <a:gd name="T17" fmla="*/ 32 h 205"/>
                <a:gd name="T18" fmla="*/ 5 w 199"/>
                <a:gd name="T19" fmla="*/ 27 h 205"/>
                <a:gd name="T20" fmla="*/ 5 w 199"/>
                <a:gd name="T21" fmla="*/ 21 h 205"/>
                <a:gd name="T22" fmla="*/ 21 w 199"/>
                <a:gd name="T23" fmla="*/ 8 h 205"/>
                <a:gd name="T24" fmla="*/ 21 w 199"/>
                <a:gd name="T25" fmla="*/ 0 h 205"/>
                <a:gd name="T26" fmla="*/ 39 w 199"/>
                <a:gd name="T27" fmla="*/ 0 h 205"/>
                <a:gd name="T28" fmla="*/ 60 w 199"/>
                <a:gd name="T29" fmla="*/ 8 h 205"/>
                <a:gd name="T30" fmla="*/ 78 w 199"/>
                <a:gd name="T31" fmla="*/ 8 h 205"/>
                <a:gd name="T32" fmla="*/ 78 w 199"/>
                <a:gd name="T33" fmla="*/ 21 h 205"/>
                <a:gd name="T34" fmla="*/ 124 w 199"/>
                <a:gd name="T35" fmla="*/ 32 h 205"/>
                <a:gd name="T36" fmla="*/ 133 w 199"/>
                <a:gd name="T37" fmla="*/ 27 h 205"/>
                <a:gd name="T38" fmla="*/ 133 w 199"/>
                <a:gd name="T39" fmla="*/ 12 h 205"/>
                <a:gd name="T40" fmla="*/ 158 w 199"/>
                <a:gd name="T41" fmla="*/ 0 h 205"/>
                <a:gd name="T42" fmla="*/ 172 w 199"/>
                <a:gd name="T43" fmla="*/ 8 h 205"/>
                <a:gd name="T44" fmla="*/ 172 w 199"/>
                <a:gd name="T45" fmla="*/ 12 h 205"/>
                <a:gd name="T46" fmla="*/ 198 w 199"/>
                <a:gd name="T47" fmla="*/ 12 h 205"/>
                <a:gd name="T48" fmla="*/ 189 w 199"/>
                <a:gd name="T49" fmla="*/ 41 h 205"/>
                <a:gd name="T50" fmla="*/ 198 w 199"/>
                <a:gd name="T51" fmla="*/ 51 h 205"/>
                <a:gd name="T52" fmla="*/ 198 w 199"/>
                <a:gd name="T53" fmla="*/ 126 h 205"/>
                <a:gd name="T54" fmla="*/ 198 w 199"/>
                <a:gd name="T55" fmla="*/ 146 h 205"/>
                <a:gd name="T56" fmla="*/ 189 w 199"/>
                <a:gd name="T57" fmla="*/ 153 h 205"/>
                <a:gd name="T58" fmla="*/ 180 w 199"/>
                <a:gd name="T59" fmla="*/ 159 h 205"/>
                <a:gd name="T60" fmla="*/ 85 w 199"/>
                <a:gd name="T61" fmla="*/ 113 h 205"/>
                <a:gd name="T62" fmla="*/ 69 w 199"/>
                <a:gd name="T63" fmla="*/ 120 h 205"/>
                <a:gd name="T64" fmla="*/ 60 w 199"/>
                <a:gd name="T65" fmla="*/ 113 h 205"/>
                <a:gd name="T66" fmla="*/ 30 w 199"/>
                <a:gd name="T67" fmla="*/ 113 h 20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9"/>
                <a:gd name="T103" fmla="*/ 0 h 205"/>
                <a:gd name="T104" fmla="*/ 199 w 199"/>
                <a:gd name="T105" fmla="*/ 205 h 20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9" h="205">
                  <a:moveTo>
                    <a:pt x="30" y="145"/>
                  </a:moveTo>
                  <a:lnTo>
                    <a:pt x="21" y="129"/>
                  </a:lnTo>
                  <a:lnTo>
                    <a:pt x="15" y="129"/>
                  </a:lnTo>
                  <a:lnTo>
                    <a:pt x="0" y="102"/>
                  </a:lnTo>
                  <a:lnTo>
                    <a:pt x="5" y="93"/>
                  </a:lnTo>
                  <a:lnTo>
                    <a:pt x="5" y="76"/>
                  </a:lnTo>
                  <a:lnTo>
                    <a:pt x="5" y="60"/>
                  </a:lnTo>
                  <a:lnTo>
                    <a:pt x="0" y="51"/>
                  </a:lnTo>
                  <a:lnTo>
                    <a:pt x="0" y="42"/>
                  </a:lnTo>
                  <a:lnTo>
                    <a:pt x="5" y="34"/>
                  </a:lnTo>
                  <a:lnTo>
                    <a:pt x="5" y="26"/>
                  </a:lnTo>
                  <a:lnTo>
                    <a:pt x="21" y="8"/>
                  </a:lnTo>
                  <a:lnTo>
                    <a:pt x="21" y="0"/>
                  </a:lnTo>
                  <a:lnTo>
                    <a:pt x="39" y="0"/>
                  </a:lnTo>
                  <a:lnTo>
                    <a:pt x="60" y="8"/>
                  </a:lnTo>
                  <a:lnTo>
                    <a:pt x="78" y="8"/>
                  </a:lnTo>
                  <a:lnTo>
                    <a:pt x="78" y="26"/>
                  </a:lnTo>
                  <a:lnTo>
                    <a:pt x="124" y="42"/>
                  </a:lnTo>
                  <a:lnTo>
                    <a:pt x="133" y="34"/>
                  </a:lnTo>
                  <a:lnTo>
                    <a:pt x="133" y="17"/>
                  </a:lnTo>
                  <a:lnTo>
                    <a:pt x="158" y="0"/>
                  </a:lnTo>
                  <a:lnTo>
                    <a:pt x="172" y="8"/>
                  </a:lnTo>
                  <a:lnTo>
                    <a:pt x="172" y="17"/>
                  </a:lnTo>
                  <a:lnTo>
                    <a:pt x="198" y="17"/>
                  </a:lnTo>
                  <a:lnTo>
                    <a:pt x="189" y="51"/>
                  </a:lnTo>
                  <a:lnTo>
                    <a:pt x="198" y="66"/>
                  </a:lnTo>
                  <a:lnTo>
                    <a:pt x="198" y="161"/>
                  </a:lnTo>
                  <a:lnTo>
                    <a:pt x="198" y="187"/>
                  </a:lnTo>
                  <a:lnTo>
                    <a:pt x="189" y="197"/>
                  </a:lnTo>
                  <a:lnTo>
                    <a:pt x="180" y="204"/>
                  </a:lnTo>
                  <a:lnTo>
                    <a:pt x="85" y="145"/>
                  </a:lnTo>
                  <a:lnTo>
                    <a:pt x="69" y="154"/>
                  </a:lnTo>
                  <a:lnTo>
                    <a:pt x="60" y="145"/>
                  </a:lnTo>
                  <a:lnTo>
                    <a:pt x="30" y="145"/>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123" name="Freeform 1000"/>
            <p:cNvSpPr>
              <a:spLocks noChangeAspect="1"/>
            </p:cNvSpPr>
            <p:nvPr/>
          </p:nvSpPr>
          <p:spPr bwMode="auto">
            <a:xfrm>
              <a:off x="2698" y="2160"/>
              <a:ext cx="199" cy="195"/>
            </a:xfrm>
            <a:custGeom>
              <a:avLst/>
              <a:gdLst>
                <a:gd name="T0" fmla="*/ 30 w 199"/>
                <a:gd name="T1" fmla="*/ 113 h 205"/>
                <a:gd name="T2" fmla="*/ 21 w 199"/>
                <a:gd name="T3" fmla="*/ 101 h 205"/>
                <a:gd name="T4" fmla="*/ 15 w 199"/>
                <a:gd name="T5" fmla="*/ 101 h 205"/>
                <a:gd name="T6" fmla="*/ 0 w 199"/>
                <a:gd name="T7" fmla="*/ 80 h 205"/>
                <a:gd name="T8" fmla="*/ 5 w 199"/>
                <a:gd name="T9" fmla="*/ 72 h 205"/>
                <a:gd name="T10" fmla="*/ 5 w 199"/>
                <a:gd name="T11" fmla="*/ 59 h 205"/>
                <a:gd name="T12" fmla="*/ 5 w 199"/>
                <a:gd name="T13" fmla="*/ 47 h 205"/>
                <a:gd name="T14" fmla="*/ 0 w 199"/>
                <a:gd name="T15" fmla="*/ 41 h 205"/>
                <a:gd name="T16" fmla="*/ 0 w 199"/>
                <a:gd name="T17" fmla="*/ 32 h 205"/>
                <a:gd name="T18" fmla="*/ 5 w 199"/>
                <a:gd name="T19" fmla="*/ 27 h 205"/>
                <a:gd name="T20" fmla="*/ 5 w 199"/>
                <a:gd name="T21" fmla="*/ 21 h 205"/>
                <a:gd name="T22" fmla="*/ 21 w 199"/>
                <a:gd name="T23" fmla="*/ 8 h 205"/>
                <a:gd name="T24" fmla="*/ 21 w 199"/>
                <a:gd name="T25" fmla="*/ 0 h 205"/>
                <a:gd name="T26" fmla="*/ 39 w 199"/>
                <a:gd name="T27" fmla="*/ 0 h 205"/>
                <a:gd name="T28" fmla="*/ 60 w 199"/>
                <a:gd name="T29" fmla="*/ 8 h 205"/>
                <a:gd name="T30" fmla="*/ 78 w 199"/>
                <a:gd name="T31" fmla="*/ 8 h 205"/>
                <a:gd name="T32" fmla="*/ 78 w 199"/>
                <a:gd name="T33" fmla="*/ 21 h 205"/>
                <a:gd name="T34" fmla="*/ 124 w 199"/>
                <a:gd name="T35" fmla="*/ 32 h 205"/>
                <a:gd name="T36" fmla="*/ 133 w 199"/>
                <a:gd name="T37" fmla="*/ 27 h 205"/>
                <a:gd name="T38" fmla="*/ 133 w 199"/>
                <a:gd name="T39" fmla="*/ 12 h 205"/>
                <a:gd name="T40" fmla="*/ 158 w 199"/>
                <a:gd name="T41" fmla="*/ 0 h 205"/>
                <a:gd name="T42" fmla="*/ 172 w 199"/>
                <a:gd name="T43" fmla="*/ 8 h 205"/>
                <a:gd name="T44" fmla="*/ 172 w 199"/>
                <a:gd name="T45" fmla="*/ 12 h 205"/>
                <a:gd name="T46" fmla="*/ 198 w 199"/>
                <a:gd name="T47" fmla="*/ 12 h 205"/>
                <a:gd name="T48" fmla="*/ 189 w 199"/>
                <a:gd name="T49" fmla="*/ 41 h 205"/>
                <a:gd name="T50" fmla="*/ 198 w 199"/>
                <a:gd name="T51" fmla="*/ 51 h 205"/>
                <a:gd name="T52" fmla="*/ 198 w 199"/>
                <a:gd name="T53" fmla="*/ 126 h 205"/>
                <a:gd name="T54" fmla="*/ 198 w 199"/>
                <a:gd name="T55" fmla="*/ 146 h 205"/>
                <a:gd name="T56" fmla="*/ 189 w 199"/>
                <a:gd name="T57" fmla="*/ 153 h 205"/>
                <a:gd name="T58" fmla="*/ 180 w 199"/>
                <a:gd name="T59" fmla="*/ 159 h 205"/>
                <a:gd name="T60" fmla="*/ 85 w 199"/>
                <a:gd name="T61" fmla="*/ 113 h 205"/>
                <a:gd name="T62" fmla="*/ 69 w 199"/>
                <a:gd name="T63" fmla="*/ 120 h 205"/>
                <a:gd name="T64" fmla="*/ 60 w 199"/>
                <a:gd name="T65" fmla="*/ 113 h 205"/>
                <a:gd name="T66" fmla="*/ 30 w 199"/>
                <a:gd name="T67" fmla="*/ 113 h 20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9"/>
                <a:gd name="T103" fmla="*/ 0 h 205"/>
                <a:gd name="T104" fmla="*/ 199 w 199"/>
                <a:gd name="T105" fmla="*/ 205 h 20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9" h="205">
                  <a:moveTo>
                    <a:pt x="30" y="145"/>
                  </a:moveTo>
                  <a:lnTo>
                    <a:pt x="21" y="129"/>
                  </a:lnTo>
                  <a:lnTo>
                    <a:pt x="15" y="129"/>
                  </a:lnTo>
                  <a:lnTo>
                    <a:pt x="0" y="102"/>
                  </a:lnTo>
                  <a:lnTo>
                    <a:pt x="5" y="93"/>
                  </a:lnTo>
                  <a:lnTo>
                    <a:pt x="5" y="76"/>
                  </a:lnTo>
                  <a:lnTo>
                    <a:pt x="5" y="60"/>
                  </a:lnTo>
                  <a:lnTo>
                    <a:pt x="0" y="51"/>
                  </a:lnTo>
                  <a:lnTo>
                    <a:pt x="0" y="42"/>
                  </a:lnTo>
                  <a:lnTo>
                    <a:pt x="5" y="34"/>
                  </a:lnTo>
                  <a:lnTo>
                    <a:pt x="5" y="26"/>
                  </a:lnTo>
                  <a:lnTo>
                    <a:pt x="21" y="8"/>
                  </a:lnTo>
                  <a:lnTo>
                    <a:pt x="21" y="0"/>
                  </a:lnTo>
                  <a:lnTo>
                    <a:pt x="39" y="0"/>
                  </a:lnTo>
                  <a:lnTo>
                    <a:pt x="60" y="8"/>
                  </a:lnTo>
                  <a:lnTo>
                    <a:pt x="78" y="8"/>
                  </a:lnTo>
                  <a:lnTo>
                    <a:pt x="78" y="26"/>
                  </a:lnTo>
                  <a:lnTo>
                    <a:pt x="124" y="42"/>
                  </a:lnTo>
                  <a:lnTo>
                    <a:pt x="133" y="34"/>
                  </a:lnTo>
                  <a:lnTo>
                    <a:pt x="133" y="17"/>
                  </a:lnTo>
                  <a:lnTo>
                    <a:pt x="158" y="0"/>
                  </a:lnTo>
                  <a:lnTo>
                    <a:pt x="172" y="8"/>
                  </a:lnTo>
                  <a:lnTo>
                    <a:pt x="172" y="17"/>
                  </a:lnTo>
                  <a:lnTo>
                    <a:pt x="198" y="17"/>
                  </a:lnTo>
                  <a:lnTo>
                    <a:pt x="189" y="51"/>
                  </a:lnTo>
                  <a:lnTo>
                    <a:pt x="198" y="66"/>
                  </a:lnTo>
                  <a:lnTo>
                    <a:pt x="198" y="161"/>
                  </a:lnTo>
                  <a:lnTo>
                    <a:pt x="198" y="187"/>
                  </a:lnTo>
                  <a:lnTo>
                    <a:pt x="189" y="197"/>
                  </a:lnTo>
                  <a:lnTo>
                    <a:pt x="180" y="204"/>
                  </a:lnTo>
                  <a:lnTo>
                    <a:pt x="85" y="145"/>
                  </a:lnTo>
                  <a:lnTo>
                    <a:pt x="69" y="154"/>
                  </a:lnTo>
                  <a:lnTo>
                    <a:pt x="60" y="145"/>
                  </a:lnTo>
                  <a:lnTo>
                    <a:pt x="30" y="145"/>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124" name="Freeform 1001"/>
            <p:cNvSpPr>
              <a:spLocks noChangeAspect="1"/>
            </p:cNvSpPr>
            <p:nvPr/>
          </p:nvSpPr>
          <p:spPr bwMode="auto">
            <a:xfrm>
              <a:off x="2474" y="2096"/>
              <a:ext cx="257" cy="260"/>
            </a:xfrm>
            <a:custGeom>
              <a:avLst/>
              <a:gdLst>
                <a:gd name="T0" fmla="*/ 80 w 257"/>
                <a:gd name="T1" fmla="*/ 25 h 275"/>
                <a:gd name="T2" fmla="*/ 87 w 257"/>
                <a:gd name="T3" fmla="*/ 25 h 275"/>
                <a:gd name="T4" fmla="*/ 95 w 257"/>
                <a:gd name="T5" fmla="*/ 58 h 275"/>
                <a:gd name="T6" fmla="*/ 63 w 257"/>
                <a:gd name="T7" fmla="*/ 65 h 275"/>
                <a:gd name="T8" fmla="*/ 63 w 257"/>
                <a:gd name="T9" fmla="*/ 72 h 275"/>
                <a:gd name="T10" fmla="*/ 41 w 257"/>
                <a:gd name="T11" fmla="*/ 83 h 275"/>
                <a:gd name="T12" fmla="*/ 8 w 257"/>
                <a:gd name="T13" fmla="*/ 97 h 275"/>
                <a:gd name="T14" fmla="*/ 0 w 257"/>
                <a:gd name="T15" fmla="*/ 102 h 275"/>
                <a:gd name="T16" fmla="*/ 0 w 257"/>
                <a:gd name="T17" fmla="*/ 117 h 275"/>
                <a:gd name="T18" fmla="*/ 48 w 257"/>
                <a:gd name="T19" fmla="*/ 141 h 275"/>
                <a:gd name="T20" fmla="*/ 120 w 257"/>
                <a:gd name="T21" fmla="*/ 187 h 275"/>
                <a:gd name="T22" fmla="*/ 128 w 257"/>
                <a:gd name="T23" fmla="*/ 194 h 275"/>
                <a:gd name="T24" fmla="*/ 143 w 257"/>
                <a:gd name="T25" fmla="*/ 200 h 275"/>
                <a:gd name="T26" fmla="*/ 152 w 257"/>
                <a:gd name="T27" fmla="*/ 207 h 275"/>
                <a:gd name="T28" fmla="*/ 160 w 257"/>
                <a:gd name="T29" fmla="*/ 207 h 275"/>
                <a:gd name="T30" fmla="*/ 176 w 257"/>
                <a:gd name="T31" fmla="*/ 207 h 275"/>
                <a:gd name="T32" fmla="*/ 256 w 257"/>
                <a:gd name="T33" fmla="*/ 162 h 275"/>
                <a:gd name="T34" fmla="*/ 247 w 257"/>
                <a:gd name="T35" fmla="*/ 149 h 275"/>
                <a:gd name="T36" fmla="*/ 241 w 257"/>
                <a:gd name="T37" fmla="*/ 149 h 275"/>
                <a:gd name="T38" fmla="*/ 225 w 257"/>
                <a:gd name="T39" fmla="*/ 130 h 275"/>
                <a:gd name="T40" fmla="*/ 231 w 257"/>
                <a:gd name="T41" fmla="*/ 122 h 275"/>
                <a:gd name="T42" fmla="*/ 231 w 257"/>
                <a:gd name="T43" fmla="*/ 110 h 275"/>
                <a:gd name="T44" fmla="*/ 231 w 257"/>
                <a:gd name="T45" fmla="*/ 97 h 275"/>
                <a:gd name="T46" fmla="*/ 225 w 257"/>
                <a:gd name="T47" fmla="*/ 90 h 275"/>
                <a:gd name="T48" fmla="*/ 225 w 257"/>
                <a:gd name="T49" fmla="*/ 83 h 275"/>
                <a:gd name="T50" fmla="*/ 225 w 257"/>
                <a:gd name="T51" fmla="*/ 65 h 275"/>
                <a:gd name="T52" fmla="*/ 207 w 257"/>
                <a:gd name="T53" fmla="*/ 58 h 275"/>
                <a:gd name="T54" fmla="*/ 200 w 257"/>
                <a:gd name="T55" fmla="*/ 45 h 275"/>
                <a:gd name="T56" fmla="*/ 216 w 257"/>
                <a:gd name="T57" fmla="*/ 32 h 275"/>
                <a:gd name="T58" fmla="*/ 207 w 257"/>
                <a:gd name="T59" fmla="*/ 9 h 275"/>
                <a:gd name="T60" fmla="*/ 216 w 257"/>
                <a:gd name="T61" fmla="*/ 0 h 275"/>
                <a:gd name="T62" fmla="*/ 207 w 257"/>
                <a:gd name="T63" fmla="*/ 9 h 275"/>
                <a:gd name="T64" fmla="*/ 184 w 257"/>
                <a:gd name="T65" fmla="*/ 0 h 275"/>
                <a:gd name="T66" fmla="*/ 176 w 257"/>
                <a:gd name="T67" fmla="*/ 9 h 275"/>
                <a:gd name="T68" fmla="*/ 160 w 257"/>
                <a:gd name="T69" fmla="*/ 0 h 275"/>
                <a:gd name="T70" fmla="*/ 143 w 257"/>
                <a:gd name="T71" fmla="*/ 9 h 275"/>
                <a:gd name="T72" fmla="*/ 120 w 257"/>
                <a:gd name="T73" fmla="*/ 9 h 275"/>
                <a:gd name="T74" fmla="*/ 80 w 257"/>
                <a:gd name="T75" fmla="*/ 25 h 2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57"/>
                <a:gd name="T115" fmla="*/ 0 h 275"/>
                <a:gd name="T116" fmla="*/ 257 w 257"/>
                <a:gd name="T117" fmla="*/ 275 h 2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57" h="275">
                  <a:moveTo>
                    <a:pt x="80" y="34"/>
                  </a:moveTo>
                  <a:lnTo>
                    <a:pt x="87" y="34"/>
                  </a:lnTo>
                  <a:lnTo>
                    <a:pt x="95" y="77"/>
                  </a:lnTo>
                  <a:lnTo>
                    <a:pt x="63" y="86"/>
                  </a:lnTo>
                  <a:lnTo>
                    <a:pt x="63" y="95"/>
                  </a:lnTo>
                  <a:lnTo>
                    <a:pt x="41" y="110"/>
                  </a:lnTo>
                  <a:lnTo>
                    <a:pt x="8" y="129"/>
                  </a:lnTo>
                  <a:lnTo>
                    <a:pt x="0" y="135"/>
                  </a:lnTo>
                  <a:lnTo>
                    <a:pt x="0" y="155"/>
                  </a:lnTo>
                  <a:lnTo>
                    <a:pt x="48" y="187"/>
                  </a:lnTo>
                  <a:lnTo>
                    <a:pt x="120" y="247"/>
                  </a:lnTo>
                  <a:lnTo>
                    <a:pt x="128" y="256"/>
                  </a:lnTo>
                  <a:lnTo>
                    <a:pt x="143" y="266"/>
                  </a:lnTo>
                  <a:lnTo>
                    <a:pt x="152" y="274"/>
                  </a:lnTo>
                  <a:lnTo>
                    <a:pt x="160" y="274"/>
                  </a:lnTo>
                  <a:lnTo>
                    <a:pt x="176" y="274"/>
                  </a:lnTo>
                  <a:lnTo>
                    <a:pt x="256" y="214"/>
                  </a:lnTo>
                  <a:lnTo>
                    <a:pt x="247" y="198"/>
                  </a:lnTo>
                  <a:lnTo>
                    <a:pt x="241" y="198"/>
                  </a:lnTo>
                  <a:lnTo>
                    <a:pt x="225" y="171"/>
                  </a:lnTo>
                  <a:lnTo>
                    <a:pt x="231" y="161"/>
                  </a:lnTo>
                  <a:lnTo>
                    <a:pt x="231" y="145"/>
                  </a:lnTo>
                  <a:lnTo>
                    <a:pt x="231" y="129"/>
                  </a:lnTo>
                  <a:lnTo>
                    <a:pt x="225" y="119"/>
                  </a:lnTo>
                  <a:lnTo>
                    <a:pt x="225" y="110"/>
                  </a:lnTo>
                  <a:lnTo>
                    <a:pt x="225" y="86"/>
                  </a:lnTo>
                  <a:lnTo>
                    <a:pt x="207" y="77"/>
                  </a:lnTo>
                  <a:lnTo>
                    <a:pt x="200" y="60"/>
                  </a:lnTo>
                  <a:lnTo>
                    <a:pt x="216" y="42"/>
                  </a:lnTo>
                  <a:lnTo>
                    <a:pt x="207" y="9"/>
                  </a:lnTo>
                  <a:lnTo>
                    <a:pt x="216" y="0"/>
                  </a:lnTo>
                  <a:lnTo>
                    <a:pt x="207" y="9"/>
                  </a:lnTo>
                  <a:lnTo>
                    <a:pt x="184" y="0"/>
                  </a:lnTo>
                  <a:lnTo>
                    <a:pt x="176" y="9"/>
                  </a:lnTo>
                  <a:lnTo>
                    <a:pt x="160" y="0"/>
                  </a:lnTo>
                  <a:lnTo>
                    <a:pt x="143" y="9"/>
                  </a:lnTo>
                  <a:lnTo>
                    <a:pt x="120" y="9"/>
                  </a:lnTo>
                  <a:lnTo>
                    <a:pt x="80" y="34"/>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125" name="Freeform 1002"/>
            <p:cNvSpPr>
              <a:spLocks noChangeAspect="1"/>
            </p:cNvSpPr>
            <p:nvPr/>
          </p:nvSpPr>
          <p:spPr bwMode="auto">
            <a:xfrm>
              <a:off x="2474" y="2096"/>
              <a:ext cx="257" cy="260"/>
            </a:xfrm>
            <a:custGeom>
              <a:avLst/>
              <a:gdLst>
                <a:gd name="T0" fmla="*/ 80 w 257"/>
                <a:gd name="T1" fmla="*/ 25 h 275"/>
                <a:gd name="T2" fmla="*/ 87 w 257"/>
                <a:gd name="T3" fmla="*/ 25 h 275"/>
                <a:gd name="T4" fmla="*/ 95 w 257"/>
                <a:gd name="T5" fmla="*/ 58 h 275"/>
                <a:gd name="T6" fmla="*/ 63 w 257"/>
                <a:gd name="T7" fmla="*/ 65 h 275"/>
                <a:gd name="T8" fmla="*/ 63 w 257"/>
                <a:gd name="T9" fmla="*/ 72 h 275"/>
                <a:gd name="T10" fmla="*/ 41 w 257"/>
                <a:gd name="T11" fmla="*/ 83 h 275"/>
                <a:gd name="T12" fmla="*/ 8 w 257"/>
                <a:gd name="T13" fmla="*/ 97 h 275"/>
                <a:gd name="T14" fmla="*/ 0 w 257"/>
                <a:gd name="T15" fmla="*/ 102 h 275"/>
                <a:gd name="T16" fmla="*/ 0 w 257"/>
                <a:gd name="T17" fmla="*/ 117 h 275"/>
                <a:gd name="T18" fmla="*/ 48 w 257"/>
                <a:gd name="T19" fmla="*/ 141 h 275"/>
                <a:gd name="T20" fmla="*/ 120 w 257"/>
                <a:gd name="T21" fmla="*/ 187 h 275"/>
                <a:gd name="T22" fmla="*/ 128 w 257"/>
                <a:gd name="T23" fmla="*/ 194 h 275"/>
                <a:gd name="T24" fmla="*/ 143 w 257"/>
                <a:gd name="T25" fmla="*/ 200 h 275"/>
                <a:gd name="T26" fmla="*/ 152 w 257"/>
                <a:gd name="T27" fmla="*/ 207 h 275"/>
                <a:gd name="T28" fmla="*/ 160 w 257"/>
                <a:gd name="T29" fmla="*/ 207 h 275"/>
                <a:gd name="T30" fmla="*/ 176 w 257"/>
                <a:gd name="T31" fmla="*/ 207 h 275"/>
                <a:gd name="T32" fmla="*/ 256 w 257"/>
                <a:gd name="T33" fmla="*/ 162 h 275"/>
                <a:gd name="T34" fmla="*/ 247 w 257"/>
                <a:gd name="T35" fmla="*/ 149 h 275"/>
                <a:gd name="T36" fmla="*/ 241 w 257"/>
                <a:gd name="T37" fmla="*/ 149 h 275"/>
                <a:gd name="T38" fmla="*/ 225 w 257"/>
                <a:gd name="T39" fmla="*/ 130 h 275"/>
                <a:gd name="T40" fmla="*/ 231 w 257"/>
                <a:gd name="T41" fmla="*/ 122 h 275"/>
                <a:gd name="T42" fmla="*/ 231 w 257"/>
                <a:gd name="T43" fmla="*/ 110 h 275"/>
                <a:gd name="T44" fmla="*/ 231 w 257"/>
                <a:gd name="T45" fmla="*/ 97 h 275"/>
                <a:gd name="T46" fmla="*/ 225 w 257"/>
                <a:gd name="T47" fmla="*/ 90 h 275"/>
                <a:gd name="T48" fmla="*/ 225 w 257"/>
                <a:gd name="T49" fmla="*/ 83 h 275"/>
                <a:gd name="T50" fmla="*/ 225 w 257"/>
                <a:gd name="T51" fmla="*/ 65 h 275"/>
                <a:gd name="T52" fmla="*/ 207 w 257"/>
                <a:gd name="T53" fmla="*/ 58 h 275"/>
                <a:gd name="T54" fmla="*/ 200 w 257"/>
                <a:gd name="T55" fmla="*/ 45 h 275"/>
                <a:gd name="T56" fmla="*/ 216 w 257"/>
                <a:gd name="T57" fmla="*/ 32 h 275"/>
                <a:gd name="T58" fmla="*/ 207 w 257"/>
                <a:gd name="T59" fmla="*/ 9 h 275"/>
                <a:gd name="T60" fmla="*/ 216 w 257"/>
                <a:gd name="T61" fmla="*/ 0 h 275"/>
                <a:gd name="T62" fmla="*/ 207 w 257"/>
                <a:gd name="T63" fmla="*/ 9 h 275"/>
                <a:gd name="T64" fmla="*/ 184 w 257"/>
                <a:gd name="T65" fmla="*/ 0 h 275"/>
                <a:gd name="T66" fmla="*/ 176 w 257"/>
                <a:gd name="T67" fmla="*/ 9 h 275"/>
                <a:gd name="T68" fmla="*/ 160 w 257"/>
                <a:gd name="T69" fmla="*/ 0 h 275"/>
                <a:gd name="T70" fmla="*/ 143 w 257"/>
                <a:gd name="T71" fmla="*/ 9 h 275"/>
                <a:gd name="T72" fmla="*/ 120 w 257"/>
                <a:gd name="T73" fmla="*/ 9 h 275"/>
                <a:gd name="T74" fmla="*/ 80 w 257"/>
                <a:gd name="T75" fmla="*/ 25 h 2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57"/>
                <a:gd name="T115" fmla="*/ 0 h 275"/>
                <a:gd name="T116" fmla="*/ 257 w 257"/>
                <a:gd name="T117" fmla="*/ 275 h 2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57" h="275">
                  <a:moveTo>
                    <a:pt x="80" y="34"/>
                  </a:moveTo>
                  <a:lnTo>
                    <a:pt x="87" y="34"/>
                  </a:lnTo>
                  <a:lnTo>
                    <a:pt x="95" y="77"/>
                  </a:lnTo>
                  <a:lnTo>
                    <a:pt x="63" y="86"/>
                  </a:lnTo>
                  <a:lnTo>
                    <a:pt x="63" y="95"/>
                  </a:lnTo>
                  <a:lnTo>
                    <a:pt x="41" y="110"/>
                  </a:lnTo>
                  <a:lnTo>
                    <a:pt x="8" y="129"/>
                  </a:lnTo>
                  <a:lnTo>
                    <a:pt x="0" y="135"/>
                  </a:lnTo>
                  <a:lnTo>
                    <a:pt x="0" y="155"/>
                  </a:lnTo>
                  <a:lnTo>
                    <a:pt x="48" y="187"/>
                  </a:lnTo>
                  <a:lnTo>
                    <a:pt x="120" y="247"/>
                  </a:lnTo>
                  <a:lnTo>
                    <a:pt x="128" y="256"/>
                  </a:lnTo>
                  <a:lnTo>
                    <a:pt x="143" y="266"/>
                  </a:lnTo>
                  <a:lnTo>
                    <a:pt x="152" y="274"/>
                  </a:lnTo>
                  <a:lnTo>
                    <a:pt x="160" y="274"/>
                  </a:lnTo>
                  <a:lnTo>
                    <a:pt x="176" y="274"/>
                  </a:lnTo>
                  <a:lnTo>
                    <a:pt x="256" y="214"/>
                  </a:lnTo>
                  <a:lnTo>
                    <a:pt x="247" y="198"/>
                  </a:lnTo>
                  <a:lnTo>
                    <a:pt x="241" y="198"/>
                  </a:lnTo>
                  <a:lnTo>
                    <a:pt x="225" y="171"/>
                  </a:lnTo>
                  <a:lnTo>
                    <a:pt x="231" y="161"/>
                  </a:lnTo>
                  <a:lnTo>
                    <a:pt x="231" y="145"/>
                  </a:lnTo>
                  <a:lnTo>
                    <a:pt x="231" y="129"/>
                  </a:lnTo>
                  <a:lnTo>
                    <a:pt x="225" y="119"/>
                  </a:lnTo>
                  <a:lnTo>
                    <a:pt x="225" y="110"/>
                  </a:lnTo>
                  <a:lnTo>
                    <a:pt x="225" y="86"/>
                  </a:lnTo>
                  <a:lnTo>
                    <a:pt x="207" y="77"/>
                  </a:lnTo>
                  <a:lnTo>
                    <a:pt x="200" y="60"/>
                  </a:lnTo>
                  <a:lnTo>
                    <a:pt x="216" y="42"/>
                  </a:lnTo>
                  <a:lnTo>
                    <a:pt x="207" y="9"/>
                  </a:lnTo>
                  <a:lnTo>
                    <a:pt x="216" y="0"/>
                  </a:lnTo>
                  <a:lnTo>
                    <a:pt x="207" y="9"/>
                  </a:lnTo>
                  <a:lnTo>
                    <a:pt x="184" y="0"/>
                  </a:lnTo>
                  <a:lnTo>
                    <a:pt x="176" y="9"/>
                  </a:lnTo>
                  <a:lnTo>
                    <a:pt x="160" y="0"/>
                  </a:lnTo>
                  <a:lnTo>
                    <a:pt x="143" y="9"/>
                  </a:lnTo>
                  <a:lnTo>
                    <a:pt x="120" y="9"/>
                  </a:lnTo>
                  <a:lnTo>
                    <a:pt x="80" y="34"/>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126" name="Freeform 1003"/>
            <p:cNvSpPr>
              <a:spLocks noChangeAspect="1"/>
            </p:cNvSpPr>
            <p:nvPr/>
          </p:nvSpPr>
          <p:spPr bwMode="auto">
            <a:xfrm>
              <a:off x="2428" y="2274"/>
              <a:ext cx="207" cy="203"/>
            </a:xfrm>
            <a:custGeom>
              <a:avLst/>
              <a:gdLst>
                <a:gd name="T0" fmla="*/ 95 w 208"/>
                <a:gd name="T1" fmla="*/ 0 h 215"/>
                <a:gd name="T2" fmla="*/ 162 w 208"/>
                <a:gd name="T3" fmla="*/ 43 h 215"/>
                <a:gd name="T4" fmla="*/ 169 w 208"/>
                <a:gd name="T5" fmla="*/ 51 h 215"/>
                <a:gd name="T6" fmla="*/ 184 w 208"/>
                <a:gd name="T7" fmla="*/ 59 h 215"/>
                <a:gd name="T8" fmla="*/ 194 w 208"/>
                <a:gd name="T9" fmla="*/ 64 h 215"/>
                <a:gd name="T10" fmla="*/ 202 w 208"/>
                <a:gd name="T11" fmla="*/ 64 h 215"/>
                <a:gd name="T12" fmla="*/ 202 w 208"/>
                <a:gd name="T13" fmla="*/ 95 h 215"/>
                <a:gd name="T14" fmla="*/ 194 w 208"/>
                <a:gd name="T15" fmla="*/ 103 h 215"/>
                <a:gd name="T16" fmla="*/ 154 w 208"/>
                <a:gd name="T17" fmla="*/ 109 h 215"/>
                <a:gd name="T18" fmla="*/ 137 w 208"/>
                <a:gd name="T19" fmla="*/ 109 h 215"/>
                <a:gd name="T20" fmla="*/ 122 w 208"/>
                <a:gd name="T21" fmla="*/ 123 h 215"/>
                <a:gd name="T22" fmla="*/ 105 w 208"/>
                <a:gd name="T23" fmla="*/ 128 h 215"/>
                <a:gd name="T24" fmla="*/ 95 w 208"/>
                <a:gd name="T25" fmla="*/ 147 h 215"/>
                <a:gd name="T26" fmla="*/ 88 w 208"/>
                <a:gd name="T27" fmla="*/ 155 h 215"/>
                <a:gd name="T28" fmla="*/ 78 w 208"/>
                <a:gd name="T29" fmla="*/ 161 h 215"/>
                <a:gd name="T30" fmla="*/ 71 w 208"/>
                <a:gd name="T31" fmla="*/ 155 h 215"/>
                <a:gd name="T32" fmla="*/ 63 w 208"/>
                <a:gd name="T33" fmla="*/ 161 h 215"/>
                <a:gd name="T34" fmla="*/ 56 w 208"/>
                <a:gd name="T35" fmla="*/ 161 h 215"/>
                <a:gd name="T36" fmla="*/ 39 w 208"/>
                <a:gd name="T37" fmla="*/ 136 h 215"/>
                <a:gd name="T38" fmla="*/ 22 w 208"/>
                <a:gd name="T39" fmla="*/ 142 h 215"/>
                <a:gd name="T40" fmla="*/ 7 w 208"/>
                <a:gd name="T41" fmla="*/ 142 h 215"/>
                <a:gd name="T42" fmla="*/ 15 w 208"/>
                <a:gd name="T43" fmla="*/ 136 h 215"/>
                <a:gd name="T44" fmla="*/ 0 w 208"/>
                <a:gd name="T45" fmla="*/ 109 h 215"/>
                <a:gd name="T46" fmla="*/ 15 w 208"/>
                <a:gd name="T47" fmla="*/ 103 h 215"/>
                <a:gd name="T48" fmla="*/ 22 w 208"/>
                <a:gd name="T49" fmla="*/ 109 h 215"/>
                <a:gd name="T50" fmla="*/ 31 w 208"/>
                <a:gd name="T51" fmla="*/ 103 h 215"/>
                <a:gd name="T52" fmla="*/ 88 w 208"/>
                <a:gd name="T53" fmla="*/ 103 h 215"/>
                <a:gd name="T54" fmla="*/ 71 w 208"/>
                <a:gd name="T55" fmla="*/ 0 h 215"/>
                <a:gd name="T56" fmla="*/ 95 w 208"/>
                <a:gd name="T57" fmla="*/ 0 h 2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8"/>
                <a:gd name="T88" fmla="*/ 0 h 215"/>
                <a:gd name="T89" fmla="*/ 208 w 208"/>
                <a:gd name="T90" fmla="*/ 215 h 21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8" h="215">
                  <a:moveTo>
                    <a:pt x="95" y="0"/>
                  </a:moveTo>
                  <a:lnTo>
                    <a:pt x="167" y="58"/>
                  </a:lnTo>
                  <a:lnTo>
                    <a:pt x="174" y="68"/>
                  </a:lnTo>
                  <a:lnTo>
                    <a:pt x="189" y="78"/>
                  </a:lnTo>
                  <a:lnTo>
                    <a:pt x="199" y="85"/>
                  </a:lnTo>
                  <a:lnTo>
                    <a:pt x="207" y="85"/>
                  </a:lnTo>
                  <a:lnTo>
                    <a:pt x="207" y="127"/>
                  </a:lnTo>
                  <a:lnTo>
                    <a:pt x="199" y="137"/>
                  </a:lnTo>
                  <a:lnTo>
                    <a:pt x="159" y="145"/>
                  </a:lnTo>
                  <a:lnTo>
                    <a:pt x="142" y="145"/>
                  </a:lnTo>
                  <a:lnTo>
                    <a:pt x="127" y="164"/>
                  </a:lnTo>
                  <a:lnTo>
                    <a:pt x="110" y="170"/>
                  </a:lnTo>
                  <a:lnTo>
                    <a:pt x="95" y="196"/>
                  </a:lnTo>
                  <a:lnTo>
                    <a:pt x="88" y="206"/>
                  </a:lnTo>
                  <a:lnTo>
                    <a:pt x="78" y="214"/>
                  </a:lnTo>
                  <a:lnTo>
                    <a:pt x="71" y="206"/>
                  </a:lnTo>
                  <a:lnTo>
                    <a:pt x="63" y="214"/>
                  </a:lnTo>
                  <a:lnTo>
                    <a:pt x="56" y="214"/>
                  </a:lnTo>
                  <a:lnTo>
                    <a:pt x="39" y="180"/>
                  </a:lnTo>
                  <a:lnTo>
                    <a:pt x="22" y="188"/>
                  </a:lnTo>
                  <a:lnTo>
                    <a:pt x="7" y="188"/>
                  </a:lnTo>
                  <a:lnTo>
                    <a:pt x="15" y="180"/>
                  </a:lnTo>
                  <a:lnTo>
                    <a:pt x="0" y="145"/>
                  </a:lnTo>
                  <a:lnTo>
                    <a:pt x="15" y="137"/>
                  </a:lnTo>
                  <a:lnTo>
                    <a:pt x="22" y="145"/>
                  </a:lnTo>
                  <a:lnTo>
                    <a:pt x="31" y="137"/>
                  </a:lnTo>
                  <a:lnTo>
                    <a:pt x="88" y="137"/>
                  </a:lnTo>
                  <a:lnTo>
                    <a:pt x="71" y="0"/>
                  </a:lnTo>
                  <a:lnTo>
                    <a:pt x="95" y="0"/>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127" name="Freeform 1004"/>
            <p:cNvSpPr>
              <a:spLocks noChangeAspect="1"/>
            </p:cNvSpPr>
            <p:nvPr/>
          </p:nvSpPr>
          <p:spPr bwMode="auto">
            <a:xfrm>
              <a:off x="2428" y="2274"/>
              <a:ext cx="207" cy="203"/>
            </a:xfrm>
            <a:custGeom>
              <a:avLst/>
              <a:gdLst>
                <a:gd name="T0" fmla="*/ 95 w 208"/>
                <a:gd name="T1" fmla="*/ 0 h 215"/>
                <a:gd name="T2" fmla="*/ 162 w 208"/>
                <a:gd name="T3" fmla="*/ 43 h 215"/>
                <a:gd name="T4" fmla="*/ 169 w 208"/>
                <a:gd name="T5" fmla="*/ 51 h 215"/>
                <a:gd name="T6" fmla="*/ 184 w 208"/>
                <a:gd name="T7" fmla="*/ 59 h 215"/>
                <a:gd name="T8" fmla="*/ 194 w 208"/>
                <a:gd name="T9" fmla="*/ 64 h 215"/>
                <a:gd name="T10" fmla="*/ 202 w 208"/>
                <a:gd name="T11" fmla="*/ 64 h 215"/>
                <a:gd name="T12" fmla="*/ 202 w 208"/>
                <a:gd name="T13" fmla="*/ 95 h 215"/>
                <a:gd name="T14" fmla="*/ 194 w 208"/>
                <a:gd name="T15" fmla="*/ 103 h 215"/>
                <a:gd name="T16" fmla="*/ 154 w 208"/>
                <a:gd name="T17" fmla="*/ 109 h 215"/>
                <a:gd name="T18" fmla="*/ 137 w 208"/>
                <a:gd name="T19" fmla="*/ 109 h 215"/>
                <a:gd name="T20" fmla="*/ 122 w 208"/>
                <a:gd name="T21" fmla="*/ 123 h 215"/>
                <a:gd name="T22" fmla="*/ 105 w 208"/>
                <a:gd name="T23" fmla="*/ 128 h 215"/>
                <a:gd name="T24" fmla="*/ 95 w 208"/>
                <a:gd name="T25" fmla="*/ 147 h 215"/>
                <a:gd name="T26" fmla="*/ 88 w 208"/>
                <a:gd name="T27" fmla="*/ 155 h 215"/>
                <a:gd name="T28" fmla="*/ 78 w 208"/>
                <a:gd name="T29" fmla="*/ 161 h 215"/>
                <a:gd name="T30" fmla="*/ 71 w 208"/>
                <a:gd name="T31" fmla="*/ 155 h 215"/>
                <a:gd name="T32" fmla="*/ 63 w 208"/>
                <a:gd name="T33" fmla="*/ 161 h 215"/>
                <a:gd name="T34" fmla="*/ 56 w 208"/>
                <a:gd name="T35" fmla="*/ 161 h 215"/>
                <a:gd name="T36" fmla="*/ 39 w 208"/>
                <a:gd name="T37" fmla="*/ 136 h 215"/>
                <a:gd name="T38" fmla="*/ 22 w 208"/>
                <a:gd name="T39" fmla="*/ 142 h 215"/>
                <a:gd name="T40" fmla="*/ 7 w 208"/>
                <a:gd name="T41" fmla="*/ 142 h 215"/>
                <a:gd name="T42" fmla="*/ 15 w 208"/>
                <a:gd name="T43" fmla="*/ 136 h 215"/>
                <a:gd name="T44" fmla="*/ 0 w 208"/>
                <a:gd name="T45" fmla="*/ 109 h 215"/>
                <a:gd name="T46" fmla="*/ 15 w 208"/>
                <a:gd name="T47" fmla="*/ 103 h 215"/>
                <a:gd name="T48" fmla="*/ 22 w 208"/>
                <a:gd name="T49" fmla="*/ 109 h 215"/>
                <a:gd name="T50" fmla="*/ 31 w 208"/>
                <a:gd name="T51" fmla="*/ 103 h 215"/>
                <a:gd name="T52" fmla="*/ 88 w 208"/>
                <a:gd name="T53" fmla="*/ 103 h 215"/>
                <a:gd name="T54" fmla="*/ 71 w 208"/>
                <a:gd name="T55" fmla="*/ 0 h 215"/>
                <a:gd name="T56" fmla="*/ 95 w 208"/>
                <a:gd name="T57" fmla="*/ 0 h 2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8"/>
                <a:gd name="T88" fmla="*/ 0 h 215"/>
                <a:gd name="T89" fmla="*/ 208 w 208"/>
                <a:gd name="T90" fmla="*/ 215 h 21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8" h="215">
                  <a:moveTo>
                    <a:pt x="95" y="0"/>
                  </a:moveTo>
                  <a:lnTo>
                    <a:pt x="167" y="58"/>
                  </a:lnTo>
                  <a:lnTo>
                    <a:pt x="174" y="68"/>
                  </a:lnTo>
                  <a:lnTo>
                    <a:pt x="189" y="78"/>
                  </a:lnTo>
                  <a:lnTo>
                    <a:pt x="199" y="85"/>
                  </a:lnTo>
                  <a:lnTo>
                    <a:pt x="207" y="85"/>
                  </a:lnTo>
                  <a:lnTo>
                    <a:pt x="207" y="127"/>
                  </a:lnTo>
                  <a:lnTo>
                    <a:pt x="199" y="137"/>
                  </a:lnTo>
                  <a:lnTo>
                    <a:pt x="159" y="145"/>
                  </a:lnTo>
                  <a:lnTo>
                    <a:pt x="142" y="145"/>
                  </a:lnTo>
                  <a:lnTo>
                    <a:pt x="127" y="164"/>
                  </a:lnTo>
                  <a:lnTo>
                    <a:pt x="110" y="170"/>
                  </a:lnTo>
                  <a:lnTo>
                    <a:pt x="95" y="196"/>
                  </a:lnTo>
                  <a:lnTo>
                    <a:pt x="88" y="206"/>
                  </a:lnTo>
                  <a:lnTo>
                    <a:pt x="78" y="214"/>
                  </a:lnTo>
                  <a:lnTo>
                    <a:pt x="71" y="206"/>
                  </a:lnTo>
                  <a:lnTo>
                    <a:pt x="63" y="214"/>
                  </a:lnTo>
                  <a:lnTo>
                    <a:pt x="56" y="214"/>
                  </a:lnTo>
                  <a:lnTo>
                    <a:pt x="39" y="180"/>
                  </a:lnTo>
                  <a:lnTo>
                    <a:pt x="22" y="188"/>
                  </a:lnTo>
                  <a:lnTo>
                    <a:pt x="7" y="188"/>
                  </a:lnTo>
                  <a:lnTo>
                    <a:pt x="15" y="180"/>
                  </a:lnTo>
                  <a:lnTo>
                    <a:pt x="0" y="145"/>
                  </a:lnTo>
                  <a:lnTo>
                    <a:pt x="15" y="137"/>
                  </a:lnTo>
                  <a:lnTo>
                    <a:pt x="22" y="145"/>
                  </a:lnTo>
                  <a:lnTo>
                    <a:pt x="31" y="137"/>
                  </a:lnTo>
                  <a:lnTo>
                    <a:pt x="88" y="137"/>
                  </a:lnTo>
                  <a:lnTo>
                    <a:pt x="71" y="0"/>
                  </a:lnTo>
                  <a:lnTo>
                    <a:pt x="95" y="0"/>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128" name="Freeform 1005"/>
            <p:cNvSpPr>
              <a:spLocks noChangeAspect="1"/>
            </p:cNvSpPr>
            <p:nvPr/>
          </p:nvSpPr>
          <p:spPr bwMode="auto">
            <a:xfrm>
              <a:off x="2474" y="2470"/>
              <a:ext cx="82" cy="79"/>
            </a:xfrm>
            <a:custGeom>
              <a:avLst/>
              <a:gdLst>
                <a:gd name="T0" fmla="*/ 73 w 82"/>
                <a:gd name="T1" fmla="*/ 55 h 84"/>
                <a:gd name="T2" fmla="*/ 73 w 82"/>
                <a:gd name="T3" fmla="*/ 36 h 84"/>
                <a:gd name="T4" fmla="*/ 81 w 82"/>
                <a:gd name="T5" fmla="*/ 23 h 84"/>
                <a:gd name="T6" fmla="*/ 73 w 82"/>
                <a:gd name="T7" fmla="*/ 10 h 84"/>
                <a:gd name="T8" fmla="*/ 63 w 82"/>
                <a:gd name="T9" fmla="*/ 7 h 84"/>
                <a:gd name="T10" fmla="*/ 49 w 82"/>
                <a:gd name="T11" fmla="*/ 7 h 84"/>
                <a:gd name="T12" fmla="*/ 41 w 82"/>
                <a:gd name="T13" fmla="*/ 0 h 84"/>
                <a:gd name="T14" fmla="*/ 31 w 82"/>
                <a:gd name="T15" fmla="*/ 7 h 84"/>
                <a:gd name="T16" fmla="*/ 24 w 82"/>
                <a:gd name="T17" fmla="*/ 0 h 84"/>
                <a:gd name="T18" fmla="*/ 16 w 82"/>
                <a:gd name="T19" fmla="*/ 7 h 84"/>
                <a:gd name="T20" fmla="*/ 9 w 82"/>
                <a:gd name="T21" fmla="*/ 7 h 84"/>
                <a:gd name="T22" fmla="*/ 9 w 82"/>
                <a:gd name="T23" fmla="*/ 10 h 84"/>
                <a:gd name="T24" fmla="*/ 9 w 82"/>
                <a:gd name="T25" fmla="*/ 18 h 84"/>
                <a:gd name="T26" fmla="*/ 9 w 82"/>
                <a:gd name="T27" fmla="*/ 23 h 84"/>
                <a:gd name="T28" fmla="*/ 9 w 82"/>
                <a:gd name="T29" fmla="*/ 31 h 84"/>
                <a:gd name="T30" fmla="*/ 0 w 82"/>
                <a:gd name="T31" fmla="*/ 31 h 84"/>
                <a:gd name="T32" fmla="*/ 0 w 82"/>
                <a:gd name="T33" fmla="*/ 42 h 84"/>
                <a:gd name="T34" fmla="*/ 16 w 82"/>
                <a:gd name="T35" fmla="*/ 49 h 84"/>
                <a:gd name="T36" fmla="*/ 16 w 82"/>
                <a:gd name="T37" fmla="*/ 61 h 84"/>
                <a:gd name="T38" fmla="*/ 31 w 82"/>
                <a:gd name="T39" fmla="*/ 55 h 84"/>
                <a:gd name="T40" fmla="*/ 56 w 82"/>
                <a:gd name="T41" fmla="*/ 55 h 84"/>
                <a:gd name="T42" fmla="*/ 73 w 82"/>
                <a:gd name="T43" fmla="*/ 55 h 8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2"/>
                <a:gd name="T67" fmla="*/ 0 h 84"/>
                <a:gd name="T68" fmla="*/ 82 w 82"/>
                <a:gd name="T69" fmla="*/ 84 h 8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2" h="84">
                  <a:moveTo>
                    <a:pt x="73" y="75"/>
                  </a:moveTo>
                  <a:lnTo>
                    <a:pt x="73" y="49"/>
                  </a:lnTo>
                  <a:lnTo>
                    <a:pt x="81" y="31"/>
                  </a:lnTo>
                  <a:lnTo>
                    <a:pt x="73" y="15"/>
                  </a:lnTo>
                  <a:lnTo>
                    <a:pt x="63" y="7"/>
                  </a:lnTo>
                  <a:lnTo>
                    <a:pt x="49" y="7"/>
                  </a:lnTo>
                  <a:lnTo>
                    <a:pt x="41" y="0"/>
                  </a:lnTo>
                  <a:lnTo>
                    <a:pt x="31" y="7"/>
                  </a:lnTo>
                  <a:lnTo>
                    <a:pt x="24" y="0"/>
                  </a:lnTo>
                  <a:lnTo>
                    <a:pt x="16" y="7"/>
                  </a:lnTo>
                  <a:lnTo>
                    <a:pt x="9" y="7"/>
                  </a:lnTo>
                  <a:lnTo>
                    <a:pt x="9" y="15"/>
                  </a:lnTo>
                  <a:lnTo>
                    <a:pt x="9" y="23"/>
                  </a:lnTo>
                  <a:lnTo>
                    <a:pt x="9" y="31"/>
                  </a:lnTo>
                  <a:lnTo>
                    <a:pt x="9" y="41"/>
                  </a:lnTo>
                  <a:lnTo>
                    <a:pt x="0" y="41"/>
                  </a:lnTo>
                  <a:lnTo>
                    <a:pt x="0" y="57"/>
                  </a:lnTo>
                  <a:lnTo>
                    <a:pt x="16" y="67"/>
                  </a:lnTo>
                  <a:lnTo>
                    <a:pt x="16" y="83"/>
                  </a:lnTo>
                  <a:lnTo>
                    <a:pt x="31" y="75"/>
                  </a:lnTo>
                  <a:lnTo>
                    <a:pt x="56" y="75"/>
                  </a:lnTo>
                  <a:lnTo>
                    <a:pt x="73" y="75"/>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129" name="Freeform 1006"/>
            <p:cNvSpPr>
              <a:spLocks noChangeAspect="1"/>
            </p:cNvSpPr>
            <p:nvPr/>
          </p:nvSpPr>
          <p:spPr bwMode="auto">
            <a:xfrm>
              <a:off x="2547" y="2459"/>
              <a:ext cx="49" cy="82"/>
            </a:xfrm>
            <a:custGeom>
              <a:avLst/>
              <a:gdLst>
                <a:gd name="T0" fmla="*/ 0 w 49"/>
                <a:gd name="T1" fmla="*/ 20 h 87"/>
                <a:gd name="T2" fmla="*/ 0 w 49"/>
                <a:gd name="T3" fmla="*/ 8 h 87"/>
                <a:gd name="T4" fmla="*/ 0 w 49"/>
                <a:gd name="T5" fmla="*/ 0 h 87"/>
                <a:gd name="T6" fmla="*/ 31 w 49"/>
                <a:gd name="T7" fmla="*/ 0 h 87"/>
                <a:gd name="T8" fmla="*/ 40 w 49"/>
                <a:gd name="T9" fmla="*/ 24 h 87"/>
                <a:gd name="T10" fmla="*/ 48 w 49"/>
                <a:gd name="T11" fmla="*/ 45 h 87"/>
                <a:gd name="T12" fmla="*/ 48 w 49"/>
                <a:gd name="T13" fmla="*/ 51 h 87"/>
                <a:gd name="T14" fmla="*/ 7 w 49"/>
                <a:gd name="T15" fmla="*/ 64 h 87"/>
                <a:gd name="T16" fmla="*/ 0 w 49"/>
                <a:gd name="T17" fmla="*/ 64 h 87"/>
                <a:gd name="T18" fmla="*/ 0 w 49"/>
                <a:gd name="T19" fmla="*/ 45 h 87"/>
                <a:gd name="T20" fmla="*/ 7 w 49"/>
                <a:gd name="T21" fmla="*/ 31 h 87"/>
                <a:gd name="T22" fmla="*/ 0 w 49"/>
                <a:gd name="T23" fmla="*/ 20 h 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
                <a:gd name="T37" fmla="*/ 0 h 87"/>
                <a:gd name="T38" fmla="*/ 49 w 49"/>
                <a:gd name="T39" fmla="*/ 87 h 8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 h="87">
                  <a:moveTo>
                    <a:pt x="0" y="25"/>
                  </a:moveTo>
                  <a:lnTo>
                    <a:pt x="0" y="9"/>
                  </a:lnTo>
                  <a:lnTo>
                    <a:pt x="0" y="0"/>
                  </a:lnTo>
                  <a:lnTo>
                    <a:pt x="31" y="0"/>
                  </a:lnTo>
                  <a:lnTo>
                    <a:pt x="40" y="33"/>
                  </a:lnTo>
                  <a:lnTo>
                    <a:pt x="48" y="60"/>
                  </a:lnTo>
                  <a:lnTo>
                    <a:pt x="48" y="68"/>
                  </a:lnTo>
                  <a:lnTo>
                    <a:pt x="7" y="86"/>
                  </a:lnTo>
                  <a:lnTo>
                    <a:pt x="0" y="86"/>
                  </a:lnTo>
                  <a:lnTo>
                    <a:pt x="0" y="60"/>
                  </a:lnTo>
                  <a:lnTo>
                    <a:pt x="7" y="41"/>
                  </a:lnTo>
                  <a:lnTo>
                    <a:pt x="0" y="25"/>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130" name="Freeform 1007"/>
            <p:cNvSpPr>
              <a:spLocks noChangeAspect="1"/>
            </p:cNvSpPr>
            <p:nvPr/>
          </p:nvSpPr>
          <p:spPr bwMode="auto">
            <a:xfrm>
              <a:off x="2547" y="2459"/>
              <a:ext cx="49" cy="82"/>
            </a:xfrm>
            <a:custGeom>
              <a:avLst/>
              <a:gdLst>
                <a:gd name="T0" fmla="*/ 0 w 49"/>
                <a:gd name="T1" fmla="*/ 20 h 87"/>
                <a:gd name="T2" fmla="*/ 0 w 49"/>
                <a:gd name="T3" fmla="*/ 8 h 87"/>
                <a:gd name="T4" fmla="*/ 0 w 49"/>
                <a:gd name="T5" fmla="*/ 0 h 87"/>
                <a:gd name="T6" fmla="*/ 31 w 49"/>
                <a:gd name="T7" fmla="*/ 0 h 87"/>
                <a:gd name="T8" fmla="*/ 40 w 49"/>
                <a:gd name="T9" fmla="*/ 24 h 87"/>
                <a:gd name="T10" fmla="*/ 48 w 49"/>
                <a:gd name="T11" fmla="*/ 45 h 87"/>
                <a:gd name="T12" fmla="*/ 48 w 49"/>
                <a:gd name="T13" fmla="*/ 51 h 87"/>
                <a:gd name="T14" fmla="*/ 7 w 49"/>
                <a:gd name="T15" fmla="*/ 64 h 87"/>
                <a:gd name="T16" fmla="*/ 0 w 49"/>
                <a:gd name="T17" fmla="*/ 64 h 87"/>
                <a:gd name="T18" fmla="*/ 0 w 49"/>
                <a:gd name="T19" fmla="*/ 45 h 87"/>
                <a:gd name="T20" fmla="*/ 7 w 49"/>
                <a:gd name="T21" fmla="*/ 31 h 87"/>
                <a:gd name="T22" fmla="*/ 0 w 49"/>
                <a:gd name="T23" fmla="*/ 20 h 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
                <a:gd name="T37" fmla="*/ 0 h 87"/>
                <a:gd name="T38" fmla="*/ 49 w 49"/>
                <a:gd name="T39" fmla="*/ 87 h 8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 h="87">
                  <a:moveTo>
                    <a:pt x="0" y="25"/>
                  </a:moveTo>
                  <a:lnTo>
                    <a:pt x="0" y="9"/>
                  </a:lnTo>
                  <a:lnTo>
                    <a:pt x="0" y="0"/>
                  </a:lnTo>
                  <a:lnTo>
                    <a:pt x="31" y="0"/>
                  </a:lnTo>
                  <a:lnTo>
                    <a:pt x="40" y="33"/>
                  </a:lnTo>
                  <a:lnTo>
                    <a:pt x="48" y="60"/>
                  </a:lnTo>
                  <a:lnTo>
                    <a:pt x="48" y="68"/>
                  </a:lnTo>
                  <a:lnTo>
                    <a:pt x="7" y="86"/>
                  </a:lnTo>
                  <a:lnTo>
                    <a:pt x="0" y="86"/>
                  </a:lnTo>
                  <a:lnTo>
                    <a:pt x="0" y="60"/>
                  </a:lnTo>
                  <a:lnTo>
                    <a:pt x="7" y="41"/>
                  </a:lnTo>
                  <a:lnTo>
                    <a:pt x="0" y="25"/>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131" name="Freeform 1008"/>
            <p:cNvSpPr>
              <a:spLocks noChangeAspect="1"/>
            </p:cNvSpPr>
            <p:nvPr/>
          </p:nvSpPr>
          <p:spPr bwMode="auto">
            <a:xfrm>
              <a:off x="2691" y="2572"/>
              <a:ext cx="70" cy="83"/>
            </a:xfrm>
            <a:custGeom>
              <a:avLst/>
              <a:gdLst>
                <a:gd name="T0" fmla="*/ 14 w 71"/>
                <a:gd name="T1" fmla="*/ 11 h 87"/>
                <a:gd name="T2" fmla="*/ 30 w 71"/>
                <a:gd name="T3" fmla="*/ 11 h 87"/>
                <a:gd name="T4" fmla="*/ 30 w 71"/>
                <a:gd name="T5" fmla="*/ 0 h 87"/>
                <a:gd name="T6" fmla="*/ 49 w 71"/>
                <a:gd name="T7" fmla="*/ 0 h 87"/>
                <a:gd name="T8" fmla="*/ 49 w 71"/>
                <a:gd name="T9" fmla="*/ 11 h 87"/>
                <a:gd name="T10" fmla="*/ 59 w 71"/>
                <a:gd name="T11" fmla="*/ 8 h 87"/>
                <a:gd name="T12" fmla="*/ 65 w 71"/>
                <a:gd name="T13" fmla="*/ 11 h 87"/>
                <a:gd name="T14" fmla="*/ 65 w 71"/>
                <a:gd name="T15" fmla="*/ 19 h 87"/>
                <a:gd name="T16" fmla="*/ 65 w 71"/>
                <a:gd name="T17" fmla="*/ 46 h 87"/>
                <a:gd name="T18" fmla="*/ 43 w 71"/>
                <a:gd name="T19" fmla="*/ 46 h 87"/>
                <a:gd name="T20" fmla="*/ 35 w 71"/>
                <a:gd name="T21" fmla="*/ 52 h 87"/>
                <a:gd name="T22" fmla="*/ 35 w 71"/>
                <a:gd name="T23" fmla="*/ 61 h 87"/>
                <a:gd name="T24" fmla="*/ 30 w 71"/>
                <a:gd name="T25" fmla="*/ 61 h 87"/>
                <a:gd name="T26" fmla="*/ 30 w 71"/>
                <a:gd name="T27" fmla="*/ 68 h 87"/>
                <a:gd name="T28" fmla="*/ 14 w 71"/>
                <a:gd name="T29" fmla="*/ 52 h 87"/>
                <a:gd name="T30" fmla="*/ 0 w 71"/>
                <a:gd name="T31" fmla="*/ 32 h 87"/>
                <a:gd name="T32" fmla="*/ 8 w 71"/>
                <a:gd name="T33" fmla="*/ 28 h 87"/>
                <a:gd name="T34" fmla="*/ 8 w 71"/>
                <a:gd name="T35" fmla="*/ 19 h 87"/>
                <a:gd name="T36" fmla="*/ 14 w 71"/>
                <a:gd name="T37" fmla="*/ 11 h 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1"/>
                <a:gd name="T58" fmla="*/ 0 h 87"/>
                <a:gd name="T59" fmla="*/ 71 w 71"/>
                <a:gd name="T60" fmla="*/ 87 h 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1" h="87">
                  <a:moveTo>
                    <a:pt x="14" y="16"/>
                  </a:moveTo>
                  <a:lnTo>
                    <a:pt x="30" y="16"/>
                  </a:lnTo>
                  <a:lnTo>
                    <a:pt x="30" y="0"/>
                  </a:lnTo>
                  <a:lnTo>
                    <a:pt x="54" y="0"/>
                  </a:lnTo>
                  <a:lnTo>
                    <a:pt x="54" y="16"/>
                  </a:lnTo>
                  <a:lnTo>
                    <a:pt x="64" y="8"/>
                  </a:lnTo>
                  <a:lnTo>
                    <a:pt x="70" y="16"/>
                  </a:lnTo>
                  <a:lnTo>
                    <a:pt x="70" y="24"/>
                  </a:lnTo>
                  <a:lnTo>
                    <a:pt x="70" y="58"/>
                  </a:lnTo>
                  <a:lnTo>
                    <a:pt x="48" y="58"/>
                  </a:lnTo>
                  <a:lnTo>
                    <a:pt x="39" y="67"/>
                  </a:lnTo>
                  <a:lnTo>
                    <a:pt x="39" y="76"/>
                  </a:lnTo>
                  <a:lnTo>
                    <a:pt x="30" y="76"/>
                  </a:lnTo>
                  <a:lnTo>
                    <a:pt x="30" y="86"/>
                  </a:lnTo>
                  <a:lnTo>
                    <a:pt x="14" y="67"/>
                  </a:lnTo>
                  <a:lnTo>
                    <a:pt x="0" y="42"/>
                  </a:lnTo>
                  <a:lnTo>
                    <a:pt x="8" y="34"/>
                  </a:lnTo>
                  <a:lnTo>
                    <a:pt x="8" y="24"/>
                  </a:lnTo>
                  <a:lnTo>
                    <a:pt x="14" y="16"/>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132" name="Freeform 1009"/>
            <p:cNvSpPr>
              <a:spLocks noChangeAspect="1"/>
            </p:cNvSpPr>
            <p:nvPr/>
          </p:nvSpPr>
          <p:spPr bwMode="auto">
            <a:xfrm>
              <a:off x="2691" y="2572"/>
              <a:ext cx="70" cy="83"/>
            </a:xfrm>
            <a:custGeom>
              <a:avLst/>
              <a:gdLst>
                <a:gd name="T0" fmla="*/ 14 w 71"/>
                <a:gd name="T1" fmla="*/ 11 h 87"/>
                <a:gd name="T2" fmla="*/ 30 w 71"/>
                <a:gd name="T3" fmla="*/ 11 h 87"/>
                <a:gd name="T4" fmla="*/ 30 w 71"/>
                <a:gd name="T5" fmla="*/ 0 h 87"/>
                <a:gd name="T6" fmla="*/ 49 w 71"/>
                <a:gd name="T7" fmla="*/ 0 h 87"/>
                <a:gd name="T8" fmla="*/ 49 w 71"/>
                <a:gd name="T9" fmla="*/ 11 h 87"/>
                <a:gd name="T10" fmla="*/ 59 w 71"/>
                <a:gd name="T11" fmla="*/ 8 h 87"/>
                <a:gd name="T12" fmla="*/ 65 w 71"/>
                <a:gd name="T13" fmla="*/ 11 h 87"/>
                <a:gd name="T14" fmla="*/ 65 w 71"/>
                <a:gd name="T15" fmla="*/ 19 h 87"/>
                <a:gd name="T16" fmla="*/ 65 w 71"/>
                <a:gd name="T17" fmla="*/ 46 h 87"/>
                <a:gd name="T18" fmla="*/ 43 w 71"/>
                <a:gd name="T19" fmla="*/ 46 h 87"/>
                <a:gd name="T20" fmla="*/ 35 w 71"/>
                <a:gd name="T21" fmla="*/ 52 h 87"/>
                <a:gd name="T22" fmla="*/ 35 w 71"/>
                <a:gd name="T23" fmla="*/ 61 h 87"/>
                <a:gd name="T24" fmla="*/ 30 w 71"/>
                <a:gd name="T25" fmla="*/ 61 h 87"/>
                <a:gd name="T26" fmla="*/ 30 w 71"/>
                <a:gd name="T27" fmla="*/ 68 h 87"/>
                <a:gd name="T28" fmla="*/ 14 w 71"/>
                <a:gd name="T29" fmla="*/ 52 h 87"/>
                <a:gd name="T30" fmla="*/ 0 w 71"/>
                <a:gd name="T31" fmla="*/ 32 h 87"/>
                <a:gd name="T32" fmla="*/ 8 w 71"/>
                <a:gd name="T33" fmla="*/ 28 h 87"/>
                <a:gd name="T34" fmla="*/ 8 w 71"/>
                <a:gd name="T35" fmla="*/ 19 h 87"/>
                <a:gd name="T36" fmla="*/ 14 w 71"/>
                <a:gd name="T37" fmla="*/ 11 h 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1"/>
                <a:gd name="T58" fmla="*/ 0 h 87"/>
                <a:gd name="T59" fmla="*/ 71 w 71"/>
                <a:gd name="T60" fmla="*/ 87 h 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1" h="87">
                  <a:moveTo>
                    <a:pt x="14" y="16"/>
                  </a:moveTo>
                  <a:lnTo>
                    <a:pt x="30" y="16"/>
                  </a:lnTo>
                  <a:lnTo>
                    <a:pt x="30" y="0"/>
                  </a:lnTo>
                  <a:lnTo>
                    <a:pt x="54" y="0"/>
                  </a:lnTo>
                  <a:lnTo>
                    <a:pt x="54" y="16"/>
                  </a:lnTo>
                  <a:lnTo>
                    <a:pt x="64" y="8"/>
                  </a:lnTo>
                  <a:lnTo>
                    <a:pt x="70" y="16"/>
                  </a:lnTo>
                  <a:lnTo>
                    <a:pt x="70" y="24"/>
                  </a:lnTo>
                  <a:lnTo>
                    <a:pt x="70" y="58"/>
                  </a:lnTo>
                  <a:lnTo>
                    <a:pt x="48" y="58"/>
                  </a:lnTo>
                  <a:lnTo>
                    <a:pt x="39" y="67"/>
                  </a:lnTo>
                  <a:lnTo>
                    <a:pt x="39" y="76"/>
                  </a:lnTo>
                  <a:lnTo>
                    <a:pt x="30" y="76"/>
                  </a:lnTo>
                  <a:lnTo>
                    <a:pt x="30" y="86"/>
                  </a:lnTo>
                  <a:lnTo>
                    <a:pt x="14" y="67"/>
                  </a:lnTo>
                  <a:lnTo>
                    <a:pt x="0" y="42"/>
                  </a:lnTo>
                  <a:lnTo>
                    <a:pt x="8" y="34"/>
                  </a:lnTo>
                  <a:lnTo>
                    <a:pt x="8" y="24"/>
                  </a:lnTo>
                  <a:lnTo>
                    <a:pt x="14" y="16"/>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133" name="Freeform 1010"/>
            <p:cNvSpPr>
              <a:spLocks noChangeAspect="1"/>
            </p:cNvSpPr>
            <p:nvPr/>
          </p:nvSpPr>
          <p:spPr bwMode="auto">
            <a:xfrm>
              <a:off x="2691" y="2435"/>
              <a:ext cx="94" cy="146"/>
            </a:xfrm>
            <a:custGeom>
              <a:avLst/>
              <a:gdLst>
                <a:gd name="T0" fmla="*/ 0 w 95"/>
                <a:gd name="T1" fmla="*/ 83 h 155"/>
                <a:gd name="T2" fmla="*/ 14 w 95"/>
                <a:gd name="T3" fmla="*/ 64 h 155"/>
                <a:gd name="T4" fmla="*/ 24 w 95"/>
                <a:gd name="T5" fmla="*/ 64 h 155"/>
                <a:gd name="T6" fmla="*/ 29 w 95"/>
                <a:gd name="T7" fmla="*/ 70 h 155"/>
                <a:gd name="T8" fmla="*/ 38 w 95"/>
                <a:gd name="T9" fmla="*/ 64 h 155"/>
                <a:gd name="T10" fmla="*/ 49 w 95"/>
                <a:gd name="T11" fmla="*/ 44 h 155"/>
                <a:gd name="T12" fmla="*/ 59 w 95"/>
                <a:gd name="T13" fmla="*/ 25 h 155"/>
                <a:gd name="T14" fmla="*/ 64 w 95"/>
                <a:gd name="T15" fmla="*/ 12 h 155"/>
                <a:gd name="T16" fmla="*/ 64 w 95"/>
                <a:gd name="T17" fmla="*/ 8 h 155"/>
                <a:gd name="T18" fmla="*/ 64 w 95"/>
                <a:gd name="T19" fmla="*/ 0 h 155"/>
                <a:gd name="T20" fmla="*/ 64 w 95"/>
                <a:gd name="T21" fmla="*/ 8 h 155"/>
                <a:gd name="T22" fmla="*/ 82 w 95"/>
                <a:gd name="T23" fmla="*/ 33 h 155"/>
                <a:gd name="T24" fmla="*/ 64 w 95"/>
                <a:gd name="T25" fmla="*/ 33 h 155"/>
                <a:gd name="T26" fmla="*/ 64 w 95"/>
                <a:gd name="T27" fmla="*/ 38 h 155"/>
                <a:gd name="T28" fmla="*/ 73 w 95"/>
                <a:gd name="T29" fmla="*/ 44 h 155"/>
                <a:gd name="T30" fmla="*/ 82 w 95"/>
                <a:gd name="T31" fmla="*/ 57 h 155"/>
                <a:gd name="T32" fmla="*/ 64 w 95"/>
                <a:gd name="T33" fmla="*/ 77 h 155"/>
                <a:gd name="T34" fmla="*/ 73 w 95"/>
                <a:gd name="T35" fmla="*/ 83 h 155"/>
                <a:gd name="T36" fmla="*/ 89 w 95"/>
                <a:gd name="T37" fmla="*/ 101 h 155"/>
                <a:gd name="T38" fmla="*/ 89 w 95"/>
                <a:gd name="T39" fmla="*/ 115 h 155"/>
                <a:gd name="T40" fmla="*/ 49 w 95"/>
                <a:gd name="T41" fmla="*/ 108 h 155"/>
                <a:gd name="T42" fmla="*/ 29 w 95"/>
                <a:gd name="T43" fmla="*/ 108 h 155"/>
                <a:gd name="T44" fmla="*/ 14 w 95"/>
                <a:gd name="T45" fmla="*/ 108 h 155"/>
                <a:gd name="T46" fmla="*/ 14 w 95"/>
                <a:gd name="T47" fmla="*/ 101 h 155"/>
                <a:gd name="T48" fmla="*/ 8 w 95"/>
                <a:gd name="T49" fmla="*/ 95 h 155"/>
                <a:gd name="T50" fmla="*/ 0 w 95"/>
                <a:gd name="T51" fmla="*/ 89 h 155"/>
                <a:gd name="T52" fmla="*/ 0 w 95"/>
                <a:gd name="T53" fmla="*/ 83 h 15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5"/>
                <a:gd name="T82" fmla="*/ 0 h 155"/>
                <a:gd name="T83" fmla="*/ 95 w 95"/>
                <a:gd name="T84" fmla="*/ 155 h 15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5" h="155">
                  <a:moveTo>
                    <a:pt x="0" y="112"/>
                  </a:moveTo>
                  <a:lnTo>
                    <a:pt x="14" y="86"/>
                  </a:lnTo>
                  <a:lnTo>
                    <a:pt x="24" y="86"/>
                  </a:lnTo>
                  <a:lnTo>
                    <a:pt x="29" y="94"/>
                  </a:lnTo>
                  <a:lnTo>
                    <a:pt x="38" y="86"/>
                  </a:lnTo>
                  <a:lnTo>
                    <a:pt x="54" y="59"/>
                  </a:lnTo>
                  <a:lnTo>
                    <a:pt x="64" y="35"/>
                  </a:lnTo>
                  <a:lnTo>
                    <a:pt x="69" y="17"/>
                  </a:lnTo>
                  <a:lnTo>
                    <a:pt x="69" y="9"/>
                  </a:lnTo>
                  <a:lnTo>
                    <a:pt x="69" y="0"/>
                  </a:lnTo>
                  <a:lnTo>
                    <a:pt x="69" y="9"/>
                  </a:lnTo>
                  <a:lnTo>
                    <a:pt x="87" y="43"/>
                  </a:lnTo>
                  <a:lnTo>
                    <a:pt x="69" y="43"/>
                  </a:lnTo>
                  <a:lnTo>
                    <a:pt x="69" y="51"/>
                  </a:lnTo>
                  <a:lnTo>
                    <a:pt x="78" y="59"/>
                  </a:lnTo>
                  <a:lnTo>
                    <a:pt x="87" y="78"/>
                  </a:lnTo>
                  <a:lnTo>
                    <a:pt x="69" y="104"/>
                  </a:lnTo>
                  <a:lnTo>
                    <a:pt x="78" y="112"/>
                  </a:lnTo>
                  <a:lnTo>
                    <a:pt x="94" y="136"/>
                  </a:lnTo>
                  <a:lnTo>
                    <a:pt x="94" y="154"/>
                  </a:lnTo>
                  <a:lnTo>
                    <a:pt x="54" y="145"/>
                  </a:lnTo>
                  <a:lnTo>
                    <a:pt x="29" y="145"/>
                  </a:lnTo>
                  <a:lnTo>
                    <a:pt x="14" y="145"/>
                  </a:lnTo>
                  <a:lnTo>
                    <a:pt x="14" y="136"/>
                  </a:lnTo>
                  <a:lnTo>
                    <a:pt x="8" y="128"/>
                  </a:lnTo>
                  <a:lnTo>
                    <a:pt x="0" y="120"/>
                  </a:lnTo>
                  <a:lnTo>
                    <a:pt x="0" y="112"/>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134" name="Freeform 1011"/>
            <p:cNvSpPr>
              <a:spLocks noChangeAspect="1"/>
            </p:cNvSpPr>
            <p:nvPr/>
          </p:nvSpPr>
          <p:spPr bwMode="auto">
            <a:xfrm>
              <a:off x="2691" y="2435"/>
              <a:ext cx="94" cy="146"/>
            </a:xfrm>
            <a:custGeom>
              <a:avLst/>
              <a:gdLst>
                <a:gd name="T0" fmla="*/ 0 w 95"/>
                <a:gd name="T1" fmla="*/ 83 h 155"/>
                <a:gd name="T2" fmla="*/ 14 w 95"/>
                <a:gd name="T3" fmla="*/ 64 h 155"/>
                <a:gd name="T4" fmla="*/ 24 w 95"/>
                <a:gd name="T5" fmla="*/ 64 h 155"/>
                <a:gd name="T6" fmla="*/ 29 w 95"/>
                <a:gd name="T7" fmla="*/ 70 h 155"/>
                <a:gd name="T8" fmla="*/ 38 w 95"/>
                <a:gd name="T9" fmla="*/ 64 h 155"/>
                <a:gd name="T10" fmla="*/ 49 w 95"/>
                <a:gd name="T11" fmla="*/ 44 h 155"/>
                <a:gd name="T12" fmla="*/ 59 w 95"/>
                <a:gd name="T13" fmla="*/ 25 h 155"/>
                <a:gd name="T14" fmla="*/ 64 w 95"/>
                <a:gd name="T15" fmla="*/ 12 h 155"/>
                <a:gd name="T16" fmla="*/ 64 w 95"/>
                <a:gd name="T17" fmla="*/ 8 h 155"/>
                <a:gd name="T18" fmla="*/ 64 w 95"/>
                <a:gd name="T19" fmla="*/ 0 h 155"/>
                <a:gd name="T20" fmla="*/ 64 w 95"/>
                <a:gd name="T21" fmla="*/ 8 h 155"/>
                <a:gd name="T22" fmla="*/ 82 w 95"/>
                <a:gd name="T23" fmla="*/ 33 h 155"/>
                <a:gd name="T24" fmla="*/ 64 w 95"/>
                <a:gd name="T25" fmla="*/ 33 h 155"/>
                <a:gd name="T26" fmla="*/ 64 w 95"/>
                <a:gd name="T27" fmla="*/ 38 h 155"/>
                <a:gd name="T28" fmla="*/ 73 w 95"/>
                <a:gd name="T29" fmla="*/ 44 h 155"/>
                <a:gd name="T30" fmla="*/ 82 w 95"/>
                <a:gd name="T31" fmla="*/ 57 h 155"/>
                <a:gd name="T32" fmla="*/ 64 w 95"/>
                <a:gd name="T33" fmla="*/ 77 h 155"/>
                <a:gd name="T34" fmla="*/ 73 w 95"/>
                <a:gd name="T35" fmla="*/ 83 h 155"/>
                <a:gd name="T36" fmla="*/ 89 w 95"/>
                <a:gd name="T37" fmla="*/ 101 h 155"/>
                <a:gd name="T38" fmla="*/ 89 w 95"/>
                <a:gd name="T39" fmla="*/ 115 h 155"/>
                <a:gd name="T40" fmla="*/ 49 w 95"/>
                <a:gd name="T41" fmla="*/ 108 h 155"/>
                <a:gd name="T42" fmla="*/ 29 w 95"/>
                <a:gd name="T43" fmla="*/ 108 h 155"/>
                <a:gd name="T44" fmla="*/ 14 w 95"/>
                <a:gd name="T45" fmla="*/ 108 h 155"/>
                <a:gd name="T46" fmla="*/ 14 w 95"/>
                <a:gd name="T47" fmla="*/ 101 h 155"/>
                <a:gd name="T48" fmla="*/ 8 w 95"/>
                <a:gd name="T49" fmla="*/ 95 h 155"/>
                <a:gd name="T50" fmla="*/ 0 w 95"/>
                <a:gd name="T51" fmla="*/ 89 h 155"/>
                <a:gd name="T52" fmla="*/ 0 w 95"/>
                <a:gd name="T53" fmla="*/ 83 h 15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5"/>
                <a:gd name="T82" fmla="*/ 0 h 155"/>
                <a:gd name="T83" fmla="*/ 95 w 95"/>
                <a:gd name="T84" fmla="*/ 155 h 15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5" h="155">
                  <a:moveTo>
                    <a:pt x="0" y="112"/>
                  </a:moveTo>
                  <a:lnTo>
                    <a:pt x="14" y="86"/>
                  </a:lnTo>
                  <a:lnTo>
                    <a:pt x="24" y="86"/>
                  </a:lnTo>
                  <a:lnTo>
                    <a:pt x="29" y="94"/>
                  </a:lnTo>
                  <a:lnTo>
                    <a:pt x="38" y="86"/>
                  </a:lnTo>
                  <a:lnTo>
                    <a:pt x="54" y="59"/>
                  </a:lnTo>
                  <a:lnTo>
                    <a:pt x="64" y="35"/>
                  </a:lnTo>
                  <a:lnTo>
                    <a:pt x="69" y="17"/>
                  </a:lnTo>
                  <a:lnTo>
                    <a:pt x="69" y="9"/>
                  </a:lnTo>
                  <a:lnTo>
                    <a:pt x="69" y="0"/>
                  </a:lnTo>
                  <a:lnTo>
                    <a:pt x="69" y="9"/>
                  </a:lnTo>
                  <a:lnTo>
                    <a:pt x="87" y="43"/>
                  </a:lnTo>
                  <a:lnTo>
                    <a:pt x="69" y="43"/>
                  </a:lnTo>
                  <a:lnTo>
                    <a:pt x="69" y="51"/>
                  </a:lnTo>
                  <a:lnTo>
                    <a:pt x="78" y="59"/>
                  </a:lnTo>
                  <a:lnTo>
                    <a:pt x="87" y="78"/>
                  </a:lnTo>
                  <a:lnTo>
                    <a:pt x="69" y="104"/>
                  </a:lnTo>
                  <a:lnTo>
                    <a:pt x="78" y="112"/>
                  </a:lnTo>
                  <a:lnTo>
                    <a:pt x="94" y="136"/>
                  </a:lnTo>
                  <a:lnTo>
                    <a:pt x="94" y="154"/>
                  </a:lnTo>
                  <a:lnTo>
                    <a:pt x="54" y="145"/>
                  </a:lnTo>
                  <a:lnTo>
                    <a:pt x="29" y="145"/>
                  </a:lnTo>
                  <a:lnTo>
                    <a:pt x="14" y="145"/>
                  </a:lnTo>
                  <a:lnTo>
                    <a:pt x="14" y="136"/>
                  </a:lnTo>
                  <a:lnTo>
                    <a:pt x="8" y="128"/>
                  </a:lnTo>
                  <a:lnTo>
                    <a:pt x="0" y="120"/>
                  </a:lnTo>
                  <a:lnTo>
                    <a:pt x="0" y="112"/>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135" name="Freeform 1012"/>
            <p:cNvSpPr>
              <a:spLocks noChangeAspect="1"/>
            </p:cNvSpPr>
            <p:nvPr/>
          </p:nvSpPr>
          <p:spPr bwMode="auto">
            <a:xfrm>
              <a:off x="2618" y="2428"/>
              <a:ext cx="143" cy="121"/>
            </a:xfrm>
            <a:custGeom>
              <a:avLst/>
              <a:gdLst>
                <a:gd name="T0" fmla="*/ 72 w 143"/>
                <a:gd name="T1" fmla="*/ 90 h 128"/>
                <a:gd name="T2" fmla="*/ 87 w 143"/>
                <a:gd name="T3" fmla="*/ 70 h 128"/>
                <a:gd name="T4" fmla="*/ 96 w 143"/>
                <a:gd name="T5" fmla="*/ 70 h 128"/>
                <a:gd name="T6" fmla="*/ 102 w 143"/>
                <a:gd name="T7" fmla="*/ 76 h 128"/>
                <a:gd name="T8" fmla="*/ 111 w 143"/>
                <a:gd name="T9" fmla="*/ 70 h 128"/>
                <a:gd name="T10" fmla="*/ 126 w 143"/>
                <a:gd name="T11" fmla="*/ 50 h 128"/>
                <a:gd name="T12" fmla="*/ 136 w 143"/>
                <a:gd name="T13" fmla="*/ 32 h 128"/>
                <a:gd name="T14" fmla="*/ 142 w 143"/>
                <a:gd name="T15" fmla="*/ 19 h 128"/>
                <a:gd name="T16" fmla="*/ 142 w 143"/>
                <a:gd name="T17" fmla="*/ 11 h 128"/>
                <a:gd name="T18" fmla="*/ 142 w 143"/>
                <a:gd name="T19" fmla="*/ 6 h 128"/>
                <a:gd name="T20" fmla="*/ 136 w 143"/>
                <a:gd name="T21" fmla="*/ 0 h 128"/>
                <a:gd name="T22" fmla="*/ 126 w 143"/>
                <a:gd name="T23" fmla="*/ 0 h 128"/>
                <a:gd name="T24" fmla="*/ 121 w 143"/>
                <a:gd name="T25" fmla="*/ 6 h 128"/>
                <a:gd name="T26" fmla="*/ 96 w 143"/>
                <a:gd name="T27" fmla="*/ 6 h 128"/>
                <a:gd name="T28" fmla="*/ 81 w 143"/>
                <a:gd name="T29" fmla="*/ 11 h 128"/>
                <a:gd name="T30" fmla="*/ 63 w 143"/>
                <a:gd name="T31" fmla="*/ 6 h 128"/>
                <a:gd name="T32" fmla="*/ 57 w 143"/>
                <a:gd name="T33" fmla="*/ 6 h 128"/>
                <a:gd name="T34" fmla="*/ 33 w 143"/>
                <a:gd name="T35" fmla="*/ 0 h 128"/>
                <a:gd name="T36" fmla="*/ 24 w 143"/>
                <a:gd name="T37" fmla="*/ 0 h 128"/>
                <a:gd name="T38" fmla="*/ 8 w 143"/>
                <a:gd name="T39" fmla="*/ 11 h 128"/>
                <a:gd name="T40" fmla="*/ 8 w 143"/>
                <a:gd name="T41" fmla="*/ 19 h 128"/>
                <a:gd name="T42" fmla="*/ 8 w 143"/>
                <a:gd name="T43" fmla="*/ 32 h 128"/>
                <a:gd name="T44" fmla="*/ 0 w 143"/>
                <a:gd name="T45" fmla="*/ 56 h 128"/>
                <a:gd name="T46" fmla="*/ 0 w 143"/>
                <a:gd name="T47" fmla="*/ 76 h 128"/>
                <a:gd name="T48" fmla="*/ 24 w 143"/>
                <a:gd name="T49" fmla="*/ 76 h 128"/>
                <a:gd name="T50" fmla="*/ 24 w 143"/>
                <a:gd name="T51" fmla="*/ 83 h 128"/>
                <a:gd name="T52" fmla="*/ 33 w 143"/>
                <a:gd name="T53" fmla="*/ 95 h 128"/>
                <a:gd name="T54" fmla="*/ 40 w 143"/>
                <a:gd name="T55" fmla="*/ 95 h 128"/>
                <a:gd name="T56" fmla="*/ 72 w 143"/>
                <a:gd name="T57" fmla="*/ 95 h 128"/>
                <a:gd name="T58" fmla="*/ 72 w 143"/>
                <a:gd name="T59" fmla="*/ 90 h 12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43"/>
                <a:gd name="T91" fmla="*/ 0 h 128"/>
                <a:gd name="T92" fmla="*/ 143 w 143"/>
                <a:gd name="T93" fmla="*/ 128 h 12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43" h="128">
                  <a:moveTo>
                    <a:pt x="72" y="118"/>
                  </a:moveTo>
                  <a:lnTo>
                    <a:pt x="87" y="93"/>
                  </a:lnTo>
                  <a:lnTo>
                    <a:pt x="96" y="93"/>
                  </a:lnTo>
                  <a:lnTo>
                    <a:pt x="102" y="101"/>
                  </a:lnTo>
                  <a:lnTo>
                    <a:pt x="111" y="93"/>
                  </a:lnTo>
                  <a:lnTo>
                    <a:pt x="126" y="66"/>
                  </a:lnTo>
                  <a:lnTo>
                    <a:pt x="136" y="42"/>
                  </a:lnTo>
                  <a:lnTo>
                    <a:pt x="142" y="24"/>
                  </a:lnTo>
                  <a:lnTo>
                    <a:pt x="142" y="16"/>
                  </a:lnTo>
                  <a:lnTo>
                    <a:pt x="142" y="6"/>
                  </a:lnTo>
                  <a:lnTo>
                    <a:pt x="136" y="0"/>
                  </a:lnTo>
                  <a:lnTo>
                    <a:pt x="126" y="0"/>
                  </a:lnTo>
                  <a:lnTo>
                    <a:pt x="121" y="6"/>
                  </a:lnTo>
                  <a:lnTo>
                    <a:pt x="96" y="6"/>
                  </a:lnTo>
                  <a:lnTo>
                    <a:pt x="81" y="16"/>
                  </a:lnTo>
                  <a:lnTo>
                    <a:pt x="63" y="6"/>
                  </a:lnTo>
                  <a:lnTo>
                    <a:pt x="57" y="6"/>
                  </a:lnTo>
                  <a:lnTo>
                    <a:pt x="33" y="0"/>
                  </a:lnTo>
                  <a:lnTo>
                    <a:pt x="24" y="0"/>
                  </a:lnTo>
                  <a:lnTo>
                    <a:pt x="8" y="16"/>
                  </a:lnTo>
                  <a:lnTo>
                    <a:pt x="8" y="24"/>
                  </a:lnTo>
                  <a:lnTo>
                    <a:pt x="8" y="42"/>
                  </a:lnTo>
                  <a:lnTo>
                    <a:pt x="0" y="74"/>
                  </a:lnTo>
                  <a:lnTo>
                    <a:pt x="0" y="101"/>
                  </a:lnTo>
                  <a:lnTo>
                    <a:pt x="24" y="101"/>
                  </a:lnTo>
                  <a:lnTo>
                    <a:pt x="24" y="110"/>
                  </a:lnTo>
                  <a:lnTo>
                    <a:pt x="33" y="127"/>
                  </a:lnTo>
                  <a:lnTo>
                    <a:pt x="40" y="127"/>
                  </a:lnTo>
                  <a:lnTo>
                    <a:pt x="72" y="127"/>
                  </a:lnTo>
                  <a:lnTo>
                    <a:pt x="72" y="118"/>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136" name="Freeform 1013"/>
            <p:cNvSpPr>
              <a:spLocks noChangeAspect="1"/>
            </p:cNvSpPr>
            <p:nvPr/>
          </p:nvSpPr>
          <p:spPr bwMode="auto">
            <a:xfrm>
              <a:off x="2618" y="2428"/>
              <a:ext cx="143" cy="121"/>
            </a:xfrm>
            <a:custGeom>
              <a:avLst/>
              <a:gdLst>
                <a:gd name="T0" fmla="*/ 72 w 143"/>
                <a:gd name="T1" fmla="*/ 90 h 128"/>
                <a:gd name="T2" fmla="*/ 87 w 143"/>
                <a:gd name="T3" fmla="*/ 70 h 128"/>
                <a:gd name="T4" fmla="*/ 96 w 143"/>
                <a:gd name="T5" fmla="*/ 70 h 128"/>
                <a:gd name="T6" fmla="*/ 102 w 143"/>
                <a:gd name="T7" fmla="*/ 76 h 128"/>
                <a:gd name="T8" fmla="*/ 111 w 143"/>
                <a:gd name="T9" fmla="*/ 70 h 128"/>
                <a:gd name="T10" fmla="*/ 126 w 143"/>
                <a:gd name="T11" fmla="*/ 50 h 128"/>
                <a:gd name="T12" fmla="*/ 136 w 143"/>
                <a:gd name="T13" fmla="*/ 32 h 128"/>
                <a:gd name="T14" fmla="*/ 142 w 143"/>
                <a:gd name="T15" fmla="*/ 19 h 128"/>
                <a:gd name="T16" fmla="*/ 142 w 143"/>
                <a:gd name="T17" fmla="*/ 11 h 128"/>
                <a:gd name="T18" fmla="*/ 142 w 143"/>
                <a:gd name="T19" fmla="*/ 6 h 128"/>
                <a:gd name="T20" fmla="*/ 136 w 143"/>
                <a:gd name="T21" fmla="*/ 0 h 128"/>
                <a:gd name="T22" fmla="*/ 126 w 143"/>
                <a:gd name="T23" fmla="*/ 0 h 128"/>
                <a:gd name="T24" fmla="*/ 121 w 143"/>
                <a:gd name="T25" fmla="*/ 6 h 128"/>
                <a:gd name="T26" fmla="*/ 96 w 143"/>
                <a:gd name="T27" fmla="*/ 6 h 128"/>
                <a:gd name="T28" fmla="*/ 81 w 143"/>
                <a:gd name="T29" fmla="*/ 11 h 128"/>
                <a:gd name="T30" fmla="*/ 63 w 143"/>
                <a:gd name="T31" fmla="*/ 6 h 128"/>
                <a:gd name="T32" fmla="*/ 57 w 143"/>
                <a:gd name="T33" fmla="*/ 6 h 128"/>
                <a:gd name="T34" fmla="*/ 33 w 143"/>
                <a:gd name="T35" fmla="*/ 0 h 128"/>
                <a:gd name="T36" fmla="*/ 24 w 143"/>
                <a:gd name="T37" fmla="*/ 0 h 128"/>
                <a:gd name="T38" fmla="*/ 8 w 143"/>
                <a:gd name="T39" fmla="*/ 11 h 128"/>
                <a:gd name="T40" fmla="*/ 8 w 143"/>
                <a:gd name="T41" fmla="*/ 19 h 128"/>
                <a:gd name="T42" fmla="*/ 8 w 143"/>
                <a:gd name="T43" fmla="*/ 32 h 128"/>
                <a:gd name="T44" fmla="*/ 0 w 143"/>
                <a:gd name="T45" fmla="*/ 56 h 128"/>
                <a:gd name="T46" fmla="*/ 0 w 143"/>
                <a:gd name="T47" fmla="*/ 76 h 128"/>
                <a:gd name="T48" fmla="*/ 24 w 143"/>
                <a:gd name="T49" fmla="*/ 76 h 128"/>
                <a:gd name="T50" fmla="*/ 24 w 143"/>
                <a:gd name="T51" fmla="*/ 83 h 128"/>
                <a:gd name="T52" fmla="*/ 33 w 143"/>
                <a:gd name="T53" fmla="*/ 95 h 128"/>
                <a:gd name="T54" fmla="*/ 40 w 143"/>
                <a:gd name="T55" fmla="*/ 95 h 128"/>
                <a:gd name="T56" fmla="*/ 72 w 143"/>
                <a:gd name="T57" fmla="*/ 95 h 128"/>
                <a:gd name="T58" fmla="*/ 72 w 143"/>
                <a:gd name="T59" fmla="*/ 90 h 12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43"/>
                <a:gd name="T91" fmla="*/ 0 h 128"/>
                <a:gd name="T92" fmla="*/ 143 w 143"/>
                <a:gd name="T93" fmla="*/ 128 h 12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43" h="128">
                  <a:moveTo>
                    <a:pt x="72" y="118"/>
                  </a:moveTo>
                  <a:lnTo>
                    <a:pt x="87" y="93"/>
                  </a:lnTo>
                  <a:lnTo>
                    <a:pt x="96" y="93"/>
                  </a:lnTo>
                  <a:lnTo>
                    <a:pt x="102" y="101"/>
                  </a:lnTo>
                  <a:lnTo>
                    <a:pt x="111" y="93"/>
                  </a:lnTo>
                  <a:lnTo>
                    <a:pt x="126" y="66"/>
                  </a:lnTo>
                  <a:lnTo>
                    <a:pt x="136" y="42"/>
                  </a:lnTo>
                  <a:lnTo>
                    <a:pt x="142" y="24"/>
                  </a:lnTo>
                  <a:lnTo>
                    <a:pt x="142" y="16"/>
                  </a:lnTo>
                  <a:lnTo>
                    <a:pt x="142" y="6"/>
                  </a:lnTo>
                  <a:lnTo>
                    <a:pt x="136" y="0"/>
                  </a:lnTo>
                  <a:lnTo>
                    <a:pt x="126" y="0"/>
                  </a:lnTo>
                  <a:lnTo>
                    <a:pt x="121" y="6"/>
                  </a:lnTo>
                  <a:lnTo>
                    <a:pt x="96" y="6"/>
                  </a:lnTo>
                  <a:lnTo>
                    <a:pt x="81" y="16"/>
                  </a:lnTo>
                  <a:lnTo>
                    <a:pt x="63" y="6"/>
                  </a:lnTo>
                  <a:lnTo>
                    <a:pt x="57" y="6"/>
                  </a:lnTo>
                  <a:lnTo>
                    <a:pt x="33" y="0"/>
                  </a:lnTo>
                  <a:lnTo>
                    <a:pt x="24" y="0"/>
                  </a:lnTo>
                  <a:lnTo>
                    <a:pt x="8" y="16"/>
                  </a:lnTo>
                  <a:lnTo>
                    <a:pt x="8" y="24"/>
                  </a:lnTo>
                  <a:lnTo>
                    <a:pt x="8" y="42"/>
                  </a:lnTo>
                  <a:lnTo>
                    <a:pt x="0" y="74"/>
                  </a:lnTo>
                  <a:lnTo>
                    <a:pt x="0" y="101"/>
                  </a:lnTo>
                  <a:lnTo>
                    <a:pt x="24" y="101"/>
                  </a:lnTo>
                  <a:lnTo>
                    <a:pt x="24" y="110"/>
                  </a:lnTo>
                  <a:lnTo>
                    <a:pt x="33" y="127"/>
                  </a:lnTo>
                  <a:lnTo>
                    <a:pt x="40" y="127"/>
                  </a:lnTo>
                  <a:lnTo>
                    <a:pt x="72" y="127"/>
                  </a:lnTo>
                  <a:lnTo>
                    <a:pt x="72" y="118"/>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137" name="Freeform 1014"/>
            <p:cNvSpPr>
              <a:spLocks noChangeAspect="1"/>
            </p:cNvSpPr>
            <p:nvPr/>
          </p:nvSpPr>
          <p:spPr bwMode="auto">
            <a:xfrm>
              <a:off x="2588" y="2299"/>
              <a:ext cx="197" cy="153"/>
            </a:xfrm>
            <a:custGeom>
              <a:avLst/>
              <a:gdLst>
                <a:gd name="T0" fmla="*/ 166 w 197"/>
                <a:gd name="T1" fmla="*/ 102 h 162"/>
                <a:gd name="T2" fmla="*/ 166 w 197"/>
                <a:gd name="T3" fmla="*/ 94 h 162"/>
                <a:gd name="T4" fmla="*/ 190 w 197"/>
                <a:gd name="T5" fmla="*/ 70 h 162"/>
                <a:gd name="T6" fmla="*/ 196 w 197"/>
                <a:gd name="T7" fmla="*/ 32 h 162"/>
                <a:gd name="T8" fmla="*/ 181 w 197"/>
                <a:gd name="T9" fmla="*/ 20 h 162"/>
                <a:gd name="T10" fmla="*/ 181 w 197"/>
                <a:gd name="T11" fmla="*/ 8 h 162"/>
                <a:gd name="T12" fmla="*/ 171 w 197"/>
                <a:gd name="T13" fmla="*/ 0 h 162"/>
                <a:gd name="T14" fmla="*/ 141 w 197"/>
                <a:gd name="T15" fmla="*/ 0 h 162"/>
                <a:gd name="T16" fmla="*/ 62 w 197"/>
                <a:gd name="T17" fmla="*/ 44 h 162"/>
                <a:gd name="T18" fmla="*/ 46 w 197"/>
                <a:gd name="T19" fmla="*/ 44 h 162"/>
                <a:gd name="T20" fmla="*/ 46 w 197"/>
                <a:gd name="T21" fmla="*/ 76 h 162"/>
                <a:gd name="T22" fmla="*/ 39 w 197"/>
                <a:gd name="T23" fmla="*/ 83 h 162"/>
                <a:gd name="T24" fmla="*/ 0 w 197"/>
                <a:gd name="T25" fmla="*/ 88 h 162"/>
                <a:gd name="T26" fmla="*/ 0 w 197"/>
                <a:gd name="T27" fmla="*/ 102 h 162"/>
                <a:gd name="T28" fmla="*/ 15 w 197"/>
                <a:gd name="T29" fmla="*/ 114 h 162"/>
                <a:gd name="T30" fmla="*/ 23 w 197"/>
                <a:gd name="T31" fmla="*/ 114 h 162"/>
                <a:gd name="T32" fmla="*/ 23 w 197"/>
                <a:gd name="T33" fmla="*/ 121 h 162"/>
                <a:gd name="T34" fmla="*/ 23 w 197"/>
                <a:gd name="T35" fmla="*/ 114 h 162"/>
                <a:gd name="T36" fmla="*/ 29 w 197"/>
                <a:gd name="T37" fmla="*/ 114 h 162"/>
                <a:gd name="T38" fmla="*/ 39 w 197"/>
                <a:gd name="T39" fmla="*/ 121 h 162"/>
                <a:gd name="T40" fmla="*/ 39 w 197"/>
                <a:gd name="T41" fmla="*/ 114 h 162"/>
                <a:gd name="T42" fmla="*/ 54 w 197"/>
                <a:gd name="T43" fmla="*/ 102 h 162"/>
                <a:gd name="T44" fmla="*/ 62 w 197"/>
                <a:gd name="T45" fmla="*/ 102 h 162"/>
                <a:gd name="T46" fmla="*/ 87 w 197"/>
                <a:gd name="T47" fmla="*/ 108 h 162"/>
                <a:gd name="T48" fmla="*/ 93 w 197"/>
                <a:gd name="T49" fmla="*/ 108 h 162"/>
                <a:gd name="T50" fmla="*/ 111 w 197"/>
                <a:gd name="T51" fmla="*/ 114 h 162"/>
                <a:gd name="T52" fmla="*/ 127 w 197"/>
                <a:gd name="T53" fmla="*/ 108 h 162"/>
                <a:gd name="T54" fmla="*/ 150 w 197"/>
                <a:gd name="T55" fmla="*/ 108 h 162"/>
                <a:gd name="T56" fmla="*/ 157 w 197"/>
                <a:gd name="T57" fmla="*/ 102 h 162"/>
                <a:gd name="T58" fmla="*/ 166 w 197"/>
                <a:gd name="T59" fmla="*/ 102 h 16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7"/>
                <a:gd name="T91" fmla="*/ 0 h 162"/>
                <a:gd name="T92" fmla="*/ 197 w 197"/>
                <a:gd name="T93" fmla="*/ 162 h 16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7" h="162">
                  <a:moveTo>
                    <a:pt x="166" y="136"/>
                  </a:moveTo>
                  <a:lnTo>
                    <a:pt x="166" y="126"/>
                  </a:lnTo>
                  <a:lnTo>
                    <a:pt x="190" y="93"/>
                  </a:lnTo>
                  <a:lnTo>
                    <a:pt x="196" y="42"/>
                  </a:lnTo>
                  <a:lnTo>
                    <a:pt x="181" y="25"/>
                  </a:lnTo>
                  <a:lnTo>
                    <a:pt x="181" y="8"/>
                  </a:lnTo>
                  <a:lnTo>
                    <a:pt x="171" y="0"/>
                  </a:lnTo>
                  <a:lnTo>
                    <a:pt x="141" y="0"/>
                  </a:lnTo>
                  <a:lnTo>
                    <a:pt x="62" y="59"/>
                  </a:lnTo>
                  <a:lnTo>
                    <a:pt x="46" y="59"/>
                  </a:lnTo>
                  <a:lnTo>
                    <a:pt x="46" y="101"/>
                  </a:lnTo>
                  <a:lnTo>
                    <a:pt x="39" y="110"/>
                  </a:lnTo>
                  <a:lnTo>
                    <a:pt x="0" y="118"/>
                  </a:lnTo>
                  <a:lnTo>
                    <a:pt x="0" y="136"/>
                  </a:lnTo>
                  <a:lnTo>
                    <a:pt x="15" y="152"/>
                  </a:lnTo>
                  <a:lnTo>
                    <a:pt x="23" y="152"/>
                  </a:lnTo>
                  <a:lnTo>
                    <a:pt x="23" y="161"/>
                  </a:lnTo>
                  <a:lnTo>
                    <a:pt x="23" y="152"/>
                  </a:lnTo>
                  <a:lnTo>
                    <a:pt x="29" y="152"/>
                  </a:lnTo>
                  <a:lnTo>
                    <a:pt x="39" y="161"/>
                  </a:lnTo>
                  <a:lnTo>
                    <a:pt x="39" y="152"/>
                  </a:lnTo>
                  <a:lnTo>
                    <a:pt x="54" y="136"/>
                  </a:lnTo>
                  <a:lnTo>
                    <a:pt x="62" y="136"/>
                  </a:lnTo>
                  <a:lnTo>
                    <a:pt x="87" y="143"/>
                  </a:lnTo>
                  <a:lnTo>
                    <a:pt x="93" y="143"/>
                  </a:lnTo>
                  <a:lnTo>
                    <a:pt x="111" y="152"/>
                  </a:lnTo>
                  <a:lnTo>
                    <a:pt x="127" y="143"/>
                  </a:lnTo>
                  <a:lnTo>
                    <a:pt x="150" y="143"/>
                  </a:lnTo>
                  <a:lnTo>
                    <a:pt x="157" y="136"/>
                  </a:lnTo>
                  <a:lnTo>
                    <a:pt x="166" y="136"/>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138" name="Freeform 1015"/>
            <p:cNvSpPr>
              <a:spLocks noChangeAspect="1"/>
            </p:cNvSpPr>
            <p:nvPr/>
          </p:nvSpPr>
          <p:spPr bwMode="auto">
            <a:xfrm>
              <a:off x="2588" y="2299"/>
              <a:ext cx="197" cy="153"/>
            </a:xfrm>
            <a:custGeom>
              <a:avLst/>
              <a:gdLst>
                <a:gd name="T0" fmla="*/ 166 w 197"/>
                <a:gd name="T1" fmla="*/ 102 h 162"/>
                <a:gd name="T2" fmla="*/ 166 w 197"/>
                <a:gd name="T3" fmla="*/ 94 h 162"/>
                <a:gd name="T4" fmla="*/ 190 w 197"/>
                <a:gd name="T5" fmla="*/ 70 h 162"/>
                <a:gd name="T6" fmla="*/ 196 w 197"/>
                <a:gd name="T7" fmla="*/ 32 h 162"/>
                <a:gd name="T8" fmla="*/ 181 w 197"/>
                <a:gd name="T9" fmla="*/ 20 h 162"/>
                <a:gd name="T10" fmla="*/ 181 w 197"/>
                <a:gd name="T11" fmla="*/ 8 h 162"/>
                <a:gd name="T12" fmla="*/ 171 w 197"/>
                <a:gd name="T13" fmla="*/ 0 h 162"/>
                <a:gd name="T14" fmla="*/ 141 w 197"/>
                <a:gd name="T15" fmla="*/ 0 h 162"/>
                <a:gd name="T16" fmla="*/ 62 w 197"/>
                <a:gd name="T17" fmla="*/ 44 h 162"/>
                <a:gd name="T18" fmla="*/ 46 w 197"/>
                <a:gd name="T19" fmla="*/ 44 h 162"/>
                <a:gd name="T20" fmla="*/ 46 w 197"/>
                <a:gd name="T21" fmla="*/ 76 h 162"/>
                <a:gd name="T22" fmla="*/ 39 w 197"/>
                <a:gd name="T23" fmla="*/ 83 h 162"/>
                <a:gd name="T24" fmla="*/ 0 w 197"/>
                <a:gd name="T25" fmla="*/ 88 h 162"/>
                <a:gd name="T26" fmla="*/ 0 w 197"/>
                <a:gd name="T27" fmla="*/ 102 h 162"/>
                <a:gd name="T28" fmla="*/ 15 w 197"/>
                <a:gd name="T29" fmla="*/ 114 h 162"/>
                <a:gd name="T30" fmla="*/ 23 w 197"/>
                <a:gd name="T31" fmla="*/ 114 h 162"/>
                <a:gd name="T32" fmla="*/ 23 w 197"/>
                <a:gd name="T33" fmla="*/ 121 h 162"/>
                <a:gd name="T34" fmla="*/ 23 w 197"/>
                <a:gd name="T35" fmla="*/ 114 h 162"/>
                <a:gd name="T36" fmla="*/ 29 w 197"/>
                <a:gd name="T37" fmla="*/ 114 h 162"/>
                <a:gd name="T38" fmla="*/ 39 w 197"/>
                <a:gd name="T39" fmla="*/ 121 h 162"/>
                <a:gd name="T40" fmla="*/ 39 w 197"/>
                <a:gd name="T41" fmla="*/ 114 h 162"/>
                <a:gd name="T42" fmla="*/ 54 w 197"/>
                <a:gd name="T43" fmla="*/ 102 h 162"/>
                <a:gd name="T44" fmla="*/ 62 w 197"/>
                <a:gd name="T45" fmla="*/ 102 h 162"/>
                <a:gd name="T46" fmla="*/ 87 w 197"/>
                <a:gd name="T47" fmla="*/ 108 h 162"/>
                <a:gd name="T48" fmla="*/ 93 w 197"/>
                <a:gd name="T49" fmla="*/ 108 h 162"/>
                <a:gd name="T50" fmla="*/ 111 w 197"/>
                <a:gd name="T51" fmla="*/ 114 h 162"/>
                <a:gd name="T52" fmla="*/ 127 w 197"/>
                <a:gd name="T53" fmla="*/ 108 h 162"/>
                <a:gd name="T54" fmla="*/ 150 w 197"/>
                <a:gd name="T55" fmla="*/ 108 h 162"/>
                <a:gd name="T56" fmla="*/ 157 w 197"/>
                <a:gd name="T57" fmla="*/ 102 h 162"/>
                <a:gd name="T58" fmla="*/ 166 w 197"/>
                <a:gd name="T59" fmla="*/ 102 h 16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7"/>
                <a:gd name="T91" fmla="*/ 0 h 162"/>
                <a:gd name="T92" fmla="*/ 197 w 197"/>
                <a:gd name="T93" fmla="*/ 162 h 16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7" h="162">
                  <a:moveTo>
                    <a:pt x="166" y="136"/>
                  </a:moveTo>
                  <a:lnTo>
                    <a:pt x="166" y="126"/>
                  </a:lnTo>
                  <a:lnTo>
                    <a:pt x="190" y="93"/>
                  </a:lnTo>
                  <a:lnTo>
                    <a:pt x="196" y="42"/>
                  </a:lnTo>
                  <a:lnTo>
                    <a:pt x="181" y="25"/>
                  </a:lnTo>
                  <a:lnTo>
                    <a:pt x="181" y="8"/>
                  </a:lnTo>
                  <a:lnTo>
                    <a:pt x="171" y="0"/>
                  </a:lnTo>
                  <a:lnTo>
                    <a:pt x="141" y="0"/>
                  </a:lnTo>
                  <a:lnTo>
                    <a:pt x="62" y="59"/>
                  </a:lnTo>
                  <a:lnTo>
                    <a:pt x="46" y="59"/>
                  </a:lnTo>
                  <a:lnTo>
                    <a:pt x="46" y="101"/>
                  </a:lnTo>
                  <a:lnTo>
                    <a:pt x="39" y="110"/>
                  </a:lnTo>
                  <a:lnTo>
                    <a:pt x="0" y="118"/>
                  </a:lnTo>
                  <a:lnTo>
                    <a:pt x="0" y="136"/>
                  </a:lnTo>
                  <a:lnTo>
                    <a:pt x="15" y="152"/>
                  </a:lnTo>
                  <a:lnTo>
                    <a:pt x="23" y="152"/>
                  </a:lnTo>
                  <a:lnTo>
                    <a:pt x="23" y="161"/>
                  </a:lnTo>
                  <a:lnTo>
                    <a:pt x="23" y="152"/>
                  </a:lnTo>
                  <a:lnTo>
                    <a:pt x="29" y="152"/>
                  </a:lnTo>
                  <a:lnTo>
                    <a:pt x="39" y="161"/>
                  </a:lnTo>
                  <a:lnTo>
                    <a:pt x="39" y="152"/>
                  </a:lnTo>
                  <a:lnTo>
                    <a:pt x="54" y="136"/>
                  </a:lnTo>
                  <a:lnTo>
                    <a:pt x="62" y="136"/>
                  </a:lnTo>
                  <a:lnTo>
                    <a:pt x="87" y="143"/>
                  </a:lnTo>
                  <a:lnTo>
                    <a:pt x="93" y="143"/>
                  </a:lnTo>
                  <a:lnTo>
                    <a:pt x="111" y="152"/>
                  </a:lnTo>
                  <a:lnTo>
                    <a:pt x="127" y="143"/>
                  </a:lnTo>
                  <a:lnTo>
                    <a:pt x="150" y="143"/>
                  </a:lnTo>
                  <a:lnTo>
                    <a:pt x="157" y="136"/>
                  </a:lnTo>
                  <a:lnTo>
                    <a:pt x="166" y="136"/>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139" name="Freeform 1016"/>
            <p:cNvSpPr>
              <a:spLocks noChangeAspect="1"/>
            </p:cNvSpPr>
            <p:nvPr/>
          </p:nvSpPr>
          <p:spPr bwMode="auto">
            <a:xfrm>
              <a:off x="2754" y="2299"/>
              <a:ext cx="127" cy="211"/>
            </a:xfrm>
            <a:custGeom>
              <a:avLst/>
              <a:gdLst>
                <a:gd name="T0" fmla="*/ 15 w 127"/>
                <a:gd name="T1" fmla="*/ 8 h 222"/>
                <a:gd name="T2" fmla="*/ 15 w 127"/>
                <a:gd name="T3" fmla="*/ 20 h 222"/>
                <a:gd name="T4" fmla="*/ 29 w 127"/>
                <a:gd name="T5" fmla="*/ 31 h 222"/>
                <a:gd name="T6" fmla="*/ 24 w 127"/>
                <a:gd name="T7" fmla="*/ 72 h 222"/>
                <a:gd name="T8" fmla="*/ 0 w 127"/>
                <a:gd name="T9" fmla="*/ 97 h 222"/>
                <a:gd name="T10" fmla="*/ 0 w 127"/>
                <a:gd name="T11" fmla="*/ 106 h 222"/>
                <a:gd name="T12" fmla="*/ 5 w 127"/>
                <a:gd name="T13" fmla="*/ 110 h 222"/>
                <a:gd name="T14" fmla="*/ 5 w 127"/>
                <a:gd name="T15" fmla="*/ 118 h 222"/>
                <a:gd name="T16" fmla="*/ 24 w 127"/>
                <a:gd name="T17" fmla="*/ 144 h 222"/>
                <a:gd name="T18" fmla="*/ 5 w 127"/>
                <a:gd name="T19" fmla="*/ 144 h 222"/>
                <a:gd name="T20" fmla="*/ 5 w 127"/>
                <a:gd name="T21" fmla="*/ 150 h 222"/>
                <a:gd name="T22" fmla="*/ 15 w 127"/>
                <a:gd name="T23" fmla="*/ 156 h 222"/>
                <a:gd name="T24" fmla="*/ 24 w 127"/>
                <a:gd name="T25" fmla="*/ 172 h 222"/>
                <a:gd name="T26" fmla="*/ 63 w 127"/>
                <a:gd name="T27" fmla="*/ 163 h 222"/>
                <a:gd name="T28" fmla="*/ 70 w 127"/>
                <a:gd name="T29" fmla="*/ 156 h 222"/>
                <a:gd name="T30" fmla="*/ 63 w 127"/>
                <a:gd name="T31" fmla="*/ 156 h 222"/>
                <a:gd name="T32" fmla="*/ 86 w 127"/>
                <a:gd name="T33" fmla="*/ 150 h 222"/>
                <a:gd name="T34" fmla="*/ 103 w 127"/>
                <a:gd name="T35" fmla="*/ 138 h 222"/>
                <a:gd name="T36" fmla="*/ 110 w 127"/>
                <a:gd name="T37" fmla="*/ 130 h 222"/>
                <a:gd name="T38" fmla="*/ 117 w 127"/>
                <a:gd name="T39" fmla="*/ 130 h 222"/>
                <a:gd name="T40" fmla="*/ 103 w 127"/>
                <a:gd name="T41" fmla="*/ 110 h 222"/>
                <a:gd name="T42" fmla="*/ 117 w 127"/>
                <a:gd name="T43" fmla="*/ 85 h 222"/>
                <a:gd name="T44" fmla="*/ 126 w 127"/>
                <a:gd name="T45" fmla="*/ 85 h 222"/>
                <a:gd name="T46" fmla="*/ 126 w 127"/>
                <a:gd name="T47" fmla="*/ 78 h 222"/>
                <a:gd name="T48" fmla="*/ 126 w 127"/>
                <a:gd name="T49" fmla="*/ 45 h 222"/>
                <a:gd name="T50" fmla="*/ 29 w 127"/>
                <a:gd name="T51" fmla="*/ 0 h 222"/>
                <a:gd name="T52" fmla="*/ 15 w 127"/>
                <a:gd name="T53" fmla="*/ 8 h 22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7"/>
                <a:gd name="T82" fmla="*/ 0 h 222"/>
                <a:gd name="T83" fmla="*/ 127 w 127"/>
                <a:gd name="T84" fmla="*/ 222 h 22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7" h="222">
                  <a:moveTo>
                    <a:pt x="15" y="8"/>
                  </a:moveTo>
                  <a:lnTo>
                    <a:pt x="15" y="25"/>
                  </a:lnTo>
                  <a:lnTo>
                    <a:pt x="29" y="41"/>
                  </a:lnTo>
                  <a:lnTo>
                    <a:pt x="24" y="93"/>
                  </a:lnTo>
                  <a:lnTo>
                    <a:pt x="0" y="125"/>
                  </a:lnTo>
                  <a:lnTo>
                    <a:pt x="0" y="136"/>
                  </a:lnTo>
                  <a:lnTo>
                    <a:pt x="5" y="142"/>
                  </a:lnTo>
                  <a:lnTo>
                    <a:pt x="5" y="152"/>
                  </a:lnTo>
                  <a:lnTo>
                    <a:pt x="24" y="186"/>
                  </a:lnTo>
                  <a:lnTo>
                    <a:pt x="5" y="186"/>
                  </a:lnTo>
                  <a:lnTo>
                    <a:pt x="5" y="194"/>
                  </a:lnTo>
                  <a:lnTo>
                    <a:pt x="15" y="202"/>
                  </a:lnTo>
                  <a:lnTo>
                    <a:pt x="24" y="221"/>
                  </a:lnTo>
                  <a:lnTo>
                    <a:pt x="63" y="210"/>
                  </a:lnTo>
                  <a:lnTo>
                    <a:pt x="70" y="202"/>
                  </a:lnTo>
                  <a:lnTo>
                    <a:pt x="63" y="202"/>
                  </a:lnTo>
                  <a:lnTo>
                    <a:pt x="86" y="194"/>
                  </a:lnTo>
                  <a:lnTo>
                    <a:pt x="103" y="178"/>
                  </a:lnTo>
                  <a:lnTo>
                    <a:pt x="110" y="168"/>
                  </a:lnTo>
                  <a:lnTo>
                    <a:pt x="117" y="168"/>
                  </a:lnTo>
                  <a:lnTo>
                    <a:pt x="103" y="142"/>
                  </a:lnTo>
                  <a:lnTo>
                    <a:pt x="117" y="109"/>
                  </a:lnTo>
                  <a:lnTo>
                    <a:pt x="126" y="109"/>
                  </a:lnTo>
                  <a:lnTo>
                    <a:pt x="126" y="100"/>
                  </a:lnTo>
                  <a:lnTo>
                    <a:pt x="126" y="58"/>
                  </a:lnTo>
                  <a:lnTo>
                    <a:pt x="29" y="0"/>
                  </a:lnTo>
                  <a:lnTo>
                    <a:pt x="15" y="8"/>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140" name="Freeform 1017"/>
            <p:cNvSpPr>
              <a:spLocks noChangeAspect="1"/>
            </p:cNvSpPr>
            <p:nvPr/>
          </p:nvSpPr>
          <p:spPr bwMode="auto">
            <a:xfrm>
              <a:off x="2754" y="2299"/>
              <a:ext cx="127" cy="211"/>
            </a:xfrm>
            <a:custGeom>
              <a:avLst/>
              <a:gdLst>
                <a:gd name="T0" fmla="*/ 15 w 127"/>
                <a:gd name="T1" fmla="*/ 8 h 222"/>
                <a:gd name="T2" fmla="*/ 15 w 127"/>
                <a:gd name="T3" fmla="*/ 20 h 222"/>
                <a:gd name="T4" fmla="*/ 29 w 127"/>
                <a:gd name="T5" fmla="*/ 31 h 222"/>
                <a:gd name="T6" fmla="*/ 24 w 127"/>
                <a:gd name="T7" fmla="*/ 72 h 222"/>
                <a:gd name="T8" fmla="*/ 0 w 127"/>
                <a:gd name="T9" fmla="*/ 97 h 222"/>
                <a:gd name="T10" fmla="*/ 0 w 127"/>
                <a:gd name="T11" fmla="*/ 106 h 222"/>
                <a:gd name="T12" fmla="*/ 5 w 127"/>
                <a:gd name="T13" fmla="*/ 110 h 222"/>
                <a:gd name="T14" fmla="*/ 5 w 127"/>
                <a:gd name="T15" fmla="*/ 118 h 222"/>
                <a:gd name="T16" fmla="*/ 24 w 127"/>
                <a:gd name="T17" fmla="*/ 144 h 222"/>
                <a:gd name="T18" fmla="*/ 5 w 127"/>
                <a:gd name="T19" fmla="*/ 144 h 222"/>
                <a:gd name="T20" fmla="*/ 5 w 127"/>
                <a:gd name="T21" fmla="*/ 150 h 222"/>
                <a:gd name="T22" fmla="*/ 15 w 127"/>
                <a:gd name="T23" fmla="*/ 156 h 222"/>
                <a:gd name="T24" fmla="*/ 24 w 127"/>
                <a:gd name="T25" fmla="*/ 172 h 222"/>
                <a:gd name="T26" fmla="*/ 63 w 127"/>
                <a:gd name="T27" fmla="*/ 163 h 222"/>
                <a:gd name="T28" fmla="*/ 70 w 127"/>
                <a:gd name="T29" fmla="*/ 156 h 222"/>
                <a:gd name="T30" fmla="*/ 63 w 127"/>
                <a:gd name="T31" fmla="*/ 156 h 222"/>
                <a:gd name="T32" fmla="*/ 86 w 127"/>
                <a:gd name="T33" fmla="*/ 150 h 222"/>
                <a:gd name="T34" fmla="*/ 103 w 127"/>
                <a:gd name="T35" fmla="*/ 138 h 222"/>
                <a:gd name="T36" fmla="*/ 110 w 127"/>
                <a:gd name="T37" fmla="*/ 130 h 222"/>
                <a:gd name="T38" fmla="*/ 117 w 127"/>
                <a:gd name="T39" fmla="*/ 130 h 222"/>
                <a:gd name="T40" fmla="*/ 103 w 127"/>
                <a:gd name="T41" fmla="*/ 110 h 222"/>
                <a:gd name="T42" fmla="*/ 117 w 127"/>
                <a:gd name="T43" fmla="*/ 85 h 222"/>
                <a:gd name="T44" fmla="*/ 126 w 127"/>
                <a:gd name="T45" fmla="*/ 85 h 222"/>
                <a:gd name="T46" fmla="*/ 126 w 127"/>
                <a:gd name="T47" fmla="*/ 78 h 222"/>
                <a:gd name="T48" fmla="*/ 126 w 127"/>
                <a:gd name="T49" fmla="*/ 45 h 222"/>
                <a:gd name="T50" fmla="*/ 29 w 127"/>
                <a:gd name="T51" fmla="*/ 0 h 222"/>
                <a:gd name="T52" fmla="*/ 15 w 127"/>
                <a:gd name="T53" fmla="*/ 8 h 22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7"/>
                <a:gd name="T82" fmla="*/ 0 h 222"/>
                <a:gd name="T83" fmla="*/ 127 w 127"/>
                <a:gd name="T84" fmla="*/ 222 h 22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7" h="222">
                  <a:moveTo>
                    <a:pt x="15" y="8"/>
                  </a:moveTo>
                  <a:lnTo>
                    <a:pt x="15" y="25"/>
                  </a:lnTo>
                  <a:lnTo>
                    <a:pt x="29" y="41"/>
                  </a:lnTo>
                  <a:lnTo>
                    <a:pt x="24" y="93"/>
                  </a:lnTo>
                  <a:lnTo>
                    <a:pt x="0" y="125"/>
                  </a:lnTo>
                  <a:lnTo>
                    <a:pt x="0" y="136"/>
                  </a:lnTo>
                  <a:lnTo>
                    <a:pt x="5" y="142"/>
                  </a:lnTo>
                  <a:lnTo>
                    <a:pt x="5" y="152"/>
                  </a:lnTo>
                  <a:lnTo>
                    <a:pt x="24" y="186"/>
                  </a:lnTo>
                  <a:lnTo>
                    <a:pt x="5" y="186"/>
                  </a:lnTo>
                  <a:lnTo>
                    <a:pt x="5" y="194"/>
                  </a:lnTo>
                  <a:lnTo>
                    <a:pt x="15" y="202"/>
                  </a:lnTo>
                  <a:lnTo>
                    <a:pt x="24" y="221"/>
                  </a:lnTo>
                  <a:lnTo>
                    <a:pt x="63" y="210"/>
                  </a:lnTo>
                  <a:lnTo>
                    <a:pt x="70" y="202"/>
                  </a:lnTo>
                  <a:lnTo>
                    <a:pt x="63" y="202"/>
                  </a:lnTo>
                  <a:lnTo>
                    <a:pt x="86" y="194"/>
                  </a:lnTo>
                  <a:lnTo>
                    <a:pt x="103" y="178"/>
                  </a:lnTo>
                  <a:lnTo>
                    <a:pt x="110" y="168"/>
                  </a:lnTo>
                  <a:lnTo>
                    <a:pt x="117" y="168"/>
                  </a:lnTo>
                  <a:lnTo>
                    <a:pt x="103" y="142"/>
                  </a:lnTo>
                  <a:lnTo>
                    <a:pt x="117" y="109"/>
                  </a:lnTo>
                  <a:lnTo>
                    <a:pt x="126" y="109"/>
                  </a:lnTo>
                  <a:lnTo>
                    <a:pt x="126" y="100"/>
                  </a:lnTo>
                  <a:lnTo>
                    <a:pt x="126" y="58"/>
                  </a:lnTo>
                  <a:lnTo>
                    <a:pt x="29" y="0"/>
                  </a:lnTo>
                  <a:lnTo>
                    <a:pt x="15" y="8"/>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141" name="Freeform 1018"/>
            <p:cNvSpPr>
              <a:spLocks noChangeAspect="1"/>
            </p:cNvSpPr>
            <p:nvPr/>
          </p:nvSpPr>
          <p:spPr bwMode="auto">
            <a:xfrm>
              <a:off x="2856" y="2308"/>
              <a:ext cx="208" cy="249"/>
            </a:xfrm>
            <a:custGeom>
              <a:avLst/>
              <a:gdLst>
                <a:gd name="T0" fmla="*/ 8 w 208"/>
                <a:gd name="T1" fmla="*/ 119 h 264"/>
                <a:gd name="T2" fmla="*/ 22 w 208"/>
                <a:gd name="T3" fmla="*/ 133 h 264"/>
                <a:gd name="T4" fmla="*/ 22 w 208"/>
                <a:gd name="T5" fmla="*/ 145 h 264"/>
                <a:gd name="T6" fmla="*/ 39 w 208"/>
                <a:gd name="T7" fmla="*/ 151 h 264"/>
                <a:gd name="T8" fmla="*/ 71 w 208"/>
                <a:gd name="T9" fmla="*/ 184 h 264"/>
                <a:gd name="T10" fmla="*/ 79 w 208"/>
                <a:gd name="T11" fmla="*/ 190 h 264"/>
                <a:gd name="T12" fmla="*/ 103 w 208"/>
                <a:gd name="T13" fmla="*/ 190 h 264"/>
                <a:gd name="T14" fmla="*/ 111 w 208"/>
                <a:gd name="T15" fmla="*/ 196 h 264"/>
                <a:gd name="T16" fmla="*/ 125 w 208"/>
                <a:gd name="T17" fmla="*/ 196 h 264"/>
                <a:gd name="T18" fmla="*/ 150 w 208"/>
                <a:gd name="T19" fmla="*/ 190 h 264"/>
                <a:gd name="T20" fmla="*/ 158 w 208"/>
                <a:gd name="T21" fmla="*/ 190 h 264"/>
                <a:gd name="T22" fmla="*/ 175 w 208"/>
                <a:gd name="T23" fmla="*/ 190 h 264"/>
                <a:gd name="T24" fmla="*/ 175 w 208"/>
                <a:gd name="T25" fmla="*/ 177 h 264"/>
                <a:gd name="T26" fmla="*/ 168 w 208"/>
                <a:gd name="T27" fmla="*/ 177 h 264"/>
                <a:gd name="T28" fmla="*/ 150 w 208"/>
                <a:gd name="T29" fmla="*/ 158 h 264"/>
                <a:gd name="T30" fmla="*/ 142 w 208"/>
                <a:gd name="T31" fmla="*/ 151 h 264"/>
                <a:gd name="T32" fmla="*/ 150 w 208"/>
                <a:gd name="T33" fmla="*/ 145 h 264"/>
                <a:gd name="T34" fmla="*/ 158 w 208"/>
                <a:gd name="T35" fmla="*/ 125 h 264"/>
                <a:gd name="T36" fmla="*/ 182 w 208"/>
                <a:gd name="T37" fmla="*/ 99 h 264"/>
                <a:gd name="T38" fmla="*/ 190 w 208"/>
                <a:gd name="T39" fmla="*/ 63 h 264"/>
                <a:gd name="T40" fmla="*/ 207 w 208"/>
                <a:gd name="T41" fmla="*/ 56 h 264"/>
                <a:gd name="T42" fmla="*/ 207 w 208"/>
                <a:gd name="T43" fmla="*/ 48 h 264"/>
                <a:gd name="T44" fmla="*/ 198 w 208"/>
                <a:gd name="T45" fmla="*/ 44 h 264"/>
                <a:gd name="T46" fmla="*/ 190 w 208"/>
                <a:gd name="T47" fmla="*/ 6 h 264"/>
                <a:gd name="T48" fmla="*/ 175 w 208"/>
                <a:gd name="T49" fmla="*/ 0 h 264"/>
                <a:gd name="T50" fmla="*/ 150 w 208"/>
                <a:gd name="T51" fmla="*/ 11 h 264"/>
                <a:gd name="T52" fmla="*/ 142 w 208"/>
                <a:gd name="T53" fmla="*/ 6 h 264"/>
                <a:gd name="T54" fmla="*/ 39 w 208"/>
                <a:gd name="T55" fmla="*/ 6 h 264"/>
                <a:gd name="T56" fmla="*/ 39 w 208"/>
                <a:gd name="T57" fmla="*/ 24 h 264"/>
                <a:gd name="T58" fmla="*/ 30 w 208"/>
                <a:gd name="T59" fmla="*/ 32 h 264"/>
                <a:gd name="T60" fmla="*/ 22 w 208"/>
                <a:gd name="T61" fmla="*/ 36 h 264"/>
                <a:gd name="T62" fmla="*/ 22 w 208"/>
                <a:gd name="T63" fmla="*/ 68 h 264"/>
                <a:gd name="T64" fmla="*/ 22 w 208"/>
                <a:gd name="T65" fmla="*/ 75 h 264"/>
                <a:gd name="T66" fmla="*/ 14 w 208"/>
                <a:gd name="T67" fmla="*/ 75 h 264"/>
                <a:gd name="T68" fmla="*/ 0 w 208"/>
                <a:gd name="T69" fmla="*/ 99 h 264"/>
                <a:gd name="T70" fmla="*/ 14 w 208"/>
                <a:gd name="T71" fmla="*/ 119 h 264"/>
                <a:gd name="T72" fmla="*/ 8 w 208"/>
                <a:gd name="T73" fmla="*/ 119 h 2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8"/>
                <a:gd name="T112" fmla="*/ 0 h 264"/>
                <a:gd name="T113" fmla="*/ 208 w 208"/>
                <a:gd name="T114" fmla="*/ 264 h 2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8" h="264">
                  <a:moveTo>
                    <a:pt x="8" y="160"/>
                  </a:moveTo>
                  <a:lnTo>
                    <a:pt x="22" y="177"/>
                  </a:lnTo>
                  <a:lnTo>
                    <a:pt x="22" y="194"/>
                  </a:lnTo>
                  <a:lnTo>
                    <a:pt x="39" y="202"/>
                  </a:lnTo>
                  <a:lnTo>
                    <a:pt x="71" y="246"/>
                  </a:lnTo>
                  <a:lnTo>
                    <a:pt x="79" y="254"/>
                  </a:lnTo>
                  <a:lnTo>
                    <a:pt x="103" y="254"/>
                  </a:lnTo>
                  <a:lnTo>
                    <a:pt x="111" y="263"/>
                  </a:lnTo>
                  <a:lnTo>
                    <a:pt x="125" y="263"/>
                  </a:lnTo>
                  <a:lnTo>
                    <a:pt x="150" y="254"/>
                  </a:lnTo>
                  <a:lnTo>
                    <a:pt x="158" y="254"/>
                  </a:lnTo>
                  <a:lnTo>
                    <a:pt x="175" y="254"/>
                  </a:lnTo>
                  <a:lnTo>
                    <a:pt x="175" y="237"/>
                  </a:lnTo>
                  <a:lnTo>
                    <a:pt x="168" y="237"/>
                  </a:lnTo>
                  <a:lnTo>
                    <a:pt x="150" y="212"/>
                  </a:lnTo>
                  <a:lnTo>
                    <a:pt x="142" y="202"/>
                  </a:lnTo>
                  <a:lnTo>
                    <a:pt x="150" y="194"/>
                  </a:lnTo>
                  <a:lnTo>
                    <a:pt x="158" y="169"/>
                  </a:lnTo>
                  <a:lnTo>
                    <a:pt x="182" y="133"/>
                  </a:lnTo>
                  <a:lnTo>
                    <a:pt x="190" y="84"/>
                  </a:lnTo>
                  <a:lnTo>
                    <a:pt x="207" y="75"/>
                  </a:lnTo>
                  <a:lnTo>
                    <a:pt x="207" y="64"/>
                  </a:lnTo>
                  <a:lnTo>
                    <a:pt x="198" y="59"/>
                  </a:lnTo>
                  <a:lnTo>
                    <a:pt x="190" y="6"/>
                  </a:lnTo>
                  <a:lnTo>
                    <a:pt x="175" y="0"/>
                  </a:lnTo>
                  <a:lnTo>
                    <a:pt x="150" y="16"/>
                  </a:lnTo>
                  <a:lnTo>
                    <a:pt x="142" y="6"/>
                  </a:lnTo>
                  <a:lnTo>
                    <a:pt x="39" y="6"/>
                  </a:lnTo>
                  <a:lnTo>
                    <a:pt x="39" y="32"/>
                  </a:lnTo>
                  <a:lnTo>
                    <a:pt x="30" y="42"/>
                  </a:lnTo>
                  <a:lnTo>
                    <a:pt x="22" y="48"/>
                  </a:lnTo>
                  <a:lnTo>
                    <a:pt x="22" y="91"/>
                  </a:lnTo>
                  <a:lnTo>
                    <a:pt x="22" y="101"/>
                  </a:lnTo>
                  <a:lnTo>
                    <a:pt x="14" y="101"/>
                  </a:lnTo>
                  <a:lnTo>
                    <a:pt x="0" y="133"/>
                  </a:lnTo>
                  <a:lnTo>
                    <a:pt x="14" y="160"/>
                  </a:lnTo>
                  <a:lnTo>
                    <a:pt x="8" y="160"/>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142" name="Freeform 1019"/>
            <p:cNvSpPr>
              <a:spLocks noChangeAspect="1"/>
            </p:cNvSpPr>
            <p:nvPr/>
          </p:nvSpPr>
          <p:spPr bwMode="auto">
            <a:xfrm>
              <a:off x="2856" y="2308"/>
              <a:ext cx="208" cy="249"/>
            </a:xfrm>
            <a:custGeom>
              <a:avLst/>
              <a:gdLst>
                <a:gd name="T0" fmla="*/ 8 w 208"/>
                <a:gd name="T1" fmla="*/ 119 h 264"/>
                <a:gd name="T2" fmla="*/ 22 w 208"/>
                <a:gd name="T3" fmla="*/ 133 h 264"/>
                <a:gd name="T4" fmla="*/ 22 w 208"/>
                <a:gd name="T5" fmla="*/ 145 h 264"/>
                <a:gd name="T6" fmla="*/ 39 w 208"/>
                <a:gd name="T7" fmla="*/ 151 h 264"/>
                <a:gd name="T8" fmla="*/ 71 w 208"/>
                <a:gd name="T9" fmla="*/ 184 h 264"/>
                <a:gd name="T10" fmla="*/ 79 w 208"/>
                <a:gd name="T11" fmla="*/ 190 h 264"/>
                <a:gd name="T12" fmla="*/ 103 w 208"/>
                <a:gd name="T13" fmla="*/ 190 h 264"/>
                <a:gd name="T14" fmla="*/ 111 w 208"/>
                <a:gd name="T15" fmla="*/ 196 h 264"/>
                <a:gd name="T16" fmla="*/ 125 w 208"/>
                <a:gd name="T17" fmla="*/ 196 h 264"/>
                <a:gd name="T18" fmla="*/ 150 w 208"/>
                <a:gd name="T19" fmla="*/ 190 h 264"/>
                <a:gd name="T20" fmla="*/ 158 w 208"/>
                <a:gd name="T21" fmla="*/ 190 h 264"/>
                <a:gd name="T22" fmla="*/ 175 w 208"/>
                <a:gd name="T23" fmla="*/ 190 h 264"/>
                <a:gd name="T24" fmla="*/ 175 w 208"/>
                <a:gd name="T25" fmla="*/ 177 h 264"/>
                <a:gd name="T26" fmla="*/ 168 w 208"/>
                <a:gd name="T27" fmla="*/ 177 h 264"/>
                <a:gd name="T28" fmla="*/ 150 w 208"/>
                <a:gd name="T29" fmla="*/ 158 h 264"/>
                <a:gd name="T30" fmla="*/ 142 w 208"/>
                <a:gd name="T31" fmla="*/ 151 h 264"/>
                <a:gd name="T32" fmla="*/ 150 w 208"/>
                <a:gd name="T33" fmla="*/ 145 h 264"/>
                <a:gd name="T34" fmla="*/ 158 w 208"/>
                <a:gd name="T35" fmla="*/ 125 h 264"/>
                <a:gd name="T36" fmla="*/ 182 w 208"/>
                <a:gd name="T37" fmla="*/ 99 h 264"/>
                <a:gd name="T38" fmla="*/ 190 w 208"/>
                <a:gd name="T39" fmla="*/ 63 h 264"/>
                <a:gd name="T40" fmla="*/ 207 w 208"/>
                <a:gd name="T41" fmla="*/ 56 h 264"/>
                <a:gd name="T42" fmla="*/ 207 w 208"/>
                <a:gd name="T43" fmla="*/ 48 h 264"/>
                <a:gd name="T44" fmla="*/ 198 w 208"/>
                <a:gd name="T45" fmla="*/ 44 h 264"/>
                <a:gd name="T46" fmla="*/ 190 w 208"/>
                <a:gd name="T47" fmla="*/ 6 h 264"/>
                <a:gd name="T48" fmla="*/ 175 w 208"/>
                <a:gd name="T49" fmla="*/ 0 h 264"/>
                <a:gd name="T50" fmla="*/ 150 w 208"/>
                <a:gd name="T51" fmla="*/ 11 h 264"/>
                <a:gd name="T52" fmla="*/ 142 w 208"/>
                <a:gd name="T53" fmla="*/ 6 h 264"/>
                <a:gd name="T54" fmla="*/ 39 w 208"/>
                <a:gd name="T55" fmla="*/ 6 h 264"/>
                <a:gd name="T56" fmla="*/ 39 w 208"/>
                <a:gd name="T57" fmla="*/ 24 h 264"/>
                <a:gd name="T58" fmla="*/ 30 w 208"/>
                <a:gd name="T59" fmla="*/ 32 h 264"/>
                <a:gd name="T60" fmla="*/ 22 w 208"/>
                <a:gd name="T61" fmla="*/ 36 h 264"/>
                <a:gd name="T62" fmla="*/ 22 w 208"/>
                <a:gd name="T63" fmla="*/ 68 h 264"/>
                <a:gd name="T64" fmla="*/ 22 w 208"/>
                <a:gd name="T65" fmla="*/ 75 h 264"/>
                <a:gd name="T66" fmla="*/ 14 w 208"/>
                <a:gd name="T67" fmla="*/ 75 h 264"/>
                <a:gd name="T68" fmla="*/ 0 w 208"/>
                <a:gd name="T69" fmla="*/ 99 h 264"/>
                <a:gd name="T70" fmla="*/ 14 w 208"/>
                <a:gd name="T71" fmla="*/ 119 h 264"/>
                <a:gd name="T72" fmla="*/ 8 w 208"/>
                <a:gd name="T73" fmla="*/ 119 h 2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8"/>
                <a:gd name="T112" fmla="*/ 0 h 264"/>
                <a:gd name="T113" fmla="*/ 208 w 208"/>
                <a:gd name="T114" fmla="*/ 264 h 2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8" h="264">
                  <a:moveTo>
                    <a:pt x="8" y="160"/>
                  </a:moveTo>
                  <a:lnTo>
                    <a:pt x="22" y="177"/>
                  </a:lnTo>
                  <a:lnTo>
                    <a:pt x="22" y="194"/>
                  </a:lnTo>
                  <a:lnTo>
                    <a:pt x="39" y="202"/>
                  </a:lnTo>
                  <a:lnTo>
                    <a:pt x="71" y="246"/>
                  </a:lnTo>
                  <a:lnTo>
                    <a:pt x="79" y="254"/>
                  </a:lnTo>
                  <a:lnTo>
                    <a:pt x="103" y="254"/>
                  </a:lnTo>
                  <a:lnTo>
                    <a:pt x="111" y="263"/>
                  </a:lnTo>
                  <a:lnTo>
                    <a:pt x="125" y="263"/>
                  </a:lnTo>
                  <a:lnTo>
                    <a:pt x="150" y="254"/>
                  </a:lnTo>
                  <a:lnTo>
                    <a:pt x="158" y="254"/>
                  </a:lnTo>
                  <a:lnTo>
                    <a:pt x="175" y="254"/>
                  </a:lnTo>
                  <a:lnTo>
                    <a:pt x="175" y="237"/>
                  </a:lnTo>
                  <a:lnTo>
                    <a:pt x="168" y="237"/>
                  </a:lnTo>
                  <a:lnTo>
                    <a:pt x="150" y="212"/>
                  </a:lnTo>
                  <a:lnTo>
                    <a:pt x="142" y="202"/>
                  </a:lnTo>
                  <a:lnTo>
                    <a:pt x="150" y="194"/>
                  </a:lnTo>
                  <a:lnTo>
                    <a:pt x="158" y="169"/>
                  </a:lnTo>
                  <a:lnTo>
                    <a:pt x="182" y="133"/>
                  </a:lnTo>
                  <a:lnTo>
                    <a:pt x="190" y="84"/>
                  </a:lnTo>
                  <a:lnTo>
                    <a:pt x="207" y="75"/>
                  </a:lnTo>
                  <a:lnTo>
                    <a:pt x="207" y="64"/>
                  </a:lnTo>
                  <a:lnTo>
                    <a:pt x="198" y="59"/>
                  </a:lnTo>
                  <a:lnTo>
                    <a:pt x="190" y="6"/>
                  </a:lnTo>
                  <a:lnTo>
                    <a:pt x="175" y="0"/>
                  </a:lnTo>
                  <a:lnTo>
                    <a:pt x="150" y="16"/>
                  </a:lnTo>
                  <a:lnTo>
                    <a:pt x="142" y="6"/>
                  </a:lnTo>
                  <a:lnTo>
                    <a:pt x="39" y="6"/>
                  </a:lnTo>
                  <a:lnTo>
                    <a:pt x="39" y="32"/>
                  </a:lnTo>
                  <a:lnTo>
                    <a:pt x="30" y="42"/>
                  </a:lnTo>
                  <a:lnTo>
                    <a:pt x="22" y="48"/>
                  </a:lnTo>
                  <a:lnTo>
                    <a:pt x="22" y="91"/>
                  </a:lnTo>
                  <a:lnTo>
                    <a:pt x="22" y="101"/>
                  </a:lnTo>
                  <a:lnTo>
                    <a:pt x="14" y="101"/>
                  </a:lnTo>
                  <a:lnTo>
                    <a:pt x="0" y="133"/>
                  </a:lnTo>
                  <a:lnTo>
                    <a:pt x="14" y="160"/>
                  </a:lnTo>
                  <a:lnTo>
                    <a:pt x="8" y="160"/>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143" name="Freeform 1020"/>
            <p:cNvSpPr>
              <a:spLocks noChangeAspect="1"/>
            </p:cNvSpPr>
            <p:nvPr/>
          </p:nvSpPr>
          <p:spPr bwMode="auto">
            <a:xfrm>
              <a:off x="2760" y="2459"/>
              <a:ext cx="168" cy="106"/>
            </a:xfrm>
            <a:custGeom>
              <a:avLst/>
              <a:gdLst>
                <a:gd name="T0" fmla="*/ 100 w 169"/>
                <a:gd name="T1" fmla="*/ 0 h 111"/>
                <a:gd name="T2" fmla="*/ 114 w 169"/>
                <a:gd name="T3" fmla="*/ 12 h 111"/>
                <a:gd name="T4" fmla="*/ 114 w 169"/>
                <a:gd name="T5" fmla="*/ 28 h 111"/>
                <a:gd name="T6" fmla="*/ 131 w 169"/>
                <a:gd name="T7" fmla="*/ 32 h 111"/>
                <a:gd name="T8" fmla="*/ 163 w 169"/>
                <a:gd name="T9" fmla="*/ 68 h 111"/>
                <a:gd name="T10" fmla="*/ 106 w 169"/>
                <a:gd name="T11" fmla="*/ 68 h 111"/>
                <a:gd name="T12" fmla="*/ 100 w 169"/>
                <a:gd name="T13" fmla="*/ 74 h 111"/>
                <a:gd name="T14" fmla="*/ 79 w 169"/>
                <a:gd name="T15" fmla="*/ 74 h 111"/>
                <a:gd name="T16" fmla="*/ 72 w 169"/>
                <a:gd name="T17" fmla="*/ 68 h 111"/>
                <a:gd name="T18" fmla="*/ 63 w 169"/>
                <a:gd name="T19" fmla="*/ 68 h 111"/>
                <a:gd name="T20" fmla="*/ 57 w 169"/>
                <a:gd name="T21" fmla="*/ 80 h 111"/>
                <a:gd name="T22" fmla="*/ 33 w 169"/>
                <a:gd name="T23" fmla="*/ 87 h 111"/>
                <a:gd name="T24" fmla="*/ 24 w 169"/>
                <a:gd name="T25" fmla="*/ 87 h 111"/>
                <a:gd name="T26" fmla="*/ 8 w 169"/>
                <a:gd name="T27" fmla="*/ 68 h 111"/>
                <a:gd name="T28" fmla="*/ 0 w 169"/>
                <a:gd name="T29" fmla="*/ 62 h 111"/>
                <a:gd name="T30" fmla="*/ 17 w 169"/>
                <a:gd name="T31" fmla="*/ 42 h 111"/>
                <a:gd name="T32" fmla="*/ 57 w 169"/>
                <a:gd name="T33" fmla="*/ 32 h 111"/>
                <a:gd name="T34" fmla="*/ 63 w 169"/>
                <a:gd name="T35" fmla="*/ 28 h 111"/>
                <a:gd name="T36" fmla="*/ 57 w 169"/>
                <a:gd name="T37" fmla="*/ 28 h 111"/>
                <a:gd name="T38" fmla="*/ 79 w 169"/>
                <a:gd name="T39" fmla="*/ 20 h 111"/>
                <a:gd name="T40" fmla="*/ 91 w 169"/>
                <a:gd name="T41" fmla="*/ 9 h 111"/>
                <a:gd name="T42" fmla="*/ 100 w 169"/>
                <a:gd name="T43" fmla="*/ 0 h 11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9"/>
                <a:gd name="T67" fmla="*/ 0 h 111"/>
                <a:gd name="T68" fmla="*/ 169 w 169"/>
                <a:gd name="T69" fmla="*/ 111 h 11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9" h="111">
                  <a:moveTo>
                    <a:pt x="105" y="0"/>
                  </a:moveTo>
                  <a:lnTo>
                    <a:pt x="119" y="17"/>
                  </a:lnTo>
                  <a:lnTo>
                    <a:pt x="119" y="33"/>
                  </a:lnTo>
                  <a:lnTo>
                    <a:pt x="136" y="41"/>
                  </a:lnTo>
                  <a:lnTo>
                    <a:pt x="168" y="85"/>
                  </a:lnTo>
                  <a:lnTo>
                    <a:pt x="111" y="85"/>
                  </a:lnTo>
                  <a:lnTo>
                    <a:pt x="105" y="93"/>
                  </a:lnTo>
                  <a:lnTo>
                    <a:pt x="79" y="93"/>
                  </a:lnTo>
                  <a:lnTo>
                    <a:pt x="72" y="85"/>
                  </a:lnTo>
                  <a:lnTo>
                    <a:pt x="63" y="85"/>
                  </a:lnTo>
                  <a:lnTo>
                    <a:pt x="57" y="101"/>
                  </a:lnTo>
                  <a:lnTo>
                    <a:pt x="33" y="110"/>
                  </a:lnTo>
                  <a:lnTo>
                    <a:pt x="24" y="110"/>
                  </a:lnTo>
                  <a:lnTo>
                    <a:pt x="8" y="85"/>
                  </a:lnTo>
                  <a:lnTo>
                    <a:pt x="0" y="77"/>
                  </a:lnTo>
                  <a:lnTo>
                    <a:pt x="17" y="52"/>
                  </a:lnTo>
                  <a:lnTo>
                    <a:pt x="57" y="41"/>
                  </a:lnTo>
                  <a:lnTo>
                    <a:pt x="63" y="33"/>
                  </a:lnTo>
                  <a:lnTo>
                    <a:pt x="57" y="33"/>
                  </a:lnTo>
                  <a:lnTo>
                    <a:pt x="79" y="25"/>
                  </a:lnTo>
                  <a:lnTo>
                    <a:pt x="96" y="9"/>
                  </a:lnTo>
                  <a:lnTo>
                    <a:pt x="105" y="0"/>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144" name="Freeform 1021"/>
            <p:cNvSpPr>
              <a:spLocks noChangeAspect="1"/>
            </p:cNvSpPr>
            <p:nvPr/>
          </p:nvSpPr>
          <p:spPr bwMode="auto">
            <a:xfrm>
              <a:off x="2760" y="2459"/>
              <a:ext cx="168" cy="106"/>
            </a:xfrm>
            <a:custGeom>
              <a:avLst/>
              <a:gdLst>
                <a:gd name="T0" fmla="*/ 100 w 169"/>
                <a:gd name="T1" fmla="*/ 0 h 111"/>
                <a:gd name="T2" fmla="*/ 114 w 169"/>
                <a:gd name="T3" fmla="*/ 12 h 111"/>
                <a:gd name="T4" fmla="*/ 114 w 169"/>
                <a:gd name="T5" fmla="*/ 28 h 111"/>
                <a:gd name="T6" fmla="*/ 131 w 169"/>
                <a:gd name="T7" fmla="*/ 32 h 111"/>
                <a:gd name="T8" fmla="*/ 163 w 169"/>
                <a:gd name="T9" fmla="*/ 68 h 111"/>
                <a:gd name="T10" fmla="*/ 106 w 169"/>
                <a:gd name="T11" fmla="*/ 68 h 111"/>
                <a:gd name="T12" fmla="*/ 100 w 169"/>
                <a:gd name="T13" fmla="*/ 74 h 111"/>
                <a:gd name="T14" fmla="*/ 79 w 169"/>
                <a:gd name="T15" fmla="*/ 74 h 111"/>
                <a:gd name="T16" fmla="*/ 72 w 169"/>
                <a:gd name="T17" fmla="*/ 68 h 111"/>
                <a:gd name="T18" fmla="*/ 63 w 169"/>
                <a:gd name="T19" fmla="*/ 68 h 111"/>
                <a:gd name="T20" fmla="*/ 57 w 169"/>
                <a:gd name="T21" fmla="*/ 80 h 111"/>
                <a:gd name="T22" fmla="*/ 33 w 169"/>
                <a:gd name="T23" fmla="*/ 87 h 111"/>
                <a:gd name="T24" fmla="*/ 24 w 169"/>
                <a:gd name="T25" fmla="*/ 87 h 111"/>
                <a:gd name="T26" fmla="*/ 8 w 169"/>
                <a:gd name="T27" fmla="*/ 68 h 111"/>
                <a:gd name="T28" fmla="*/ 0 w 169"/>
                <a:gd name="T29" fmla="*/ 62 h 111"/>
                <a:gd name="T30" fmla="*/ 17 w 169"/>
                <a:gd name="T31" fmla="*/ 42 h 111"/>
                <a:gd name="T32" fmla="*/ 57 w 169"/>
                <a:gd name="T33" fmla="*/ 32 h 111"/>
                <a:gd name="T34" fmla="*/ 63 w 169"/>
                <a:gd name="T35" fmla="*/ 28 h 111"/>
                <a:gd name="T36" fmla="*/ 57 w 169"/>
                <a:gd name="T37" fmla="*/ 28 h 111"/>
                <a:gd name="T38" fmla="*/ 79 w 169"/>
                <a:gd name="T39" fmla="*/ 20 h 111"/>
                <a:gd name="T40" fmla="*/ 91 w 169"/>
                <a:gd name="T41" fmla="*/ 9 h 111"/>
                <a:gd name="T42" fmla="*/ 100 w 169"/>
                <a:gd name="T43" fmla="*/ 0 h 11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9"/>
                <a:gd name="T67" fmla="*/ 0 h 111"/>
                <a:gd name="T68" fmla="*/ 169 w 169"/>
                <a:gd name="T69" fmla="*/ 111 h 11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9" h="111">
                  <a:moveTo>
                    <a:pt x="105" y="0"/>
                  </a:moveTo>
                  <a:lnTo>
                    <a:pt x="119" y="17"/>
                  </a:lnTo>
                  <a:lnTo>
                    <a:pt x="119" y="33"/>
                  </a:lnTo>
                  <a:lnTo>
                    <a:pt x="136" y="41"/>
                  </a:lnTo>
                  <a:lnTo>
                    <a:pt x="168" y="85"/>
                  </a:lnTo>
                  <a:lnTo>
                    <a:pt x="111" y="85"/>
                  </a:lnTo>
                  <a:lnTo>
                    <a:pt x="105" y="93"/>
                  </a:lnTo>
                  <a:lnTo>
                    <a:pt x="79" y="93"/>
                  </a:lnTo>
                  <a:lnTo>
                    <a:pt x="72" y="85"/>
                  </a:lnTo>
                  <a:lnTo>
                    <a:pt x="63" y="85"/>
                  </a:lnTo>
                  <a:lnTo>
                    <a:pt x="57" y="101"/>
                  </a:lnTo>
                  <a:lnTo>
                    <a:pt x="33" y="110"/>
                  </a:lnTo>
                  <a:lnTo>
                    <a:pt x="24" y="110"/>
                  </a:lnTo>
                  <a:lnTo>
                    <a:pt x="8" y="85"/>
                  </a:lnTo>
                  <a:lnTo>
                    <a:pt x="0" y="77"/>
                  </a:lnTo>
                  <a:lnTo>
                    <a:pt x="17" y="52"/>
                  </a:lnTo>
                  <a:lnTo>
                    <a:pt x="57" y="41"/>
                  </a:lnTo>
                  <a:lnTo>
                    <a:pt x="63" y="33"/>
                  </a:lnTo>
                  <a:lnTo>
                    <a:pt x="57" y="33"/>
                  </a:lnTo>
                  <a:lnTo>
                    <a:pt x="79" y="25"/>
                  </a:lnTo>
                  <a:lnTo>
                    <a:pt x="96" y="9"/>
                  </a:lnTo>
                  <a:lnTo>
                    <a:pt x="105" y="0"/>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145" name="Freeform 1022"/>
            <p:cNvSpPr>
              <a:spLocks noChangeAspect="1"/>
            </p:cNvSpPr>
            <p:nvPr/>
          </p:nvSpPr>
          <p:spPr bwMode="auto">
            <a:xfrm>
              <a:off x="3007" y="2548"/>
              <a:ext cx="103" cy="115"/>
            </a:xfrm>
            <a:custGeom>
              <a:avLst/>
              <a:gdLst>
                <a:gd name="T0" fmla="*/ 98 w 104"/>
                <a:gd name="T1" fmla="*/ 8 h 121"/>
                <a:gd name="T2" fmla="*/ 82 w 104"/>
                <a:gd name="T3" fmla="*/ 0 h 121"/>
                <a:gd name="T4" fmla="*/ 59 w 104"/>
                <a:gd name="T5" fmla="*/ 8 h 121"/>
                <a:gd name="T6" fmla="*/ 24 w 104"/>
                <a:gd name="T7" fmla="*/ 0 h 121"/>
                <a:gd name="T8" fmla="*/ 7 w 104"/>
                <a:gd name="T9" fmla="*/ 0 h 121"/>
                <a:gd name="T10" fmla="*/ 0 w 104"/>
                <a:gd name="T11" fmla="*/ 0 h 121"/>
                <a:gd name="T12" fmla="*/ 7 w 104"/>
                <a:gd name="T13" fmla="*/ 8 h 121"/>
                <a:gd name="T14" fmla="*/ 17 w 104"/>
                <a:gd name="T15" fmla="*/ 27 h 121"/>
                <a:gd name="T16" fmla="*/ 0 w 104"/>
                <a:gd name="T17" fmla="*/ 46 h 121"/>
                <a:gd name="T18" fmla="*/ 0 w 104"/>
                <a:gd name="T19" fmla="*/ 54 h 121"/>
                <a:gd name="T20" fmla="*/ 7 w 104"/>
                <a:gd name="T21" fmla="*/ 54 h 121"/>
                <a:gd name="T22" fmla="*/ 47 w 104"/>
                <a:gd name="T23" fmla="*/ 72 h 121"/>
                <a:gd name="T24" fmla="*/ 47 w 104"/>
                <a:gd name="T25" fmla="*/ 86 h 121"/>
                <a:gd name="T26" fmla="*/ 66 w 104"/>
                <a:gd name="T27" fmla="*/ 93 h 121"/>
                <a:gd name="T28" fmla="*/ 73 w 104"/>
                <a:gd name="T29" fmla="*/ 72 h 121"/>
                <a:gd name="T30" fmla="*/ 82 w 104"/>
                <a:gd name="T31" fmla="*/ 72 h 121"/>
                <a:gd name="T32" fmla="*/ 90 w 104"/>
                <a:gd name="T33" fmla="*/ 59 h 121"/>
                <a:gd name="T34" fmla="*/ 82 w 104"/>
                <a:gd name="T35" fmla="*/ 54 h 121"/>
                <a:gd name="T36" fmla="*/ 82 w 104"/>
                <a:gd name="T37" fmla="*/ 21 h 121"/>
                <a:gd name="T38" fmla="*/ 98 w 104"/>
                <a:gd name="T39" fmla="*/ 8 h 12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4"/>
                <a:gd name="T61" fmla="*/ 0 h 121"/>
                <a:gd name="T62" fmla="*/ 104 w 104"/>
                <a:gd name="T63" fmla="*/ 121 h 12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4" h="121">
                  <a:moveTo>
                    <a:pt x="103" y="8"/>
                  </a:moveTo>
                  <a:lnTo>
                    <a:pt x="87" y="0"/>
                  </a:lnTo>
                  <a:lnTo>
                    <a:pt x="64" y="8"/>
                  </a:lnTo>
                  <a:lnTo>
                    <a:pt x="24" y="0"/>
                  </a:lnTo>
                  <a:lnTo>
                    <a:pt x="7" y="0"/>
                  </a:lnTo>
                  <a:lnTo>
                    <a:pt x="0" y="0"/>
                  </a:lnTo>
                  <a:lnTo>
                    <a:pt x="7" y="8"/>
                  </a:lnTo>
                  <a:lnTo>
                    <a:pt x="17" y="34"/>
                  </a:lnTo>
                  <a:lnTo>
                    <a:pt x="0" y="60"/>
                  </a:lnTo>
                  <a:lnTo>
                    <a:pt x="0" y="69"/>
                  </a:lnTo>
                  <a:lnTo>
                    <a:pt x="7" y="69"/>
                  </a:lnTo>
                  <a:lnTo>
                    <a:pt x="47" y="93"/>
                  </a:lnTo>
                  <a:lnTo>
                    <a:pt x="47" y="111"/>
                  </a:lnTo>
                  <a:lnTo>
                    <a:pt x="71" y="120"/>
                  </a:lnTo>
                  <a:lnTo>
                    <a:pt x="78" y="93"/>
                  </a:lnTo>
                  <a:lnTo>
                    <a:pt x="87" y="93"/>
                  </a:lnTo>
                  <a:lnTo>
                    <a:pt x="95" y="76"/>
                  </a:lnTo>
                  <a:lnTo>
                    <a:pt x="87" y="69"/>
                  </a:lnTo>
                  <a:lnTo>
                    <a:pt x="87" y="26"/>
                  </a:lnTo>
                  <a:lnTo>
                    <a:pt x="103" y="8"/>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146" name="Freeform 1023"/>
            <p:cNvSpPr>
              <a:spLocks noChangeAspect="1"/>
            </p:cNvSpPr>
            <p:nvPr/>
          </p:nvSpPr>
          <p:spPr bwMode="auto">
            <a:xfrm>
              <a:off x="3007" y="2548"/>
              <a:ext cx="103" cy="115"/>
            </a:xfrm>
            <a:custGeom>
              <a:avLst/>
              <a:gdLst>
                <a:gd name="T0" fmla="*/ 98 w 104"/>
                <a:gd name="T1" fmla="*/ 8 h 121"/>
                <a:gd name="T2" fmla="*/ 82 w 104"/>
                <a:gd name="T3" fmla="*/ 0 h 121"/>
                <a:gd name="T4" fmla="*/ 59 w 104"/>
                <a:gd name="T5" fmla="*/ 8 h 121"/>
                <a:gd name="T6" fmla="*/ 24 w 104"/>
                <a:gd name="T7" fmla="*/ 0 h 121"/>
                <a:gd name="T8" fmla="*/ 7 w 104"/>
                <a:gd name="T9" fmla="*/ 0 h 121"/>
                <a:gd name="T10" fmla="*/ 0 w 104"/>
                <a:gd name="T11" fmla="*/ 0 h 121"/>
                <a:gd name="T12" fmla="*/ 7 w 104"/>
                <a:gd name="T13" fmla="*/ 8 h 121"/>
                <a:gd name="T14" fmla="*/ 17 w 104"/>
                <a:gd name="T15" fmla="*/ 27 h 121"/>
                <a:gd name="T16" fmla="*/ 0 w 104"/>
                <a:gd name="T17" fmla="*/ 46 h 121"/>
                <a:gd name="T18" fmla="*/ 0 w 104"/>
                <a:gd name="T19" fmla="*/ 54 h 121"/>
                <a:gd name="T20" fmla="*/ 7 w 104"/>
                <a:gd name="T21" fmla="*/ 54 h 121"/>
                <a:gd name="T22" fmla="*/ 47 w 104"/>
                <a:gd name="T23" fmla="*/ 72 h 121"/>
                <a:gd name="T24" fmla="*/ 47 w 104"/>
                <a:gd name="T25" fmla="*/ 86 h 121"/>
                <a:gd name="T26" fmla="*/ 66 w 104"/>
                <a:gd name="T27" fmla="*/ 93 h 121"/>
                <a:gd name="T28" fmla="*/ 73 w 104"/>
                <a:gd name="T29" fmla="*/ 72 h 121"/>
                <a:gd name="T30" fmla="*/ 82 w 104"/>
                <a:gd name="T31" fmla="*/ 72 h 121"/>
                <a:gd name="T32" fmla="*/ 90 w 104"/>
                <a:gd name="T33" fmla="*/ 59 h 121"/>
                <a:gd name="T34" fmla="*/ 82 w 104"/>
                <a:gd name="T35" fmla="*/ 54 h 121"/>
                <a:gd name="T36" fmla="*/ 82 w 104"/>
                <a:gd name="T37" fmla="*/ 21 h 121"/>
                <a:gd name="T38" fmla="*/ 98 w 104"/>
                <a:gd name="T39" fmla="*/ 8 h 12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4"/>
                <a:gd name="T61" fmla="*/ 0 h 121"/>
                <a:gd name="T62" fmla="*/ 104 w 104"/>
                <a:gd name="T63" fmla="*/ 121 h 12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4" h="121">
                  <a:moveTo>
                    <a:pt x="103" y="8"/>
                  </a:moveTo>
                  <a:lnTo>
                    <a:pt x="87" y="0"/>
                  </a:lnTo>
                  <a:lnTo>
                    <a:pt x="64" y="8"/>
                  </a:lnTo>
                  <a:lnTo>
                    <a:pt x="24" y="0"/>
                  </a:lnTo>
                  <a:lnTo>
                    <a:pt x="7" y="0"/>
                  </a:lnTo>
                  <a:lnTo>
                    <a:pt x="0" y="0"/>
                  </a:lnTo>
                  <a:lnTo>
                    <a:pt x="7" y="8"/>
                  </a:lnTo>
                  <a:lnTo>
                    <a:pt x="17" y="34"/>
                  </a:lnTo>
                  <a:lnTo>
                    <a:pt x="0" y="60"/>
                  </a:lnTo>
                  <a:lnTo>
                    <a:pt x="0" y="69"/>
                  </a:lnTo>
                  <a:lnTo>
                    <a:pt x="7" y="69"/>
                  </a:lnTo>
                  <a:lnTo>
                    <a:pt x="47" y="93"/>
                  </a:lnTo>
                  <a:lnTo>
                    <a:pt x="47" y="111"/>
                  </a:lnTo>
                  <a:lnTo>
                    <a:pt x="71" y="120"/>
                  </a:lnTo>
                  <a:lnTo>
                    <a:pt x="78" y="93"/>
                  </a:lnTo>
                  <a:lnTo>
                    <a:pt x="87" y="93"/>
                  </a:lnTo>
                  <a:lnTo>
                    <a:pt x="95" y="76"/>
                  </a:lnTo>
                  <a:lnTo>
                    <a:pt x="87" y="69"/>
                  </a:lnTo>
                  <a:lnTo>
                    <a:pt x="87" y="26"/>
                  </a:lnTo>
                  <a:lnTo>
                    <a:pt x="103" y="8"/>
                  </a:lnTo>
                </a:path>
              </a:pathLst>
            </a:custGeom>
            <a:solidFill>
              <a:schemeClr val="accent3">
                <a:lumMod val="75000"/>
              </a:schemeClr>
            </a:solidFill>
            <a:ln w="12700" cap="rnd">
              <a:solidFill>
                <a:schemeClr val="bg2"/>
              </a:solidFill>
              <a:round/>
              <a:headEnd type="none" w="sm" len="sm"/>
              <a:tailEnd type="none" w="sm" len="sm"/>
            </a:ln>
          </p:spPr>
          <p:txBody>
            <a:bodyPr/>
            <a:lstStyle/>
            <a:p>
              <a:pPr eaLnBrk="0" hangingPunct="0"/>
              <a:endParaRPr lang="en-US"/>
            </a:p>
          </p:txBody>
        </p:sp>
        <p:sp>
          <p:nvSpPr>
            <p:cNvPr id="147" name="Freeform 1024"/>
            <p:cNvSpPr>
              <a:spLocks noChangeAspect="1"/>
            </p:cNvSpPr>
            <p:nvPr/>
          </p:nvSpPr>
          <p:spPr bwMode="auto">
            <a:xfrm>
              <a:off x="2951" y="2548"/>
              <a:ext cx="74" cy="75"/>
            </a:xfrm>
            <a:custGeom>
              <a:avLst/>
              <a:gdLst>
                <a:gd name="T0" fmla="*/ 56 w 74"/>
                <a:gd name="T1" fmla="*/ 0 h 79"/>
                <a:gd name="T2" fmla="*/ 63 w 74"/>
                <a:gd name="T3" fmla="*/ 8 h 79"/>
                <a:gd name="T4" fmla="*/ 73 w 74"/>
                <a:gd name="T5" fmla="*/ 27 h 79"/>
                <a:gd name="T6" fmla="*/ 56 w 74"/>
                <a:gd name="T7" fmla="*/ 47 h 79"/>
                <a:gd name="T8" fmla="*/ 56 w 74"/>
                <a:gd name="T9" fmla="*/ 54 h 79"/>
                <a:gd name="T10" fmla="*/ 31 w 74"/>
                <a:gd name="T11" fmla="*/ 54 h 79"/>
                <a:gd name="T12" fmla="*/ 16 w 74"/>
                <a:gd name="T13" fmla="*/ 54 h 79"/>
                <a:gd name="T14" fmla="*/ 0 w 74"/>
                <a:gd name="T15" fmla="*/ 60 h 79"/>
                <a:gd name="T16" fmla="*/ 9 w 74"/>
                <a:gd name="T17" fmla="*/ 40 h 79"/>
                <a:gd name="T18" fmla="*/ 16 w 74"/>
                <a:gd name="T19" fmla="*/ 33 h 79"/>
                <a:gd name="T20" fmla="*/ 24 w 74"/>
                <a:gd name="T21" fmla="*/ 22 h 79"/>
                <a:gd name="T22" fmla="*/ 16 w 74"/>
                <a:gd name="T23" fmla="*/ 22 h 79"/>
                <a:gd name="T24" fmla="*/ 16 w 74"/>
                <a:gd name="T25" fmla="*/ 8 h 79"/>
                <a:gd name="T26" fmla="*/ 31 w 74"/>
                <a:gd name="T27" fmla="*/ 8 h 79"/>
                <a:gd name="T28" fmla="*/ 56 w 74"/>
                <a:gd name="T29" fmla="*/ 0 h 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4"/>
                <a:gd name="T46" fmla="*/ 0 h 79"/>
                <a:gd name="T47" fmla="*/ 74 w 74"/>
                <a:gd name="T48" fmla="*/ 79 h 7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4" h="79">
                  <a:moveTo>
                    <a:pt x="56" y="0"/>
                  </a:moveTo>
                  <a:lnTo>
                    <a:pt x="63" y="8"/>
                  </a:lnTo>
                  <a:lnTo>
                    <a:pt x="73" y="35"/>
                  </a:lnTo>
                  <a:lnTo>
                    <a:pt x="56" y="61"/>
                  </a:lnTo>
                  <a:lnTo>
                    <a:pt x="56" y="69"/>
                  </a:lnTo>
                  <a:lnTo>
                    <a:pt x="31" y="69"/>
                  </a:lnTo>
                  <a:lnTo>
                    <a:pt x="16" y="69"/>
                  </a:lnTo>
                  <a:lnTo>
                    <a:pt x="0" y="78"/>
                  </a:lnTo>
                  <a:lnTo>
                    <a:pt x="9" y="51"/>
                  </a:lnTo>
                  <a:lnTo>
                    <a:pt x="16" y="43"/>
                  </a:lnTo>
                  <a:lnTo>
                    <a:pt x="24" y="27"/>
                  </a:lnTo>
                  <a:lnTo>
                    <a:pt x="16" y="27"/>
                  </a:lnTo>
                  <a:lnTo>
                    <a:pt x="16" y="8"/>
                  </a:lnTo>
                  <a:lnTo>
                    <a:pt x="31" y="8"/>
                  </a:lnTo>
                  <a:lnTo>
                    <a:pt x="56" y="0"/>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148" name="Freeform 1025"/>
            <p:cNvSpPr>
              <a:spLocks noChangeAspect="1"/>
            </p:cNvSpPr>
            <p:nvPr/>
          </p:nvSpPr>
          <p:spPr bwMode="auto">
            <a:xfrm>
              <a:off x="2951" y="2548"/>
              <a:ext cx="74" cy="75"/>
            </a:xfrm>
            <a:custGeom>
              <a:avLst/>
              <a:gdLst>
                <a:gd name="T0" fmla="*/ 56 w 74"/>
                <a:gd name="T1" fmla="*/ 0 h 79"/>
                <a:gd name="T2" fmla="*/ 63 w 74"/>
                <a:gd name="T3" fmla="*/ 8 h 79"/>
                <a:gd name="T4" fmla="*/ 73 w 74"/>
                <a:gd name="T5" fmla="*/ 27 h 79"/>
                <a:gd name="T6" fmla="*/ 56 w 74"/>
                <a:gd name="T7" fmla="*/ 47 h 79"/>
                <a:gd name="T8" fmla="*/ 56 w 74"/>
                <a:gd name="T9" fmla="*/ 54 h 79"/>
                <a:gd name="T10" fmla="*/ 31 w 74"/>
                <a:gd name="T11" fmla="*/ 54 h 79"/>
                <a:gd name="T12" fmla="*/ 16 w 74"/>
                <a:gd name="T13" fmla="*/ 54 h 79"/>
                <a:gd name="T14" fmla="*/ 0 w 74"/>
                <a:gd name="T15" fmla="*/ 60 h 79"/>
                <a:gd name="T16" fmla="*/ 9 w 74"/>
                <a:gd name="T17" fmla="*/ 40 h 79"/>
                <a:gd name="T18" fmla="*/ 16 w 74"/>
                <a:gd name="T19" fmla="*/ 33 h 79"/>
                <a:gd name="T20" fmla="*/ 24 w 74"/>
                <a:gd name="T21" fmla="*/ 22 h 79"/>
                <a:gd name="T22" fmla="*/ 16 w 74"/>
                <a:gd name="T23" fmla="*/ 22 h 79"/>
                <a:gd name="T24" fmla="*/ 16 w 74"/>
                <a:gd name="T25" fmla="*/ 8 h 79"/>
                <a:gd name="T26" fmla="*/ 31 w 74"/>
                <a:gd name="T27" fmla="*/ 8 h 79"/>
                <a:gd name="T28" fmla="*/ 56 w 74"/>
                <a:gd name="T29" fmla="*/ 0 h 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4"/>
                <a:gd name="T46" fmla="*/ 0 h 79"/>
                <a:gd name="T47" fmla="*/ 74 w 74"/>
                <a:gd name="T48" fmla="*/ 79 h 7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4" h="79">
                  <a:moveTo>
                    <a:pt x="56" y="0"/>
                  </a:moveTo>
                  <a:lnTo>
                    <a:pt x="63" y="8"/>
                  </a:lnTo>
                  <a:lnTo>
                    <a:pt x="73" y="35"/>
                  </a:lnTo>
                  <a:lnTo>
                    <a:pt x="56" y="61"/>
                  </a:lnTo>
                  <a:lnTo>
                    <a:pt x="56" y="69"/>
                  </a:lnTo>
                  <a:lnTo>
                    <a:pt x="31" y="69"/>
                  </a:lnTo>
                  <a:lnTo>
                    <a:pt x="16" y="69"/>
                  </a:lnTo>
                  <a:lnTo>
                    <a:pt x="0" y="78"/>
                  </a:lnTo>
                  <a:lnTo>
                    <a:pt x="9" y="51"/>
                  </a:lnTo>
                  <a:lnTo>
                    <a:pt x="16" y="43"/>
                  </a:lnTo>
                  <a:lnTo>
                    <a:pt x="24" y="27"/>
                  </a:lnTo>
                  <a:lnTo>
                    <a:pt x="16" y="27"/>
                  </a:lnTo>
                  <a:lnTo>
                    <a:pt x="16" y="8"/>
                  </a:lnTo>
                  <a:lnTo>
                    <a:pt x="31" y="8"/>
                  </a:lnTo>
                  <a:lnTo>
                    <a:pt x="56" y="0"/>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149" name="Freeform 1026"/>
            <p:cNvSpPr>
              <a:spLocks noChangeAspect="1"/>
            </p:cNvSpPr>
            <p:nvPr/>
          </p:nvSpPr>
          <p:spPr bwMode="auto">
            <a:xfrm>
              <a:off x="2951" y="2614"/>
              <a:ext cx="135" cy="138"/>
            </a:xfrm>
            <a:custGeom>
              <a:avLst/>
              <a:gdLst>
                <a:gd name="T0" fmla="*/ 48 w 136"/>
                <a:gd name="T1" fmla="*/ 92 h 145"/>
                <a:gd name="T2" fmla="*/ 24 w 136"/>
                <a:gd name="T3" fmla="*/ 80 h 145"/>
                <a:gd name="T4" fmla="*/ 16 w 136"/>
                <a:gd name="T5" fmla="*/ 80 h 145"/>
                <a:gd name="T6" fmla="*/ 0 w 136"/>
                <a:gd name="T7" fmla="*/ 59 h 145"/>
                <a:gd name="T8" fmla="*/ 0 w 136"/>
                <a:gd name="T9" fmla="*/ 39 h 145"/>
                <a:gd name="T10" fmla="*/ 16 w 136"/>
                <a:gd name="T11" fmla="*/ 27 h 145"/>
                <a:gd name="T12" fmla="*/ 16 w 136"/>
                <a:gd name="T13" fmla="*/ 19 h 145"/>
                <a:gd name="T14" fmla="*/ 16 w 136"/>
                <a:gd name="T15" fmla="*/ 10 h 145"/>
                <a:gd name="T16" fmla="*/ 16 w 136"/>
                <a:gd name="T17" fmla="*/ 0 h 145"/>
                <a:gd name="T18" fmla="*/ 31 w 136"/>
                <a:gd name="T19" fmla="*/ 0 h 145"/>
                <a:gd name="T20" fmla="*/ 55 w 136"/>
                <a:gd name="T21" fmla="*/ 0 h 145"/>
                <a:gd name="T22" fmla="*/ 63 w 136"/>
                <a:gd name="T23" fmla="*/ 0 h 145"/>
                <a:gd name="T24" fmla="*/ 99 w 136"/>
                <a:gd name="T25" fmla="*/ 19 h 145"/>
                <a:gd name="T26" fmla="*/ 99 w 136"/>
                <a:gd name="T27" fmla="*/ 31 h 145"/>
                <a:gd name="T28" fmla="*/ 121 w 136"/>
                <a:gd name="T29" fmla="*/ 39 h 145"/>
                <a:gd name="T30" fmla="*/ 114 w 136"/>
                <a:gd name="T31" fmla="*/ 50 h 145"/>
                <a:gd name="T32" fmla="*/ 121 w 136"/>
                <a:gd name="T33" fmla="*/ 65 h 145"/>
                <a:gd name="T34" fmla="*/ 121 w 136"/>
                <a:gd name="T35" fmla="*/ 84 h 145"/>
                <a:gd name="T36" fmla="*/ 121 w 136"/>
                <a:gd name="T37" fmla="*/ 92 h 145"/>
                <a:gd name="T38" fmla="*/ 130 w 136"/>
                <a:gd name="T39" fmla="*/ 99 h 145"/>
                <a:gd name="T40" fmla="*/ 114 w 136"/>
                <a:gd name="T41" fmla="*/ 112 h 145"/>
                <a:gd name="T42" fmla="*/ 83 w 136"/>
                <a:gd name="T43" fmla="*/ 112 h 145"/>
                <a:gd name="T44" fmla="*/ 68 w 136"/>
                <a:gd name="T45" fmla="*/ 112 h 145"/>
                <a:gd name="T46" fmla="*/ 63 w 136"/>
                <a:gd name="T47" fmla="*/ 92 h 145"/>
                <a:gd name="T48" fmla="*/ 55 w 136"/>
                <a:gd name="T49" fmla="*/ 92 h 145"/>
                <a:gd name="T50" fmla="*/ 48 w 136"/>
                <a:gd name="T51" fmla="*/ 92 h 1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6"/>
                <a:gd name="T79" fmla="*/ 0 h 145"/>
                <a:gd name="T80" fmla="*/ 136 w 136"/>
                <a:gd name="T81" fmla="*/ 145 h 14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6" h="145">
                  <a:moveTo>
                    <a:pt x="48" y="118"/>
                  </a:moveTo>
                  <a:lnTo>
                    <a:pt x="24" y="102"/>
                  </a:lnTo>
                  <a:lnTo>
                    <a:pt x="16" y="102"/>
                  </a:lnTo>
                  <a:lnTo>
                    <a:pt x="0" y="75"/>
                  </a:lnTo>
                  <a:lnTo>
                    <a:pt x="0" y="49"/>
                  </a:lnTo>
                  <a:lnTo>
                    <a:pt x="16" y="33"/>
                  </a:lnTo>
                  <a:lnTo>
                    <a:pt x="16" y="24"/>
                  </a:lnTo>
                  <a:lnTo>
                    <a:pt x="16" y="15"/>
                  </a:lnTo>
                  <a:lnTo>
                    <a:pt x="16" y="0"/>
                  </a:lnTo>
                  <a:lnTo>
                    <a:pt x="31" y="0"/>
                  </a:lnTo>
                  <a:lnTo>
                    <a:pt x="55" y="0"/>
                  </a:lnTo>
                  <a:lnTo>
                    <a:pt x="63" y="0"/>
                  </a:lnTo>
                  <a:lnTo>
                    <a:pt x="104" y="24"/>
                  </a:lnTo>
                  <a:lnTo>
                    <a:pt x="104" y="41"/>
                  </a:lnTo>
                  <a:lnTo>
                    <a:pt x="126" y="49"/>
                  </a:lnTo>
                  <a:lnTo>
                    <a:pt x="119" y="65"/>
                  </a:lnTo>
                  <a:lnTo>
                    <a:pt x="126" y="83"/>
                  </a:lnTo>
                  <a:lnTo>
                    <a:pt x="126" y="107"/>
                  </a:lnTo>
                  <a:lnTo>
                    <a:pt x="126" y="118"/>
                  </a:lnTo>
                  <a:lnTo>
                    <a:pt x="135" y="127"/>
                  </a:lnTo>
                  <a:lnTo>
                    <a:pt x="119" y="144"/>
                  </a:lnTo>
                  <a:lnTo>
                    <a:pt x="88" y="144"/>
                  </a:lnTo>
                  <a:lnTo>
                    <a:pt x="72" y="144"/>
                  </a:lnTo>
                  <a:lnTo>
                    <a:pt x="63" y="118"/>
                  </a:lnTo>
                  <a:lnTo>
                    <a:pt x="55" y="118"/>
                  </a:lnTo>
                  <a:lnTo>
                    <a:pt x="48" y="118"/>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150" name="Freeform 1027"/>
            <p:cNvSpPr>
              <a:spLocks noChangeAspect="1"/>
            </p:cNvSpPr>
            <p:nvPr/>
          </p:nvSpPr>
          <p:spPr bwMode="auto">
            <a:xfrm>
              <a:off x="2951" y="2614"/>
              <a:ext cx="135" cy="138"/>
            </a:xfrm>
            <a:custGeom>
              <a:avLst/>
              <a:gdLst>
                <a:gd name="T0" fmla="*/ 48 w 136"/>
                <a:gd name="T1" fmla="*/ 92 h 145"/>
                <a:gd name="T2" fmla="*/ 24 w 136"/>
                <a:gd name="T3" fmla="*/ 80 h 145"/>
                <a:gd name="T4" fmla="*/ 16 w 136"/>
                <a:gd name="T5" fmla="*/ 80 h 145"/>
                <a:gd name="T6" fmla="*/ 0 w 136"/>
                <a:gd name="T7" fmla="*/ 59 h 145"/>
                <a:gd name="T8" fmla="*/ 0 w 136"/>
                <a:gd name="T9" fmla="*/ 39 h 145"/>
                <a:gd name="T10" fmla="*/ 16 w 136"/>
                <a:gd name="T11" fmla="*/ 27 h 145"/>
                <a:gd name="T12" fmla="*/ 16 w 136"/>
                <a:gd name="T13" fmla="*/ 19 h 145"/>
                <a:gd name="T14" fmla="*/ 16 w 136"/>
                <a:gd name="T15" fmla="*/ 10 h 145"/>
                <a:gd name="T16" fmla="*/ 16 w 136"/>
                <a:gd name="T17" fmla="*/ 0 h 145"/>
                <a:gd name="T18" fmla="*/ 31 w 136"/>
                <a:gd name="T19" fmla="*/ 0 h 145"/>
                <a:gd name="T20" fmla="*/ 55 w 136"/>
                <a:gd name="T21" fmla="*/ 0 h 145"/>
                <a:gd name="T22" fmla="*/ 63 w 136"/>
                <a:gd name="T23" fmla="*/ 0 h 145"/>
                <a:gd name="T24" fmla="*/ 99 w 136"/>
                <a:gd name="T25" fmla="*/ 19 h 145"/>
                <a:gd name="T26" fmla="*/ 99 w 136"/>
                <a:gd name="T27" fmla="*/ 31 h 145"/>
                <a:gd name="T28" fmla="*/ 121 w 136"/>
                <a:gd name="T29" fmla="*/ 39 h 145"/>
                <a:gd name="T30" fmla="*/ 114 w 136"/>
                <a:gd name="T31" fmla="*/ 50 h 145"/>
                <a:gd name="T32" fmla="*/ 121 w 136"/>
                <a:gd name="T33" fmla="*/ 65 h 145"/>
                <a:gd name="T34" fmla="*/ 121 w 136"/>
                <a:gd name="T35" fmla="*/ 84 h 145"/>
                <a:gd name="T36" fmla="*/ 121 w 136"/>
                <a:gd name="T37" fmla="*/ 92 h 145"/>
                <a:gd name="T38" fmla="*/ 130 w 136"/>
                <a:gd name="T39" fmla="*/ 99 h 145"/>
                <a:gd name="T40" fmla="*/ 114 w 136"/>
                <a:gd name="T41" fmla="*/ 112 h 145"/>
                <a:gd name="T42" fmla="*/ 83 w 136"/>
                <a:gd name="T43" fmla="*/ 112 h 145"/>
                <a:gd name="T44" fmla="*/ 68 w 136"/>
                <a:gd name="T45" fmla="*/ 112 h 145"/>
                <a:gd name="T46" fmla="*/ 63 w 136"/>
                <a:gd name="T47" fmla="*/ 92 h 145"/>
                <a:gd name="T48" fmla="*/ 55 w 136"/>
                <a:gd name="T49" fmla="*/ 92 h 145"/>
                <a:gd name="T50" fmla="*/ 48 w 136"/>
                <a:gd name="T51" fmla="*/ 92 h 1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6"/>
                <a:gd name="T79" fmla="*/ 0 h 145"/>
                <a:gd name="T80" fmla="*/ 136 w 136"/>
                <a:gd name="T81" fmla="*/ 145 h 14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6" h="145">
                  <a:moveTo>
                    <a:pt x="48" y="118"/>
                  </a:moveTo>
                  <a:lnTo>
                    <a:pt x="24" y="102"/>
                  </a:lnTo>
                  <a:lnTo>
                    <a:pt x="16" y="102"/>
                  </a:lnTo>
                  <a:lnTo>
                    <a:pt x="0" y="75"/>
                  </a:lnTo>
                  <a:lnTo>
                    <a:pt x="0" y="49"/>
                  </a:lnTo>
                  <a:lnTo>
                    <a:pt x="16" y="33"/>
                  </a:lnTo>
                  <a:lnTo>
                    <a:pt x="16" y="24"/>
                  </a:lnTo>
                  <a:lnTo>
                    <a:pt x="16" y="15"/>
                  </a:lnTo>
                  <a:lnTo>
                    <a:pt x="16" y="0"/>
                  </a:lnTo>
                  <a:lnTo>
                    <a:pt x="31" y="0"/>
                  </a:lnTo>
                  <a:lnTo>
                    <a:pt x="55" y="0"/>
                  </a:lnTo>
                  <a:lnTo>
                    <a:pt x="63" y="0"/>
                  </a:lnTo>
                  <a:lnTo>
                    <a:pt x="104" y="24"/>
                  </a:lnTo>
                  <a:lnTo>
                    <a:pt x="104" y="41"/>
                  </a:lnTo>
                  <a:lnTo>
                    <a:pt x="126" y="49"/>
                  </a:lnTo>
                  <a:lnTo>
                    <a:pt x="119" y="65"/>
                  </a:lnTo>
                  <a:lnTo>
                    <a:pt x="126" y="83"/>
                  </a:lnTo>
                  <a:lnTo>
                    <a:pt x="126" y="107"/>
                  </a:lnTo>
                  <a:lnTo>
                    <a:pt x="126" y="118"/>
                  </a:lnTo>
                  <a:lnTo>
                    <a:pt x="135" y="127"/>
                  </a:lnTo>
                  <a:lnTo>
                    <a:pt x="119" y="144"/>
                  </a:lnTo>
                  <a:lnTo>
                    <a:pt x="88" y="144"/>
                  </a:lnTo>
                  <a:lnTo>
                    <a:pt x="72" y="144"/>
                  </a:lnTo>
                  <a:lnTo>
                    <a:pt x="63" y="118"/>
                  </a:lnTo>
                  <a:lnTo>
                    <a:pt x="55" y="118"/>
                  </a:lnTo>
                  <a:lnTo>
                    <a:pt x="48" y="118"/>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151" name="Freeform 1028"/>
            <p:cNvSpPr>
              <a:spLocks noChangeAspect="1"/>
            </p:cNvSpPr>
            <p:nvPr/>
          </p:nvSpPr>
          <p:spPr bwMode="auto">
            <a:xfrm>
              <a:off x="2737" y="2540"/>
              <a:ext cx="238" cy="237"/>
            </a:xfrm>
            <a:custGeom>
              <a:avLst/>
              <a:gdLst>
                <a:gd name="T0" fmla="*/ 185 w 239"/>
                <a:gd name="T1" fmla="*/ 0 h 250"/>
                <a:gd name="T2" fmla="*/ 128 w 239"/>
                <a:gd name="T3" fmla="*/ 0 h 250"/>
                <a:gd name="T4" fmla="*/ 122 w 239"/>
                <a:gd name="T5" fmla="*/ 8 h 250"/>
                <a:gd name="T6" fmla="*/ 101 w 239"/>
                <a:gd name="T7" fmla="*/ 8 h 250"/>
                <a:gd name="T8" fmla="*/ 94 w 239"/>
                <a:gd name="T9" fmla="*/ 0 h 250"/>
                <a:gd name="T10" fmla="*/ 84 w 239"/>
                <a:gd name="T11" fmla="*/ 0 h 250"/>
                <a:gd name="T12" fmla="*/ 79 w 239"/>
                <a:gd name="T13" fmla="*/ 11 h 250"/>
                <a:gd name="T14" fmla="*/ 62 w 239"/>
                <a:gd name="T15" fmla="*/ 59 h 250"/>
                <a:gd name="T16" fmla="*/ 45 w 239"/>
                <a:gd name="T17" fmla="*/ 70 h 250"/>
                <a:gd name="T18" fmla="*/ 39 w 239"/>
                <a:gd name="T19" fmla="*/ 91 h 250"/>
                <a:gd name="T20" fmla="*/ 21 w 239"/>
                <a:gd name="T21" fmla="*/ 97 h 250"/>
                <a:gd name="T22" fmla="*/ 5 w 239"/>
                <a:gd name="T23" fmla="*/ 97 h 250"/>
                <a:gd name="T24" fmla="*/ 0 w 239"/>
                <a:gd name="T25" fmla="*/ 111 h 250"/>
                <a:gd name="T26" fmla="*/ 0 w 239"/>
                <a:gd name="T27" fmla="*/ 117 h 250"/>
                <a:gd name="T28" fmla="*/ 15 w 239"/>
                <a:gd name="T29" fmla="*/ 111 h 250"/>
                <a:gd name="T30" fmla="*/ 45 w 239"/>
                <a:gd name="T31" fmla="*/ 111 h 250"/>
                <a:gd name="T32" fmla="*/ 54 w 239"/>
                <a:gd name="T33" fmla="*/ 111 h 250"/>
                <a:gd name="T34" fmla="*/ 54 w 239"/>
                <a:gd name="T35" fmla="*/ 123 h 250"/>
                <a:gd name="T36" fmla="*/ 70 w 239"/>
                <a:gd name="T37" fmla="*/ 138 h 250"/>
                <a:gd name="T38" fmla="*/ 84 w 239"/>
                <a:gd name="T39" fmla="*/ 130 h 250"/>
                <a:gd name="T40" fmla="*/ 84 w 239"/>
                <a:gd name="T41" fmla="*/ 123 h 250"/>
                <a:gd name="T42" fmla="*/ 101 w 239"/>
                <a:gd name="T43" fmla="*/ 123 h 250"/>
                <a:gd name="T44" fmla="*/ 119 w 239"/>
                <a:gd name="T45" fmla="*/ 130 h 250"/>
                <a:gd name="T46" fmla="*/ 119 w 239"/>
                <a:gd name="T47" fmla="*/ 150 h 250"/>
                <a:gd name="T48" fmla="*/ 122 w 239"/>
                <a:gd name="T49" fmla="*/ 157 h 250"/>
                <a:gd name="T50" fmla="*/ 119 w 239"/>
                <a:gd name="T51" fmla="*/ 163 h 250"/>
                <a:gd name="T52" fmla="*/ 119 w 239"/>
                <a:gd name="T53" fmla="*/ 170 h 250"/>
                <a:gd name="T54" fmla="*/ 136 w 239"/>
                <a:gd name="T55" fmla="*/ 163 h 250"/>
                <a:gd name="T56" fmla="*/ 169 w 239"/>
                <a:gd name="T57" fmla="*/ 175 h 250"/>
                <a:gd name="T58" fmla="*/ 178 w 239"/>
                <a:gd name="T59" fmla="*/ 170 h 250"/>
                <a:gd name="T60" fmla="*/ 201 w 239"/>
                <a:gd name="T61" fmla="*/ 183 h 250"/>
                <a:gd name="T62" fmla="*/ 208 w 239"/>
                <a:gd name="T63" fmla="*/ 191 h 250"/>
                <a:gd name="T64" fmla="*/ 208 w 239"/>
                <a:gd name="T65" fmla="*/ 175 h 250"/>
                <a:gd name="T66" fmla="*/ 201 w 239"/>
                <a:gd name="T67" fmla="*/ 175 h 250"/>
                <a:gd name="T68" fmla="*/ 201 w 239"/>
                <a:gd name="T69" fmla="*/ 170 h 250"/>
                <a:gd name="T70" fmla="*/ 201 w 239"/>
                <a:gd name="T71" fmla="*/ 142 h 250"/>
                <a:gd name="T72" fmla="*/ 201 w 239"/>
                <a:gd name="T73" fmla="*/ 138 h 250"/>
                <a:gd name="T74" fmla="*/ 225 w 239"/>
                <a:gd name="T75" fmla="*/ 138 h 250"/>
                <a:gd name="T76" fmla="*/ 208 w 239"/>
                <a:gd name="T77" fmla="*/ 117 h 250"/>
                <a:gd name="T78" fmla="*/ 208 w 239"/>
                <a:gd name="T79" fmla="*/ 97 h 250"/>
                <a:gd name="T80" fmla="*/ 208 w 239"/>
                <a:gd name="T81" fmla="*/ 85 h 250"/>
                <a:gd name="T82" fmla="*/ 208 w 239"/>
                <a:gd name="T83" fmla="*/ 78 h 250"/>
                <a:gd name="T84" fmla="*/ 201 w 239"/>
                <a:gd name="T85" fmla="*/ 78 h 250"/>
                <a:gd name="T86" fmla="*/ 208 w 239"/>
                <a:gd name="T87" fmla="*/ 64 h 250"/>
                <a:gd name="T88" fmla="*/ 218 w 239"/>
                <a:gd name="T89" fmla="*/ 45 h 250"/>
                <a:gd name="T90" fmla="*/ 225 w 239"/>
                <a:gd name="T91" fmla="*/ 39 h 250"/>
                <a:gd name="T92" fmla="*/ 233 w 239"/>
                <a:gd name="T93" fmla="*/ 26 h 250"/>
                <a:gd name="T94" fmla="*/ 225 w 239"/>
                <a:gd name="T95" fmla="*/ 26 h 250"/>
                <a:gd name="T96" fmla="*/ 225 w 239"/>
                <a:gd name="T97" fmla="*/ 11 h 250"/>
                <a:gd name="T98" fmla="*/ 218 w 239"/>
                <a:gd name="T99" fmla="*/ 8 h 250"/>
                <a:gd name="T100" fmla="*/ 193 w 239"/>
                <a:gd name="T101" fmla="*/ 8 h 250"/>
                <a:gd name="T102" fmla="*/ 185 w 239"/>
                <a:gd name="T103" fmla="*/ 0 h 25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9"/>
                <a:gd name="T157" fmla="*/ 0 h 250"/>
                <a:gd name="T158" fmla="*/ 239 w 239"/>
                <a:gd name="T159" fmla="*/ 250 h 25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9" h="250">
                  <a:moveTo>
                    <a:pt x="190" y="0"/>
                  </a:moveTo>
                  <a:lnTo>
                    <a:pt x="133" y="0"/>
                  </a:lnTo>
                  <a:lnTo>
                    <a:pt x="127" y="8"/>
                  </a:lnTo>
                  <a:lnTo>
                    <a:pt x="101" y="8"/>
                  </a:lnTo>
                  <a:lnTo>
                    <a:pt x="94" y="0"/>
                  </a:lnTo>
                  <a:lnTo>
                    <a:pt x="84" y="0"/>
                  </a:lnTo>
                  <a:lnTo>
                    <a:pt x="79" y="16"/>
                  </a:lnTo>
                  <a:lnTo>
                    <a:pt x="62" y="77"/>
                  </a:lnTo>
                  <a:lnTo>
                    <a:pt x="45" y="92"/>
                  </a:lnTo>
                  <a:lnTo>
                    <a:pt x="39" y="119"/>
                  </a:lnTo>
                  <a:lnTo>
                    <a:pt x="21" y="127"/>
                  </a:lnTo>
                  <a:lnTo>
                    <a:pt x="5" y="127"/>
                  </a:lnTo>
                  <a:lnTo>
                    <a:pt x="0" y="144"/>
                  </a:lnTo>
                  <a:lnTo>
                    <a:pt x="0" y="153"/>
                  </a:lnTo>
                  <a:lnTo>
                    <a:pt x="15" y="144"/>
                  </a:lnTo>
                  <a:lnTo>
                    <a:pt x="45" y="144"/>
                  </a:lnTo>
                  <a:lnTo>
                    <a:pt x="54" y="144"/>
                  </a:lnTo>
                  <a:lnTo>
                    <a:pt x="54" y="161"/>
                  </a:lnTo>
                  <a:lnTo>
                    <a:pt x="70" y="180"/>
                  </a:lnTo>
                  <a:lnTo>
                    <a:pt x="84" y="170"/>
                  </a:lnTo>
                  <a:lnTo>
                    <a:pt x="84" y="161"/>
                  </a:lnTo>
                  <a:lnTo>
                    <a:pt x="101" y="161"/>
                  </a:lnTo>
                  <a:lnTo>
                    <a:pt x="119" y="170"/>
                  </a:lnTo>
                  <a:lnTo>
                    <a:pt x="119" y="196"/>
                  </a:lnTo>
                  <a:lnTo>
                    <a:pt x="127" y="206"/>
                  </a:lnTo>
                  <a:lnTo>
                    <a:pt x="119" y="213"/>
                  </a:lnTo>
                  <a:lnTo>
                    <a:pt x="119" y="222"/>
                  </a:lnTo>
                  <a:lnTo>
                    <a:pt x="141" y="213"/>
                  </a:lnTo>
                  <a:lnTo>
                    <a:pt x="174" y="229"/>
                  </a:lnTo>
                  <a:lnTo>
                    <a:pt x="183" y="222"/>
                  </a:lnTo>
                  <a:lnTo>
                    <a:pt x="206" y="239"/>
                  </a:lnTo>
                  <a:lnTo>
                    <a:pt x="213" y="249"/>
                  </a:lnTo>
                  <a:lnTo>
                    <a:pt x="213" y="229"/>
                  </a:lnTo>
                  <a:lnTo>
                    <a:pt x="206" y="229"/>
                  </a:lnTo>
                  <a:lnTo>
                    <a:pt x="206" y="222"/>
                  </a:lnTo>
                  <a:lnTo>
                    <a:pt x="206" y="186"/>
                  </a:lnTo>
                  <a:lnTo>
                    <a:pt x="206" y="180"/>
                  </a:lnTo>
                  <a:lnTo>
                    <a:pt x="230" y="180"/>
                  </a:lnTo>
                  <a:lnTo>
                    <a:pt x="213" y="153"/>
                  </a:lnTo>
                  <a:lnTo>
                    <a:pt x="213" y="127"/>
                  </a:lnTo>
                  <a:lnTo>
                    <a:pt x="213" y="111"/>
                  </a:lnTo>
                  <a:lnTo>
                    <a:pt x="213" y="101"/>
                  </a:lnTo>
                  <a:lnTo>
                    <a:pt x="206" y="101"/>
                  </a:lnTo>
                  <a:lnTo>
                    <a:pt x="213" y="84"/>
                  </a:lnTo>
                  <a:lnTo>
                    <a:pt x="223" y="59"/>
                  </a:lnTo>
                  <a:lnTo>
                    <a:pt x="230" y="50"/>
                  </a:lnTo>
                  <a:lnTo>
                    <a:pt x="238" y="34"/>
                  </a:lnTo>
                  <a:lnTo>
                    <a:pt x="230" y="34"/>
                  </a:lnTo>
                  <a:lnTo>
                    <a:pt x="230" y="16"/>
                  </a:lnTo>
                  <a:lnTo>
                    <a:pt x="223" y="8"/>
                  </a:lnTo>
                  <a:lnTo>
                    <a:pt x="198" y="8"/>
                  </a:lnTo>
                  <a:lnTo>
                    <a:pt x="190" y="0"/>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152" name="Freeform 1029"/>
            <p:cNvSpPr>
              <a:spLocks noChangeAspect="1"/>
            </p:cNvSpPr>
            <p:nvPr/>
          </p:nvSpPr>
          <p:spPr bwMode="auto">
            <a:xfrm>
              <a:off x="2737" y="2540"/>
              <a:ext cx="238" cy="237"/>
            </a:xfrm>
            <a:custGeom>
              <a:avLst/>
              <a:gdLst>
                <a:gd name="T0" fmla="*/ 185 w 239"/>
                <a:gd name="T1" fmla="*/ 0 h 250"/>
                <a:gd name="T2" fmla="*/ 128 w 239"/>
                <a:gd name="T3" fmla="*/ 0 h 250"/>
                <a:gd name="T4" fmla="*/ 122 w 239"/>
                <a:gd name="T5" fmla="*/ 8 h 250"/>
                <a:gd name="T6" fmla="*/ 101 w 239"/>
                <a:gd name="T7" fmla="*/ 8 h 250"/>
                <a:gd name="T8" fmla="*/ 94 w 239"/>
                <a:gd name="T9" fmla="*/ 0 h 250"/>
                <a:gd name="T10" fmla="*/ 84 w 239"/>
                <a:gd name="T11" fmla="*/ 0 h 250"/>
                <a:gd name="T12" fmla="*/ 79 w 239"/>
                <a:gd name="T13" fmla="*/ 11 h 250"/>
                <a:gd name="T14" fmla="*/ 62 w 239"/>
                <a:gd name="T15" fmla="*/ 59 h 250"/>
                <a:gd name="T16" fmla="*/ 45 w 239"/>
                <a:gd name="T17" fmla="*/ 70 h 250"/>
                <a:gd name="T18" fmla="*/ 39 w 239"/>
                <a:gd name="T19" fmla="*/ 91 h 250"/>
                <a:gd name="T20" fmla="*/ 21 w 239"/>
                <a:gd name="T21" fmla="*/ 97 h 250"/>
                <a:gd name="T22" fmla="*/ 5 w 239"/>
                <a:gd name="T23" fmla="*/ 97 h 250"/>
                <a:gd name="T24" fmla="*/ 0 w 239"/>
                <a:gd name="T25" fmla="*/ 111 h 250"/>
                <a:gd name="T26" fmla="*/ 0 w 239"/>
                <a:gd name="T27" fmla="*/ 117 h 250"/>
                <a:gd name="T28" fmla="*/ 15 w 239"/>
                <a:gd name="T29" fmla="*/ 111 h 250"/>
                <a:gd name="T30" fmla="*/ 45 w 239"/>
                <a:gd name="T31" fmla="*/ 111 h 250"/>
                <a:gd name="T32" fmla="*/ 54 w 239"/>
                <a:gd name="T33" fmla="*/ 111 h 250"/>
                <a:gd name="T34" fmla="*/ 54 w 239"/>
                <a:gd name="T35" fmla="*/ 123 h 250"/>
                <a:gd name="T36" fmla="*/ 70 w 239"/>
                <a:gd name="T37" fmla="*/ 138 h 250"/>
                <a:gd name="T38" fmla="*/ 84 w 239"/>
                <a:gd name="T39" fmla="*/ 130 h 250"/>
                <a:gd name="T40" fmla="*/ 84 w 239"/>
                <a:gd name="T41" fmla="*/ 123 h 250"/>
                <a:gd name="T42" fmla="*/ 101 w 239"/>
                <a:gd name="T43" fmla="*/ 123 h 250"/>
                <a:gd name="T44" fmla="*/ 119 w 239"/>
                <a:gd name="T45" fmla="*/ 130 h 250"/>
                <a:gd name="T46" fmla="*/ 119 w 239"/>
                <a:gd name="T47" fmla="*/ 150 h 250"/>
                <a:gd name="T48" fmla="*/ 122 w 239"/>
                <a:gd name="T49" fmla="*/ 157 h 250"/>
                <a:gd name="T50" fmla="*/ 119 w 239"/>
                <a:gd name="T51" fmla="*/ 163 h 250"/>
                <a:gd name="T52" fmla="*/ 119 w 239"/>
                <a:gd name="T53" fmla="*/ 170 h 250"/>
                <a:gd name="T54" fmla="*/ 136 w 239"/>
                <a:gd name="T55" fmla="*/ 163 h 250"/>
                <a:gd name="T56" fmla="*/ 169 w 239"/>
                <a:gd name="T57" fmla="*/ 175 h 250"/>
                <a:gd name="T58" fmla="*/ 178 w 239"/>
                <a:gd name="T59" fmla="*/ 170 h 250"/>
                <a:gd name="T60" fmla="*/ 201 w 239"/>
                <a:gd name="T61" fmla="*/ 183 h 250"/>
                <a:gd name="T62" fmla="*/ 208 w 239"/>
                <a:gd name="T63" fmla="*/ 191 h 250"/>
                <a:gd name="T64" fmla="*/ 208 w 239"/>
                <a:gd name="T65" fmla="*/ 175 h 250"/>
                <a:gd name="T66" fmla="*/ 201 w 239"/>
                <a:gd name="T67" fmla="*/ 175 h 250"/>
                <a:gd name="T68" fmla="*/ 201 w 239"/>
                <a:gd name="T69" fmla="*/ 170 h 250"/>
                <a:gd name="T70" fmla="*/ 201 w 239"/>
                <a:gd name="T71" fmla="*/ 142 h 250"/>
                <a:gd name="T72" fmla="*/ 201 w 239"/>
                <a:gd name="T73" fmla="*/ 138 h 250"/>
                <a:gd name="T74" fmla="*/ 225 w 239"/>
                <a:gd name="T75" fmla="*/ 138 h 250"/>
                <a:gd name="T76" fmla="*/ 208 w 239"/>
                <a:gd name="T77" fmla="*/ 117 h 250"/>
                <a:gd name="T78" fmla="*/ 208 w 239"/>
                <a:gd name="T79" fmla="*/ 97 h 250"/>
                <a:gd name="T80" fmla="*/ 208 w 239"/>
                <a:gd name="T81" fmla="*/ 85 h 250"/>
                <a:gd name="T82" fmla="*/ 208 w 239"/>
                <a:gd name="T83" fmla="*/ 78 h 250"/>
                <a:gd name="T84" fmla="*/ 201 w 239"/>
                <a:gd name="T85" fmla="*/ 78 h 250"/>
                <a:gd name="T86" fmla="*/ 208 w 239"/>
                <a:gd name="T87" fmla="*/ 64 h 250"/>
                <a:gd name="T88" fmla="*/ 218 w 239"/>
                <a:gd name="T89" fmla="*/ 45 h 250"/>
                <a:gd name="T90" fmla="*/ 225 w 239"/>
                <a:gd name="T91" fmla="*/ 39 h 250"/>
                <a:gd name="T92" fmla="*/ 233 w 239"/>
                <a:gd name="T93" fmla="*/ 26 h 250"/>
                <a:gd name="T94" fmla="*/ 225 w 239"/>
                <a:gd name="T95" fmla="*/ 26 h 250"/>
                <a:gd name="T96" fmla="*/ 225 w 239"/>
                <a:gd name="T97" fmla="*/ 11 h 250"/>
                <a:gd name="T98" fmla="*/ 218 w 239"/>
                <a:gd name="T99" fmla="*/ 8 h 250"/>
                <a:gd name="T100" fmla="*/ 193 w 239"/>
                <a:gd name="T101" fmla="*/ 8 h 250"/>
                <a:gd name="T102" fmla="*/ 185 w 239"/>
                <a:gd name="T103" fmla="*/ 0 h 25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9"/>
                <a:gd name="T157" fmla="*/ 0 h 250"/>
                <a:gd name="T158" fmla="*/ 239 w 239"/>
                <a:gd name="T159" fmla="*/ 250 h 25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9" h="250">
                  <a:moveTo>
                    <a:pt x="190" y="0"/>
                  </a:moveTo>
                  <a:lnTo>
                    <a:pt x="133" y="0"/>
                  </a:lnTo>
                  <a:lnTo>
                    <a:pt x="127" y="8"/>
                  </a:lnTo>
                  <a:lnTo>
                    <a:pt x="101" y="8"/>
                  </a:lnTo>
                  <a:lnTo>
                    <a:pt x="94" y="0"/>
                  </a:lnTo>
                  <a:lnTo>
                    <a:pt x="84" y="0"/>
                  </a:lnTo>
                  <a:lnTo>
                    <a:pt x="79" y="16"/>
                  </a:lnTo>
                  <a:lnTo>
                    <a:pt x="62" y="77"/>
                  </a:lnTo>
                  <a:lnTo>
                    <a:pt x="45" y="92"/>
                  </a:lnTo>
                  <a:lnTo>
                    <a:pt x="39" y="119"/>
                  </a:lnTo>
                  <a:lnTo>
                    <a:pt x="21" y="127"/>
                  </a:lnTo>
                  <a:lnTo>
                    <a:pt x="5" y="127"/>
                  </a:lnTo>
                  <a:lnTo>
                    <a:pt x="0" y="144"/>
                  </a:lnTo>
                  <a:lnTo>
                    <a:pt x="0" y="153"/>
                  </a:lnTo>
                  <a:lnTo>
                    <a:pt x="15" y="144"/>
                  </a:lnTo>
                  <a:lnTo>
                    <a:pt x="45" y="144"/>
                  </a:lnTo>
                  <a:lnTo>
                    <a:pt x="54" y="144"/>
                  </a:lnTo>
                  <a:lnTo>
                    <a:pt x="54" y="161"/>
                  </a:lnTo>
                  <a:lnTo>
                    <a:pt x="70" y="180"/>
                  </a:lnTo>
                  <a:lnTo>
                    <a:pt x="84" y="170"/>
                  </a:lnTo>
                  <a:lnTo>
                    <a:pt x="84" y="161"/>
                  </a:lnTo>
                  <a:lnTo>
                    <a:pt x="101" y="161"/>
                  </a:lnTo>
                  <a:lnTo>
                    <a:pt x="119" y="170"/>
                  </a:lnTo>
                  <a:lnTo>
                    <a:pt x="119" y="196"/>
                  </a:lnTo>
                  <a:lnTo>
                    <a:pt x="127" y="206"/>
                  </a:lnTo>
                  <a:lnTo>
                    <a:pt x="119" y="213"/>
                  </a:lnTo>
                  <a:lnTo>
                    <a:pt x="119" y="222"/>
                  </a:lnTo>
                  <a:lnTo>
                    <a:pt x="141" y="213"/>
                  </a:lnTo>
                  <a:lnTo>
                    <a:pt x="174" y="229"/>
                  </a:lnTo>
                  <a:lnTo>
                    <a:pt x="183" y="222"/>
                  </a:lnTo>
                  <a:lnTo>
                    <a:pt x="206" y="239"/>
                  </a:lnTo>
                  <a:lnTo>
                    <a:pt x="213" y="249"/>
                  </a:lnTo>
                  <a:lnTo>
                    <a:pt x="213" y="229"/>
                  </a:lnTo>
                  <a:lnTo>
                    <a:pt x="206" y="229"/>
                  </a:lnTo>
                  <a:lnTo>
                    <a:pt x="206" y="222"/>
                  </a:lnTo>
                  <a:lnTo>
                    <a:pt x="206" y="186"/>
                  </a:lnTo>
                  <a:lnTo>
                    <a:pt x="206" y="180"/>
                  </a:lnTo>
                  <a:lnTo>
                    <a:pt x="230" y="180"/>
                  </a:lnTo>
                  <a:lnTo>
                    <a:pt x="213" y="153"/>
                  </a:lnTo>
                  <a:lnTo>
                    <a:pt x="213" y="127"/>
                  </a:lnTo>
                  <a:lnTo>
                    <a:pt x="213" y="111"/>
                  </a:lnTo>
                  <a:lnTo>
                    <a:pt x="213" y="101"/>
                  </a:lnTo>
                  <a:lnTo>
                    <a:pt x="206" y="101"/>
                  </a:lnTo>
                  <a:lnTo>
                    <a:pt x="213" y="84"/>
                  </a:lnTo>
                  <a:lnTo>
                    <a:pt x="223" y="59"/>
                  </a:lnTo>
                  <a:lnTo>
                    <a:pt x="230" y="50"/>
                  </a:lnTo>
                  <a:lnTo>
                    <a:pt x="238" y="34"/>
                  </a:lnTo>
                  <a:lnTo>
                    <a:pt x="230" y="34"/>
                  </a:lnTo>
                  <a:lnTo>
                    <a:pt x="230" y="16"/>
                  </a:lnTo>
                  <a:lnTo>
                    <a:pt x="223" y="8"/>
                  </a:lnTo>
                  <a:lnTo>
                    <a:pt x="198" y="8"/>
                  </a:lnTo>
                  <a:lnTo>
                    <a:pt x="190" y="0"/>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153" name="Freeform 1030"/>
            <p:cNvSpPr>
              <a:spLocks noChangeAspect="1"/>
            </p:cNvSpPr>
            <p:nvPr/>
          </p:nvSpPr>
          <p:spPr bwMode="auto">
            <a:xfrm>
              <a:off x="2856" y="2711"/>
              <a:ext cx="152" cy="121"/>
            </a:xfrm>
            <a:custGeom>
              <a:avLst/>
              <a:gdLst>
                <a:gd name="T0" fmla="*/ 22 w 152"/>
                <a:gd name="T1" fmla="*/ 25 h 128"/>
                <a:gd name="T2" fmla="*/ 55 w 152"/>
                <a:gd name="T3" fmla="*/ 37 h 128"/>
                <a:gd name="T4" fmla="*/ 64 w 152"/>
                <a:gd name="T5" fmla="*/ 32 h 128"/>
                <a:gd name="T6" fmla="*/ 86 w 152"/>
                <a:gd name="T7" fmla="*/ 43 h 128"/>
                <a:gd name="T8" fmla="*/ 94 w 152"/>
                <a:gd name="T9" fmla="*/ 52 h 128"/>
                <a:gd name="T10" fmla="*/ 94 w 152"/>
                <a:gd name="T11" fmla="*/ 37 h 128"/>
                <a:gd name="T12" fmla="*/ 86 w 152"/>
                <a:gd name="T13" fmla="*/ 37 h 128"/>
                <a:gd name="T14" fmla="*/ 86 w 152"/>
                <a:gd name="T15" fmla="*/ 32 h 128"/>
                <a:gd name="T16" fmla="*/ 86 w 152"/>
                <a:gd name="T17" fmla="*/ 6 h 128"/>
                <a:gd name="T18" fmla="*/ 86 w 152"/>
                <a:gd name="T19" fmla="*/ 0 h 128"/>
                <a:gd name="T20" fmla="*/ 111 w 152"/>
                <a:gd name="T21" fmla="*/ 0 h 128"/>
                <a:gd name="T22" fmla="*/ 118 w 152"/>
                <a:gd name="T23" fmla="*/ 0 h 128"/>
                <a:gd name="T24" fmla="*/ 142 w 152"/>
                <a:gd name="T25" fmla="*/ 11 h 128"/>
                <a:gd name="T26" fmla="*/ 151 w 152"/>
                <a:gd name="T27" fmla="*/ 25 h 128"/>
                <a:gd name="T28" fmla="*/ 142 w 152"/>
                <a:gd name="T29" fmla="*/ 32 h 128"/>
                <a:gd name="T30" fmla="*/ 142 w 152"/>
                <a:gd name="T31" fmla="*/ 37 h 128"/>
                <a:gd name="T32" fmla="*/ 135 w 152"/>
                <a:gd name="T33" fmla="*/ 52 h 128"/>
                <a:gd name="T34" fmla="*/ 142 w 152"/>
                <a:gd name="T35" fmla="*/ 57 h 128"/>
                <a:gd name="T36" fmla="*/ 103 w 152"/>
                <a:gd name="T37" fmla="*/ 68 h 128"/>
                <a:gd name="T38" fmla="*/ 103 w 152"/>
                <a:gd name="T39" fmla="*/ 76 h 128"/>
                <a:gd name="T40" fmla="*/ 86 w 152"/>
                <a:gd name="T41" fmla="*/ 76 h 128"/>
                <a:gd name="T42" fmla="*/ 86 w 152"/>
                <a:gd name="T43" fmla="*/ 83 h 128"/>
                <a:gd name="T44" fmla="*/ 64 w 152"/>
                <a:gd name="T45" fmla="*/ 95 h 128"/>
                <a:gd name="T46" fmla="*/ 39 w 152"/>
                <a:gd name="T47" fmla="*/ 95 h 128"/>
                <a:gd name="T48" fmla="*/ 22 w 152"/>
                <a:gd name="T49" fmla="*/ 89 h 128"/>
                <a:gd name="T50" fmla="*/ 14 w 152"/>
                <a:gd name="T51" fmla="*/ 95 h 128"/>
                <a:gd name="T52" fmla="*/ 0 w 152"/>
                <a:gd name="T53" fmla="*/ 83 h 128"/>
                <a:gd name="T54" fmla="*/ 0 w 152"/>
                <a:gd name="T55" fmla="*/ 52 h 128"/>
                <a:gd name="T56" fmla="*/ 30 w 152"/>
                <a:gd name="T57" fmla="*/ 43 h 128"/>
                <a:gd name="T58" fmla="*/ 22 w 152"/>
                <a:gd name="T59" fmla="*/ 25 h 12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2"/>
                <a:gd name="T91" fmla="*/ 0 h 128"/>
                <a:gd name="T92" fmla="*/ 152 w 152"/>
                <a:gd name="T93" fmla="*/ 128 h 12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2" h="128">
                  <a:moveTo>
                    <a:pt x="22" y="33"/>
                  </a:moveTo>
                  <a:lnTo>
                    <a:pt x="55" y="48"/>
                  </a:lnTo>
                  <a:lnTo>
                    <a:pt x="64" y="42"/>
                  </a:lnTo>
                  <a:lnTo>
                    <a:pt x="86" y="58"/>
                  </a:lnTo>
                  <a:lnTo>
                    <a:pt x="94" y="68"/>
                  </a:lnTo>
                  <a:lnTo>
                    <a:pt x="94" y="48"/>
                  </a:lnTo>
                  <a:lnTo>
                    <a:pt x="86" y="48"/>
                  </a:lnTo>
                  <a:lnTo>
                    <a:pt x="86" y="42"/>
                  </a:lnTo>
                  <a:lnTo>
                    <a:pt x="86" y="6"/>
                  </a:lnTo>
                  <a:lnTo>
                    <a:pt x="86" y="0"/>
                  </a:lnTo>
                  <a:lnTo>
                    <a:pt x="111" y="0"/>
                  </a:lnTo>
                  <a:lnTo>
                    <a:pt x="118" y="0"/>
                  </a:lnTo>
                  <a:lnTo>
                    <a:pt x="142" y="16"/>
                  </a:lnTo>
                  <a:lnTo>
                    <a:pt x="151" y="33"/>
                  </a:lnTo>
                  <a:lnTo>
                    <a:pt x="142" y="42"/>
                  </a:lnTo>
                  <a:lnTo>
                    <a:pt x="142" y="48"/>
                  </a:lnTo>
                  <a:lnTo>
                    <a:pt x="135" y="68"/>
                  </a:lnTo>
                  <a:lnTo>
                    <a:pt x="142" y="75"/>
                  </a:lnTo>
                  <a:lnTo>
                    <a:pt x="103" y="90"/>
                  </a:lnTo>
                  <a:lnTo>
                    <a:pt x="103" y="101"/>
                  </a:lnTo>
                  <a:lnTo>
                    <a:pt x="86" y="101"/>
                  </a:lnTo>
                  <a:lnTo>
                    <a:pt x="86" y="110"/>
                  </a:lnTo>
                  <a:lnTo>
                    <a:pt x="64" y="127"/>
                  </a:lnTo>
                  <a:lnTo>
                    <a:pt x="39" y="127"/>
                  </a:lnTo>
                  <a:lnTo>
                    <a:pt x="22" y="117"/>
                  </a:lnTo>
                  <a:lnTo>
                    <a:pt x="14" y="127"/>
                  </a:lnTo>
                  <a:lnTo>
                    <a:pt x="0" y="110"/>
                  </a:lnTo>
                  <a:lnTo>
                    <a:pt x="0" y="68"/>
                  </a:lnTo>
                  <a:lnTo>
                    <a:pt x="30" y="58"/>
                  </a:lnTo>
                  <a:lnTo>
                    <a:pt x="22" y="33"/>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154" name="Freeform 1031"/>
            <p:cNvSpPr>
              <a:spLocks noChangeAspect="1"/>
            </p:cNvSpPr>
            <p:nvPr/>
          </p:nvSpPr>
          <p:spPr bwMode="auto">
            <a:xfrm>
              <a:off x="2856" y="2711"/>
              <a:ext cx="152" cy="121"/>
            </a:xfrm>
            <a:custGeom>
              <a:avLst/>
              <a:gdLst>
                <a:gd name="T0" fmla="*/ 22 w 152"/>
                <a:gd name="T1" fmla="*/ 25 h 128"/>
                <a:gd name="T2" fmla="*/ 55 w 152"/>
                <a:gd name="T3" fmla="*/ 37 h 128"/>
                <a:gd name="T4" fmla="*/ 64 w 152"/>
                <a:gd name="T5" fmla="*/ 32 h 128"/>
                <a:gd name="T6" fmla="*/ 86 w 152"/>
                <a:gd name="T7" fmla="*/ 43 h 128"/>
                <a:gd name="T8" fmla="*/ 94 w 152"/>
                <a:gd name="T9" fmla="*/ 52 h 128"/>
                <a:gd name="T10" fmla="*/ 94 w 152"/>
                <a:gd name="T11" fmla="*/ 37 h 128"/>
                <a:gd name="T12" fmla="*/ 86 w 152"/>
                <a:gd name="T13" fmla="*/ 37 h 128"/>
                <a:gd name="T14" fmla="*/ 86 w 152"/>
                <a:gd name="T15" fmla="*/ 32 h 128"/>
                <a:gd name="T16" fmla="*/ 86 w 152"/>
                <a:gd name="T17" fmla="*/ 6 h 128"/>
                <a:gd name="T18" fmla="*/ 86 w 152"/>
                <a:gd name="T19" fmla="*/ 0 h 128"/>
                <a:gd name="T20" fmla="*/ 111 w 152"/>
                <a:gd name="T21" fmla="*/ 0 h 128"/>
                <a:gd name="T22" fmla="*/ 118 w 152"/>
                <a:gd name="T23" fmla="*/ 0 h 128"/>
                <a:gd name="T24" fmla="*/ 142 w 152"/>
                <a:gd name="T25" fmla="*/ 11 h 128"/>
                <a:gd name="T26" fmla="*/ 151 w 152"/>
                <a:gd name="T27" fmla="*/ 25 h 128"/>
                <a:gd name="T28" fmla="*/ 142 w 152"/>
                <a:gd name="T29" fmla="*/ 32 h 128"/>
                <a:gd name="T30" fmla="*/ 142 w 152"/>
                <a:gd name="T31" fmla="*/ 37 h 128"/>
                <a:gd name="T32" fmla="*/ 135 w 152"/>
                <a:gd name="T33" fmla="*/ 52 h 128"/>
                <a:gd name="T34" fmla="*/ 142 w 152"/>
                <a:gd name="T35" fmla="*/ 57 h 128"/>
                <a:gd name="T36" fmla="*/ 103 w 152"/>
                <a:gd name="T37" fmla="*/ 68 h 128"/>
                <a:gd name="T38" fmla="*/ 103 w 152"/>
                <a:gd name="T39" fmla="*/ 76 h 128"/>
                <a:gd name="T40" fmla="*/ 86 w 152"/>
                <a:gd name="T41" fmla="*/ 76 h 128"/>
                <a:gd name="T42" fmla="*/ 86 w 152"/>
                <a:gd name="T43" fmla="*/ 83 h 128"/>
                <a:gd name="T44" fmla="*/ 64 w 152"/>
                <a:gd name="T45" fmla="*/ 95 h 128"/>
                <a:gd name="T46" fmla="*/ 39 w 152"/>
                <a:gd name="T47" fmla="*/ 95 h 128"/>
                <a:gd name="T48" fmla="*/ 22 w 152"/>
                <a:gd name="T49" fmla="*/ 89 h 128"/>
                <a:gd name="T50" fmla="*/ 14 w 152"/>
                <a:gd name="T51" fmla="*/ 95 h 128"/>
                <a:gd name="T52" fmla="*/ 0 w 152"/>
                <a:gd name="T53" fmla="*/ 83 h 128"/>
                <a:gd name="T54" fmla="*/ 0 w 152"/>
                <a:gd name="T55" fmla="*/ 52 h 128"/>
                <a:gd name="T56" fmla="*/ 30 w 152"/>
                <a:gd name="T57" fmla="*/ 43 h 128"/>
                <a:gd name="T58" fmla="*/ 22 w 152"/>
                <a:gd name="T59" fmla="*/ 25 h 12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2"/>
                <a:gd name="T91" fmla="*/ 0 h 128"/>
                <a:gd name="T92" fmla="*/ 152 w 152"/>
                <a:gd name="T93" fmla="*/ 128 h 12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2" h="128">
                  <a:moveTo>
                    <a:pt x="22" y="33"/>
                  </a:moveTo>
                  <a:lnTo>
                    <a:pt x="55" y="48"/>
                  </a:lnTo>
                  <a:lnTo>
                    <a:pt x="64" y="42"/>
                  </a:lnTo>
                  <a:lnTo>
                    <a:pt x="86" y="58"/>
                  </a:lnTo>
                  <a:lnTo>
                    <a:pt x="94" y="68"/>
                  </a:lnTo>
                  <a:lnTo>
                    <a:pt x="94" y="48"/>
                  </a:lnTo>
                  <a:lnTo>
                    <a:pt x="86" y="48"/>
                  </a:lnTo>
                  <a:lnTo>
                    <a:pt x="86" y="42"/>
                  </a:lnTo>
                  <a:lnTo>
                    <a:pt x="86" y="6"/>
                  </a:lnTo>
                  <a:lnTo>
                    <a:pt x="86" y="0"/>
                  </a:lnTo>
                  <a:lnTo>
                    <a:pt x="111" y="0"/>
                  </a:lnTo>
                  <a:lnTo>
                    <a:pt x="118" y="0"/>
                  </a:lnTo>
                  <a:lnTo>
                    <a:pt x="142" y="16"/>
                  </a:lnTo>
                  <a:lnTo>
                    <a:pt x="151" y="33"/>
                  </a:lnTo>
                  <a:lnTo>
                    <a:pt x="142" y="42"/>
                  </a:lnTo>
                  <a:lnTo>
                    <a:pt x="142" y="48"/>
                  </a:lnTo>
                  <a:lnTo>
                    <a:pt x="135" y="68"/>
                  </a:lnTo>
                  <a:lnTo>
                    <a:pt x="142" y="75"/>
                  </a:lnTo>
                  <a:lnTo>
                    <a:pt x="103" y="90"/>
                  </a:lnTo>
                  <a:lnTo>
                    <a:pt x="103" y="101"/>
                  </a:lnTo>
                  <a:lnTo>
                    <a:pt x="86" y="101"/>
                  </a:lnTo>
                  <a:lnTo>
                    <a:pt x="86" y="110"/>
                  </a:lnTo>
                  <a:lnTo>
                    <a:pt x="64" y="127"/>
                  </a:lnTo>
                  <a:lnTo>
                    <a:pt x="39" y="127"/>
                  </a:lnTo>
                  <a:lnTo>
                    <a:pt x="22" y="117"/>
                  </a:lnTo>
                  <a:lnTo>
                    <a:pt x="14" y="127"/>
                  </a:lnTo>
                  <a:lnTo>
                    <a:pt x="0" y="110"/>
                  </a:lnTo>
                  <a:lnTo>
                    <a:pt x="0" y="68"/>
                  </a:lnTo>
                  <a:lnTo>
                    <a:pt x="30" y="58"/>
                  </a:lnTo>
                  <a:lnTo>
                    <a:pt x="22" y="33"/>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155" name="Freeform 1032"/>
            <p:cNvSpPr>
              <a:spLocks noChangeAspect="1"/>
            </p:cNvSpPr>
            <p:nvPr/>
          </p:nvSpPr>
          <p:spPr bwMode="auto">
            <a:xfrm>
              <a:off x="2991" y="2725"/>
              <a:ext cx="41" cy="97"/>
            </a:xfrm>
            <a:custGeom>
              <a:avLst/>
              <a:gdLst>
                <a:gd name="T0" fmla="*/ 7 w 42"/>
                <a:gd name="T1" fmla="*/ 45 h 102"/>
                <a:gd name="T2" fmla="*/ 0 w 42"/>
                <a:gd name="T3" fmla="*/ 41 h 102"/>
                <a:gd name="T4" fmla="*/ 7 w 42"/>
                <a:gd name="T5" fmla="*/ 26 h 102"/>
                <a:gd name="T6" fmla="*/ 7 w 42"/>
                <a:gd name="T7" fmla="*/ 20 h 102"/>
                <a:gd name="T8" fmla="*/ 15 w 42"/>
                <a:gd name="T9" fmla="*/ 11 h 102"/>
                <a:gd name="T10" fmla="*/ 7 w 42"/>
                <a:gd name="T11" fmla="*/ 0 h 102"/>
                <a:gd name="T12" fmla="*/ 15 w 42"/>
                <a:gd name="T13" fmla="*/ 0 h 102"/>
                <a:gd name="T14" fmla="*/ 21 w 42"/>
                <a:gd name="T15" fmla="*/ 0 h 102"/>
                <a:gd name="T16" fmla="*/ 28 w 42"/>
                <a:gd name="T17" fmla="*/ 20 h 102"/>
                <a:gd name="T18" fmla="*/ 21 w 42"/>
                <a:gd name="T19" fmla="*/ 26 h 102"/>
                <a:gd name="T20" fmla="*/ 28 w 42"/>
                <a:gd name="T21" fmla="*/ 41 h 102"/>
                <a:gd name="T22" fmla="*/ 36 w 42"/>
                <a:gd name="T23" fmla="*/ 52 h 102"/>
                <a:gd name="T24" fmla="*/ 36 w 42"/>
                <a:gd name="T25" fmla="*/ 65 h 102"/>
                <a:gd name="T26" fmla="*/ 28 w 42"/>
                <a:gd name="T27" fmla="*/ 79 h 102"/>
                <a:gd name="T28" fmla="*/ 21 w 42"/>
                <a:gd name="T29" fmla="*/ 65 h 102"/>
                <a:gd name="T30" fmla="*/ 21 w 42"/>
                <a:gd name="T31" fmla="*/ 52 h 102"/>
                <a:gd name="T32" fmla="*/ 15 w 42"/>
                <a:gd name="T33" fmla="*/ 52 h 102"/>
                <a:gd name="T34" fmla="*/ 7 w 42"/>
                <a:gd name="T35" fmla="*/ 45 h 10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102"/>
                <a:gd name="T56" fmla="*/ 42 w 42"/>
                <a:gd name="T57" fmla="*/ 102 h 10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102">
                  <a:moveTo>
                    <a:pt x="7" y="58"/>
                  </a:moveTo>
                  <a:lnTo>
                    <a:pt x="0" y="51"/>
                  </a:lnTo>
                  <a:lnTo>
                    <a:pt x="7" y="32"/>
                  </a:lnTo>
                  <a:lnTo>
                    <a:pt x="7" y="25"/>
                  </a:lnTo>
                  <a:lnTo>
                    <a:pt x="15" y="16"/>
                  </a:lnTo>
                  <a:lnTo>
                    <a:pt x="7" y="0"/>
                  </a:lnTo>
                  <a:lnTo>
                    <a:pt x="15" y="0"/>
                  </a:lnTo>
                  <a:lnTo>
                    <a:pt x="23" y="0"/>
                  </a:lnTo>
                  <a:lnTo>
                    <a:pt x="33" y="25"/>
                  </a:lnTo>
                  <a:lnTo>
                    <a:pt x="23" y="32"/>
                  </a:lnTo>
                  <a:lnTo>
                    <a:pt x="33" y="51"/>
                  </a:lnTo>
                  <a:lnTo>
                    <a:pt x="41" y="67"/>
                  </a:lnTo>
                  <a:lnTo>
                    <a:pt x="41" y="84"/>
                  </a:lnTo>
                  <a:lnTo>
                    <a:pt x="33" y="101"/>
                  </a:lnTo>
                  <a:lnTo>
                    <a:pt x="23" y="84"/>
                  </a:lnTo>
                  <a:lnTo>
                    <a:pt x="23" y="67"/>
                  </a:lnTo>
                  <a:lnTo>
                    <a:pt x="15" y="67"/>
                  </a:lnTo>
                  <a:lnTo>
                    <a:pt x="7" y="58"/>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156" name="Freeform 1033"/>
            <p:cNvSpPr>
              <a:spLocks noChangeAspect="1"/>
            </p:cNvSpPr>
            <p:nvPr/>
          </p:nvSpPr>
          <p:spPr bwMode="auto">
            <a:xfrm>
              <a:off x="2991" y="2725"/>
              <a:ext cx="41" cy="97"/>
            </a:xfrm>
            <a:custGeom>
              <a:avLst/>
              <a:gdLst>
                <a:gd name="T0" fmla="*/ 7 w 42"/>
                <a:gd name="T1" fmla="*/ 45 h 102"/>
                <a:gd name="T2" fmla="*/ 0 w 42"/>
                <a:gd name="T3" fmla="*/ 41 h 102"/>
                <a:gd name="T4" fmla="*/ 7 w 42"/>
                <a:gd name="T5" fmla="*/ 26 h 102"/>
                <a:gd name="T6" fmla="*/ 7 w 42"/>
                <a:gd name="T7" fmla="*/ 20 h 102"/>
                <a:gd name="T8" fmla="*/ 15 w 42"/>
                <a:gd name="T9" fmla="*/ 11 h 102"/>
                <a:gd name="T10" fmla="*/ 7 w 42"/>
                <a:gd name="T11" fmla="*/ 0 h 102"/>
                <a:gd name="T12" fmla="*/ 15 w 42"/>
                <a:gd name="T13" fmla="*/ 0 h 102"/>
                <a:gd name="T14" fmla="*/ 21 w 42"/>
                <a:gd name="T15" fmla="*/ 0 h 102"/>
                <a:gd name="T16" fmla="*/ 28 w 42"/>
                <a:gd name="T17" fmla="*/ 20 h 102"/>
                <a:gd name="T18" fmla="*/ 21 w 42"/>
                <a:gd name="T19" fmla="*/ 26 h 102"/>
                <a:gd name="T20" fmla="*/ 28 w 42"/>
                <a:gd name="T21" fmla="*/ 41 h 102"/>
                <a:gd name="T22" fmla="*/ 36 w 42"/>
                <a:gd name="T23" fmla="*/ 52 h 102"/>
                <a:gd name="T24" fmla="*/ 36 w 42"/>
                <a:gd name="T25" fmla="*/ 65 h 102"/>
                <a:gd name="T26" fmla="*/ 28 w 42"/>
                <a:gd name="T27" fmla="*/ 79 h 102"/>
                <a:gd name="T28" fmla="*/ 21 w 42"/>
                <a:gd name="T29" fmla="*/ 65 h 102"/>
                <a:gd name="T30" fmla="*/ 21 w 42"/>
                <a:gd name="T31" fmla="*/ 52 h 102"/>
                <a:gd name="T32" fmla="*/ 15 w 42"/>
                <a:gd name="T33" fmla="*/ 52 h 102"/>
                <a:gd name="T34" fmla="*/ 7 w 42"/>
                <a:gd name="T35" fmla="*/ 45 h 10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102"/>
                <a:gd name="T56" fmla="*/ 42 w 42"/>
                <a:gd name="T57" fmla="*/ 102 h 10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102">
                  <a:moveTo>
                    <a:pt x="7" y="58"/>
                  </a:moveTo>
                  <a:lnTo>
                    <a:pt x="0" y="51"/>
                  </a:lnTo>
                  <a:lnTo>
                    <a:pt x="7" y="32"/>
                  </a:lnTo>
                  <a:lnTo>
                    <a:pt x="7" y="25"/>
                  </a:lnTo>
                  <a:lnTo>
                    <a:pt x="15" y="16"/>
                  </a:lnTo>
                  <a:lnTo>
                    <a:pt x="7" y="0"/>
                  </a:lnTo>
                  <a:lnTo>
                    <a:pt x="15" y="0"/>
                  </a:lnTo>
                  <a:lnTo>
                    <a:pt x="23" y="0"/>
                  </a:lnTo>
                  <a:lnTo>
                    <a:pt x="33" y="25"/>
                  </a:lnTo>
                  <a:lnTo>
                    <a:pt x="23" y="32"/>
                  </a:lnTo>
                  <a:lnTo>
                    <a:pt x="33" y="51"/>
                  </a:lnTo>
                  <a:lnTo>
                    <a:pt x="41" y="67"/>
                  </a:lnTo>
                  <a:lnTo>
                    <a:pt x="41" y="84"/>
                  </a:lnTo>
                  <a:lnTo>
                    <a:pt x="33" y="101"/>
                  </a:lnTo>
                  <a:lnTo>
                    <a:pt x="23" y="84"/>
                  </a:lnTo>
                  <a:lnTo>
                    <a:pt x="23" y="67"/>
                  </a:lnTo>
                  <a:lnTo>
                    <a:pt x="15" y="67"/>
                  </a:lnTo>
                  <a:lnTo>
                    <a:pt x="7" y="58"/>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157" name="Freeform 1034"/>
            <p:cNvSpPr>
              <a:spLocks noChangeAspect="1"/>
            </p:cNvSpPr>
            <p:nvPr/>
          </p:nvSpPr>
          <p:spPr bwMode="auto">
            <a:xfrm>
              <a:off x="2746" y="2419"/>
              <a:ext cx="32" cy="26"/>
            </a:xfrm>
            <a:custGeom>
              <a:avLst/>
              <a:gdLst>
                <a:gd name="T0" fmla="*/ 0 w 33"/>
                <a:gd name="T1" fmla="*/ 7 h 28"/>
                <a:gd name="T2" fmla="*/ 14 w 33"/>
                <a:gd name="T3" fmla="*/ 19 h 28"/>
                <a:gd name="T4" fmla="*/ 18 w 33"/>
                <a:gd name="T5" fmla="*/ 11 h 28"/>
                <a:gd name="T6" fmla="*/ 27 w 33"/>
                <a:gd name="T7" fmla="*/ 11 h 28"/>
                <a:gd name="T8" fmla="*/ 14 w 33"/>
                <a:gd name="T9" fmla="*/ 7 h 28"/>
                <a:gd name="T10" fmla="*/ 8 w 33"/>
                <a:gd name="T11" fmla="*/ 0 h 28"/>
                <a:gd name="T12" fmla="*/ 0 w 33"/>
                <a:gd name="T13" fmla="*/ 7 h 28"/>
                <a:gd name="T14" fmla="*/ 0 60000 65536"/>
                <a:gd name="T15" fmla="*/ 0 60000 65536"/>
                <a:gd name="T16" fmla="*/ 0 60000 65536"/>
                <a:gd name="T17" fmla="*/ 0 60000 65536"/>
                <a:gd name="T18" fmla="*/ 0 60000 65536"/>
                <a:gd name="T19" fmla="*/ 0 60000 65536"/>
                <a:gd name="T20" fmla="*/ 0 60000 65536"/>
                <a:gd name="T21" fmla="*/ 0 w 33"/>
                <a:gd name="T22" fmla="*/ 0 h 28"/>
                <a:gd name="T23" fmla="*/ 33 w 33"/>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28">
                  <a:moveTo>
                    <a:pt x="0" y="10"/>
                  </a:moveTo>
                  <a:lnTo>
                    <a:pt x="14" y="27"/>
                  </a:lnTo>
                  <a:lnTo>
                    <a:pt x="23" y="16"/>
                  </a:lnTo>
                  <a:lnTo>
                    <a:pt x="32" y="16"/>
                  </a:lnTo>
                  <a:lnTo>
                    <a:pt x="14" y="10"/>
                  </a:lnTo>
                  <a:lnTo>
                    <a:pt x="8" y="0"/>
                  </a:lnTo>
                  <a:lnTo>
                    <a:pt x="0" y="10"/>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158" name="Freeform 1035"/>
            <p:cNvSpPr>
              <a:spLocks noChangeAspect="1"/>
            </p:cNvSpPr>
            <p:nvPr/>
          </p:nvSpPr>
          <p:spPr bwMode="auto">
            <a:xfrm>
              <a:off x="2746" y="2419"/>
              <a:ext cx="32" cy="26"/>
            </a:xfrm>
            <a:custGeom>
              <a:avLst/>
              <a:gdLst>
                <a:gd name="T0" fmla="*/ 0 w 33"/>
                <a:gd name="T1" fmla="*/ 7 h 28"/>
                <a:gd name="T2" fmla="*/ 14 w 33"/>
                <a:gd name="T3" fmla="*/ 19 h 28"/>
                <a:gd name="T4" fmla="*/ 18 w 33"/>
                <a:gd name="T5" fmla="*/ 11 h 28"/>
                <a:gd name="T6" fmla="*/ 27 w 33"/>
                <a:gd name="T7" fmla="*/ 11 h 28"/>
                <a:gd name="T8" fmla="*/ 14 w 33"/>
                <a:gd name="T9" fmla="*/ 7 h 28"/>
                <a:gd name="T10" fmla="*/ 8 w 33"/>
                <a:gd name="T11" fmla="*/ 0 h 28"/>
                <a:gd name="T12" fmla="*/ 0 w 33"/>
                <a:gd name="T13" fmla="*/ 7 h 28"/>
                <a:gd name="T14" fmla="*/ 0 60000 65536"/>
                <a:gd name="T15" fmla="*/ 0 60000 65536"/>
                <a:gd name="T16" fmla="*/ 0 60000 65536"/>
                <a:gd name="T17" fmla="*/ 0 60000 65536"/>
                <a:gd name="T18" fmla="*/ 0 60000 65536"/>
                <a:gd name="T19" fmla="*/ 0 60000 65536"/>
                <a:gd name="T20" fmla="*/ 0 60000 65536"/>
                <a:gd name="T21" fmla="*/ 0 w 33"/>
                <a:gd name="T22" fmla="*/ 0 h 28"/>
                <a:gd name="T23" fmla="*/ 33 w 33"/>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28">
                  <a:moveTo>
                    <a:pt x="0" y="10"/>
                  </a:moveTo>
                  <a:lnTo>
                    <a:pt x="14" y="27"/>
                  </a:lnTo>
                  <a:lnTo>
                    <a:pt x="23" y="16"/>
                  </a:lnTo>
                  <a:lnTo>
                    <a:pt x="32" y="16"/>
                  </a:lnTo>
                  <a:lnTo>
                    <a:pt x="14" y="10"/>
                  </a:lnTo>
                  <a:lnTo>
                    <a:pt x="8" y="0"/>
                  </a:lnTo>
                  <a:lnTo>
                    <a:pt x="0" y="10"/>
                  </a:lnTo>
                </a:path>
              </a:pathLst>
            </a:custGeom>
            <a:grpFill/>
            <a:ln w="12700" cap="rnd">
              <a:solidFill>
                <a:schemeClr val="bg2"/>
              </a:solidFill>
              <a:round/>
              <a:headEnd type="none" w="sm" len="sm"/>
              <a:tailEnd type="none" w="sm" len="sm"/>
            </a:ln>
          </p:spPr>
          <p:txBody>
            <a:bodyPr/>
            <a:lstStyle/>
            <a:p>
              <a:pPr eaLnBrk="0" hangingPunct="0"/>
              <a:endParaRPr lang="en-US"/>
            </a:p>
          </p:txBody>
        </p:sp>
        <p:grpSp>
          <p:nvGrpSpPr>
            <p:cNvPr id="3" name="Group 1036"/>
            <p:cNvGrpSpPr>
              <a:grpSpLocks noChangeAspect="1"/>
            </p:cNvGrpSpPr>
            <p:nvPr/>
          </p:nvGrpSpPr>
          <p:grpSpPr bwMode="auto">
            <a:xfrm>
              <a:off x="2911" y="2071"/>
              <a:ext cx="1" cy="16"/>
              <a:chOff x="3356" y="2556"/>
              <a:chExt cx="1" cy="17"/>
            </a:xfrm>
            <a:grpFill/>
          </p:grpSpPr>
          <p:sp>
            <p:nvSpPr>
              <p:cNvPr id="488" name="Freeform 1037"/>
              <p:cNvSpPr>
                <a:spLocks noChangeAspect="1"/>
              </p:cNvSpPr>
              <p:nvPr/>
            </p:nvSpPr>
            <p:spPr bwMode="auto">
              <a:xfrm>
                <a:off x="3356" y="2556"/>
                <a:ext cx="1" cy="17"/>
              </a:xfrm>
              <a:custGeom>
                <a:avLst/>
                <a:gdLst>
                  <a:gd name="T0" fmla="*/ 0 w 1"/>
                  <a:gd name="T1" fmla="*/ 0 h 17"/>
                  <a:gd name="T2" fmla="*/ 0 w 1"/>
                  <a:gd name="T3" fmla="*/ 16 h 17"/>
                  <a:gd name="T4" fmla="*/ 0 w 1"/>
                  <a:gd name="T5" fmla="*/ 0 h 17"/>
                  <a:gd name="T6" fmla="*/ 0 60000 65536"/>
                  <a:gd name="T7" fmla="*/ 0 60000 65536"/>
                  <a:gd name="T8" fmla="*/ 0 60000 65536"/>
                  <a:gd name="T9" fmla="*/ 0 w 1"/>
                  <a:gd name="T10" fmla="*/ 0 h 17"/>
                  <a:gd name="T11" fmla="*/ 1 w 1"/>
                  <a:gd name="T12" fmla="*/ 17 h 17"/>
                </a:gdLst>
                <a:ahLst/>
                <a:cxnLst>
                  <a:cxn ang="T6">
                    <a:pos x="T0" y="T1"/>
                  </a:cxn>
                  <a:cxn ang="T7">
                    <a:pos x="T2" y="T3"/>
                  </a:cxn>
                  <a:cxn ang="T8">
                    <a:pos x="T4" y="T5"/>
                  </a:cxn>
                </a:cxnLst>
                <a:rect l="T9" t="T10" r="T11" b="T12"/>
                <a:pathLst>
                  <a:path w="1" h="17">
                    <a:moveTo>
                      <a:pt x="0" y="0"/>
                    </a:moveTo>
                    <a:lnTo>
                      <a:pt x="0" y="16"/>
                    </a:lnTo>
                    <a:lnTo>
                      <a:pt x="0" y="0"/>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489" name="Line 1038"/>
              <p:cNvSpPr>
                <a:spLocks noChangeAspect="1" noChangeShapeType="1"/>
              </p:cNvSpPr>
              <p:nvPr/>
            </p:nvSpPr>
            <p:spPr bwMode="auto">
              <a:xfrm>
                <a:off x="3356" y="2556"/>
                <a:ext cx="1" cy="10"/>
              </a:xfrm>
              <a:prstGeom prst="line">
                <a:avLst/>
              </a:prstGeom>
              <a:grpFill/>
              <a:ln w="12700">
                <a:solidFill>
                  <a:schemeClr val="bg2"/>
                </a:solidFill>
                <a:round/>
                <a:headEnd type="none" w="sm" len="sm"/>
                <a:tailEnd type="none" w="sm" len="sm"/>
              </a:ln>
            </p:spPr>
            <p:txBody>
              <a:bodyPr/>
              <a:lstStyle/>
              <a:p>
                <a:endParaRPr lang="en-US"/>
              </a:p>
            </p:txBody>
          </p:sp>
        </p:grpSp>
        <p:sp>
          <p:nvSpPr>
            <p:cNvPr id="160" name="Freeform 1039"/>
            <p:cNvSpPr>
              <a:spLocks noChangeAspect="1"/>
            </p:cNvSpPr>
            <p:nvPr/>
          </p:nvSpPr>
          <p:spPr bwMode="auto">
            <a:xfrm>
              <a:off x="2925" y="1919"/>
              <a:ext cx="179" cy="114"/>
            </a:xfrm>
            <a:custGeom>
              <a:avLst/>
              <a:gdLst>
                <a:gd name="T0" fmla="*/ 112 w 179"/>
                <a:gd name="T1" fmla="*/ 32 h 120"/>
                <a:gd name="T2" fmla="*/ 105 w 179"/>
                <a:gd name="T3" fmla="*/ 32 h 120"/>
                <a:gd name="T4" fmla="*/ 88 w 179"/>
                <a:gd name="T5" fmla="*/ 26 h 120"/>
                <a:gd name="T6" fmla="*/ 130 w 179"/>
                <a:gd name="T7" fmla="*/ 6 h 120"/>
                <a:gd name="T8" fmla="*/ 145 w 179"/>
                <a:gd name="T9" fmla="*/ 0 h 120"/>
                <a:gd name="T10" fmla="*/ 153 w 179"/>
                <a:gd name="T11" fmla="*/ 6 h 120"/>
                <a:gd name="T12" fmla="*/ 130 w 179"/>
                <a:gd name="T13" fmla="*/ 11 h 120"/>
                <a:gd name="T14" fmla="*/ 137 w 179"/>
                <a:gd name="T15" fmla="*/ 17 h 120"/>
                <a:gd name="T16" fmla="*/ 121 w 179"/>
                <a:gd name="T17" fmla="*/ 32 h 120"/>
                <a:gd name="T18" fmla="*/ 112 w 179"/>
                <a:gd name="T19" fmla="*/ 32 h 120"/>
                <a:gd name="T20" fmla="*/ 121 w 179"/>
                <a:gd name="T21" fmla="*/ 32 h 120"/>
                <a:gd name="T22" fmla="*/ 178 w 179"/>
                <a:gd name="T23" fmla="*/ 71 h 120"/>
                <a:gd name="T24" fmla="*/ 178 w 179"/>
                <a:gd name="T25" fmla="*/ 78 h 120"/>
                <a:gd name="T26" fmla="*/ 178 w 179"/>
                <a:gd name="T27" fmla="*/ 86 h 120"/>
                <a:gd name="T28" fmla="*/ 153 w 179"/>
                <a:gd name="T29" fmla="*/ 92 h 120"/>
                <a:gd name="T30" fmla="*/ 121 w 179"/>
                <a:gd name="T31" fmla="*/ 92 h 120"/>
                <a:gd name="T32" fmla="*/ 98 w 179"/>
                <a:gd name="T33" fmla="*/ 78 h 120"/>
                <a:gd name="T34" fmla="*/ 72 w 179"/>
                <a:gd name="T35" fmla="*/ 78 h 120"/>
                <a:gd name="T36" fmla="*/ 47 w 179"/>
                <a:gd name="T37" fmla="*/ 92 h 120"/>
                <a:gd name="T38" fmla="*/ 32 w 179"/>
                <a:gd name="T39" fmla="*/ 92 h 120"/>
                <a:gd name="T40" fmla="*/ 15 w 179"/>
                <a:gd name="T41" fmla="*/ 92 h 120"/>
                <a:gd name="T42" fmla="*/ 8 w 179"/>
                <a:gd name="T43" fmla="*/ 78 h 120"/>
                <a:gd name="T44" fmla="*/ 0 w 179"/>
                <a:gd name="T45" fmla="*/ 71 h 120"/>
                <a:gd name="T46" fmla="*/ 8 w 179"/>
                <a:gd name="T47" fmla="*/ 59 h 120"/>
                <a:gd name="T48" fmla="*/ 15 w 179"/>
                <a:gd name="T49" fmla="*/ 59 h 120"/>
                <a:gd name="T50" fmla="*/ 15 w 179"/>
                <a:gd name="T51" fmla="*/ 53 h 120"/>
                <a:gd name="T52" fmla="*/ 15 w 179"/>
                <a:gd name="T53" fmla="*/ 45 h 120"/>
                <a:gd name="T54" fmla="*/ 23 w 179"/>
                <a:gd name="T55" fmla="*/ 38 h 120"/>
                <a:gd name="T56" fmla="*/ 23 w 179"/>
                <a:gd name="T57" fmla="*/ 32 h 120"/>
                <a:gd name="T58" fmla="*/ 23 w 179"/>
                <a:gd name="T59" fmla="*/ 26 h 120"/>
                <a:gd name="T60" fmla="*/ 32 w 179"/>
                <a:gd name="T61" fmla="*/ 26 h 120"/>
                <a:gd name="T62" fmla="*/ 40 w 179"/>
                <a:gd name="T63" fmla="*/ 11 h 120"/>
                <a:gd name="T64" fmla="*/ 55 w 179"/>
                <a:gd name="T65" fmla="*/ 11 h 120"/>
                <a:gd name="T66" fmla="*/ 55 w 179"/>
                <a:gd name="T67" fmla="*/ 17 h 120"/>
                <a:gd name="T68" fmla="*/ 80 w 179"/>
                <a:gd name="T69" fmla="*/ 26 h 120"/>
                <a:gd name="T70" fmla="*/ 65 w 179"/>
                <a:gd name="T71" fmla="*/ 32 h 120"/>
                <a:gd name="T72" fmla="*/ 72 w 179"/>
                <a:gd name="T73" fmla="*/ 38 h 120"/>
                <a:gd name="T74" fmla="*/ 72 w 179"/>
                <a:gd name="T75" fmla="*/ 45 h 120"/>
                <a:gd name="T76" fmla="*/ 80 w 179"/>
                <a:gd name="T77" fmla="*/ 45 h 120"/>
                <a:gd name="T78" fmla="*/ 105 w 179"/>
                <a:gd name="T79" fmla="*/ 32 h 120"/>
                <a:gd name="T80" fmla="*/ 112 w 179"/>
                <a:gd name="T81" fmla="*/ 32 h 12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9"/>
                <a:gd name="T124" fmla="*/ 0 h 120"/>
                <a:gd name="T125" fmla="*/ 179 w 179"/>
                <a:gd name="T126" fmla="*/ 120 h 12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9" h="120">
                  <a:moveTo>
                    <a:pt x="112" y="42"/>
                  </a:moveTo>
                  <a:lnTo>
                    <a:pt x="105" y="42"/>
                  </a:lnTo>
                  <a:lnTo>
                    <a:pt x="88" y="33"/>
                  </a:lnTo>
                  <a:lnTo>
                    <a:pt x="130" y="6"/>
                  </a:lnTo>
                  <a:lnTo>
                    <a:pt x="145" y="0"/>
                  </a:lnTo>
                  <a:lnTo>
                    <a:pt x="153" y="6"/>
                  </a:lnTo>
                  <a:lnTo>
                    <a:pt x="130" y="16"/>
                  </a:lnTo>
                  <a:lnTo>
                    <a:pt x="137" y="22"/>
                  </a:lnTo>
                  <a:lnTo>
                    <a:pt x="121" y="42"/>
                  </a:lnTo>
                  <a:lnTo>
                    <a:pt x="112" y="42"/>
                  </a:lnTo>
                  <a:lnTo>
                    <a:pt x="121" y="42"/>
                  </a:lnTo>
                  <a:lnTo>
                    <a:pt x="178" y="92"/>
                  </a:lnTo>
                  <a:lnTo>
                    <a:pt x="178" y="101"/>
                  </a:lnTo>
                  <a:lnTo>
                    <a:pt x="178" y="110"/>
                  </a:lnTo>
                  <a:lnTo>
                    <a:pt x="153" y="119"/>
                  </a:lnTo>
                  <a:lnTo>
                    <a:pt x="121" y="119"/>
                  </a:lnTo>
                  <a:lnTo>
                    <a:pt x="98" y="101"/>
                  </a:lnTo>
                  <a:lnTo>
                    <a:pt x="72" y="101"/>
                  </a:lnTo>
                  <a:lnTo>
                    <a:pt x="47" y="119"/>
                  </a:lnTo>
                  <a:lnTo>
                    <a:pt x="32" y="119"/>
                  </a:lnTo>
                  <a:lnTo>
                    <a:pt x="15" y="119"/>
                  </a:lnTo>
                  <a:lnTo>
                    <a:pt x="8" y="101"/>
                  </a:lnTo>
                  <a:lnTo>
                    <a:pt x="0" y="92"/>
                  </a:lnTo>
                  <a:lnTo>
                    <a:pt x="8" y="76"/>
                  </a:lnTo>
                  <a:lnTo>
                    <a:pt x="15" y="76"/>
                  </a:lnTo>
                  <a:lnTo>
                    <a:pt x="15" y="68"/>
                  </a:lnTo>
                  <a:lnTo>
                    <a:pt x="15" y="58"/>
                  </a:lnTo>
                  <a:lnTo>
                    <a:pt x="23" y="48"/>
                  </a:lnTo>
                  <a:lnTo>
                    <a:pt x="23" y="42"/>
                  </a:lnTo>
                  <a:lnTo>
                    <a:pt x="23" y="33"/>
                  </a:lnTo>
                  <a:lnTo>
                    <a:pt x="32" y="33"/>
                  </a:lnTo>
                  <a:lnTo>
                    <a:pt x="40" y="16"/>
                  </a:lnTo>
                  <a:lnTo>
                    <a:pt x="55" y="16"/>
                  </a:lnTo>
                  <a:lnTo>
                    <a:pt x="55" y="22"/>
                  </a:lnTo>
                  <a:lnTo>
                    <a:pt x="80" y="33"/>
                  </a:lnTo>
                  <a:lnTo>
                    <a:pt x="65" y="42"/>
                  </a:lnTo>
                  <a:lnTo>
                    <a:pt x="72" y="48"/>
                  </a:lnTo>
                  <a:lnTo>
                    <a:pt x="72" y="58"/>
                  </a:lnTo>
                  <a:lnTo>
                    <a:pt x="80" y="58"/>
                  </a:lnTo>
                  <a:lnTo>
                    <a:pt x="105" y="42"/>
                  </a:lnTo>
                  <a:lnTo>
                    <a:pt x="112" y="42"/>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161" name="Freeform 1040"/>
            <p:cNvSpPr>
              <a:spLocks noChangeAspect="1"/>
            </p:cNvSpPr>
            <p:nvPr/>
          </p:nvSpPr>
          <p:spPr bwMode="auto">
            <a:xfrm>
              <a:off x="2925" y="1919"/>
              <a:ext cx="179" cy="114"/>
            </a:xfrm>
            <a:custGeom>
              <a:avLst/>
              <a:gdLst>
                <a:gd name="T0" fmla="*/ 112 w 179"/>
                <a:gd name="T1" fmla="*/ 32 h 120"/>
                <a:gd name="T2" fmla="*/ 105 w 179"/>
                <a:gd name="T3" fmla="*/ 32 h 120"/>
                <a:gd name="T4" fmla="*/ 88 w 179"/>
                <a:gd name="T5" fmla="*/ 26 h 120"/>
                <a:gd name="T6" fmla="*/ 130 w 179"/>
                <a:gd name="T7" fmla="*/ 6 h 120"/>
                <a:gd name="T8" fmla="*/ 145 w 179"/>
                <a:gd name="T9" fmla="*/ 0 h 120"/>
                <a:gd name="T10" fmla="*/ 153 w 179"/>
                <a:gd name="T11" fmla="*/ 6 h 120"/>
                <a:gd name="T12" fmla="*/ 130 w 179"/>
                <a:gd name="T13" fmla="*/ 11 h 120"/>
                <a:gd name="T14" fmla="*/ 137 w 179"/>
                <a:gd name="T15" fmla="*/ 17 h 120"/>
                <a:gd name="T16" fmla="*/ 121 w 179"/>
                <a:gd name="T17" fmla="*/ 32 h 120"/>
                <a:gd name="T18" fmla="*/ 112 w 179"/>
                <a:gd name="T19" fmla="*/ 32 h 120"/>
                <a:gd name="T20" fmla="*/ 121 w 179"/>
                <a:gd name="T21" fmla="*/ 32 h 120"/>
                <a:gd name="T22" fmla="*/ 178 w 179"/>
                <a:gd name="T23" fmla="*/ 71 h 120"/>
                <a:gd name="T24" fmla="*/ 178 w 179"/>
                <a:gd name="T25" fmla="*/ 78 h 120"/>
                <a:gd name="T26" fmla="*/ 178 w 179"/>
                <a:gd name="T27" fmla="*/ 86 h 120"/>
                <a:gd name="T28" fmla="*/ 153 w 179"/>
                <a:gd name="T29" fmla="*/ 92 h 120"/>
                <a:gd name="T30" fmla="*/ 121 w 179"/>
                <a:gd name="T31" fmla="*/ 92 h 120"/>
                <a:gd name="T32" fmla="*/ 98 w 179"/>
                <a:gd name="T33" fmla="*/ 78 h 120"/>
                <a:gd name="T34" fmla="*/ 72 w 179"/>
                <a:gd name="T35" fmla="*/ 78 h 120"/>
                <a:gd name="T36" fmla="*/ 47 w 179"/>
                <a:gd name="T37" fmla="*/ 92 h 120"/>
                <a:gd name="T38" fmla="*/ 32 w 179"/>
                <a:gd name="T39" fmla="*/ 92 h 120"/>
                <a:gd name="T40" fmla="*/ 15 w 179"/>
                <a:gd name="T41" fmla="*/ 92 h 120"/>
                <a:gd name="T42" fmla="*/ 8 w 179"/>
                <a:gd name="T43" fmla="*/ 78 h 120"/>
                <a:gd name="T44" fmla="*/ 0 w 179"/>
                <a:gd name="T45" fmla="*/ 71 h 120"/>
                <a:gd name="T46" fmla="*/ 8 w 179"/>
                <a:gd name="T47" fmla="*/ 59 h 120"/>
                <a:gd name="T48" fmla="*/ 15 w 179"/>
                <a:gd name="T49" fmla="*/ 59 h 120"/>
                <a:gd name="T50" fmla="*/ 15 w 179"/>
                <a:gd name="T51" fmla="*/ 53 h 120"/>
                <a:gd name="T52" fmla="*/ 15 w 179"/>
                <a:gd name="T53" fmla="*/ 45 h 120"/>
                <a:gd name="T54" fmla="*/ 23 w 179"/>
                <a:gd name="T55" fmla="*/ 38 h 120"/>
                <a:gd name="T56" fmla="*/ 23 w 179"/>
                <a:gd name="T57" fmla="*/ 32 h 120"/>
                <a:gd name="T58" fmla="*/ 23 w 179"/>
                <a:gd name="T59" fmla="*/ 26 h 120"/>
                <a:gd name="T60" fmla="*/ 32 w 179"/>
                <a:gd name="T61" fmla="*/ 26 h 120"/>
                <a:gd name="T62" fmla="*/ 40 w 179"/>
                <a:gd name="T63" fmla="*/ 11 h 120"/>
                <a:gd name="T64" fmla="*/ 55 w 179"/>
                <a:gd name="T65" fmla="*/ 11 h 120"/>
                <a:gd name="T66" fmla="*/ 55 w 179"/>
                <a:gd name="T67" fmla="*/ 17 h 120"/>
                <a:gd name="T68" fmla="*/ 80 w 179"/>
                <a:gd name="T69" fmla="*/ 26 h 120"/>
                <a:gd name="T70" fmla="*/ 65 w 179"/>
                <a:gd name="T71" fmla="*/ 32 h 120"/>
                <a:gd name="T72" fmla="*/ 72 w 179"/>
                <a:gd name="T73" fmla="*/ 38 h 120"/>
                <a:gd name="T74" fmla="*/ 72 w 179"/>
                <a:gd name="T75" fmla="*/ 45 h 120"/>
                <a:gd name="T76" fmla="*/ 80 w 179"/>
                <a:gd name="T77" fmla="*/ 45 h 120"/>
                <a:gd name="T78" fmla="*/ 105 w 179"/>
                <a:gd name="T79" fmla="*/ 32 h 120"/>
                <a:gd name="T80" fmla="*/ 112 w 179"/>
                <a:gd name="T81" fmla="*/ 32 h 12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9"/>
                <a:gd name="T124" fmla="*/ 0 h 120"/>
                <a:gd name="T125" fmla="*/ 179 w 179"/>
                <a:gd name="T126" fmla="*/ 120 h 12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9" h="120">
                  <a:moveTo>
                    <a:pt x="112" y="42"/>
                  </a:moveTo>
                  <a:lnTo>
                    <a:pt x="105" y="42"/>
                  </a:lnTo>
                  <a:lnTo>
                    <a:pt x="88" y="33"/>
                  </a:lnTo>
                  <a:lnTo>
                    <a:pt x="130" y="6"/>
                  </a:lnTo>
                  <a:lnTo>
                    <a:pt x="145" y="0"/>
                  </a:lnTo>
                  <a:lnTo>
                    <a:pt x="153" y="6"/>
                  </a:lnTo>
                  <a:lnTo>
                    <a:pt x="130" y="16"/>
                  </a:lnTo>
                  <a:lnTo>
                    <a:pt x="137" y="22"/>
                  </a:lnTo>
                  <a:lnTo>
                    <a:pt x="121" y="42"/>
                  </a:lnTo>
                  <a:lnTo>
                    <a:pt x="112" y="42"/>
                  </a:lnTo>
                  <a:lnTo>
                    <a:pt x="121" y="42"/>
                  </a:lnTo>
                  <a:lnTo>
                    <a:pt x="178" y="92"/>
                  </a:lnTo>
                  <a:lnTo>
                    <a:pt x="178" y="101"/>
                  </a:lnTo>
                  <a:lnTo>
                    <a:pt x="178" y="110"/>
                  </a:lnTo>
                  <a:lnTo>
                    <a:pt x="153" y="119"/>
                  </a:lnTo>
                  <a:lnTo>
                    <a:pt x="121" y="119"/>
                  </a:lnTo>
                  <a:lnTo>
                    <a:pt x="98" y="101"/>
                  </a:lnTo>
                  <a:lnTo>
                    <a:pt x="72" y="101"/>
                  </a:lnTo>
                  <a:lnTo>
                    <a:pt x="47" y="119"/>
                  </a:lnTo>
                  <a:lnTo>
                    <a:pt x="32" y="119"/>
                  </a:lnTo>
                  <a:lnTo>
                    <a:pt x="15" y="119"/>
                  </a:lnTo>
                  <a:lnTo>
                    <a:pt x="8" y="101"/>
                  </a:lnTo>
                  <a:lnTo>
                    <a:pt x="0" y="92"/>
                  </a:lnTo>
                  <a:lnTo>
                    <a:pt x="8" y="76"/>
                  </a:lnTo>
                  <a:lnTo>
                    <a:pt x="15" y="76"/>
                  </a:lnTo>
                  <a:lnTo>
                    <a:pt x="15" y="68"/>
                  </a:lnTo>
                  <a:lnTo>
                    <a:pt x="15" y="58"/>
                  </a:lnTo>
                  <a:lnTo>
                    <a:pt x="23" y="48"/>
                  </a:lnTo>
                  <a:lnTo>
                    <a:pt x="23" y="42"/>
                  </a:lnTo>
                  <a:lnTo>
                    <a:pt x="23" y="33"/>
                  </a:lnTo>
                  <a:lnTo>
                    <a:pt x="32" y="33"/>
                  </a:lnTo>
                  <a:lnTo>
                    <a:pt x="40" y="16"/>
                  </a:lnTo>
                  <a:lnTo>
                    <a:pt x="55" y="16"/>
                  </a:lnTo>
                  <a:lnTo>
                    <a:pt x="55" y="22"/>
                  </a:lnTo>
                  <a:lnTo>
                    <a:pt x="80" y="33"/>
                  </a:lnTo>
                  <a:lnTo>
                    <a:pt x="65" y="42"/>
                  </a:lnTo>
                  <a:lnTo>
                    <a:pt x="72" y="48"/>
                  </a:lnTo>
                  <a:lnTo>
                    <a:pt x="72" y="58"/>
                  </a:lnTo>
                  <a:lnTo>
                    <a:pt x="80" y="58"/>
                  </a:lnTo>
                  <a:lnTo>
                    <a:pt x="105" y="42"/>
                  </a:lnTo>
                  <a:lnTo>
                    <a:pt x="112" y="42"/>
                  </a:lnTo>
                </a:path>
              </a:pathLst>
            </a:custGeom>
            <a:solidFill>
              <a:schemeClr val="bg1"/>
            </a:solidFill>
            <a:ln w="12700" cap="rnd">
              <a:solidFill>
                <a:schemeClr val="bg2"/>
              </a:solidFill>
              <a:round/>
              <a:headEnd type="none" w="sm" len="sm"/>
              <a:tailEnd type="none" w="sm" len="sm"/>
            </a:ln>
          </p:spPr>
          <p:txBody>
            <a:bodyPr/>
            <a:lstStyle/>
            <a:p>
              <a:pPr eaLnBrk="0" hangingPunct="0"/>
              <a:endParaRPr lang="en-US"/>
            </a:p>
          </p:txBody>
        </p:sp>
        <p:sp>
          <p:nvSpPr>
            <p:cNvPr id="162" name="Freeform 1041"/>
            <p:cNvSpPr>
              <a:spLocks noChangeAspect="1"/>
            </p:cNvSpPr>
            <p:nvPr/>
          </p:nvSpPr>
          <p:spPr bwMode="auto">
            <a:xfrm>
              <a:off x="3880" y="1751"/>
              <a:ext cx="80" cy="97"/>
            </a:xfrm>
            <a:custGeom>
              <a:avLst/>
              <a:gdLst>
                <a:gd name="T0" fmla="*/ 0 w 80"/>
                <a:gd name="T1" fmla="*/ 69 h 103"/>
                <a:gd name="T2" fmla="*/ 5 w 80"/>
                <a:gd name="T3" fmla="*/ 75 h 103"/>
                <a:gd name="T4" fmla="*/ 30 w 80"/>
                <a:gd name="T5" fmla="*/ 69 h 103"/>
                <a:gd name="T6" fmla="*/ 30 w 80"/>
                <a:gd name="T7" fmla="*/ 62 h 103"/>
                <a:gd name="T8" fmla="*/ 55 w 80"/>
                <a:gd name="T9" fmla="*/ 51 h 103"/>
                <a:gd name="T10" fmla="*/ 70 w 80"/>
                <a:gd name="T11" fmla="*/ 32 h 103"/>
                <a:gd name="T12" fmla="*/ 79 w 80"/>
                <a:gd name="T13" fmla="*/ 0 h 103"/>
                <a:gd name="T14" fmla="*/ 70 w 80"/>
                <a:gd name="T15" fmla="*/ 0 h 103"/>
                <a:gd name="T16" fmla="*/ 55 w 80"/>
                <a:gd name="T17" fmla="*/ 32 h 103"/>
                <a:gd name="T18" fmla="*/ 21 w 80"/>
                <a:gd name="T19" fmla="*/ 62 h 103"/>
                <a:gd name="T20" fmla="*/ 0 w 80"/>
                <a:gd name="T21" fmla="*/ 69 h 1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
                <a:gd name="T34" fmla="*/ 0 h 103"/>
                <a:gd name="T35" fmla="*/ 80 w 80"/>
                <a:gd name="T36" fmla="*/ 103 h 10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 h="103">
                  <a:moveTo>
                    <a:pt x="0" y="93"/>
                  </a:moveTo>
                  <a:lnTo>
                    <a:pt x="5" y="102"/>
                  </a:lnTo>
                  <a:lnTo>
                    <a:pt x="30" y="93"/>
                  </a:lnTo>
                  <a:lnTo>
                    <a:pt x="30" y="84"/>
                  </a:lnTo>
                  <a:lnTo>
                    <a:pt x="55" y="69"/>
                  </a:lnTo>
                  <a:lnTo>
                    <a:pt x="70" y="42"/>
                  </a:lnTo>
                  <a:lnTo>
                    <a:pt x="79" y="0"/>
                  </a:lnTo>
                  <a:lnTo>
                    <a:pt x="70" y="0"/>
                  </a:lnTo>
                  <a:lnTo>
                    <a:pt x="55" y="42"/>
                  </a:lnTo>
                  <a:lnTo>
                    <a:pt x="21" y="84"/>
                  </a:lnTo>
                  <a:lnTo>
                    <a:pt x="0" y="93"/>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163" name="Freeform 1042"/>
            <p:cNvSpPr>
              <a:spLocks noChangeAspect="1"/>
            </p:cNvSpPr>
            <p:nvPr/>
          </p:nvSpPr>
          <p:spPr bwMode="auto">
            <a:xfrm>
              <a:off x="3880" y="1751"/>
              <a:ext cx="80" cy="97"/>
            </a:xfrm>
            <a:custGeom>
              <a:avLst/>
              <a:gdLst>
                <a:gd name="T0" fmla="*/ 0 w 80"/>
                <a:gd name="T1" fmla="*/ 69 h 103"/>
                <a:gd name="T2" fmla="*/ 5 w 80"/>
                <a:gd name="T3" fmla="*/ 75 h 103"/>
                <a:gd name="T4" fmla="*/ 30 w 80"/>
                <a:gd name="T5" fmla="*/ 69 h 103"/>
                <a:gd name="T6" fmla="*/ 30 w 80"/>
                <a:gd name="T7" fmla="*/ 62 h 103"/>
                <a:gd name="T8" fmla="*/ 55 w 80"/>
                <a:gd name="T9" fmla="*/ 51 h 103"/>
                <a:gd name="T10" fmla="*/ 70 w 80"/>
                <a:gd name="T11" fmla="*/ 32 h 103"/>
                <a:gd name="T12" fmla="*/ 79 w 80"/>
                <a:gd name="T13" fmla="*/ 0 h 103"/>
                <a:gd name="T14" fmla="*/ 70 w 80"/>
                <a:gd name="T15" fmla="*/ 0 h 103"/>
                <a:gd name="T16" fmla="*/ 55 w 80"/>
                <a:gd name="T17" fmla="*/ 32 h 103"/>
                <a:gd name="T18" fmla="*/ 21 w 80"/>
                <a:gd name="T19" fmla="*/ 62 h 103"/>
                <a:gd name="T20" fmla="*/ 0 w 80"/>
                <a:gd name="T21" fmla="*/ 69 h 1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
                <a:gd name="T34" fmla="*/ 0 h 103"/>
                <a:gd name="T35" fmla="*/ 80 w 80"/>
                <a:gd name="T36" fmla="*/ 103 h 10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 h="103">
                  <a:moveTo>
                    <a:pt x="0" y="93"/>
                  </a:moveTo>
                  <a:lnTo>
                    <a:pt x="5" y="102"/>
                  </a:lnTo>
                  <a:lnTo>
                    <a:pt x="30" y="93"/>
                  </a:lnTo>
                  <a:lnTo>
                    <a:pt x="30" y="84"/>
                  </a:lnTo>
                  <a:lnTo>
                    <a:pt x="55" y="69"/>
                  </a:lnTo>
                  <a:lnTo>
                    <a:pt x="70" y="42"/>
                  </a:lnTo>
                  <a:lnTo>
                    <a:pt x="79" y="0"/>
                  </a:lnTo>
                  <a:lnTo>
                    <a:pt x="70" y="0"/>
                  </a:lnTo>
                  <a:lnTo>
                    <a:pt x="55" y="42"/>
                  </a:lnTo>
                  <a:lnTo>
                    <a:pt x="21" y="84"/>
                  </a:lnTo>
                  <a:lnTo>
                    <a:pt x="0" y="93"/>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164" name="Freeform 1043"/>
            <p:cNvSpPr>
              <a:spLocks noChangeAspect="1"/>
            </p:cNvSpPr>
            <p:nvPr/>
          </p:nvSpPr>
          <p:spPr bwMode="auto">
            <a:xfrm>
              <a:off x="2960" y="1604"/>
              <a:ext cx="32" cy="49"/>
            </a:xfrm>
            <a:custGeom>
              <a:avLst/>
              <a:gdLst>
                <a:gd name="T0" fmla="*/ 0 w 32"/>
                <a:gd name="T1" fmla="*/ 12 h 52"/>
                <a:gd name="T2" fmla="*/ 7 w 32"/>
                <a:gd name="T3" fmla="*/ 19 h 52"/>
                <a:gd name="T4" fmla="*/ 14 w 32"/>
                <a:gd name="T5" fmla="*/ 38 h 52"/>
                <a:gd name="T6" fmla="*/ 21 w 32"/>
                <a:gd name="T7" fmla="*/ 31 h 52"/>
                <a:gd name="T8" fmla="*/ 31 w 32"/>
                <a:gd name="T9" fmla="*/ 31 h 52"/>
                <a:gd name="T10" fmla="*/ 31 w 32"/>
                <a:gd name="T11" fmla="*/ 19 h 52"/>
                <a:gd name="T12" fmla="*/ 14 w 32"/>
                <a:gd name="T13" fmla="*/ 0 h 52"/>
                <a:gd name="T14" fmla="*/ 7 w 32"/>
                <a:gd name="T15" fmla="*/ 0 h 52"/>
                <a:gd name="T16" fmla="*/ 0 w 32"/>
                <a:gd name="T17" fmla="*/ 12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52"/>
                <a:gd name="T29" fmla="*/ 32 w 32"/>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52">
                  <a:moveTo>
                    <a:pt x="0" y="17"/>
                  </a:moveTo>
                  <a:lnTo>
                    <a:pt x="7" y="24"/>
                  </a:lnTo>
                  <a:lnTo>
                    <a:pt x="14" y="51"/>
                  </a:lnTo>
                  <a:lnTo>
                    <a:pt x="21" y="41"/>
                  </a:lnTo>
                  <a:lnTo>
                    <a:pt x="31" y="41"/>
                  </a:lnTo>
                  <a:lnTo>
                    <a:pt x="31" y="24"/>
                  </a:lnTo>
                  <a:lnTo>
                    <a:pt x="14" y="0"/>
                  </a:lnTo>
                  <a:lnTo>
                    <a:pt x="7" y="0"/>
                  </a:lnTo>
                  <a:lnTo>
                    <a:pt x="0" y="17"/>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165" name="Freeform 1044"/>
            <p:cNvSpPr>
              <a:spLocks noChangeAspect="1"/>
            </p:cNvSpPr>
            <p:nvPr/>
          </p:nvSpPr>
          <p:spPr bwMode="auto">
            <a:xfrm>
              <a:off x="2960" y="1604"/>
              <a:ext cx="32" cy="49"/>
            </a:xfrm>
            <a:custGeom>
              <a:avLst/>
              <a:gdLst>
                <a:gd name="T0" fmla="*/ 0 w 32"/>
                <a:gd name="T1" fmla="*/ 12 h 52"/>
                <a:gd name="T2" fmla="*/ 7 w 32"/>
                <a:gd name="T3" fmla="*/ 19 h 52"/>
                <a:gd name="T4" fmla="*/ 14 w 32"/>
                <a:gd name="T5" fmla="*/ 38 h 52"/>
                <a:gd name="T6" fmla="*/ 21 w 32"/>
                <a:gd name="T7" fmla="*/ 31 h 52"/>
                <a:gd name="T8" fmla="*/ 31 w 32"/>
                <a:gd name="T9" fmla="*/ 31 h 52"/>
                <a:gd name="T10" fmla="*/ 31 w 32"/>
                <a:gd name="T11" fmla="*/ 19 h 52"/>
                <a:gd name="T12" fmla="*/ 14 w 32"/>
                <a:gd name="T13" fmla="*/ 0 h 52"/>
                <a:gd name="T14" fmla="*/ 7 w 32"/>
                <a:gd name="T15" fmla="*/ 0 h 52"/>
                <a:gd name="T16" fmla="*/ 0 w 32"/>
                <a:gd name="T17" fmla="*/ 12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52"/>
                <a:gd name="T29" fmla="*/ 32 w 32"/>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52">
                  <a:moveTo>
                    <a:pt x="0" y="17"/>
                  </a:moveTo>
                  <a:lnTo>
                    <a:pt x="7" y="24"/>
                  </a:lnTo>
                  <a:lnTo>
                    <a:pt x="14" y="51"/>
                  </a:lnTo>
                  <a:lnTo>
                    <a:pt x="21" y="41"/>
                  </a:lnTo>
                  <a:lnTo>
                    <a:pt x="31" y="41"/>
                  </a:lnTo>
                  <a:lnTo>
                    <a:pt x="31" y="24"/>
                  </a:lnTo>
                  <a:lnTo>
                    <a:pt x="14" y="0"/>
                  </a:lnTo>
                  <a:lnTo>
                    <a:pt x="7" y="0"/>
                  </a:lnTo>
                  <a:lnTo>
                    <a:pt x="0" y="17"/>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166" name="Freeform 1045"/>
            <p:cNvSpPr>
              <a:spLocks noChangeAspect="1"/>
            </p:cNvSpPr>
            <p:nvPr/>
          </p:nvSpPr>
          <p:spPr bwMode="auto">
            <a:xfrm>
              <a:off x="3014" y="1574"/>
              <a:ext cx="26" cy="48"/>
            </a:xfrm>
            <a:custGeom>
              <a:avLst/>
              <a:gdLst>
                <a:gd name="T0" fmla="*/ 0 w 25"/>
                <a:gd name="T1" fmla="*/ 23 h 51"/>
                <a:gd name="T2" fmla="*/ 21 w 25"/>
                <a:gd name="T3" fmla="*/ 32 h 51"/>
                <a:gd name="T4" fmla="*/ 21 w 25"/>
                <a:gd name="T5" fmla="*/ 37 h 51"/>
                <a:gd name="T6" fmla="*/ 29 w 25"/>
                <a:gd name="T7" fmla="*/ 37 h 51"/>
                <a:gd name="T8" fmla="*/ 21 w 25"/>
                <a:gd name="T9" fmla="*/ 18 h 51"/>
                <a:gd name="T10" fmla="*/ 21 w 25"/>
                <a:gd name="T11" fmla="*/ 6 h 51"/>
                <a:gd name="T12" fmla="*/ 9 w 25"/>
                <a:gd name="T13" fmla="*/ 6 h 51"/>
                <a:gd name="T14" fmla="*/ 0 w 25"/>
                <a:gd name="T15" fmla="*/ 0 h 51"/>
                <a:gd name="T16" fmla="*/ 9 w 25"/>
                <a:gd name="T17" fmla="*/ 6 h 51"/>
                <a:gd name="T18" fmla="*/ 9 w 25"/>
                <a:gd name="T19" fmla="*/ 10 h 51"/>
                <a:gd name="T20" fmla="*/ 0 w 25"/>
                <a:gd name="T21" fmla="*/ 10 h 51"/>
                <a:gd name="T22" fmla="*/ 0 w 25"/>
                <a:gd name="T23" fmla="*/ 23 h 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
                <a:gd name="T37" fmla="*/ 0 h 51"/>
                <a:gd name="T38" fmla="*/ 25 w 25"/>
                <a:gd name="T39" fmla="*/ 51 h 5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 h="51">
                  <a:moveTo>
                    <a:pt x="0" y="31"/>
                  </a:moveTo>
                  <a:lnTo>
                    <a:pt x="16" y="42"/>
                  </a:lnTo>
                  <a:lnTo>
                    <a:pt x="16" y="50"/>
                  </a:lnTo>
                  <a:lnTo>
                    <a:pt x="24" y="50"/>
                  </a:lnTo>
                  <a:lnTo>
                    <a:pt x="16" y="23"/>
                  </a:lnTo>
                  <a:lnTo>
                    <a:pt x="16" y="6"/>
                  </a:lnTo>
                  <a:lnTo>
                    <a:pt x="9" y="6"/>
                  </a:lnTo>
                  <a:lnTo>
                    <a:pt x="0" y="0"/>
                  </a:lnTo>
                  <a:lnTo>
                    <a:pt x="9" y="6"/>
                  </a:lnTo>
                  <a:lnTo>
                    <a:pt x="9" y="15"/>
                  </a:lnTo>
                  <a:lnTo>
                    <a:pt x="0" y="15"/>
                  </a:lnTo>
                  <a:lnTo>
                    <a:pt x="0" y="31"/>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167" name="Freeform 1046"/>
            <p:cNvSpPr>
              <a:spLocks noChangeAspect="1"/>
            </p:cNvSpPr>
            <p:nvPr/>
          </p:nvSpPr>
          <p:spPr bwMode="auto">
            <a:xfrm>
              <a:off x="3014" y="1574"/>
              <a:ext cx="26" cy="48"/>
            </a:xfrm>
            <a:custGeom>
              <a:avLst/>
              <a:gdLst>
                <a:gd name="T0" fmla="*/ 0 w 25"/>
                <a:gd name="T1" fmla="*/ 23 h 51"/>
                <a:gd name="T2" fmla="*/ 21 w 25"/>
                <a:gd name="T3" fmla="*/ 32 h 51"/>
                <a:gd name="T4" fmla="*/ 21 w 25"/>
                <a:gd name="T5" fmla="*/ 37 h 51"/>
                <a:gd name="T6" fmla="*/ 29 w 25"/>
                <a:gd name="T7" fmla="*/ 37 h 51"/>
                <a:gd name="T8" fmla="*/ 21 w 25"/>
                <a:gd name="T9" fmla="*/ 18 h 51"/>
                <a:gd name="T10" fmla="*/ 21 w 25"/>
                <a:gd name="T11" fmla="*/ 6 h 51"/>
                <a:gd name="T12" fmla="*/ 9 w 25"/>
                <a:gd name="T13" fmla="*/ 6 h 51"/>
                <a:gd name="T14" fmla="*/ 0 w 25"/>
                <a:gd name="T15" fmla="*/ 0 h 51"/>
                <a:gd name="T16" fmla="*/ 9 w 25"/>
                <a:gd name="T17" fmla="*/ 6 h 51"/>
                <a:gd name="T18" fmla="*/ 9 w 25"/>
                <a:gd name="T19" fmla="*/ 10 h 51"/>
                <a:gd name="T20" fmla="*/ 0 w 25"/>
                <a:gd name="T21" fmla="*/ 10 h 51"/>
                <a:gd name="T22" fmla="*/ 0 w 25"/>
                <a:gd name="T23" fmla="*/ 23 h 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
                <a:gd name="T37" fmla="*/ 0 h 51"/>
                <a:gd name="T38" fmla="*/ 25 w 25"/>
                <a:gd name="T39" fmla="*/ 51 h 5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 h="51">
                  <a:moveTo>
                    <a:pt x="0" y="31"/>
                  </a:moveTo>
                  <a:lnTo>
                    <a:pt x="16" y="42"/>
                  </a:lnTo>
                  <a:lnTo>
                    <a:pt x="16" y="50"/>
                  </a:lnTo>
                  <a:lnTo>
                    <a:pt x="24" y="50"/>
                  </a:lnTo>
                  <a:lnTo>
                    <a:pt x="16" y="23"/>
                  </a:lnTo>
                  <a:lnTo>
                    <a:pt x="16" y="6"/>
                  </a:lnTo>
                  <a:lnTo>
                    <a:pt x="9" y="6"/>
                  </a:lnTo>
                  <a:lnTo>
                    <a:pt x="0" y="0"/>
                  </a:lnTo>
                  <a:lnTo>
                    <a:pt x="9" y="6"/>
                  </a:lnTo>
                  <a:lnTo>
                    <a:pt x="9" y="15"/>
                  </a:lnTo>
                  <a:lnTo>
                    <a:pt x="0" y="15"/>
                  </a:lnTo>
                  <a:lnTo>
                    <a:pt x="0" y="31"/>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168" name="Freeform 1047"/>
            <p:cNvSpPr>
              <a:spLocks noChangeAspect="1"/>
            </p:cNvSpPr>
            <p:nvPr/>
          </p:nvSpPr>
          <p:spPr bwMode="auto">
            <a:xfrm>
              <a:off x="2793" y="1881"/>
              <a:ext cx="72" cy="32"/>
            </a:xfrm>
            <a:custGeom>
              <a:avLst/>
              <a:gdLst>
                <a:gd name="T0" fmla="*/ 71 w 72"/>
                <a:gd name="T1" fmla="*/ 6 h 33"/>
                <a:gd name="T2" fmla="*/ 54 w 72"/>
                <a:gd name="T3" fmla="*/ 0 h 33"/>
                <a:gd name="T4" fmla="*/ 38 w 72"/>
                <a:gd name="T5" fmla="*/ 6 h 33"/>
                <a:gd name="T6" fmla="*/ 30 w 72"/>
                <a:gd name="T7" fmla="*/ 0 h 33"/>
                <a:gd name="T8" fmla="*/ 24 w 72"/>
                <a:gd name="T9" fmla="*/ 0 h 33"/>
                <a:gd name="T10" fmla="*/ 0 w 72"/>
                <a:gd name="T11" fmla="*/ 16 h 33"/>
                <a:gd name="T12" fmla="*/ 0 w 72"/>
                <a:gd name="T13" fmla="*/ 27 h 33"/>
                <a:gd name="T14" fmla="*/ 14 w 72"/>
                <a:gd name="T15" fmla="*/ 27 h 33"/>
                <a:gd name="T16" fmla="*/ 46 w 72"/>
                <a:gd name="T17" fmla="*/ 16 h 33"/>
                <a:gd name="T18" fmla="*/ 63 w 72"/>
                <a:gd name="T19" fmla="*/ 17 h 33"/>
                <a:gd name="T20" fmla="*/ 71 w 72"/>
                <a:gd name="T21" fmla="*/ 6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2"/>
                <a:gd name="T34" fmla="*/ 0 h 33"/>
                <a:gd name="T35" fmla="*/ 72 w 72"/>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2" h="33">
                  <a:moveTo>
                    <a:pt x="71" y="6"/>
                  </a:moveTo>
                  <a:lnTo>
                    <a:pt x="54" y="0"/>
                  </a:lnTo>
                  <a:lnTo>
                    <a:pt x="38" y="6"/>
                  </a:lnTo>
                  <a:lnTo>
                    <a:pt x="30" y="0"/>
                  </a:lnTo>
                  <a:lnTo>
                    <a:pt x="24" y="0"/>
                  </a:lnTo>
                  <a:lnTo>
                    <a:pt x="0" y="16"/>
                  </a:lnTo>
                  <a:lnTo>
                    <a:pt x="0" y="32"/>
                  </a:lnTo>
                  <a:lnTo>
                    <a:pt x="14" y="32"/>
                  </a:lnTo>
                  <a:lnTo>
                    <a:pt x="46" y="16"/>
                  </a:lnTo>
                  <a:lnTo>
                    <a:pt x="63" y="22"/>
                  </a:lnTo>
                  <a:lnTo>
                    <a:pt x="71" y="6"/>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169" name="Freeform 1048"/>
            <p:cNvSpPr>
              <a:spLocks noChangeAspect="1"/>
            </p:cNvSpPr>
            <p:nvPr/>
          </p:nvSpPr>
          <p:spPr bwMode="auto">
            <a:xfrm>
              <a:off x="2793" y="1881"/>
              <a:ext cx="72" cy="32"/>
            </a:xfrm>
            <a:custGeom>
              <a:avLst/>
              <a:gdLst>
                <a:gd name="T0" fmla="*/ 71 w 72"/>
                <a:gd name="T1" fmla="*/ 6 h 33"/>
                <a:gd name="T2" fmla="*/ 54 w 72"/>
                <a:gd name="T3" fmla="*/ 0 h 33"/>
                <a:gd name="T4" fmla="*/ 38 w 72"/>
                <a:gd name="T5" fmla="*/ 6 h 33"/>
                <a:gd name="T6" fmla="*/ 30 w 72"/>
                <a:gd name="T7" fmla="*/ 0 h 33"/>
                <a:gd name="T8" fmla="*/ 24 w 72"/>
                <a:gd name="T9" fmla="*/ 0 h 33"/>
                <a:gd name="T10" fmla="*/ 0 w 72"/>
                <a:gd name="T11" fmla="*/ 16 h 33"/>
                <a:gd name="T12" fmla="*/ 0 w 72"/>
                <a:gd name="T13" fmla="*/ 27 h 33"/>
                <a:gd name="T14" fmla="*/ 14 w 72"/>
                <a:gd name="T15" fmla="*/ 27 h 33"/>
                <a:gd name="T16" fmla="*/ 46 w 72"/>
                <a:gd name="T17" fmla="*/ 16 h 33"/>
                <a:gd name="T18" fmla="*/ 63 w 72"/>
                <a:gd name="T19" fmla="*/ 17 h 33"/>
                <a:gd name="T20" fmla="*/ 71 w 72"/>
                <a:gd name="T21" fmla="*/ 6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2"/>
                <a:gd name="T34" fmla="*/ 0 h 33"/>
                <a:gd name="T35" fmla="*/ 72 w 72"/>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2" h="33">
                  <a:moveTo>
                    <a:pt x="71" y="6"/>
                  </a:moveTo>
                  <a:lnTo>
                    <a:pt x="54" y="0"/>
                  </a:lnTo>
                  <a:lnTo>
                    <a:pt x="38" y="6"/>
                  </a:lnTo>
                  <a:lnTo>
                    <a:pt x="30" y="0"/>
                  </a:lnTo>
                  <a:lnTo>
                    <a:pt x="24" y="0"/>
                  </a:lnTo>
                  <a:lnTo>
                    <a:pt x="0" y="16"/>
                  </a:lnTo>
                  <a:lnTo>
                    <a:pt x="0" y="32"/>
                  </a:lnTo>
                  <a:lnTo>
                    <a:pt x="14" y="32"/>
                  </a:lnTo>
                  <a:lnTo>
                    <a:pt x="46" y="16"/>
                  </a:lnTo>
                  <a:lnTo>
                    <a:pt x="63" y="22"/>
                  </a:lnTo>
                  <a:lnTo>
                    <a:pt x="71" y="6"/>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170" name="Freeform 1049"/>
            <p:cNvSpPr>
              <a:spLocks noChangeAspect="1"/>
            </p:cNvSpPr>
            <p:nvPr/>
          </p:nvSpPr>
          <p:spPr bwMode="auto">
            <a:xfrm>
              <a:off x="2919" y="983"/>
              <a:ext cx="2046" cy="1043"/>
            </a:xfrm>
            <a:custGeom>
              <a:avLst/>
              <a:gdLst>
                <a:gd name="T0" fmla="*/ 993 w 2053"/>
                <a:gd name="T1" fmla="*/ 168 h 1102"/>
                <a:gd name="T2" fmla="*/ 978 w 2053"/>
                <a:gd name="T3" fmla="*/ 58 h 1102"/>
                <a:gd name="T4" fmla="*/ 915 w 2053"/>
                <a:gd name="T5" fmla="*/ 58 h 1102"/>
                <a:gd name="T6" fmla="*/ 656 w 2053"/>
                <a:gd name="T7" fmla="*/ 175 h 1102"/>
                <a:gd name="T8" fmla="*/ 617 w 2053"/>
                <a:gd name="T9" fmla="*/ 214 h 1102"/>
                <a:gd name="T10" fmla="*/ 585 w 2053"/>
                <a:gd name="T11" fmla="*/ 274 h 1102"/>
                <a:gd name="T12" fmla="*/ 538 w 2053"/>
                <a:gd name="T13" fmla="*/ 382 h 1102"/>
                <a:gd name="T14" fmla="*/ 562 w 2053"/>
                <a:gd name="T15" fmla="*/ 201 h 1102"/>
                <a:gd name="T16" fmla="*/ 490 w 2053"/>
                <a:gd name="T17" fmla="*/ 297 h 1102"/>
                <a:gd name="T18" fmla="*/ 425 w 2053"/>
                <a:gd name="T19" fmla="*/ 318 h 1102"/>
                <a:gd name="T20" fmla="*/ 337 w 2053"/>
                <a:gd name="T21" fmla="*/ 318 h 1102"/>
                <a:gd name="T22" fmla="*/ 233 w 2053"/>
                <a:gd name="T23" fmla="*/ 329 h 1102"/>
                <a:gd name="T24" fmla="*/ 184 w 2053"/>
                <a:gd name="T25" fmla="*/ 389 h 1102"/>
                <a:gd name="T26" fmla="*/ 118 w 2053"/>
                <a:gd name="T27" fmla="*/ 447 h 1102"/>
                <a:gd name="T28" fmla="*/ 142 w 2053"/>
                <a:gd name="T29" fmla="*/ 394 h 1102"/>
                <a:gd name="T30" fmla="*/ 61 w 2053"/>
                <a:gd name="T31" fmla="*/ 292 h 1102"/>
                <a:gd name="T32" fmla="*/ 39 w 2053"/>
                <a:gd name="T33" fmla="*/ 402 h 1102"/>
                <a:gd name="T34" fmla="*/ 30 w 2053"/>
                <a:gd name="T35" fmla="*/ 505 h 1102"/>
                <a:gd name="T36" fmla="*/ 0 w 2053"/>
                <a:gd name="T37" fmla="*/ 550 h 1102"/>
                <a:gd name="T38" fmla="*/ 47 w 2053"/>
                <a:gd name="T39" fmla="*/ 616 h 1102"/>
                <a:gd name="T40" fmla="*/ 54 w 2053"/>
                <a:gd name="T41" fmla="*/ 661 h 1102"/>
                <a:gd name="T42" fmla="*/ 103 w 2053"/>
                <a:gd name="T43" fmla="*/ 687 h 1102"/>
                <a:gd name="T44" fmla="*/ 146 w 2053"/>
                <a:gd name="T45" fmla="*/ 737 h 1102"/>
                <a:gd name="T46" fmla="*/ 142 w 2053"/>
                <a:gd name="T47" fmla="*/ 770 h 1102"/>
                <a:gd name="T48" fmla="*/ 209 w 2053"/>
                <a:gd name="T49" fmla="*/ 816 h 1102"/>
                <a:gd name="T50" fmla="*/ 248 w 2053"/>
                <a:gd name="T51" fmla="*/ 816 h 1102"/>
                <a:gd name="T52" fmla="*/ 272 w 2053"/>
                <a:gd name="T53" fmla="*/ 765 h 1102"/>
                <a:gd name="T54" fmla="*/ 248 w 2053"/>
                <a:gd name="T55" fmla="*/ 700 h 1102"/>
                <a:gd name="T56" fmla="*/ 312 w 2053"/>
                <a:gd name="T57" fmla="*/ 681 h 1102"/>
                <a:gd name="T58" fmla="*/ 425 w 2053"/>
                <a:gd name="T59" fmla="*/ 700 h 1102"/>
                <a:gd name="T60" fmla="*/ 425 w 2053"/>
                <a:gd name="T61" fmla="*/ 642 h 1102"/>
                <a:gd name="T62" fmla="*/ 545 w 2053"/>
                <a:gd name="T63" fmla="*/ 635 h 1102"/>
                <a:gd name="T64" fmla="*/ 602 w 2053"/>
                <a:gd name="T65" fmla="*/ 642 h 1102"/>
                <a:gd name="T66" fmla="*/ 698 w 2053"/>
                <a:gd name="T67" fmla="*/ 694 h 1102"/>
                <a:gd name="T68" fmla="*/ 797 w 2053"/>
                <a:gd name="T69" fmla="*/ 700 h 1102"/>
                <a:gd name="T70" fmla="*/ 924 w 2053"/>
                <a:gd name="T71" fmla="*/ 687 h 1102"/>
                <a:gd name="T72" fmla="*/ 1061 w 2053"/>
                <a:gd name="T73" fmla="*/ 720 h 1102"/>
                <a:gd name="T74" fmla="*/ 1155 w 2053"/>
                <a:gd name="T75" fmla="*/ 681 h 1102"/>
                <a:gd name="T76" fmla="*/ 1227 w 2053"/>
                <a:gd name="T77" fmla="*/ 674 h 1102"/>
                <a:gd name="T78" fmla="*/ 1325 w 2053"/>
                <a:gd name="T79" fmla="*/ 737 h 1102"/>
                <a:gd name="T80" fmla="*/ 1291 w 2053"/>
                <a:gd name="T81" fmla="*/ 810 h 1102"/>
                <a:gd name="T82" fmla="*/ 1398 w 2053"/>
                <a:gd name="T83" fmla="*/ 694 h 1102"/>
                <a:gd name="T84" fmla="*/ 1359 w 2053"/>
                <a:gd name="T85" fmla="*/ 655 h 1102"/>
                <a:gd name="T86" fmla="*/ 1429 w 2053"/>
                <a:gd name="T87" fmla="*/ 550 h 1102"/>
                <a:gd name="T88" fmla="*/ 1532 w 2053"/>
                <a:gd name="T89" fmla="*/ 544 h 1102"/>
                <a:gd name="T90" fmla="*/ 1602 w 2053"/>
                <a:gd name="T91" fmla="*/ 499 h 1102"/>
                <a:gd name="T92" fmla="*/ 1697 w 2053"/>
                <a:gd name="T93" fmla="*/ 478 h 1102"/>
                <a:gd name="T94" fmla="*/ 1588 w 2053"/>
                <a:gd name="T95" fmla="*/ 623 h 1102"/>
                <a:gd name="T96" fmla="*/ 1664 w 2053"/>
                <a:gd name="T97" fmla="*/ 635 h 1102"/>
                <a:gd name="T98" fmla="*/ 1664 w 2053"/>
                <a:gd name="T99" fmla="*/ 571 h 1102"/>
                <a:gd name="T100" fmla="*/ 1728 w 2053"/>
                <a:gd name="T101" fmla="*/ 531 h 1102"/>
                <a:gd name="T102" fmla="*/ 1885 w 2053"/>
                <a:gd name="T103" fmla="*/ 478 h 1102"/>
                <a:gd name="T104" fmla="*/ 1899 w 2053"/>
                <a:gd name="T105" fmla="*/ 408 h 1102"/>
                <a:gd name="T106" fmla="*/ 1977 w 2053"/>
                <a:gd name="T107" fmla="*/ 442 h 1102"/>
                <a:gd name="T108" fmla="*/ 1952 w 2053"/>
                <a:gd name="T109" fmla="*/ 369 h 1102"/>
                <a:gd name="T110" fmla="*/ 1744 w 2053"/>
                <a:gd name="T111" fmla="*/ 309 h 1102"/>
                <a:gd name="T112" fmla="*/ 1688 w 2053"/>
                <a:gd name="T113" fmla="*/ 297 h 1102"/>
                <a:gd name="T114" fmla="*/ 1549 w 2053"/>
                <a:gd name="T115" fmla="*/ 264 h 1102"/>
                <a:gd name="T116" fmla="*/ 1398 w 2053"/>
                <a:gd name="T117" fmla="*/ 194 h 1102"/>
                <a:gd name="T118" fmla="*/ 1291 w 2053"/>
                <a:gd name="T119" fmla="*/ 264 h 1102"/>
                <a:gd name="T120" fmla="*/ 1188 w 2053"/>
                <a:gd name="T121" fmla="*/ 168 h 1102"/>
                <a:gd name="T122" fmla="*/ 1069 w 2053"/>
                <a:gd name="T123" fmla="*/ 175 h 110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53"/>
                <a:gd name="T187" fmla="*/ 0 h 1102"/>
                <a:gd name="T188" fmla="*/ 2053 w 2053"/>
                <a:gd name="T189" fmla="*/ 1102 h 110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53" h="1102">
                  <a:moveTo>
                    <a:pt x="1042" y="204"/>
                  </a:moveTo>
                  <a:lnTo>
                    <a:pt x="1033" y="212"/>
                  </a:lnTo>
                  <a:lnTo>
                    <a:pt x="1042" y="230"/>
                  </a:lnTo>
                  <a:lnTo>
                    <a:pt x="1008" y="247"/>
                  </a:lnTo>
                  <a:lnTo>
                    <a:pt x="1002" y="247"/>
                  </a:lnTo>
                  <a:lnTo>
                    <a:pt x="1008" y="222"/>
                  </a:lnTo>
                  <a:lnTo>
                    <a:pt x="1089" y="145"/>
                  </a:lnTo>
                  <a:lnTo>
                    <a:pt x="1089" y="93"/>
                  </a:lnTo>
                  <a:lnTo>
                    <a:pt x="1057" y="60"/>
                  </a:lnTo>
                  <a:lnTo>
                    <a:pt x="1018" y="60"/>
                  </a:lnTo>
                  <a:lnTo>
                    <a:pt x="1018" y="76"/>
                  </a:lnTo>
                  <a:lnTo>
                    <a:pt x="993" y="76"/>
                  </a:lnTo>
                  <a:lnTo>
                    <a:pt x="1008" y="44"/>
                  </a:lnTo>
                  <a:lnTo>
                    <a:pt x="969" y="34"/>
                  </a:lnTo>
                  <a:lnTo>
                    <a:pt x="993" y="17"/>
                  </a:lnTo>
                  <a:lnTo>
                    <a:pt x="969" y="0"/>
                  </a:lnTo>
                  <a:lnTo>
                    <a:pt x="930" y="44"/>
                  </a:lnTo>
                  <a:lnTo>
                    <a:pt x="930" y="76"/>
                  </a:lnTo>
                  <a:lnTo>
                    <a:pt x="906" y="76"/>
                  </a:lnTo>
                  <a:lnTo>
                    <a:pt x="835" y="93"/>
                  </a:lnTo>
                  <a:lnTo>
                    <a:pt x="772" y="135"/>
                  </a:lnTo>
                  <a:lnTo>
                    <a:pt x="748" y="171"/>
                  </a:lnTo>
                  <a:lnTo>
                    <a:pt x="753" y="212"/>
                  </a:lnTo>
                  <a:lnTo>
                    <a:pt x="666" y="230"/>
                  </a:lnTo>
                  <a:lnTo>
                    <a:pt x="675" y="281"/>
                  </a:lnTo>
                  <a:lnTo>
                    <a:pt x="698" y="307"/>
                  </a:lnTo>
                  <a:lnTo>
                    <a:pt x="684" y="315"/>
                  </a:lnTo>
                  <a:lnTo>
                    <a:pt x="659" y="281"/>
                  </a:lnTo>
                  <a:lnTo>
                    <a:pt x="635" y="273"/>
                  </a:lnTo>
                  <a:lnTo>
                    <a:pt x="627" y="281"/>
                  </a:lnTo>
                  <a:lnTo>
                    <a:pt x="612" y="264"/>
                  </a:lnTo>
                  <a:lnTo>
                    <a:pt x="595" y="247"/>
                  </a:lnTo>
                  <a:lnTo>
                    <a:pt x="595" y="256"/>
                  </a:lnTo>
                  <a:lnTo>
                    <a:pt x="602" y="281"/>
                  </a:lnTo>
                  <a:lnTo>
                    <a:pt x="580" y="324"/>
                  </a:lnTo>
                  <a:lnTo>
                    <a:pt x="595" y="359"/>
                  </a:lnTo>
                  <a:lnTo>
                    <a:pt x="588" y="392"/>
                  </a:lnTo>
                  <a:lnTo>
                    <a:pt x="588" y="418"/>
                  </a:lnTo>
                  <a:lnTo>
                    <a:pt x="595" y="427"/>
                  </a:lnTo>
                  <a:lnTo>
                    <a:pt x="602" y="469"/>
                  </a:lnTo>
                  <a:lnTo>
                    <a:pt x="555" y="512"/>
                  </a:lnTo>
                  <a:lnTo>
                    <a:pt x="548" y="503"/>
                  </a:lnTo>
                  <a:lnTo>
                    <a:pt x="580" y="460"/>
                  </a:lnTo>
                  <a:lnTo>
                    <a:pt x="588" y="434"/>
                  </a:lnTo>
                  <a:lnTo>
                    <a:pt x="572" y="418"/>
                  </a:lnTo>
                  <a:lnTo>
                    <a:pt x="572" y="332"/>
                  </a:lnTo>
                  <a:lnTo>
                    <a:pt x="564" y="315"/>
                  </a:lnTo>
                  <a:lnTo>
                    <a:pt x="572" y="264"/>
                  </a:lnTo>
                  <a:lnTo>
                    <a:pt x="555" y="256"/>
                  </a:lnTo>
                  <a:lnTo>
                    <a:pt x="564" y="247"/>
                  </a:lnTo>
                  <a:lnTo>
                    <a:pt x="555" y="230"/>
                  </a:lnTo>
                  <a:lnTo>
                    <a:pt x="539" y="238"/>
                  </a:lnTo>
                  <a:lnTo>
                    <a:pt x="500" y="349"/>
                  </a:lnTo>
                  <a:lnTo>
                    <a:pt x="500" y="392"/>
                  </a:lnTo>
                  <a:lnTo>
                    <a:pt x="524" y="427"/>
                  </a:lnTo>
                  <a:lnTo>
                    <a:pt x="524" y="443"/>
                  </a:lnTo>
                  <a:lnTo>
                    <a:pt x="500" y="427"/>
                  </a:lnTo>
                  <a:lnTo>
                    <a:pt x="405" y="359"/>
                  </a:lnTo>
                  <a:lnTo>
                    <a:pt x="396" y="375"/>
                  </a:lnTo>
                  <a:lnTo>
                    <a:pt x="430" y="418"/>
                  </a:lnTo>
                  <a:lnTo>
                    <a:pt x="411" y="427"/>
                  </a:lnTo>
                  <a:lnTo>
                    <a:pt x="405" y="418"/>
                  </a:lnTo>
                  <a:lnTo>
                    <a:pt x="356" y="434"/>
                  </a:lnTo>
                  <a:lnTo>
                    <a:pt x="347" y="450"/>
                  </a:lnTo>
                  <a:lnTo>
                    <a:pt x="342" y="434"/>
                  </a:lnTo>
                  <a:lnTo>
                    <a:pt x="342" y="418"/>
                  </a:lnTo>
                  <a:lnTo>
                    <a:pt x="263" y="469"/>
                  </a:lnTo>
                  <a:lnTo>
                    <a:pt x="263" y="486"/>
                  </a:lnTo>
                  <a:lnTo>
                    <a:pt x="244" y="493"/>
                  </a:lnTo>
                  <a:lnTo>
                    <a:pt x="221" y="477"/>
                  </a:lnTo>
                  <a:lnTo>
                    <a:pt x="244" y="460"/>
                  </a:lnTo>
                  <a:lnTo>
                    <a:pt x="238" y="434"/>
                  </a:lnTo>
                  <a:lnTo>
                    <a:pt x="205" y="427"/>
                  </a:lnTo>
                  <a:lnTo>
                    <a:pt x="214" y="443"/>
                  </a:lnTo>
                  <a:lnTo>
                    <a:pt x="214" y="486"/>
                  </a:lnTo>
                  <a:lnTo>
                    <a:pt x="221" y="503"/>
                  </a:lnTo>
                  <a:lnTo>
                    <a:pt x="214" y="519"/>
                  </a:lnTo>
                  <a:lnTo>
                    <a:pt x="189" y="512"/>
                  </a:lnTo>
                  <a:lnTo>
                    <a:pt x="158" y="537"/>
                  </a:lnTo>
                  <a:lnTo>
                    <a:pt x="174" y="571"/>
                  </a:lnTo>
                  <a:lnTo>
                    <a:pt x="126" y="555"/>
                  </a:lnTo>
                  <a:lnTo>
                    <a:pt x="118" y="562"/>
                  </a:lnTo>
                  <a:lnTo>
                    <a:pt x="135" y="588"/>
                  </a:lnTo>
                  <a:lnTo>
                    <a:pt x="118" y="588"/>
                  </a:lnTo>
                  <a:lnTo>
                    <a:pt x="94" y="571"/>
                  </a:lnTo>
                  <a:lnTo>
                    <a:pt x="94" y="519"/>
                  </a:lnTo>
                  <a:lnTo>
                    <a:pt x="71" y="503"/>
                  </a:lnTo>
                  <a:lnTo>
                    <a:pt x="61" y="486"/>
                  </a:lnTo>
                  <a:lnTo>
                    <a:pt x="78" y="493"/>
                  </a:lnTo>
                  <a:lnTo>
                    <a:pt x="142" y="519"/>
                  </a:lnTo>
                  <a:lnTo>
                    <a:pt x="182" y="493"/>
                  </a:lnTo>
                  <a:lnTo>
                    <a:pt x="174" y="469"/>
                  </a:lnTo>
                  <a:lnTo>
                    <a:pt x="126" y="418"/>
                  </a:lnTo>
                  <a:lnTo>
                    <a:pt x="78" y="401"/>
                  </a:lnTo>
                  <a:lnTo>
                    <a:pt x="78" y="392"/>
                  </a:lnTo>
                  <a:lnTo>
                    <a:pt x="61" y="384"/>
                  </a:lnTo>
                  <a:lnTo>
                    <a:pt x="47" y="392"/>
                  </a:lnTo>
                  <a:lnTo>
                    <a:pt x="22" y="418"/>
                  </a:lnTo>
                  <a:lnTo>
                    <a:pt x="22" y="443"/>
                  </a:lnTo>
                  <a:lnTo>
                    <a:pt x="39" y="460"/>
                  </a:lnTo>
                  <a:lnTo>
                    <a:pt x="30" y="486"/>
                  </a:lnTo>
                  <a:lnTo>
                    <a:pt x="39" y="529"/>
                  </a:lnTo>
                  <a:lnTo>
                    <a:pt x="30" y="555"/>
                  </a:lnTo>
                  <a:lnTo>
                    <a:pt x="47" y="581"/>
                  </a:lnTo>
                  <a:lnTo>
                    <a:pt x="39" y="597"/>
                  </a:lnTo>
                  <a:lnTo>
                    <a:pt x="54" y="614"/>
                  </a:lnTo>
                  <a:lnTo>
                    <a:pt x="54" y="623"/>
                  </a:lnTo>
                  <a:lnTo>
                    <a:pt x="30" y="666"/>
                  </a:lnTo>
                  <a:lnTo>
                    <a:pt x="7" y="682"/>
                  </a:lnTo>
                  <a:lnTo>
                    <a:pt x="15" y="682"/>
                  </a:lnTo>
                  <a:lnTo>
                    <a:pt x="30" y="699"/>
                  </a:lnTo>
                  <a:lnTo>
                    <a:pt x="15" y="716"/>
                  </a:lnTo>
                  <a:lnTo>
                    <a:pt x="7" y="725"/>
                  </a:lnTo>
                  <a:lnTo>
                    <a:pt x="0" y="725"/>
                  </a:lnTo>
                  <a:lnTo>
                    <a:pt x="7" y="751"/>
                  </a:lnTo>
                  <a:lnTo>
                    <a:pt x="7" y="759"/>
                  </a:lnTo>
                  <a:lnTo>
                    <a:pt x="7" y="776"/>
                  </a:lnTo>
                  <a:lnTo>
                    <a:pt x="15" y="793"/>
                  </a:lnTo>
                  <a:lnTo>
                    <a:pt x="39" y="802"/>
                  </a:lnTo>
                  <a:lnTo>
                    <a:pt x="47" y="811"/>
                  </a:lnTo>
                  <a:lnTo>
                    <a:pt x="47" y="828"/>
                  </a:lnTo>
                  <a:lnTo>
                    <a:pt x="61" y="853"/>
                  </a:lnTo>
                  <a:lnTo>
                    <a:pt x="71" y="853"/>
                  </a:lnTo>
                  <a:lnTo>
                    <a:pt x="61" y="870"/>
                  </a:lnTo>
                  <a:lnTo>
                    <a:pt x="54" y="862"/>
                  </a:lnTo>
                  <a:lnTo>
                    <a:pt x="54" y="870"/>
                  </a:lnTo>
                  <a:lnTo>
                    <a:pt x="61" y="887"/>
                  </a:lnTo>
                  <a:lnTo>
                    <a:pt x="86" y="887"/>
                  </a:lnTo>
                  <a:lnTo>
                    <a:pt x="94" y="896"/>
                  </a:lnTo>
                  <a:lnTo>
                    <a:pt x="86" y="896"/>
                  </a:lnTo>
                  <a:lnTo>
                    <a:pt x="94" y="904"/>
                  </a:lnTo>
                  <a:lnTo>
                    <a:pt x="103" y="904"/>
                  </a:lnTo>
                  <a:lnTo>
                    <a:pt x="111" y="922"/>
                  </a:lnTo>
                  <a:lnTo>
                    <a:pt x="118" y="929"/>
                  </a:lnTo>
                  <a:lnTo>
                    <a:pt x="126" y="922"/>
                  </a:lnTo>
                  <a:lnTo>
                    <a:pt x="165" y="948"/>
                  </a:lnTo>
                  <a:lnTo>
                    <a:pt x="158" y="981"/>
                  </a:lnTo>
                  <a:lnTo>
                    <a:pt x="150" y="971"/>
                  </a:lnTo>
                  <a:lnTo>
                    <a:pt x="142" y="981"/>
                  </a:lnTo>
                  <a:lnTo>
                    <a:pt x="142" y="998"/>
                  </a:lnTo>
                  <a:lnTo>
                    <a:pt x="150" y="991"/>
                  </a:lnTo>
                  <a:lnTo>
                    <a:pt x="158" y="998"/>
                  </a:lnTo>
                  <a:lnTo>
                    <a:pt x="135" y="1007"/>
                  </a:lnTo>
                  <a:lnTo>
                    <a:pt x="142" y="1014"/>
                  </a:lnTo>
                  <a:lnTo>
                    <a:pt x="126" y="1033"/>
                  </a:lnTo>
                  <a:lnTo>
                    <a:pt x="118" y="1033"/>
                  </a:lnTo>
                  <a:lnTo>
                    <a:pt x="126" y="1033"/>
                  </a:lnTo>
                  <a:lnTo>
                    <a:pt x="158" y="1066"/>
                  </a:lnTo>
                  <a:lnTo>
                    <a:pt x="198" y="1066"/>
                  </a:lnTo>
                  <a:lnTo>
                    <a:pt x="214" y="1076"/>
                  </a:lnTo>
                  <a:lnTo>
                    <a:pt x="229" y="1076"/>
                  </a:lnTo>
                  <a:lnTo>
                    <a:pt x="244" y="1092"/>
                  </a:lnTo>
                  <a:lnTo>
                    <a:pt x="253" y="1101"/>
                  </a:lnTo>
                  <a:lnTo>
                    <a:pt x="263" y="1101"/>
                  </a:lnTo>
                  <a:lnTo>
                    <a:pt x="269" y="1092"/>
                  </a:lnTo>
                  <a:lnTo>
                    <a:pt x="253" y="1076"/>
                  </a:lnTo>
                  <a:lnTo>
                    <a:pt x="253" y="1058"/>
                  </a:lnTo>
                  <a:lnTo>
                    <a:pt x="244" y="1040"/>
                  </a:lnTo>
                  <a:lnTo>
                    <a:pt x="263" y="1014"/>
                  </a:lnTo>
                  <a:lnTo>
                    <a:pt x="269" y="1024"/>
                  </a:lnTo>
                  <a:lnTo>
                    <a:pt x="277" y="1014"/>
                  </a:lnTo>
                  <a:lnTo>
                    <a:pt x="277" y="1007"/>
                  </a:lnTo>
                  <a:lnTo>
                    <a:pt x="269" y="1007"/>
                  </a:lnTo>
                  <a:lnTo>
                    <a:pt x="277" y="998"/>
                  </a:lnTo>
                  <a:lnTo>
                    <a:pt x="269" y="981"/>
                  </a:lnTo>
                  <a:lnTo>
                    <a:pt x="253" y="981"/>
                  </a:lnTo>
                  <a:lnTo>
                    <a:pt x="244" y="964"/>
                  </a:lnTo>
                  <a:lnTo>
                    <a:pt x="253" y="922"/>
                  </a:lnTo>
                  <a:lnTo>
                    <a:pt x="269" y="938"/>
                  </a:lnTo>
                  <a:lnTo>
                    <a:pt x="277" y="938"/>
                  </a:lnTo>
                  <a:lnTo>
                    <a:pt x="269" y="922"/>
                  </a:lnTo>
                  <a:lnTo>
                    <a:pt x="293" y="896"/>
                  </a:lnTo>
                  <a:lnTo>
                    <a:pt x="308" y="904"/>
                  </a:lnTo>
                  <a:lnTo>
                    <a:pt x="317" y="896"/>
                  </a:lnTo>
                  <a:lnTo>
                    <a:pt x="332" y="904"/>
                  </a:lnTo>
                  <a:lnTo>
                    <a:pt x="356" y="922"/>
                  </a:lnTo>
                  <a:lnTo>
                    <a:pt x="371" y="913"/>
                  </a:lnTo>
                  <a:lnTo>
                    <a:pt x="390" y="913"/>
                  </a:lnTo>
                  <a:lnTo>
                    <a:pt x="396" y="922"/>
                  </a:lnTo>
                  <a:lnTo>
                    <a:pt x="430" y="922"/>
                  </a:lnTo>
                  <a:lnTo>
                    <a:pt x="436" y="904"/>
                  </a:lnTo>
                  <a:lnTo>
                    <a:pt x="411" y="896"/>
                  </a:lnTo>
                  <a:lnTo>
                    <a:pt x="430" y="887"/>
                  </a:lnTo>
                  <a:lnTo>
                    <a:pt x="420" y="879"/>
                  </a:lnTo>
                  <a:lnTo>
                    <a:pt x="430" y="870"/>
                  </a:lnTo>
                  <a:lnTo>
                    <a:pt x="430" y="844"/>
                  </a:lnTo>
                  <a:lnTo>
                    <a:pt x="444" y="853"/>
                  </a:lnTo>
                  <a:lnTo>
                    <a:pt x="516" y="828"/>
                  </a:lnTo>
                  <a:lnTo>
                    <a:pt x="516" y="819"/>
                  </a:lnTo>
                  <a:lnTo>
                    <a:pt x="524" y="819"/>
                  </a:lnTo>
                  <a:lnTo>
                    <a:pt x="548" y="819"/>
                  </a:lnTo>
                  <a:lnTo>
                    <a:pt x="555" y="836"/>
                  </a:lnTo>
                  <a:lnTo>
                    <a:pt x="555" y="844"/>
                  </a:lnTo>
                  <a:lnTo>
                    <a:pt x="564" y="844"/>
                  </a:lnTo>
                  <a:lnTo>
                    <a:pt x="580" y="853"/>
                  </a:lnTo>
                  <a:lnTo>
                    <a:pt x="580" y="862"/>
                  </a:lnTo>
                  <a:lnTo>
                    <a:pt x="595" y="862"/>
                  </a:lnTo>
                  <a:lnTo>
                    <a:pt x="612" y="844"/>
                  </a:lnTo>
                  <a:lnTo>
                    <a:pt x="627" y="836"/>
                  </a:lnTo>
                  <a:lnTo>
                    <a:pt x="635" y="862"/>
                  </a:lnTo>
                  <a:lnTo>
                    <a:pt x="666" y="922"/>
                  </a:lnTo>
                  <a:lnTo>
                    <a:pt x="675" y="904"/>
                  </a:lnTo>
                  <a:lnTo>
                    <a:pt x="684" y="922"/>
                  </a:lnTo>
                  <a:lnTo>
                    <a:pt x="708" y="913"/>
                  </a:lnTo>
                  <a:lnTo>
                    <a:pt x="731" y="938"/>
                  </a:lnTo>
                  <a:lnTo>
                    <a:pt x="748" y="948"/>
                  </a:lnTo>
                  <a:lnTo>
                    <a:pt x="748" y="938"/>
                  </a:lnTo>
                  <a:lnTo>
                    <a:pt x="762" y="955"/>
                  </a:lnTo>
                  <a:lnTo>
                    <a:pt x="772" y="948"/>
                  </a:lnTo>
                  <a:lnTo>
                    <a:pt x="812" y="922"/>
                  </a:lnTo>
                  <a:lnTo>
                    <a:pt x="842" y="929"/>
                  </a:lnTo>
                  <a:lnTo>
                    <a:pt x="857" y="938"/>
                  </a:lnTo>
                  <a:lnTo>
                    <a:pt x="890" y="938"/>
                  </a:lnTo>
                  <a:lnTo>
                    <a:pt x="890" y="904"/>
                  </a:lnTo>
                  <a:lnTo>
                    <a:pt x="906" y="896"/>
                  </a:lnTo>
                  <a:lnTo>
                    <a:pt x="939" y="904"/>
                  </a:lnTo>
                  <a:lnTo>
                    <a:pt x="953" y="929"/>
                  </a:lnTo>
                  <a:lnTo>
                    <a:pt x="963" y="929"/>
                  </a:lnTo>
                  <a:lnTo>
                    <a:pt x="978" y="922"/>
                  </a:lnTo>
                  <a:lnTo>
                    <a:pt x="1026" y="948"/>
                  </a:lnTo>
                  <a:lnTo>
                    <a:pt x="1048" y="955"/>
                  </a:lnTo>
                  <a:lnTo>
                    <a:pt x="1081" y="948"/>
                  </a:lnTo>
                  <a:lnTo>
                    <a:pt x="1097" y="929"/>
                  </a:lnTo>
                  <a:lnTo>
                    <a:pt x="1121" y="938"/>
                  </a:lnTo>
                  <a:lnTo>
                    <a:pt x="1136" y="948"/>
                  </a:lnTo>
                  <a:lnTo>
                    <a:pt x="1161" y="938"/>
                  </a:lnTo>
                  <a:lnTo>
                    <a:pt x="1168" y="904"/>
                  </a:lnTo>
                  <a:lnTo>
                    <a:pt x="1175" y="896"/>
                  </a:lnTo>
                  <a:lnTo>
                    <a:pt x="1175" y="887"/>
                  </a:lnTo>
                  <a:lnTo>
                    <a:pt x="1168" y="887"/>
                  </a:lnTo>
                  <a:lnTo>
                    <a:pt x="1175" y="870"/>
                  </a:lnTo>
                  <a:lnTo>
                    <a:pt x="1208" y="862"/>
                  </a:lnTo>
                  <a:lnTo>
                    <a:pt x="1232" y="870"/>
                  </a:lnTo>
                  <a:lnTo>
                    <a:pt x="1247" y="887"/>
                  </a:lnTo>
                  <a:lnTo>
                    <a:pt x="1264" y="948"/>
                  </a:lnTo>
                  <a:lnTo>
                    <a:pt x="1281" y="948"/>
                  </a:lnTo>
                  <a:lnTo>
                    <a:pt x="1303" y="964"/>
                  </a:lnTo>
                  <a:lnTo>
                    <a:pt x="1303" y="981"/>
                  </a:lnTo>
                  <a:lnTo>
                    <a:pt x="1320" y="981"/>
                  </a:lnTo>
                  <a:lnTo>
                    <a:pt x="1350" y="971"/>
                  </a:lnTo>
                  <a:lnTo>
                    <a:pt x="1350" y="991"/>
                  </a:lnTo>
                  <a:lnTo>
                    <a:pt x="1328" y="1040"/>
                  </a:lnTo>
                  <a:lnTo>
                    <a:pt x="1320" y="1033"/>
                  </a:lnTo>
                  <a:lnTo>
                    <a:pt x="1303" y="1040"/>
                  </a:lnTo>
                  <a:lnTo>
                    <a:pt x="1303" y="1083"/>
                  </a:lnTo>
                  <a:lnTo>
                    <a:pt x="1311" y="1066"/>
                  </a:lnTo>
                  <a:lnTo>
                    <a:pt x="1320" y="1066"/>
                  </a:lnTo>
                  <a:lnTo>
                    <a:pt x="1320" y="1076"/>
                  </a:lnTo>
                  <a:lnTo>
                    <a:pt x="1328" y="1083"/>
                  </a:lnTo>
                  <a:lnTo>
                    <a:pt x="1350" y="1066"/>
                  </a:lnTo>
                  <a:lnTo>
                    <a:pt x="1423" y="971"/>
                  </a:lnTo>
                  <a:lnTo>
                    <a:pt x="1423" y="913"/>
                  </a:lnTo>
                  <a:lnTo>
                    <a:pt x="1432" y="896"/>
                  </a:lnTo>
                  <a:lnTo>
                    <a:pt x="1432" y="870"/>
                  </a:lnTo>
                  <a:lnTo>
                    <a:pt x="1415" y="844"/>
                  </a:lnTo>
                  <a:lnTo>
                    <a:pt x="1408" y="844"/>
                  </a:lnTo>
                  <a:lnTo>
                    <a:pt x="1399" y="862"/>
                  </a:lnTo>
                  <a:lnTo>
                    <a:pt x="1384" y="862"/>
                  </a:lnTo>
                  <a:lnTo>
                    <a:pt x="1390" y="844"/>
                  </a:lnTo>
                  <a:lnTo>
                    <a:pt x="1384" y="844"/>
                  </a:lnTo>
                  <a:lnTo>
                    <a:pt x="1375" y="836"/>
                  </a:lnTo>
                  <a:lnTo>
                    <a:pt x="1359" y="836"/>
                  </a:lnTo>
                  <a:lnTo>
                    <a:pt x="1359" y="828"/>
                  </a:lnTo>
                  <a:lnTo>
                    <a:pt x="1454" y="725"/>
                  </a:lnTo>
                  <a:lnTo>
                    <a:pt x="1487" y="716"/>
                  </a:lnTo>
                  <a:lnTo>
                    <a:pt x="1494" y="725"/>
                  </a:lnTo>
                  <a:lnTo>
                    <a:pt x="1503" y="716"/>
                  </a:lnTo>
                  <a:lnTo>
                    <a:pt x="1527" y="725"/>
                  </a:lnTo>
                  <a:lnTo>
                    <a:pt x="1534" y="708"/>
                  </a:lnTo>
                  <a:lnTo>
                    <a:pt x="1557" y="716"/>
                  </a:lnTo>
                  <a:lnTo>
                    <a:pt x="1567" y="716"/>
                  </a:lnTo>
                  <a:lnTo>
                    <a:pt x="1557" y="725"/>
                  </a:lnTo>
                  <a:lnTo>
                    <a:pt x="1557" y="733"/>
                  </a:lnTo>
                  <a:lnTo>
                    <a:pt x="1606" y="725"/>
                  </a:lnTo>
                  <a:lnTo>
                    <a:pt x="1598" y="716"/>
                  </a:lnTo>
                  <a:lnTo>
                    <a:pt x="1630" y="657"/>
                  </a:lnTo>
                  <a:lnTo>
                    <a:pt x="1670" y="648"/>
                  </a:lnTo>
                  <a:lnTo>
                    <a:pt x="1670" y="666"/>
                  </a:lnTo>
                  <a:lnTo>
                    <a:pt x="1670" y="682"/>
                  </a:lnTo>
                  <a:lnTo>
                    <a:pt x="1710" y="657"/>
                  </a:lnTo>
                  <a:lnTo>
                    <a:pt x="1710" y="630"/>
                  </a:lnTo>
                  <a:lnTo>
                    <a:pt x="1727" y="630"/>
                  </a:lnTo>
                  <a:lnTo>
                    <a:pt x="1718" y="640"/>
                  </a:lnTo>
                  <a:lnTo>
                    <a:pt x="1710" y="682"/>
                  </a:lnTo>
                  <a:lnTo>
                    <a:pt x="1694" y="691"/>
                  </a:lnTo>
                  <a:lnTo>
                    <a:pt x="1645" y="751"/>
                  </a:lnTo>
                  <a:lnTo>
                    <a:pt x="1630" y="759"/>
                  </a:lnTo>
                  <a:lnTo>
                    <a:pt x="1614" y="819"/>
                  </a:lnTo>
                  <a:lnTo>
                    <a:pt x="1630" y="922"/>
                  </a:lnTo>
                  <a:lnTo>
                    <a:pt x="1645" y="904"/>
                  </a:lnTo>
                  <a:lnTo>
                    <a:pt x="1670" y="870"/>
                  </a:lnTo>
                  <a:lnTo>
                    <a:pt x="1670" y="844"/>
                  </a:lnTo>
                  <a:lnTo>
                    <a:pt x="1677" y="844"/>
                  </a:lnTo>
                  <a:lnTo>
                    <a:pt x="1694" y="836"/>
                  </a:lnTo>
                  <a:lnTo>
                    <a:pt x="1694" y="811"/>
                  </a:lnTo>
                  <a:lnTo>
                    <a:pt x="1701" y="802"/>
                  </a:lnTo>
                  <a:lnTo>
                    <a:pt x="1710" y="802"/>
                  </a:lnTo>
                  <a:lnTo>
                    <a:pt x="1710" y="785"/>
                  </a:lnTo>
                  <a:lnTo>
                    <a:pt x="1710" y="768"/>
                  </a:lnTo>
                  <a:lnTo>
                    <a:pt x="1694" y="751"/>
                  </a:lnTo>
                  <a:lnTo>
                    <a:pt x="1710" y="725"/>
                  </a:lnTo>
                  <a:lnTo>
                    <a:pt x="1710" y="708"/>
                  </a:lnTo>
                  <a:lnTo>
                    <a:pt x="1727" y="708"/>
                  </a:lnTo>
                  <a:lnTo>
                    <a:pt x="1749" y="691"/>
                  </a:lnTo>
                  <a:lnTo>
                    <a:pt x="1749" y="708"/>
                  </a:lnTo>
                  <a:lnTo>
                    <a:pt x="1758" y="699"/>
                  </a:lnTo>
                  <a:lnTo>
                    <a:pt x="1781" y="691"/>
                  </a:lnTo>
                  <a:lnTo>
                    <a:pt x="1798" y="708"/>
                  </a:lnTo>
                  <a:lnTo>
                    <a:pt x="1805" y="691"/>
                  </a:lnTo>
                  <a:lnTo>
                    <a:pt x="1885" y="630"/>
                  </a:lnTo>
                  <a:lnTo>
                    <a:pt x="1909" y="640"/>
                  </a:lnTo>
                  <a:lnTo>
                    <a:pt x="1917" y="630"/>
                  </a:lnTo>
                  <a:lnTo>
                    <a:pt x="1899" y="581"/>
                  </a:lnTo>
                  <a:lnTo>
                    <a:pt x="1893" y="581"/>
                  </a:lnTo>
                  <a:lnTo>
                    <a:pt x="1893" y="562"/>
                  </a:lnTo>
                  <a:lnTo>
                    <a:pt x="1899" y="562"/>
                  </a:lnTo>
                  <a:lnTo>
                    <a:pt x="1917" y="555"/>
                  </a:lnTo>
                  <a:lnTo>
                    <a:pt x="1933" y="537"/>
                  </a:lnTo>
                  <a:lnTo>
                    <a:pt x="1923" y="519"/>
                  </a:lnTo>
                  <a:lnTo>
                    <a:pt x="1933" y="512"/>
                  </a:lnTo>
                  <a:lnTo>
                    <a:pt x="1940" y="537"/>
                  </a:lnTo>
                  <a:lnTo>
                    <a:pt x="1957" y="537"/>
                  </a:lnTo>
                  <a:lnTo>
                    <a:pt x="1972" y="555"/>
                  </a:lnTo>
                  <a:lnTo>
                    <a:pt x="2012" y="581"/>
                  </a:lnTo>
                  <a:lnTo>
                    <a:pt x="2021" y="555"/>
                  </a:lnTo>
                  <a:lnTo>
                    <a:pt x="2021" y="537"/>
                  </a:lnTo>
                  <a:lnTo>
                    <a:pt x="2036" y="537"/>
                  </a:lnTo>
                  <a:lnTo>
                    <a:pt x="2052" y="519"/>
                  </a:lnTo>
                  <a:lnTo>
                    <a:pt x="2027" y="493"/>
                  </a:lnTo>
                  <a:lnTo>
                    <a:pt x="1987" y="486"/>
                  </a:lnTo>
                  <a:lnTo>
                    <a:pt x="1917" y="418"/>
                  </a:lnTo>
                  <a:lnTo>
                    <a:pt x="1868" y="384"/>
                  </a:lnTo>
                  <a:lnTo>
                    <a:pt x="1805" y="375"/>
                  </a:lnTo>
                  <a:lnTo>
                    <a:pt x="1805" y="418"/>
                  </a:lnTo>
                  <a:lnTo>
                    <a:pt x="1790" y="427"/>
                  </a:lnTo>
                  <a:lnTo>
                    <a:pt x="1774" y="408"/>
                  </a:lnTo>
                  <a:lnTo>
                    <a:pt x="1774" y="392"/>
                  </a:lnTo>
                  <a:lnTo>
                    <a:pt x="1781" y="392"/>
                  </a:lnTo>
                  <a:lnTo>
                    <a:pt x="1790" y="384"/>
                  </a:lnTo>
                  <a:lnTo>
                    <a:pt x="1774" y="384"/>
                  </a:lnTo>
                  <a:lnTo>
                    <a:pt x="1758" y="401"/>
                  </a:lnTo>
                  <a:lnTo>
                    <a:pt x="1718" y="392"/>
                  </a:lnTo>
                  <a:lnTo>
                    <a:pt x="1677" y="392"/>
                  </a:lnTo>
                  <a:lnTo>
                    <a:pt x="1662" y="384"/>
                  </a:lnTo>
                  <a:lnTo>
                    <a:pt x="1670" y="367"/>
                  </a:lnTo>
                  <a:lnTo>
                    <a:pt x="1654" y="341"/>
                  </a:lnTo>
                  <a:lnTo>
                    <a:pt x="1621" y="332"/>
                  </a:lnTo>
                  <a:lnTo>
                    <a:pt x="1574" y="349"/>
                  </a:lnTo>
                  <a:lnTo>
                    <a:pt x="1567" y="324"/>
                  </a:lnTo>
                  <a:lnTo>
                    <a:pt x="1551" y="324"/>
                  </a:lnTo>
                  <a:lnTo>
                    <a:pt x="1542" y="315"/>
                  </a:lnTo>
                  <a:lnTo>
                    <a:pt x="1542" y="290"/>
                  </a:lnTo>
                  <a:lnTo>
                    <a:pt x="1487" y="273"/>
                  </a:lnTo>
                  <a:lnTo>
                    <a:pt x="1423" y="256"/>
                  </a:lnTo>
                  <a:lnTo>
                    <a:pt x="1408" y="290"/>
                  </a:lnTo>
                  <a:lnTo>
                    <a:pt x="1423" y="315"/>
                  </a:lnTo>
                  <a:lnTo>
                    <a:pt x="1368" y="315"/>
                  </a:lnTo>
                  <a:lnTo>
                    <a:pt x="1350" y="324"/>
                  </a:lnTo>
                  <a:lnTo>
                    <a:pt x="1328" y="298"/>
                  </a:lnTo>
                  <a:lnTo>
                    <a:pt x="1311" y="349"/>
                  </a:lnTo>
                  <a:lnTo>
                    <a:pt x="1296" y="341"/>
                  </a:lnTo>
                  <a:lnTo>
                    <a:pt x="1281" y="307"/>
                  </a:lnTo>
                  <a:lnTo>
                    <a:pt x="1289" y="264"/>
                  </a:lnTo>
                  <a:lnTo>
                    <a:pt x="1272" y="238"/>
                  </a:lnTo>
                  <a:lnTo>
                    <a:pt x="1224" y="222"/>
                  </a:lnTo>
                  <a:lnTo>
                    <a:pt x="1208" y="222"/>
                  </a:lnTo>
                  <a:lnTo>
                    <a:pt x="1200" y="238"/>
                  </a:lnTo>
                  <a:lnTo>
                    <a:pt x="1208" y="256"/>
                  </a:lnTo>
                  <a:lnTo>
                    <a:pt x="1144" y="247"/>
                  </a:lnTo>
                  <a:lnTo>
                    <a:pt x="1153" y="222"/>
                  </a:lnTo>
                  <a:lnTo>
                    <a:pt x="1112" y="212"/>
                  </a:lnTo>
                  <a:lnTo>
                    <a:pt x="1089" y="230"/>
                  </a:lnTo>
                  <a:lnTo>
                    <a:pt x="1042" y="204"/>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171" name="Freeform 1050"/>
            <p:cNvSpPr>
              <a:spLocks noChangeAspect="1"/>
            </p:cNvSpPr>
            <p:nvPr/>
          </p:nvSpPr>
          <p:spPr bwMode="auto">
            <a:xfrm>
              <a:off x="2919" y="983"/>
              <a:ext cx="2046" cy="1043"/>
            </a:xfrm>
            <a:custGeom>
              <a:avLst/>
              <a:gdLst>
                <a:gd name="T0" fmla="*/ 993 w 2053"/>
                <a:gd name="T1" fmla="*/ 168 h 1102"/>
                <a:gd name="T2" fmla="*/ 978 w 2053"/>
                <a:gd name="T3" fmla="*/ 58 h 1102"/>
                <a:gd name="T4" fmla="*/ 915 w 2053"/>
                <a:gd name="T5" fmla="*/ 58 h 1102"/>
                <a:gd name="T6" fmla="*/ 656 w 2053"/>
                <a:gd name="T7" fmla="*/ 175 h 1102"/>
                <a:gd name="T8" fmla="*/ 617 w 2053"/>
                <a:gd name="T9" fmla="*/ 214 h 1102"/>
                <a:gd name="T10" fmla="*/ 585 w 2053"/>
                <a:gd name="T11" fmla="*/ 274 h 1102"/>
                <a:gd name="T12" fmla="*/ 538 w 2053"/>
                <a:gd name="T13" fmla="*/ 382 h 1102"/>
                <a:gd name="T14" fmla="*/ 562 w 2053"/>
                <a:gd name="T15" fmla="*/ 201 h 1102"/>
                <a:gd name="T16" fmla="*/ 490 w 2053"/>
                <a:gd name="T17" fmla="*/ 297 h 1102"/>
                <a:gd name="T18" fmla="*/ 425 w 2053"/>
                <a:gd name="T19" fmla="*/ 318 h 1102"/>
                <a:gd name="T20" fmla="*/ 337 w 2053"/>
                <a:gd name="T21" fmla="*/ 318 h 1102"/>
                <a:gd name="T22" fmla="*/ 233 w 2053"/>
                <a:gd name="T23" fmla="*/ 329 h 1102"/>
                <a:gd name="T24" fmla="*/ 184 w 2053"/>
                <a:gd name="T25" fmla="*/ 389 h 1102"/>
                <a:gd name="T26" fmla="*/ 118 w 2053"/>
                <a:gd name="T27" fmla="*/ 447 h 1102"/>
                <a:gd name="T28" fmla="*/ 142 w 2053"/>
                <a:gd name="T29" fmla="*/ 394 h 1102"/>
                <a:gd name="T30" fmla="*/ 61 w 2053"/>
                <a:gd name="T31" fmla="*/ 292 h 1102"/>
                <a:gd name="T32" fmla="*/ 39 w 2053"/>
                <a:gd name="T33" fmla="*/ 402 h 1102"/>
                <a:gd name="T34" fmla="*/ 30 w 2053"/>
                <a:gd name="T35" fmla="*/ 505 h 1102"/>
                <a:gd name="T36" fmla="*/ 0 w 2053"/>
                <a:gd name="T37" fmla="*/ 550 h 1102"/>
                <a:gd name="T38" fmla="*/ 47 w 2053"/>
                <a:gd name="T39" fmla="*/ 616 h 1102"/>
                <a:gd name="T40" fmla="*/ 54 w 2053"/>
                <a:gd name="T41" fmla="*/ 661 h 1102"/>
                <a:gd name="T42" fmla="*/ 103 w 2053"/>
                <a:gd name="T43" fmla="*/ 687 h 1102"/>
                <a:gd name="T44" fmla="*/ 146 w 2053"/>
                <a:gd name="T45" fmla="*/ 737 h 1102"/>
                <a:gd name="T46" fmla="*/ 142 w 2053"/>
                <a:gd name="T47" fmla="*/ 770 h 1102"/>
                <a:gd name="T48" fmla="*/ 209 w 2053"/>
                <a:gd name="T49" fmla="*/ 816 h 1102"/>
                <a:gd name="T50" fmla="*/ 248 w 2053"/>
                <a:gd name="T51" fmla="*/ 816 h 1102"/>
                <a:gd name="T52" fmla="*/ 272 w 2053"/>
                <a:gd name="T53" fmla="*/ 765 h 1102"/>
                <a:gd name="T54" fmla="*/ 248 w 2053"/>
                <a:gd name="T55" fmla="*/ 700 h 1102"/>
                <a:gd name="T56" fmla="*/ 312 w 2053"/>
                <a:gd name="T57" fmla="*/ 681 h 1102"/>
                <a:gd name="T58" fmla="*/ 425 w 2053"/>
                <a:gd name="T59" fmla="*/ 700 h 1102"/>
                <a:gd name="T60" fmla="*/ 425 w 2053"/>
                <a:gd name="T61" fmla="*/ 642 h 1102"/>
                <a:gd name="T62" fmla="*/ 545 w 2053"/>
                <a:gd name="T63" fmla="*/ 635 h 1102"/>
                <a:gd name="T64" fmla="*/ 602 w 2053"/>
                <a:gd name="T65" fmla="*/ 642 h 1102"/>
                <a:gd name="T66" fmla="*/ 698 w 2053"/>
                <a:gd name="T67" fmla="*/ 694 h 1102"/>
                <a:gd name="T68" fmla="*/ 797 w 2053"/>
                <a:gd name="T69" fmla="*/ 700 h 1102"/>
                <a:gd name="T70" fmla="*/ 924 w 2053"/>
                <a:gd name="T71" fmla="*/ 687 h 1102"/>
                <a:gd name="T72" fmla="*/ 1061 w 2053"/>
                <a:gd name="T73" fmla="*/ 720 h 1102"/>
                <a:gd name="T74" fmla="*/ 1155 w 2053"/>
                <a:gd name="T75" fmla="*/ 681 h 1102"/>
                <a:gd name="T76" fmla="*/ 1227 w 2053"/>
                <a:gd name="T77" fmla="*/ 674 h 1102"/>
                <a:gd name="T78" fmla="*/ 1325 w 2053"/>
                <a:gd name="T79" fmla="*/ 737 h 1102"/>
                <a:gd name="T80" fmla="*/ 1291 w 2053"/>
                <a:gd name="T81" fmla="*/ 810 h 1102"/>
                <a:gd name="T82" fmla="*/ 1398 w 2053"/>
                <a:gd name="T83" fmla="*/ 694 h 1102"/>
                <a:gd name="T84" fmla="*/ 1359 w 2053"/>
                <a:gd name="T85" fmla="*/ 655 h 1102"/>
                <a:gd name="T86" fmla="*/ 1429 w 2053"/>
                <a:gd name="T87" fmla="*/ 550 h 1102"/>
                <a:gd name="T88" fmla="*/ 1532 w 2053"/>
                <a:gd name="T89" fmla="*/ 544 h 1102"/>
                <a:gd name="T90" fmla="*/ 1602 w 2053"/>
                <a:gd name="T91" fmla="*/ 499 h 1102"/>
                <a:gd name="T92" fmla="*/ 1697 w 2053"/>
                <a:gd name="T93" fmla="*/ 478 h 1102"/>
                <a:gd name="T94" fmla="*/ 1588 w 2053"/>
                <a:gd name="T95" fmla="*/ 623 h 1102"/>
                <a:gd name="T96" fmla="*/ 1664 w 2053"/>
                <a:gd name="T97" fmla="*/ 635 h 1102"/>
                <a:gd name="T98" fmla="*/ 1664 w 2053"/>
                <a:gd name="T99" fmla="*/ 571 h 1102"/>
                <a:gd name="T100" fmla="*/ 1728 w 2053"/>
                <a:gd name="T101" fmla="*/ 531 h 1102"/>
                <a:gd name="T102" fmla="*/ 1885 w 2053"/>
                <a:gd name="T103" fmla="*/ 478 h 1102"/>
                <a:gd name="T104" fmla="*/ 1899 w 2053"/>
                <a:gd name="T105" fmla="*/ 408 h 1102"/>
                <a:gd name="T106" fmla="*/ 1977 w 2053"/>
                <a:gd name="T107" fmla="*/ 442 h 1102"/>
                <a:gd name="T108" fmla="*/ 1952 w 2053"/>
                <a:gd name="T109" fmla="*/ 369 h 1102"/>
                <a:gd name="T110" fmla="*/ 1744 w 2053"/>
                <a:gd name="T111" fmla="*/ 309 h 1102"/>
                <a:gd name="T112" fmla="*/ 1688 w 2053"/>
                <a:gd name="T113" fmla="*/ 297 h 1102"/>
                <a:gd name="T114" fmla="*/ 1549 w 2053"/>
                <a:gd name="T115" fmla="*/ 264 h 1102"/>
                <a:gd name="T116" fmla="*/ 1398 w 2053"/>
                <a:gd name="T117" fmla="*/ 194 h 1102"/>
                <a:gd name="T118" fmla="*/ 1291 w 2053"/>
                <a:gd name="T119" fmla="*/ 264 h 1102"/>
                <a:gd name="T120" fmla="*/ 1188 w 2053"/>
                <a:gd name="T121" fmla="*/ 168 h 1102"/>
                <a:gd name="T122" fmla="*/ 1069 w 2053"/>
                <a:gd name="T123" fmla="*/ 175 h 110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53"/>
                <a:gd name="T187" fmla="*/ 0 h 1102"/>
                <a:gd name="T188" fmla="*/ 2053 w 2053"/>
                <a:gd name="T189" fmla="*/ 1102 h 110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53" h="1102">
                  <a:moveTo>
                    <a:pt x="1042" y="204"/>
                  </a:moveTo>
                  <a:lnTo>
                    <a:pt x="1033" y="212"/>
                  </a:lnTo>
                  <a:lnTo>
                    <a:pt x="1042" y="230"/>
                  </a:lnTo>
                  <a:lnTo>
                    <a:pt x="1008" y="247"/>
                  </a:lnTo>
                  <a:lnTo>
                    <a:pt x="1002" y="247"/>
                  </a:lnTo>
                  <a:lnTo>
                    <a:pt x="1008" y="222"/>
                  </a:lnTo>
                  <a:lnTo>
                    <a:pt x="1089" y="145"/>
                  </a:lnTo>
                  <a:lnTo>
                    <a:pt x="1089" y="93"/>
                  </a:lnTo>
                  <a:lnTo>
                    <a:pt x="1057" y="60"/>
                  </a:lnTo>
                  <a:lnTo>
                    <a:pt x="1018" y="60"/>
                  </a:lnTo>
                  <a:lnTo>
                    <a:pt x="1018" y="76"/>
                  </a:lnTo>
                  <a:lnTo>
                    <a:pt x="993" y="76"/>
                  </a:lnTo>
                  <a:lnTo>
                    <a:pt x="1008" y="44"/>
                  </a:lnTo>
                  <a:lnTo>
                    <a:pt x="969" y="34"/>
                  </a:lnTo>
                  <a:lnTo>
                    <a:pt x="993" y="17"/>
                  </a:lnTo>
                  <a:lnTo>
                    <a:pt x="969" y="0"/>
                  </a:lnTo>
                  <a:lnTo>
                    <a:pt x="930" y="44"/>
                  </a:lnTo>
                  <a:lnTo>
                    <a:pt x="930" y="76"/>
                  </a:lnTo>
                  <a:lnTo>
                    <a:pt x="906" y="76"/>
                  </a:lnTo>
                  <a:lnTo>
                    <a:pt x="835" y="93"/>
                  </a:lnTo>
                  <a:lnTo>
                    <a:pt x="772" y="135"/>
                  </a:lnTo>
                  <a:lnTo>
                    <a:pt x="748" y="171"/>
                  </a:lnTo>
                  <a:lnTo>
                    <a:pt x="753" y="212"/>
                  </a:lnTo>
                  <a:lnTo>
                    <a:pt x="666" y="230"/>
                  </a:lnTo>
                  <a:lnTo>
                    <a:pt x="675" y="281"/>
                  </a:lnTo>
                  <a:lnTo>
                    <a:pt x="698" y="307"/>
                  </a:lnTo>
                  <a:lnTo>
                    <a:pt x="684" y="315"/>
                  </a:lnTo>
                  <a:lnTo>
                    <a:pt x="659" y="281"/>
                  </a:lnTo>
                  <a:lnTo>
                    <a:pt x="635" y="273"/>
                  </a:lnTo>
                  <a:lnTo>
                    <a:pt x="627" y="281"/>
                  </a:lnTo>
                  <a:lnTo>
                    <a:pt x="612" y="264"/>
                  </a:lnTo>
                  <a:lnTo>
                    <a:pt x="595" y="247"/>
                  </a:lnTo>
                  <a:lnTo>
                    <a:pt x="595" y="256"/>
                  </a:lnTo>
                  <a:lnTo>
                    <a:pt x="602" y="281"/>
                  </a:lnTo>
                  <a:lnTo>
                    <a:pt x="580" y="324"/>
                  </a:lnTo>
                  <a:lnTo>
                    <a:pt x="595" y="359"/>
                  </a:lnTo>
                  <a:lnTo>
                    <a:pt x="588" y="392"/>
                  </a:lnTo>
                  <a:lnTo>
                    <a:pt x="588" y="418"/>
                  </a:lnTo>
                  <a:lnTo>
                    <a:pt x="595" y="427"/>
                  </a:lnTo>
                  <a:lnTo>
                    <a:pt x="602" y="469"/>
                  </a:lnTo>
                  <a:lnTo>
                    <a:pt x="555" y="512"/>
                  </a:lnTo>
                  <a:lnTo>
                    <a:pt x="548" y="503"/>
                  </a:lnTo>
                  <a:lnTo>
                    <a:pt x="580" y="460"/>
                  </a:lnTo>
                  <a:lnTo>
                    <a:pt x="588" y="434"/>
                  </a:lnTo>
                  <a:lnTo>
                    <a:pt x="572" y="418"/>
                  </a:lnTo>
                  <a:lnTo>
                    <a:pt x="572" y="332"/>
                  </a:lnTo>
                  <a:lnTo>
                    <a:pt x="564" y="315"/>
                  </a:lnTo>
                  <a:lnTo>
                    <a:pt x="572" y="264"/>
                  </a:lnTo>
                  <a:lnTo>
                    <a:pt x="555" y="256"/>
                  </a:lnTo>
                  <a:lnTo>
                    <a:pt x="564" y="247"/>
                  </a:lnTo>
                  <a:lnTo>
                    <a:pt x="555" y="230"/>
                  </a:lnTo>
                  <a:lnTo>
                    <a:pt x="539" y="238"/>
                  </a:lnTo>
                  <a:lnTo>
                    <a:pt x="500" y="349"/>
                  </a:lnTo>
                  <a:lnTo>
                    <a:pt x="500" y="392"/>
                  </a:lnTo>
                  <a:lnTo>
                    <a:pt x="524" y="427"/>
                  </a:lnTo>
                  <a:lnTo>
                    <a:pt x="524" y="443"/>
                  </a:lnTo>
                  <a:lnTo>
                    <a:pt x="500" y="427"/>
                  </a:lnTo>
                  <a:lnTo>
                    <a:pt x="405" y="359"/>
                  </a:lnTo>
                  <a:lnTo>
                    <a:pt x="396" y="375"/>
                  </a:lnTo>
                  <a:lnTo>
                    <a:pt x="430" y="418"/>
                  </a:lnTo>
                  <a:lnTo>
                    <a:pt x="411" y="427"/>
                  </a:lnTo>
                  <a:lnTo>
                    <a:pt x="405" y="418"/>
                  </a:lnTo>
                  <a:lnTo>
                    <a:pt x="356" y="434"/>
                  </a:lnTo>
                  <a:lnTo>
                    <a:pt x="347" y="450"/>
                  </a:lnTo>
                  <a:lnTo>
                    <a:pt x="342" y="434"/>
                  </a:lnTo>
                  <a:lnTo>
                    <a:pt x="342" y="418"/>
                  </a:lnTo>
                  <a:lnTo>
                    <a:pt x="263" y="469"/>
                  </a:lnTo>
                  <a:lnTo>
                    <a:pt x="263" y="486"/>
                  </a:lnTo>
                  <a:lnTo>
                    <a:pt x="244" y="493"/>
                  </a:lnTo>
                  <a:lnTo>
                    <a:pt x="221" y="477"/>
                  </a:lnTo>
                  <a:lnTo>
                    <a:pt x="244" y="460"/>
                  </a:lnTo>
                  <a:lnTo>
                    <a:pt x="238" y="434"/>
                  </a:lnTo>
                  <a:lnTo>
                    <a:pt x="205" y="427"/>
                  </a:lnTo>
                  <a:lnTo>
                    <a:pt x="214" y="443"/>
                  </a:lnTo>
                  <a:lnTo>
                    <a:pt x="214" y="486"/>
                  </a:lnTo>
                  <a:lnTo>
                    <a:pt x="221" y="503"/>
                  </a:lnTo>
                  <a:lnTo>
                    <a:pt x="214" y="519"/>
                  </a:lnTo>
                  <a:lnTo>
                    <a:pt x="189" y="512"/>
                  </a:lnTo>
                  <a:lnTo>
                    <a:pt x="158" y="537"/>
                  </a:lnTo>
                  <a:lnTo>
                    <a:pt x="174" y="571"/>
                  </a:lnTo>
                  <a:lnTo>
                    <a:pt x="126" y="555"/>
                  </a:lnTo>
                  <a:lnTo>
                    <a:pt x="118" y="562"/>
                  </a:lnTo>
                  <a:lnTo>
                    <a:pt x="135" y="588"/>
                  </a:lnTo>
                  <a:lnTo>
                    <a:pt x="118" y="588"/>
                  </a:lnTo>
                  <a:lnTo>
                    <a:pt x="94" y="571"/>
                  </a:lnTo>
                  <a:lnTo>
                    <a:pt x="94" y="519"/>
                  </a:lnTo>
                  <a:lnTo>
                    <a:pt x="71" y="503"/>
                  </a:lnTo>
                  <a:lnTo>
                    <a:pt x="61" y="486"/>
                  </a:lnTo>
                  <a:lnTo>
                    <a:pt x="78" y="493"/>
                  </a:lnTo>
                  <a:lnTo>
                    <a:pt x="142" y="519"/>
                  </a:lnTo>
                  <a:lnTo>
                    <a:pt x="182" y="493"/>
                  </a:lnTo>
                  <a:lnTo>
                    <a:pt x="174" y="469"/>
                  </a:lnTo>
                  <a:lnTo>
                    <a:pt x="126" y="418"/>
                  </a:lnTo>
                  <a:lnTo>
                    <a:pt x="78" y="401"/>
                  </a:lnTo>
                  <a:lnTo>
                    <a:pt x="78" y="392"/>
                  </a:lnTo>
                  <a:lnTo>
                    <a:pt x="61" y="384"/>
                  </a:lnTo>
                  <a:lnTo>
                    <a:pt x="47" y="392"/>
                  </a:lnTo>
                  <a:lnTo>
                    <a:pt x="22" y="418"/>
                  </a:lnTo>
                  <a:lnTo>
                    <a:pt x="22" y="443"/>
                  </a:lnTo>
                  <a:lnTo>
                    <a:pt x="39" y="460"/>
                  </a:lnTo>
                  <a:lnTo>
                    <a:pt x="30" y="486"/>
                  </a:lnTo>
                  <a:lnTo>
                    <a:pt x="39" y="529"/>
                  </a:lnTo>
                  <a:lnTo>
                    <a:pt x="30" y="555"/>
                  </a:lnTo>
                  <a:lnTo>
                    <a:pt x="47" y="581"/>
                  </a:lnTo>
                  <a:lnTo>
                    <a:pt x="39" y="597"/>
                  </a:lnTo>
                  <a:lnTo>
                    <a:pt x="54" y="614"/>
                  </a:lnTo>
                  <a:lnTo>
                    <a:pt x="54" y="623"/>
                  </a:lnTo>
                  <a:lnTo>
                    <a:pt x="30" y="666"/>
                  </a:lnTo>
                  <a:lnTo>
                    <a:pt x="7" y="682"/>
                  </a:lnTo>
                  <a:lnTo>
                    <a:pt x="15" y="682"/>
                  </a:lnTo>
                  <a:lnTo>
                    <a:pt x="30" y="699"/>
                  </a:lnTo>
                  <a:lnTo>
                    <a:pt x="15" y="716"/>
                  </a:lnTo>
                  <a:lnTo>
                    <a:pt x="7" y="725"/>
                  </a:lnTo>
                  <a:lnTo>
                    <a:pt x="0" y="725"/>
                  </a:lnTo>
                  <a:lnTo>
                    <a:pt x="7" y="751"/>
                  </a:lnTo>
                  <a:lnTo>
                    <a:pt x="7" y="759"/>
                  </a:lnTo>
                  <a:lnTo>
                    <a:pt x="7" y="776"/>
                  </a:lnTo>
                  <a:lnTo>
                    <a:pt x="15" y="793"/>
                  </a:lnTo>
                  <a:lnTo>
                    <a:pt x="39" y="802"/>
                  </a:lnTo>
                  <a:lnTo>
                    <a:pt x="47" y="811"/>
                  </a:lnTo>
                  <a:lnTo>
                    <a:pt x="47" y="828"/>
                  </a:lnTo>
                  <a:lnTo>
                    <a:pt x="61" y="853"/>
                  </a:lnTo>
                  <a:lnTo>
                    <a:pt x="71" y="853"/>
                  </a:lnTo>
                  <a:lnTo>
                    <a:pt x="61" y="870"/>
                  </a:lnTo>
                  <a:lnTo>
                    <a:pt x="54" y="862"/>
                  </a:lnTo>
                  <a:lnTo>
                    <a:pt x="54" y="870"/>
                  </a:lnTo>
                  <a:lnTo>
                    <a:pt x="61" y="887"/>
                  </a:lnTo>
                  <a:lnTo>
                    <a:pt x="86" y="887"/>
                  </a:lnTo>
                  <a:lnTo>
                    <a:pt x="94" y="896"/>
                  </a:lnTo>
                  <a:lnTo>
                    <a:pt x="86" y="896"/>
                  </a:lnTo>
                  <a:lnTo>
                    <a:pt x="94" y="904"/>
                  </a:lnTo>
                  <a:lnTo>
                    <a:pt x="103" y="904"/>
                  </a:lnTo>
                  <a:lnTo>
                    <a:pt x="111" y="922"/>
                  </a:lnTo>
                  <a:lnTo>
                    <a:pt x="118" y="929"/>
                  </a:lnTo>
                  <a:lnTo>
                    <a:pt x="126" y="922"/>
                  </a:lnTo>
                  <a:lnTo>
                    <a:pt x="165" y="948"/>
                  </a:lnTo>
                  <a:lnTo>
                    <a:pt x="158" y="981"/>
                  </a:lnTo>
                  <a:lnTo>
                    <a:pt x="150" y="971"/>
                  </a:lnTo>
                  <a:lnTo>
                    <a:pt x="142" y="981"/>
                  </a:lnTo>
                  <a:lnTo>
                    <a:pt x="142" y="998"/>
                  </a:lnTo>
                  <a:lnTo>
                    <a:pt x="150" y="991"/>
                  </a:lnTo>
                  <a:lnTo>
                    <a:pt x="158" y="998"/>
                  </a:lnTo>
                  <a:lnTo>
                    <a:pt x="135" y="1007"/>
                  </a:lnTo>
                  <a:lnTo>
                    <a:pt x="142" y="1014"/>
                  </a:lnTo>
                  <a:lnTo>
                    <a:pt x="126" y="1033"/>
                  </a:lnTo>
                  <a:lnTo>
                    <a:pt x="118" y="1033"/>
                  </a:lnTo>
                  <a:lnTo>
                    <a:pt x="126" y="1033"/>
                  </a:lnTo>
                  <a:lnTo>
                    <a:pt x="158" y="1066"/>
                  </a:lnTo>
                  <a:lnTo>
                    <a:pt x="198" y="1066"/>
                  </a:lnTo>
                  <a:lnTo>
                    <a:pt x="214" y="1076"/>
                  </a:lnTo>
                  <a:lnTo>
                    <a:pt x="229" y="1076"/>
                  </a:lnTo>
                  <a:lnTo>
                    <a:pt x="244" y="1092"/>
                  </a:lnTo>
                  <a:lnTo>
                    <a:pt x="253" y="1101"/>
                  </a:lnTo>
                  <a:lnTo>
                    <a:pt x="263" y="1101"/>
                  </a:lnTo>
                  <a:lnTo>
                    <a:pt x="269" y="1092"/>
                  </a:lnTo>
                  <a:lnTo>
                    <a:pt x="253" y="1076"/>
                  </a:lnTo>
                  <a:lnTo>
                    <a:pt x="253" y="1058"/>
                  </a:lnTo>
                  <a:lnTo>
                    <a:pt x="244" y="1040"/>
                  </a:lnTo>
                  <a:lnTo>
                    <a:pt x="263" y="1014"/>
                  </a:lnTo>
                  <a:lnTo>
                    <a:pt x="269" y="1024"/>
                  </a:lnTo>
                  <a:lnTo>
                    <a:pt x="277" y="1014"/>
                  </a:lnTo>
                  <a:lnTo>
                    <a:pt x="277" y="1007"/>
                  </a:lnTo>
                  <a:lnTo>
                    <a:pt x="269" y="1007"/>
                  </a:lnTo>
                  <a:lnTo>
                    <a:pt x="277" y="998"/>
                  </a:lnTo>
                  <a:lnTo>
                    <a:pt x="269" y="981"/>
                  </a:lnTo>
                  <a:lnTo>
                    <a:pt x="253" y="981"/>
                  </a:lnTo>
                  <a:lnTo>
                    <a:pt x="244" y="964"/>
                  </a:lnTo>
                  <a:lnTo>
                    <a:pt x="253" y="922"/>
                  </a:lnTo>
                  <a:lnTo>
                    <a:pt x="269" y="938"/>
                  </a:lnTo>
                  <a:lnTo>
                    <a:pt x="277" y="938"/>
                  </a:lnTo>
                  <a:lnTo>
                    <a:pt x="269" y="922"/>
                  </a:lnTo>
                  <a:lnTo>
                    <a:pt x="293" y="896"/>
                  </a:lnTo>
                  <a:lnTo>
                    <a:pt x="308" y="904"/>
                  </a:lnTo>
                  <a:lnTo>
                    <a:pt x="317" y="896"/>
                  </a:lnTo>
                  <a:lnTo>
                    <a:pt x="332" y="904"/>
                  </a:lnTo>
                  <a:lnTo>
                    <a:pt x="356" y="922"/>
                  </a:lnTo>
                  <a:lnTo>
                    <a:pt x="371" y="913"/>
                  </a:lnTo>
                  <a:lnTo>
                    <a:pt x="390" y="913"/>
                  </a:lnTo>
                  <a:lnTo>
                    <a:pt x="396" y="922"/>
                  </a:lnTo>
                  <a:lnTo>
                    <a:pt x="430" y="922"/>
                  </a:lnTo>
                  <a:lnTo>
                    <a:pt x="436" y="904"/>
                  </a:lnTo>
                  <a:lnTo>
                    <a:pt x="411" y="896"/>
                  </a:lnTo>
                  <a:lnTo>
                    <a:pt x="430" y="887"/>
                  </a:lnTo>
                  <a:lnTo>
                    <a:pt x="420" y="879"/>
                  </a:lnTo>
                  <a:lnTo>
                    <a:pt x="430" y="870"/>
                  </a:lnTo>
                  <a:lnTo>
                    <a:pt x="430" y="844"/>
                  </a:lnTo>
                  <a:lnTo>
                    <a:pt x="444" y="853"/>
                  </a:lnTo>
                  <a:lnTo>
                    <a:pt x="516" y="828"/>
                  </a:lnTo>
                  <a:lnTo>
                    <a:pt x="516" y="819"/>
                  </a:lnTo>
                  <a:lnTo>
                    <a:pt x="524" y="819"/>
                  </a:lnTo>
                  <a:lnTo>
                    <a:pt x="548" y="819"/>
                  </a:lnTo>
                  <a:lnTo>
                    <a:pt x="555" y="836"/>
                  </a:lnTo>
                  <a:lnTo>
                    <a:pt x="555" y="844"/>
                  </a:lnTo>
                  <a:lnTo>
                    <a:pt x="564" y="844"/>
                  </a:lnTo>
                  <a:lnTo>
                    <a:pt x="580" y="853"/>
                  </a:lnTo>
                  <a:lnTo>
                    <a:pt x="580" y="862"/>
                  </a:lnTo>
                  <a:lnTo>
                    <a:pt x="595" y="862"/>
                  </a:lnTo>
                  <a:lnTo>
                    <a:pt x="612" y="844"/>
                  </a:lnTo>
                  <a:lnTo>
                    <a:pt x="627" y="836"/>
                  </a:lnTo>
                  <a:lnTo>
                    <a:pt x="635" y="862"/>
                  </a:lnTo>
                  <a:lnTo>
                    <a:pt x="666" y="922"/>
                  </a:lnTo>
                  <a:lnTo>
                    <a:pt x="675" y="904"/>
                  </a:lnTo>
                  <a:lnTo>
                    <a:pt x="684" y="922"/>
                  </a:lnTo>
                  <a:lnTo>
                    <a:pt x="708" y="913"/>
                  </a:lnTo>
                  <a:lnTo>
                    <a:pt x="731" y="938"/>
                  </a:lnTo>
                  <a:lnTo>
                    <a:pt x="748" y="948"/>
                  </a:lnTo>
                  <a:lnTo>
                    <a:pt x="748" y="938"/>
                  </a:lnTo>
                  <a:lnTo>
                    <a:pt x="762" y="955"/>
                  </a:lnTo>
                  <a:lnTo>
                    <a:pt x="772" y="948"/>
                  </a:lnTo>
                  <a:lnTo>
                    <a:pt x="812" y="922"/>
                  </a:lnTo>
                  <a:lnTo>
                    <a:pt x="842" y="929"/>
                  </a:lnTo>
                  <a:lnTo>
                    <a:pt x="857" y="938"/>
                  </a:lnTo>
                  <a:lnTo>
                    <a:pt x="890" y="938"/>
                  </a:lnTo>
                  <a:lnTo>
                    <a:pt x="890" y="904"/>
                  </a:lnTo>
                  <a:lnTo>
                    <a:pt x="906" y="896"/>
                  </a:lnTo>
                  <a:lnTo>
                    <a:pt x="939" y="904"/>
                  </a:lnTo>
                  <a:lnTo>
                    <a:pt x="953" y="929"/>
                  </a:lnTo>
                  <a:lnTo>
                    <a:pt x="963" y="929"/>
                  </a:lnTo>
                  <a:lnTo>
                    <a:pt x="978" y="922"/>
                  </a:lnTo>
                  <a:lnTo>
                    <a:pt x="1026" y="948"/>
                  </a:lnTo>
                  <a:lnTo>
                    <a:pt x="1048" y="955"/>
                  </a:lnTo>
                  <a:lnTo>
                    <a:pt x="1081" y="948"/>
                  </a:lnTo>
                  <a:lnTo>
                    <a:pt x="1097" y="929"/>
                  </a:lnTo>
                  <a:lnTo>
                    <a:pt x="1121" y="938"/>
                  </a:lnTo>
                  <a:lnTo>
                    <a:pt x="1136" y="948"/>
                  </a:lnTo>
                  <a:lnTo>
                    <a:pt x="1161" y="938"/>
                  </a:lnTo>
                  <a:lnTo>
                    <a:pt x="1168" y="904"/>
                  </a:lnTo>
                  <a:lnTo>
                    <a:pt x="1175" y="896"/>
                  </a:lnTo>
                  <a:lnTo>
                    <a:pt x="1175" y="887"/>
                  </a:lnTo>
                  <a:lnTo>
                    <a:pt x="1168" y="887"/>
                  </a:lnTo>
                  <a:lnTo>
                    <a:pt x="1175" y="870"/>
                  </a:lnTo>
                  <a:lnTo>
                    <a:pt x="1208" y="862"/>
                  </a:lnTo>
                  <a:lnTo>
                    <a:pt x="1232" y="870"/>
                  </a:lnTo>
                  <a:lnTo>
                    <a:pt x="1247" y="887"/>
                  </a:lnTo>
                  <a:lnTo>
                    <a:pt x="1264" y="948"/>
                  </a:lnTo>
                  <a:lnTo>
                    <a:pt x="1281" y="948"/>
                  </a:lnTo>
                  <a:lnTo>
                    <a:pt x="1303" y="964"/>
                  </a:lnTo>
                  <a:lnTo>
                    <a:pt x="1303" y="981"/>
                  </a:lnTo>
                  <a:lnTo>
                    <a:pt x="1320" y="981"/>
                  </a:lnTo>
                  <a:lnTo>
                    <a:pt x="1350" y="971"/>
                  </a:lnTo>
                  <a:lnTo>
                    <a:pt x="1350" y="991"/>
                  </a:lnTo>
                  <a:lnTo>
                    <a:pt x="1328" y="1040"/>
                  </a:lnTo>
                  <a:lnTo>
                    <a:pt x="1320" y="1033"/>
                  </a:lnTo>
                  <a:lnTo>
                    <a:pt x="1303" y="1040"/>
                  </a:lnTo>
                  <a:lnTo>
                    <a:pt x="1303" y="1083"/>
                  </a:lnTo>
                  <a:lnTo>
                    <a:pt x="1311" y="1066"/>
                  </a:lnTo>
                  <a:lnTo>
                    <a:pt x="1320" y="1066"/>
                  </a:lnTo>
                  <a:lnTo>
                    <a:pt x="1320" y="1076"/>
                  </a:lnTo>
                  <a:lnTo>
                    <a:pt x="1328" y="1083"/>
                  </a:lnTo>
                  <a:lnTo>
                    <a:pt x="1350" y="1066"/>
                  </a:lnTo>
                  <a:lnTo>
                    <a:pt x="1423" y="971"/>
                  </a:lnTo>
                  <a:lnTo>
                    <a:pt x="1423" y="913"/>
                  </a:lnTo>
                  <a:lnTo>
                    <a:pt x="1432" y="896"/>
                  </a:lnTo>
                  <a:lnTo>
                    <a:pt x="1432" y="870"/>
                  </a:lnTo>
                  <a:lnTo>
                    <a:pt x="1415" y="844"/>
                  </a:lnTo>
                  <a:lnTo>
                    <a:pt x="1408" y="844"/>
                  </a:lnTo>
                  <a:lnTo>
                    <a:pt x="1399" y="862"/>
                  </a:lnTo>
                  <a:lnTo>
                    <a:pt x="1384" y="862"/>
                  </a:lnTo>
                  <a:lnTo>
                    <a:pt x="1390" y="844"/>
                  </a:lnTo>
                  <a:lnTo>
                    <a:pt x="1384" y="844"/>
                  </a:lnTo>
                  <a:lnTo>
                    <a:pt x="1375" y="836"/>
                  </a:lnTo>
                  <a:lnTo>
                    <a:pt x="1359" y="836"/>
                  </a:lnTo>
                  <a:lnTo>
                    <a:pt x="1359" y="828"/>
                  </a:lnTo>
                  <a:lnTo>
                    <a:pt x="1454" y="725"/>
                  </a:lnTo>
                  <a:lnTo>
                    <a:pt x="1487" y="716"/>
                  </a:lnTo>
                  <a:lnTo>
                    <a:pt x="1494" y="725"/>
                  </a:lnTo>
                  <a:lnTo>
                    <a:pt x="1503" y="716"/>
                  </a:lnTo>
                  <a:lnTo>
                    <a:pt x="1527" y="725"/>
                  </a:lnTo>
                  <a:lnTo>
                    <a:pt x="1534" y="708"/>
                  </a:lnTo>
                  <a:lnTo>
                    <a:pt x="1557" y="716"/>
                  </a:lnTo>
                  <a:lnTo>
                    <a:pt x="1567" y="716"/>
                  </a:lnTo>
                  <a:lnTo>
                    <a:pt x="1557" y="725"/>
                  </a:lnTo>
                  <a:lnTo>
                    <a:pt x="1557" y="733"/>
                  </a:lnTo>
                  <a:lnTo>
                    <a:pt x="1606" y="725"/>
                  </a:lnTo>
                  <a:lnTo>
                    <a:pt x="1598" y="716"/>
                  </a:lnTo>
                  <a:lnTo>
                    <a:pt x="1630" y="657"/>
                  </a:lnTo>
                  <a:lnTo>
                    <a:pt x="1670" y="648"/>
                  </a:lnTo>
                  <a:lnTo>
                    <a:pt x="1670" y="666"/>
                  </a:lnTo>
                  <a:lnTo>
                    <a:pt x="1670" y="682"/>
                  </a:lnTo>
                  <a:lnTo>
                    <a:pt x="1710" y="657"/>
                  </a:lnTo>
                  <a:lnTo>
                    <a:pt x="1710" y="630"/>
                  </a:lnTo>
                  <a:lnTo>
                    <a:pt x="1727" y="630"/>
                  </a:lnTo>
                  <a:lnTo>
                    <a:pt x="1718" y="640"/>
                  </a:lnTo>
                  <a:lnTo>
                    <a:pt x="1710" y="682"/>
                  </a:lnTo>
                  <a:lnTo>
                    <a:pt x="1694" y="691"/>
                  </a:lnTo>
                  <a:lnTo>
                    <a:pt x="1645" y="751"/>
                  </a:lnTo>
                  <a:lnTo>
                    <a:pt x="1630" y="759"/>
                  </a:lnTo>
                  <a:lnTo>
                    <a:pt x="1614" y="819"/>
                  </a:lnTo>
                  <a:lnTo>
                    <a:pt x="1630" y="922"/>
                  </a:lnTo>
                  <a:lnTo>
                    <a:pt x="1645" y="904"/>
                  </a:lnTo>
                  <a:lnTo>
                    <a:pt x="1670" y="870"/>
                  </a:lnTo>
                  <a:lnTo>
                    <a:pt x="1670" y="844"/>
                  </a:lnTo>
                  <a:lnTo>
                    <a:pt x="1677" y="844"/>
                  </a:lnTo>
                  <a:lnTo>
                    <a:pt x="1694" y="836"/>
                  </a:lnTo>
                  <a:lnTo>
                    <a:pt x="1694" y="811"/>
                  </a:lnTo>
                  <a:lnTo>
                    <a:pt x="1701" y="802"/>
                  </a:lnTo>
                  <a:lnTo>
                    <a:pt x="1710" y="802"/>
                  </a:lnTo>
                  <a:lnTo>
                    <a:pt x="1710" y="785"/>
                  </a:lnTo>
                  <a:lnTo>
                    <a:pt x="1710" y="768"/>
                  </a:lnTo>
                  <a:lnTo>
                    <a:pt x="1694" y="751"/>
                  </a:lnTo>
                  <a:lnTo>
                    <a:pt x="1710" y="725"/>
                  </a:lnTo>
                  <a:lnTo>
                    <a:pt x="1710" y="708"/>
                  </a:lnTo>
                  <a:lnTo>
                    <a:pt x="1727" y="708"/>
                  </a:lnTo>
                  <a:lnTo>
                    <a:pt x="1749" y="691"/>
                  </a:lnTo>
                  <a:lnTo>
                    <a:pt x="1749" y="708"/>
                  </a:lnTo>
                  <a:lnTo>
                    <a:pt x="1758" y="699"/>
                  </a:lnTo>
                  <a:lnTo>
                    <a:pt x="1781" y="691"/>
                  </a:lnTo>
                  <a:lnTo>
                    <a:pt x="1798" y="708"/>
                  </a:lnTo>
                  <a:lnTo>
                    <a:pt x="1805" y="691"/>
                  </a:lnTo>
                  <a:lnTo>
                    <a:pt x="1885" y="630"/>
                  </a:lnTo>
                  <a:lnTo>
                    <a:pt x="1909" y="640"/>
                  </a:lnTo>
                  <a:lnTo>
                    <a:pt x="1917" y="630"/>
                  </a:lnTo>
                  <a:lnTo>
                    <a:pt x="1899" y="581"/>
                  </a:lnTo>
                  <a:lnTo>
                    <a:pt x="1893" y="581"/>
                  </a:lnTo>
                  <a:lnTo>
                    <a:pt x="1893" y="562"/>
                  </a:lnTo>
                  <a:lnTo>
                    <a:pt x="1899" y="562"/>
                  </a:lnTo>
                  <a:lnTo>
                    <a:pt x="1917" y="555"/>
                  </a:lnTo>
                  <a:lnTo>
                    <a:pt x="1933" y="537"/>
                  </a:lnTo>
                  <a:lnTo>
                    <a:pt x="1923" y="519"/>
                  </a:lnTo>
                  <a:lnTo>
                    <a:pt x="1933" y="512"/>
                  </a:lnTo>
                  <a:lnTo>
                    <a:pt x="1940" y="537"/>
                  </a:lnTo>
                  <a:lnTo>
                    <a:pt x="1957" y="537"/>
                  </a:lnTo>
                  <a:lnTo>
                    <a:pt x="1972" y="555"/>
                  </a:lnTo>
                  <a:lnTo>
                    <a:pt x="2012" y="581"/>
                  </a:lnTo>
                  <a:lnTo>
                    <a:pt x="2021" y="555"/>
                  </a:lnTo>
                  <a:lnTo>
                    <a:pt x="2021" y="537"/>
                  </a:lnTo>
                  <a:lnTo>
                    <a:pt x="2036" y="537"/>
                  </a:lnTo>
                  <a:lnTo>
                    <a:pt x="2052" y="519"/>
                  </a:lnTo>
                  <a:lnTo>
                    <a:pt x="2027" y="493"/>
                  </a:lnTo>
                  <a:lnTo>
                    <a:pt x="1987" y="486"/>
                  </a:lnTo>
                  <a:lnTo>
                    <a:pt x="1917" y="418"/>
                  </a:lnTo>
                  <a:lnTo>
                    <a:pt x="1868" y="384"/>
                  </a:lnTo>
                  <a:lnTo>
                    <a:pt x="1805" y="375"/>
                  </a:lnTo>
                  <a:lnTo>
                    <a:pt x="1805" y="418"/>
                  </a:lnTo>
                  <a:lnTo>
                    <a:pt x="1790" y="427"/>
                  </a:lnTo>
                  <a:lnTo>
                    <a:pt x="1774" y="408"/>
                  </a:lnTo>
                  <a:lnTo>
                    <a:pt x="1774" y="392"/>
                  </a:lnTo>
                  <a:lnTo>
                    <a:pt x="1781" y="392"/>
                  </a:lnTo>
                  <a:lnTo>
                    <a:pt x="1790" y="384"/>
                  </a:lnTo>
                  <a:lnTo>
                    <a:pt x="1774" y="384"/>
                  </a:lnTo>
                  <a:lnTo>
                    <a:pt x="1758" y="401"/>
                  </a:lnTo>
                  <a:lnTo>
                    <a:pt x="1718" y="392"/>
                  </a:lnTo>
                  <a:lnTo>
                    <a:pt x="1677" y="392"/>
                  </a:lnTo>
                  <a:lnTo>
                    <a:pt x="1662" y="384"/>
                  </a:lnTo>
                  <a:lnTo>
                    <a:pt x="1670" y="367"/>
                  </a:lnTo>
                  <a:lnTo>
                    <a:pt x="1654" y="341"/>
                  </a:lnTo>
                  <a:lnTo>
                    <a:pt x="1621" y="332"/>
                  </a:lnTo>
                  <a:lnTo>
                    <a:pt x="1574" y="349"/>
                  </a:lnTo>
                  <a:lnTo>
                    <a:pt x="1567" y="324"/>
                  </a:lnTo>
                  <a:lnTo>
                    <a:pt x="1551" y="324"/>
                  </a:lnTo>
                  <a:lnTo>
                    <a:pt x="1542" y="315"/>
                  </a:lnTo>
                  <a:lnTo>
                    <a:pt x="1542" y="290"/>
                  </a:lnTo>
                  <a:lnTo>
                    <a:pt x="1487" y="273"/>
                  </a:lnTo>
                  <a:lnTo>
                    <a:pt x="1423" y="256"/>
                  </a:lnTo>
                  <a:lnTo>
                    <a:pt x="1408" y="290"/>
                  </a:lnTo>
                  <a:lnTo>
                    <a:pt x="1423" y="315"/>
                  </a:lnTo>
                  <a:lnTo>
                    <a:pt x="1368" y="315"/>
                  </a:lnTo>
                  <a:lnTo>
                    <a:pt x="1350" y="324"/>
                  </a:lnTo>
                  <a:lnTo>
                    <a:pt x="1328" y="298"/>
                  </a:lnTo>
                  <a:lnTo>
                    <a:pt x="1311" y="349"/>
                  </a:lnTo>
                  <a:lnTo>
                    <a:pt x="1296" y="341"/>
                  </a:lnTo>
                  <a:lnTo>
                    <a:pt x="1281" y="307"/>
                  </a:lnTo>
                  <a:lnTo>
                    <a:pt x="1289" y="264"/>
                  </a:lnTo>
                  <a:lnTo>
                    <a:pt x="1272" y="238"/>
                  </a:lnTo>
                  <a:lnTo>
                    <a:pt x="1224" y="222"/>
                  </a:lnTo>
                  <a:lnTo>
                    <a:pt x="1208" y="222"/>
                  </a:lnTo>
                  <a:lnTo>
                    <a:pt x="1200" y="238"/>
                  </a:lnTo>
                  <a:lnTo>
                    <a:pt x="1208" y="256"/>
                  </a:lnTo>
                  <a:lnTo>
                    <a:pt x="1144" y="247"/>
                  </a:lnTo>
                  <a:lnTo>
                    <a:pt x="1153" y="222"/>
                  </a:lnTo>
                  <a:lnTo>
                    <a:pt x="1112" y="212"/>
                  </a:lnTo>
                  <a:lnTo>
                    <a:pt x="1089" y="230"/>
                  </a:lnTo>
                  <a:lnTo>
                    <a:pt x="1042" y="204"/>
                  </a:lnTo>
                </a:path>
              </a:pathLst>
            </a:custGeom>
            <a:solidFill>
              <a:schemeClr val="accent3">
                <a:lumMod val="75000"/>
              </a:schemeClr>
            </a:solidFill>
            <a:ln w="12700" cap="rnd">
              <a:solidFill>
                <a:schemeClr val="bg2"/>
              </a:solidFill>
              <a:round/>
              <a:headEnd type="none" w="sm" len="sm"/>
              <a:tailEnd type="none" w="sm" len="sm"/>
            </a:ln>
          </p:spPr>
          <p:txBody>
            <a:bodyPr/>
            <a:lstStyle/>
            <a:p>
              <a:pPr eaLnBrk="0" hangingPunct="0"/>
              <a:endParaRPr lang="en-US"/>
            </a:p>
          </p:txBody>
        </p:sp>
        <p:sp>
          <p:nvSpPr>
            <p:cNvPr id="172" name="Freeform 1051"/>
            <p:cNvSpPr>
              <a:spLocks noChangeAspect="1"/>
            </p:cNvSpPr>
            <p:nvPr/>
          </p:nvSpPr>
          <p:spPr bwMode="auto">
            <a:xfrm>
              <a:off x="2640" y="1298"/>
              <a:ext cx="335" cy="397"/>
            </a:xfrm>
            <a:custGeom>
              <a:avLst/>
              <a:gdLst>
                <a:gd name="T0" fmla="*/ 79 w 337"/>
                <a:gd name="T1" fmla="*/ 299 h 419"/>
                <a:gd name="T2" fmla="*/ 73 w 337"/>
                <a:gd name="T3" fmla="*/ 299 h 419"/>
                <a:gd name="T4" fmla="*/ 39 w 337"/>
                <a:gd name="T5" fmla="*/ 318 h 419"/>
                <a:gd name="T6" fmla="*/ 8 w 337"/>
                <a:gd name="T7" fmla="*/ 314 h 419"/>
                <a:gd name="T8" fmla="*/ 0 w 337"/>
                <a:gd name="T9" fmla="*/ 261 h 419"/>
                <a:gd name="T10" fmla="*/ 0 w 337"/>
                <a:gd name="T11" fmla="*/ 240 h 419"/>
                <a:gd name="T12" fmla="*/ 39 w 337"/>
                <a:gd name="T13" fmla="*/ 214 h 419"/>
                <a:gd name="T14" fmla="*/ 79 w 337"/>
                <a:gd name="T15" fmla="*/ 174 h 419"/>
                <a:gd name="T16" fmla="*/ 108 w 337"/>
                <a:gd name="T17" fmla="*/ 129 h 419"/>
                <a:gd name="T18" fmla="*/ 138 w 337"/>
                <a:gd name="T19" fmla="*/ 84 h 419"/>
                <a:gd name="T20" fmla="*/ 98 w 337"/>
                <a:gd name="T21" fmla="*/ 97 h 419"/>
                <a:gd name="T22" fmla="*/ 114 w 337"/>
                <a:gd name="T23" fmla="*/ 72 h 419"/>
                <a:gd name="T24" fmla="*/ 138 w 337"/>
                <a:gd name="T25" fmla="*/ 72 h 419"/>
                <a:gd name="T26" fmla="*/ 147 w 337"/>
                <a:gd name="T27" fmla="*/ 52 h 419"/>
                <a:gd name="T28" fmla="*/ 171 w 337"/>
                <a:gd name="T29" fmla="*/ 33 h 419"/>
                <a:gd name="T30" fmla="*/ 202 w 337"/>
                <a:gd name="T31" fmla="*/ 26 h 419"/>
                <a:gd name="T32" fmla="*/ 242 w 337"/>
                <a:gd name="T33" fmla="*/ 11 h 419"/>
                <a:gd name="T34" fmla="*/ 278 w 337"/>
                <a:gd name="T35" fmla="*/ 0 h 419"/>
                <a:gd name="T36" fmla="*/ 326 w 337"/>
                <a:gd name="T37" fmla="*/ 26 h 419"/>
                <a:gd name="T38" fmla="*/ 294 w 337"/>
                <a:gd name="T39" fmla="*/ 33 h 419"/>
                <a:gd name="T40" fmla="*/ 318 w 337"/>
                <a:gd name="T41" fmla="*/ 44 h 419"/>
                <a:gd name="T42" fmla="*/ 302 w 337"/>
                <a:gd name="T43" fmla="*/ 44 h 419"/>
                <a:gd name="T44" fmla="*/ 262 w 337"/>
                <a:gd name="T45" fmla="*/ 39 h 419"/>
                <a:gd name="T46" fmla="*/ 249 w 337"/>
                <a:gd name="T47" fmla="*/ 72 h 419"/>
                <a:gd name="T48" fmla="*/ 202 w 337"/>
                <a:gd name="T49" fmla="*/ 57 h 419"/>
                <a:gd name="T50" fmla="*/ 187 w 337"/>
                <a:gd name="T51" fmla="*/ 65 h 419"/>
                <a:gd name="T52" fmla="*/ 171 w 337"/>
                <a:gd name="T53" fmla="*/ 77 h 419"/>
                <a:gd name="T54" fmla="*/ 163 w 337"/>
                <a:gd name="T55" fmla="*/ 89 h 419"/>
                <a:gd name="T56" fmla="*/ 147 w 337"/>
                <a:gd name="T57" fmla="*/ 97 h 419"/>
                <a:gd name="T58" fmla="*/ 138 w 337"/>
                <a:gd name="T59" fmla="*/ 121 h 419"/>
                <a:gd name="T60" fmla="*/ 114 w 337"/>
                <a:gd name="T61" fmla="*/ 161 h 419"/>
                <a:gd name="T62" fmla="*/ 114 w 337"/>
                <a:gd name="T63" fmla="*/ 189 h 419"/>
                <a:gd name="T64" fmla="*/ 92 w 337"/>
                <a:gd name="T65" fmla="*/ 202 h 419"/>
                <a:gd name="T66" fmla="*/ 92 w 337"/>
                <a:gd name="T67" fmla="*/ 254 h 419"/>
                <a:gd name="T68" fmla="*/ 84 w 337"/>
                <a:gd name="T69" fmla="*/ 285 h 419"/>
                <a:gd name="T70" fmla="*/ 79 w 337"/>
                <a:gd name="T71" fmla="*/ 305 h 41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37"/>
                <a:gd name="T109" fmla="*/ 0 h 419"/>
                <a:gd name="T110" fmla="*/ 337 w 337"/>
                <a:gd name="T111" fmla="*/ 419 h 41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37" h="419">
                  <a:moveTo>
                    <a:pt x="79" y="400"/>
                  </a:moveTo>
                  <a:lnTo>
                    <a:pt x="79" y="392"/>
                  </a:lnTo>
                  <a:lnTo>
                    <a:pt x="73" y="383"/>
                  </a:lnTo>
                  <a:lnTo>
                    <a:pt x="73" y="392"/>
                  </a:lnTo>
                  <a:lnTo>
                    <a:pt x="63" y="392"/>
                  </a:lnTo>
                  <a:lnTo>
                    <a:pt x="39" y="418"/>
                  </a:lnTo>
                  <a:lnTo>
                    <a:pt x="24" y="418"/>
                  </a:lnTo>
                  <a:lnTo>
                    <a:pt x="8" y="409"/>
                  </a:lnTo>
                  <a:lnTo>
                    <a:pt x="8" y="357"/>
                  </a:lnTo>
                  <a:lnTo>
                    <a:pt x="0" y="341"/>
                  </a:lnTo>
                  <a:lnTo>
                    <a:pt x="8" y="323"/>
                  </a:lnTo>
                  <a:lnTo>
                    <a:pt x="0" y="314"/>
                  </a:lnTo>
                  <a:lnTo>
                    <a:pt x="33" y="290"/>
                  </a:lnTo>
                  <a:lnTo>
                    <a:pt x="39" y="280"/>
                  </a:lnTo>
                  <a:lnTo>
                    <a:pt x="57" y="272"/>
                  </a:lnTo>
                  <a:lnTo>
                    <a:pt x="79" y="228"/>
                  </a:lnTo>
                  <a:lnTo>
                    <a:pt x="97" y="211"/>
                  </a:lnTo>
                  <a:lnTo>
                    <a:pt x="113" y="169"/>
                  </a:lnTo>
                  <a:lnTo>
                    <a:pt x="128" y="127"/>
                  </a:lnTo>
                  <a:lnTo>
                    <a:pt x="143" y="111"/>
                  </a:lnTo>
                  <a:lnTo>
                    <a:pt x="119" y="117"/>
                  </a:lnTo>
                  <a:lnTo>
                    <a:pt x="103" y="127"/>
                  </a:lnTo>
                  <a:lnTo>
                    <a:pt x="113" y="111"/>
                  </a:lnTo>
                  <a:lnTo>
                    <a:pt x="119" y="94"/>
                  </a:lnTo>
                  <a:lnTo>
                    <a:pt x="143" y="75"/>
                  </a:lnTo>
                  <a:lnTo>
                    <a:pt x="143" y="94"/>
                  </a:lnTo>
                  <a:lnTo>
                    <a:pt x="152" y="85"/>
                  </a:lnTo>
                  <a:lnTo>
                    <a:pt x="152" y="68"/>
                  </a:lnTo>
                  <a:lnTo>
                    <a:pt x="168" y="58"/>
                  </a:lnTo>
                  <a:lnTo>
                    <a:pt x="176" y="43"/>
                  </a:lnTo>
                  <a:lnTo>
                    <a:pt x="192" y="43"/>
                  </a:lnTo>
                  <a:lnTo>
                    <a:pt x="207" y="34"/>
                  </a:lnTo>
                  <a:lnTo>
                    <a:pt x="231" y="8"/>
                  </a:lnTo>
                  <a:lnTo>
                    <a:pt x="247" y="16"/>
                  </a:lnTo>
                  <a:lnTo>
                    <a:pt x="264" y="0"/>
                  </a:lnTo>
                  <a:lnTo>
                    <a:pt x="288" y="0"/>
                  </a:lnTo>
                  <a:lnTo>
                    <a:pt x="304" y="8"/>
                  </a:lnTo>
                  <a:lnTo>
                    <a:pt x="336" y="34"/>
                  </a:lnTo>
                  <a:lnTo>
                    <a:pt x="321" y="43"/>
                  </a:lnTo>
                  <a:lnTo>
                    <a:pt x="304" y="43"/>
                  </a:lnTo>
                  <a:lnTo>
                    <a:pt x="321" y="50"/>
                  </a:lnTo>
                  <a:lnTo>
                    <a:pt x="328" y="58"/>
                  </a:lnTo>
                  <a:lnTo>
                    <a:pt x="304" y="85"/>
                  </a:lnTo>
                  <a:lnTo>
                    <a:pt x="312" y="58"/>
                  </a:lnTo>
                  <a:lnTo>
                    <a:pt x="288" y="43"/>
                  </a:lnTo>
                  <a:lnTo>
                    <a:pt x="272" y="50"/>
                  </a:lnTo>
                  <a:lnTo>
                    <a:pt x="264" y="85"/>
                  </a:lnTo>
                  <a:lnTo>
                    <a:pt x="256" y="94"/>
                  </a:lnTo>
                  <a:lnTo>
                    <a:pt x="225" y="94"/>
                  </a:lnTo>
                  <a:lnTo>
                    <a:pt x="207" y="75"/>
                  </a:lnTo>
                  <a:lnTo>
                    <a:pt x="200" y="85"/>
                  </a:lnTo>
                  <a:lnTo>
                    <a:pt x="192" y="85"/>
                  </a:lnTo>
                  <a:lnTo>
                    <a:pt x="192" y="100"/>
                  </a:lnTo>
                  <a:lnTo>
                    <a:pt x="176" y="100"/>
                  </a:lnTo>
                  <a:lnTo>
                    <a:pt x="168" y="100"/>
                  </a:lnTo>
                  <a:lnTo>
                    <a:pt x="168" y="117"/>
                  </a:lnTo>
                  <a:lnTo>
                    <a:pt x="160" y="117"/>
                  </a:lnTo>
                  <a:lnTo>
                    <a:pt x="152" y="127"/>
                  </a:lnTo>
                  <a:lnTo>
                    <a:pt x="143" y="143"/>
                  </a:lnTo>
                  <a:lnTo>
                    <a:pt x="143" y="159"/>
                  </a:lnTo>
                  <a:lnTo>
                    <a:pt x="128" y="185"/>
                  </a:lnTo>
                  <a:lnTo>
                    <a:pt x="119" y="211"/>
                  </a:lnTo>
                  <a:lnTo>
                    <a:pt x="113" y="228"/>
                  </a:lnTo>
                  <a:lnTo>
                    <a:pt x="119" y="248"/>
                  </a:lnTo>
                  <a:lnTo>
                    <a:pt x="103" y="254"/>
                  </a:lnTo>
                  <a:lnTo>
                    <a:pt x="97" y="264"/>
                  </a:lnTo>
                  <a:lnTo>
                    <a:pt x="88" y="297"/>
                  </a:lnTo>
                  <a:lnTo>
                    <a:pt x="97" y="333"/>
                  </a:lnTo>
                  <a:lnTo>
                    <a:pt x="97" y="366"/>
                  </a:lnTo>
                  <a:lnTo>
                    <a:pt x="88" y="375"/>
                  </a:lnTo>
                  <a:lnTo>
                    <a:pt x="88" y="400"/>
                  </a:lnTo>
                  <a:lnTo>
                    <a:pt x="79" y="400"/>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173" name="Freeform 1052"/>
            <p:cNvSpPr>
              <a:spLocks noChangeAspect="1"/>
            </p:cNvSpPr>
            <p:nvPr/>
          </p:nvSpPr>
          <p:spPr bwMode="auto">
            <a:xfrm>
              <a:off x="2640" y="1298"/>
              <a:ext cx="335" cy="397"/>
            </a:xfrm>
            <a:custGeom>
              <a:avLst/>
              <a:gdLst>
                <a:gd name="T0" fmla="*/ 79 w 337"/>
                <a:gd name="T1" fmla="*/ 299 h 419"/>
                <a:gd name="T2" fmla="*/ 73 w 337"/>
                <a:gd name="T3" fmla="*/ 299 h 419"/>
                <a:gd name="T4" fmla="*/ 39 w 337"/>
                <a:gd name="T5" fmla="*/ 318 h 419"/>
                <a:gd name="T6" fmla="*/ 8 w 337"/>
                <a:gd name="T7" fmla="*/ 314 h 419"/>
                <a:gd name="T8" fmla="*/ 0 w 337"/>
                <a:gd name="T9" fmla="*/ 261 h 419"/>
                <a:gd name="T10" fmla="*/ 0 w 337"/>
                <a:gd name="T11" fmla="*/ 240 h 419"/>
                <a:gd name="T12" fmla="*/ 39 w 337"/>
                <a:gd name="T13" fmla="*/ 214 h 419"/>
                <a:gd name="T14" fmla="*/ 79 w 337"/>
                <a:gd name="T15" fmla="*/ 174 h 419"/>
                <a:gd name="T16" fmla="*/ 108 w 337"/>
                <a:gd name="T17" fmla="*/ 129 h 419"/>
                <a:gd name="T18" fmla="*/ 138 w 337"/>
                <a:gd name="T19" fmla="*/ 84 h 419"/>
                <a:gd name="T20" fmla="*/ 98 w 337"/>
                <a:gd name="T21" fmla="*/ 97 h 419"/>
                <a:gd name="T22" fmla="*/ 114 w 337"/>
                <a:gd name="T23" fmla="*/ 72 h 419"/>
                <a:gd name="T24" fmla="*/ 138 w 337"/>
                <a:gd name="T25" fmla="*/ 72 h 419"/>
                <a:gd name="T26" fmla="*/ 147 w 337"/>
                <a:gd name="T27" fmla="*/ 52 h 419"/>
                <a:gd name="T28" fmla="*/ 171 w 337"/>
                <a:gd name="T29" fmla="*/ 33 h 419"/>
                <a:gd name="T30" fmla="*/ 202 w 337"/>
                <a:gd name="T31" fmla="*/ 26 h 419"/>
                <a:gd name="T32" fmla="*/ 242 w 337"/>
                <a:gd name="T33" fmla="*/ 11 h 419"/>
                <a:gd name="T34" fmla="*/ 278 w 337"/>
                <a:gd name="T35" fmla="*/ 0 h 419"/>
                <a:gd name="T36" fmla="*/ 326 w 337"/>
                <a:gd name="T37" fmla="*/ 26 h 419"/>
                <a:gd name="T38" fmla="*/ 294 w 337"/>
                <a:gd name="T39" fmla="*/ 33 h 419"/>
                <a:gd name="T40" fmla="*/ 318 w 337"/>
                <a:gd name="T41" fmla="*/ 44 h 419"/>
                <a:gd name="T42" fmla="*/ 302 w 337"/>
                <a:gd name="T43" fmla="*/ 44 h 419"/>
                <a:gd name="T44" fmla="*/ 262 w 337"/>
                <a:gd name="T45" fmla="*/ 39 h 419"/>
                <a:gd name="T46" fmla="*/ 249 w 337"/>
                <a:gd name="T47" fmla="*/ 72 h 419"/>
                <a:gd name="T48" fmla="*/ 202 w 337"/>
                <a:gd name="T49" fmla="*/ 57 h 419"/>
                <a:gd name="T50" fmla="*/ 187 w 337"/>
                <a:gd name="T51" fmla="*/ 65 h 419"/>
                <a:gd name="T52" fmla="*/ 171 w 337"/>
                <a:gd name="T53" fmla="*/ 77 h 419"/>
                <a:gd name="T54" fmla="*/ 163 w 337"/>
                <a:gd name="T55" fmla="*/ 89 h 419"/>
                <a:gd name="T56" fmla="*/ 147 w 337"/>
                <a:gd name="T57" fmla="*/ 97 h 419"/>
                <a:gd name="T58" fmla="*/ 138 w 337"/>
                <a:gd name="T59" fmla="*/ 121 h 419"/>
                <a:gd name="T60" fmla="*/ 114 w 337"/>
                <a:gd name="T61" fmla="*/ 161 h 419"/>
                <a:gd name="T62" fmla="*/ 114 w 337"/>
                <a:gd name="T63" fmla="*/ 189 h 419"/>
                <a:gd name="T64" fmla="*/ 92 w 337"/>
                <a:gd name="T65" fmla="*/ 202 h 419"/>
                <a:gd name="T66" fmla="*/ 92 w 337"/>
                <a:gd name="T67" fmla="*/ 254 h 419"/>
                <a:gd name="T68" fmla="*/ 84 w 337"/>
                <a:gd name="T69" fmla="*/ 285 h 419"/>
                <a:gd name="T70" fmla="*/ 79 w 337"/>
                <a:gd name="T71" fmla="*/ 305 h 41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37"/>
                <a:gd name="T109" fmla="*/ 0 h 419"/>
                <a:gd name="T110" fmla="*/ 337 w 337"/>
                <a:gd name="T111" fmla="*/ 419 h 41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37" h="419">
                  <a:moveTo>
                    <a:pt x="79" y="400"/>
                  </a:moveTo>
                  <a:lnTo>
                    <a:pt x="79" y="392"/>
                  </a:lnTo>
                  <a:lnTo>
                    <a:pt x="73" y="383"/>
                  </a:lnTo>
                  <a:lnTo>
                    <a:pt x="73" y="392"/>
                  </a:lnTo>
                  <a:lnTo>
                    <a:pt x="63" y="392"/>
                  </a:lnTo>
                  <a:lnTo>
                    <a:pt x="39" y="418"/>
                  </a:lnTo>
                  <a:lnTo>
                    <a:pt x="24" y="418"/>
                  </a:lnTo>
                  <a:lnTo>
                    <a:pt x="8" y="409"/>
                  </a:lnTo>
                  <a:lnTo>
                    <a:pt x="8" y="357"/>
                  </a:lnTo>
                  <a:lnTo>
                    <a:pt x="0" y="341"/>
                  </a:lnTo>
                  <a:lnTo>
                    <a:pt x="8" y="323"/>
                  </a:lnTo>
                  <a:lnTo>
                    <a:pt x="0" y="314"/>
                  </a:lnTo>
                  <a:lnTo>
                    <a:pt x="33" y="290"/>
                  </a:lnTo>
                  <a:lnTo>
                    <a:pt x="39" y="280"/>
                  </a:lnTo>
                  <a:lnTo>
                    <a:pt x="57" y="272"/>
                  </a:lnTo>
                  <a:lnTo>
                    <a:pt x="79" y="228"/>
                  </a:lnTo>
                  <a:lnTo>
                    <a:pt x="97" y="211"/>
                  </a:lnTo>
                  <a:lnTo>
                    <a:pt x="113" y="169"/>
                  </a:lnTo>
                  <a:lnTo>
                    <a:pt x="128" y="127"/>
                  </a:lnTo>
                  <a:lnTo>
                    <a:pt x="143" y="111"/>
                  </a:lnTo>
                  <a:lnTo>
                    <a:pt x="119" y="117"/>
                  </a:lnTo>
                  <a:lnTo>
                    <a:pt x="103" y="127"/>
                  </a:lnTo>
                  <a:lnTo>
                    <a:pt x="113" y="111"/>
                  </a:lnTo>
                  <a:lnTo>
                    <a:pt x="119" y="94"/>
                  </a:lnTo>
                  <a:lnTo>
                    <a:pt x="143" y="75"/>
                  </a:lnTo>
                  <a:lnTo>
                    <a:pt x="143" y="94"/>
                  </a:lnTo>
                  <a:lnTo>
                    <a:pt x="152" y="85"/>
                  </a:lnTo>
                  <a:lnTo>
                    <a:pt x="152" y="68"/>
                  </a:lnTo>
                  <a:lnTo>
                    <a:pt x="168" y="58"/>
                  </a:lnTo>
                  <a:lnTo>
                    <a:pt x="176" y="43"/>
                  </a:lnTo>
                  <a:lnTo>
                    <a:pt x="192" y="43"/>
                  </a:lnTo>
                  <a:lnTo>
                    <a:pt x="207" y="34"/>
                  </a:lnTo>
                  <a:lnTo>
                    <a:pt x="231" y="8"/>
                  </a:lnTo>
                  <a:lnTo>
                    <a:pt x="247" y="16"/>
                  </a:lnTo>
                  <a:lnTo>
                    <a:pt x="264" y="0"/>
                  </a:lnTo>
                  <a:lnTo>
                    <a:pt x="288" y="0"/>
                  </a:lnTo>
                  <a:lnTo>
                    <a:pt x="304" y="8"/>
                  </a:lnTo>
                  <a:lnTo>
                    <a:pt x="336" y="34"/>
                  </a:lnTo>
                  <a:lnTo>
                    <a:pt x="321" y="43"/>
                  </a:lnTo>
                  <a:lnTo>
                    <a:pt x="304" y="43"/>
                  </a:lnTo>
                  <a:lnTo>
                    <a:pt x="321" y="50"/>
                  </a:lnTo>
                  <a:lnTo>
                    <a:pt x="328" y="58"/>
                  </a:lnTo>
                  <a:lnTo>
                    <a:pt x="304" y="85"/>
                  </a:lnTo>
                  <a:lnTo>
                    <a:pt x="312" y="58"/>
                  </a:lnTo>
                  <a:lnTo>
                    <a:pt x="288" y="43"/>
                  </a:lnTo>
                  <a:lnTo>
                    <a:pt x="272" y="50"/>
                  </a:lnTo>
                  <a:lnTo>
                    <a:pt x="264" y="85"/>
                  </a:lnTo>
                  <a:lnTo>
                    <a:pt x="256" y="94"/>
                  </a:lnTo>
                  <a:lnTo>
                    <a:pt x="225" y="94"/>
                  </a:lnTo>
                  <a:lnTo>
                    <a:pt x="207" y="75"/>
                  </a:lnTo>
                  <a:lnTo>
                    <a:pt x="200" y="85"/>
                  </a:lnTo>
                  <a:lnTo>
                    <a:pt x="192" y="85"/>
                  </a:lnTo>
                  <a:lnTo>
                    <a:pt x="192" y="100"/>
                  </a:lnTo>
                  <a:lnTo>
                    <a:pt x="176" y="100"/>
                  </a:lnTo>
                  <a:lnTo>
                    <a:pt x="168" y="100"/>
                  </a:lnTo>
                  <a:lnTo>
                    <a:pt x="168" y="117"/>
                  </a:lnTo>
                  <a:lnTo>
                    <a:pt x="160" y="117"/>
                  </a:lnTo>
                  <a:lnTo>
                    <a:pt x="152" y="127"/>
                  </a:lnTo>
                  <a:lnTo>
                    <a:pt x="143" y="143"/>
                  </a:lnTo>
                  <a:lnTo>
                    <a:pt x="143" y="159"/>
                  </a:lnTo>
                  <a:lnTo>
                    <a:pt x="128" y="185"/>
                  </a:lnTo>
                  <a:lnTo>
                    <a:pt x="119" y="211"/>
                  </a:lnTo>
                  <a:lnTo>
                    <a:pt x="113" y="228"/>
                  </a:lnTo>
                  <a:lnTo>
                    <a:pt x="119" y="248"/>
                  </a:lnTo>
                  <a:lnTo>
                    <a:pt x="103" y="254"/>
                  </a:lnTo>
                  <a:lnTo>
                    <a:pt x="97" y="264"/>
                  </a:lnTo>
                  <a:lnTo>
                    <a:pt x="88" y="297"/>
                  </a:lnTo>
                  <a:lnTo>
                    <a:pt x="97" y="333"/>
                  </a:lnTo>
                  <a:lnTo>
                    <a:pt x="97" y="366"/>
                  </a:lnTo>
                  <a:lnTo>
                    <a:pt x="88" y="375"/>
                  </a:lnTo>
                  <a:lnTo>
                    <a:pt x="88" y="400"/>
                  </a:lnTo>
                  <a:lnTo>
                    <a:pt x="79" y="400"/>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174" name="Freeform 1053"/>
            <p:cNvSpPr>
              <a:spLocks noChangeAspect="1"/>
            </p:cNvSpPr>
            <p:nvPr/>
          </p:nvSpPr>
          <p:spPr bwMode="auto">
            <a:xfrm>
              <a:off x="2904" y="2016"/>
              <a:ext cx="238" cy="98"/>
            </a:xfrm>
            <a:custGeom>
              <a:avLst/>
              <a:gdLst>
                <a:gd name="T0" fmla="*/ 233 w 239"/>
                <a:gd name="T1" fmla="*/ 27 h 103"/>
                <a:gd name="T2" fmla="*/ 225 w 239"/>
                <a:gd name="T3" fmla="*/ 27 h 103"/>
                <a:gd name="T4" fmla="*/ 216 w 239"/>
                <a:gd name="T5" fmla="*/ 8 h 103"/>
                <a:gd name="T6" fmla="*/ 193 w 239"/>
                <a:gd name="T7" fmla="*/ 8 h 103"/>
                <a:gd name="T8" fmla="*/ 169 w 239"/>
                <a:gd name="T9" fmla="*/ 11 h 103"/>
                <a:gd name="T10" fmla="*/ 137 w 239"/>
                <a:gd name="T11" fmla="*/ 11 h 103"/>
                <a:gd name="T12" fmla="*/ 119 w 239"/>
                <a:gd name="T13" fmla="*/ 0 h 103"/>
                <a:gd name="T14" fmla="*/ 95 w 239"/>
                <a:gd name="T15" fmla="*/ 0 h 103"/>
                <a:gd name="T16" fmla="*/ 71 w 239"/>
                <a:gd name="T17" fmla="*/ 11 h 103"/>
                <a:gd name="T18" fmla="*/ 55 w 239"/>
                <a:gd name="T19" fmla="*/ 11 h 103"/>
                <a:gd name="T20" fmla="*/ 38 w 239"/>
                <a:gd name="T21" fmla="*/ 11 h 103"/>
                <a:gd name="T22" fmla="*/ 31 w 239"/>
                <a:gd name="T23" fmla="*/ 0 h 103"/>
                <a:gd name="T24" fmla="*/ 16 w 239"/>
                <a:gd name="T25" fmla="*/ 0 h 103"/>
                <a:gd name="T26" fmla="*/ 7 w 239"/>
                <a:gd name="T27" fmla="*/ 8 h 103"/>
                <a:gd name="T28" fmla="*/ 0 w 239"/>
                <a:gd name="T29" fmla="*/ 20 h 103"/>
                <a:gd name="T30" fmla="*/ 7 w 239"/>
                <a:gd name="T31" fmla="*/ 20 h 103"/>
                <a:gd name="T32" fmla="*/ 7 w 239"/>
                <a:gd name="T33" fmla="*/ 27 h 103"/>
                <a:gd name="T34" fmla="*/ 24 w 239"/>
                <a:gd name="T35" fmla="*/ 11 h 103"/>
                <a:gd name="T36" fmla="*/ 38 w 239"/>
                <a:gd name="T37" fmla="*/ 11 h 103"/>
                <a:gd name="T38" fmla="*/ 46 w 239"/>
                <a:gd name="T39" fmla="*/ 20 h 103"/>
                <a:gd name="T40" fmla="*/ 38 w 239"/>
                <a:gd name="T41" fmla="*/ 20 h 103"/>
                <a:gd name="T42" fmla="*/ 38 w 239"/>
                <a:gd name="T43" fmla="*/ 27 h 103"/>
                <a:gd name="T44" fmla="*/ 16 w 239"/>
                <a:gd name="T45" fmla="*/ 27 h 103"/>
                <a:gd name="T46" fmla="*/ 7 w 239"/>
                <a:gd name="T47" fmla="*/ 31 h 103"/>
                <a:gd name="T48" fmla="*/ 7 w 239"/>
                <a:gd name="T49" fmla="*/ 40 h 103"/>
                <a:gd name="T50" fmla="*/ 16 w 239"/>
                <a:gd name="T51" fmla="*/ 31 h 103"/>
                <a:gd name="T52" fmla="*/ 16 w 239"/>
                <a:gd name="T53" fmla="*/ 40 h 103"/>
                <a:gd name="T54" fmla="*/ 7 w 239"/>
                <a:gd name="T55" fmla="*/ 45 h 103"/>
                <a:gd name="T56" fmla="*/ 7 w 239"/>
                <a:gd name="T57" fmla="*/ 53 h 103"/>
                <a:gd name="T58" fmla="*/ 16 w 239"/>
                <a:gd name="T59" fmla="*/ 60 h 103"/>
                <a:gd name="T60" fmla="*/ 24 w 239"/>
                <a:gd name="T61" fmla="*/ 66 h 103"/>
                <a:gd name="T62" fmla="*/ 31 w 239"/>
                <a:gd name="T63" fmla="*/ 66 h 103"/>
                <a:gd name="T64" fmla="*/ 31 w 239"/>
                <a:gd name="T65" fmla="*/ 72 h 103"/>
                <a:gd name="T66" fmla="*/ 46 w 239"/>
                <a:gd name="T67" fmla="*/ 80 h 103"/>
                <a:gd name="T68" fmla="*/ 63 w 239"/>
                <a:gd name="T69" fmla="*/ 72 h 103"/>
                <a:gd name="T70" fmla="*/ 71 w 239"/>
                <a:gd name="T71" fmla="*/ 72 h 103"/>
                <a:gd name="T72" fmla="*/ 87 w 239"/>
                <a:gd name="T73" fmla="*/ 80 h 103"/>
                <a:gd name="T74" fmla="*/ 95 w 239"/>
                <a:gd name="T75" fmla="*/ 80 h 103"/>
                <a:gd name="T76" fmla="*/ 110 w 239"/>
                <a:gd name="T77" fmla="*/ 72 h 103"/>
                <a:gd name="T78" fmla="*/ 122 w 239"/>
                <a:gd name="T79" fmla="*/ 72 h 103"/>
                <a:gd name="T80" fmla="*/ 122 w 239"/>
                <a:gd name="T81" fmla="*/ 80 h 103"/>
                <a:gd name="T82" fmla="*/ 130 w 239"/>
                <a:gd name="T83" fmla="*/ 80 h 103"/>
                <a:gd name="T84" fmla="*/ 130 w 239"/>
                <a:gd name="T85" fmla="*/ 72 h 103"/>
                <a:gd name="T86" fmla="*/ 154 w 239"/>
                <a:gd name="T87" fmla="*/ 66 h 103"/>
                <a:gd name="T88" fmla="*/ 161 w 239"/>
                <a:gd name="T89" fmla="*/ 72 h 103"/>
                <a:gd name="T90" fmla="*/ 186 w 239"/>
                <a:gd name="T91" fmla="*/ 66 h 103"/>
                <a:gd name="T92" fmla="*/ 210 w 239"/>
                <a:gd name="T93" fmla="*/ 66 h 103"/>
                <a:gd name="T94" fmla="*/ 210 w 239"/>
                <a:gd name="T95" fmla="*/ 60 h 103"/>
                <a:gd name="T96" fmla="*/ 233 w 239"/>
                <a:gd name="T97" fmla="*/ 66 h 103"/>
                <a:gd name="T98" fmla="*/ 225 w 239"/>
                <a:gd name="T99" fmla="*/ 31 h 103"/>
                <a:gd name="T100" fmla="*/ 233 w 239"/>
                <a:gd name="T101" fmla="*/ 27 h 10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39"/>
                <a:gd name="T154" fmla="*/ 0 h 103"/>
                <a:gd name="T155" fmla="*/ 239 w 239"/>
                <a:gd name="T156" fmla="*/ 103 h 10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39" h="103">
                  <a:moveTo>
                    <a:pt x="238" y="34"/>
                  </a:moveTo>
                  <a:lnTo>
                    <a:pt x="230" y="34"/>
                  </a:lnTo>
                  <a:lnTo>
                    <a:pt x="221" y="8"/>
                  </a:lnTo>
                  <a:lnTo>
                    <a:pt x="198" y="8"/>
                  </a:lnTo>
                  <a:lnTo>
                    <a:pt x="174" y="16"/>
                  </a:lnTo>
                  <a:lnTo>
                    <a:pt x="142" y="16"/>
                  </a:lnTo>
                  <a:lnTo>
                    <a:pt x="119" y="0"/>
                  </a:lnTo>
                  <a:lnTo>
                    <a:pt x="95" y="0"/>
                  </a:lnTo>
                  <a:lnTo>
                    <a:pt x="71" y="16"/>
                  </a:lnTo>
                  <a:lnTo>
                    <a:pt x="55" y="16"/>
                  </a:lnTo>
                  <a:lnTo>
                    <a:pt x="38" y="16"/>
                  </a:lnTo>
                  <a:lnTo>
                    <a:pt x="31" y="0"/>
                  </a:lnTo>
                  <a:lnTo>
                    <a:pt x="16" y="0"/>
                  </a:lnTo>
                  <a:lnTo>
                    <a:pt x="7" y="8"/>
                  </a:lnTo>
                  <a:lnTo>
                    <a:pt x="0" y="25"/>
                  </a:lnTo>
                  <a:lnTo>
                    <a:pt x="7" y="25"/>
                  </a:lnTo>
                  <a:lnTo>
                    <a:pt x="7" y="34"/>
                  </a:lnTo>
                  <a:lnTo>
                    <a:pt x="24" y="16"/>
                  </a:lnTo>
                  <a:lnTo>
                    <a:pt x="38" y="16"/>
                  </a:lnTo>
                  <a:lnTo>
                    <a:pt x="46" y="25"/>
                  </a:lnTo>
                  <a:lnTo>
                    <a:pt x="38" y="25"/>
                  </a:lnTo>
                  <a:lnTo>
                    <a:pt x="38" y="34"/>
                  </a:lnTo>
                  <a:lnTo>
                    <a:pt x="16" y="34"/>
                  </a:lnTo>
                  <a:lnTo>
                    <a:pt x="7" y="41"/>
                  </a:lnTo>
                  <a:lnTo>
                    <a:pt x="7" y="50"/>
                  </a:lnTo>
                  <a:lnTo>
                    <a:pt x="16" y="41"/>
                  </a:lnTo>
                  <a:lnTo>
                    <a:pt x="16" y="50"/>
                  </a:lnTo>
                  <a:lnTo>
                    <a:pt x="7" y="58"/>
                  </a:lnTo>
                  <a:lnTo>
                    <a:pt x="7" y="68"/>
                  </a:lnTo>
                  <a:lnTo>
                    <a:pt x="16" y="76"/>
                  </a:lnTo>
                  <a:lnTo>
                    <a:pt x="24" y="84"/>
                  </a:lnTo>
                  <a:lnTo>
                    <a:pt x="31" y="84"/>
                  </a:lnTo>
                  <a:lnTo>
                    <a:pt x="31" y="93"/>
                  </a:lnTo>
                  <a:lnTo>
                    <a:pt x="46" y="102"/>
                  </a:lnTo>
                  <a:lnTo>
                    <a:pt x="63" y="93"/>
                  </a:lnTo>
                  <a:lnTo>
                    <a:pt x="71" y="93"/>
                  </a:lnTo>
                  <a:lnTo>
                    <a:pt x="87" y="102"/>
                  </a:lnTo>
                  <a:lnTo>
                    <a:pt x="95" y="102"/>
                  </a:lnTo>
                  <a:lnTo>
                    <a:pt x="110" y="93"/>
                  </a:lnTo>
                  <a:lnTo>
                    <a:pt x="127" y="93"/>
                  </a:lnTo>
                  <a:lnTo>
                    <a:pt x="127" y="102"/>
                  </a:lnTo>
                  <a:lnTo>
                    <a:pt x="135" y="102"/>
                  </a:lnTo>
                  <a:lnTo>
                    <a:pt x="135" y="93"/>
                  </a:lnTo>
                  <a:lnTo>
                    <a:pt x="159" y="84"/>
                  </a:lnTo>
                  <a:lnTo>
                    <a:pt x="166" y="93"/>
                  </a:lnTo>
                  <a:lnTo>
                    <a:pt x="191" y="84"/>
                  </a:lnTo>
                  <a:lnTo>
                    <a:pt x="215" y="84"/>
                  </a:lnTo>
                  <a:lnTo>
                    <a:pt x="215" y="76"/>
                  </a:lnTo>
                  <a:lnTo>
                    <a:pt x="238" y="84"/>
                  </a:lnTo>
                  <a:lnTo>
                    <a:pt x="230" y="41"/>
                  </a:lnTo>
                  <a:lnTo>
                    <a:pt x="238" y="34"/>
                  </a:lnTo>
                </a:path>
              </a:pathLst>
            </a:custGeom>
            <a:solidFill>
              <a:schemeClr val="accent3">
                <a:lumMod val="75000"/>
              </a:schemeClr>
            </a:solidFill>
            <a:ln w="9525" cap="rnd">
              <a:solidFill>
                <a:schemeClr val="bg2"/>
              </a:solidFill>
              <a:round/>
              <a:headEnd type="none" w="sm" len="sm"/>
              <a:tailEnd type="none" w="sm" len="sm"/>
            </a:ln>
          </p:spPr>
          <p:txBody>
            <a:bodyPr/>
            <a:lstStyle/>
            <a:p>
              <a:pPr eaLnBrk="0" hangingPunct="0"/>
              <a:endParaRPr lang="en-US"/>
            </a:p>
          </p:txBody>
        </p:sp>
        <p:sp>
          <p:nvSpPr>
            <p:cNvPr id="176" name="Freeform 1055"/>
            <p:cNvSpPr>
              <a:spLocks noChangeAspect="1"/>
            </p:cNvSpPr>
            <p:nvPr/>
          </p:nvSpPr>
          <p:spPr bwMode="auto">
            <a:xfrm>
              <a:off x="3696" y="2233"/>
              <a:ext cx="40" cy="17"/>
            </a:xfrm>
            <a:custGeom>
              <a:avLst/>
              <a:gdLst>
                <a:gd name="T0" fmla="*/ 32 w 40"/>
                <a:gd name="T1" fmla="*/ 0 h 17"/>
                <a:gd name="T2" fmla="*/ 8 w 40"/>
                <a:gd name="T3" fmla="*/ 0 h 17"/>
                <a:gd name="T4" fmla="*/ 0 w 40"/>
                <a:gd name="T5" fmla="*/ 9 h 17"/>
                <a:gd name="T6" fmla="*/ 0 w 40"/>
                <a:gd name="T7" fmla="*/ 16 h 17"/>
                <a:gd name="T8" fmla="*/ 32 w 40"/>
                <a:gd name="T9" fmla="*/ 16 h 17"/>
                <a:gd name="T10" fmla="*/ 39 w 40"/>
                <a:gd name="T11" fmla="*/ 16 h 17"/>
                <a:gd name="T12" fmla="*/ 32 w 40"/>
                <a:gd name="T13" fmla="*/ 0 h 17"/>
                <a:gd name="T14" fmla="*/ 0 60000 65536"/>
                <a:gd name="T15" fmla="*/ 0 60000 65536"/>
                <a:gd name="T16" fmla="*/ 0 60000 65536"/>
                <a:gd name="T17" fmla="*/ 0 60000 65536"/>
                <a:gd name="T18" fmla="*/ 0 60000 65536"/>
                <a:gd name="T19" fmla="*/ 0 60000 65536"/>
                <a:gd name="T20" fmla="*/ 0 60000 65536"/>
                <a:gd name="T21" fmla="*/ 0 w 40"/>
                <a:gd name="T22" fmla="*/ 0 h 17"/>
                <a:gd name="T23" fmla="*/ 40 w 40"/>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17">
                  <a:moveTo>
                    <a:pt x="32" y="0"/>
                  </a:moveTo>
                  <a:lnTo>
                    <a:pt x="8" y="0"/>
                  </a:lnTo>
                  <a:lnTo>
                    <a:pt x="0" y="9"/>
                  </a:lnTo>
                  <a:lnTo>
                    <a:pt x="0" y="16"/>
                  </a:lnTo>
                  <a:lnTo>
                    <a:pt x="32" y="16"/>
                  </a:lnTo>
                  <a:lnTo>
                    <a:pt x="39" y="16"/>
                  </a:lnTo>
                  <a:lnTo>
                    <a:pt x="32" y="0"/>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177" name="Freeform 1056"/>
            <p:cNvSpPr>
              <a:spLocks noChangeAspect="1"/>
            </p:cNvSpPr>
            <p:nvPr/>
          </p:nvSpPr>
          <p:spPr bwMode="auto">
            <a:xfrm>
              <a:off x="3696" y="2233"/>
              <a:ext cx="40" cy="17"/>
            </a:xfrm>
            <a:custGeom>
              <a:avLst/>
              <a:gdLst>
                <a:gd name="T0" fmla="*/ 32 w 40"/>
                <a:gd name="T1" fmla="*/ 0 h 17"/>
                <a:gd name="T2" fmla="*/ 8 w 40"/>
                <a:gd name="T3" fmla="*/ 0 h 17"/>
                <a:gd name="T4" fmla="*/ 0 w 40"/>
                <a:gd name="T5" fmla="*/ 9 h 17"/>
                <a:gd name="T6" fmla="*/ 0 w 40"/>
                <a:gd name="T7" fmla="*/ 16 h 17"/>
                <a:gd name="T8" fmla="*/ 32 w 40"/>
                <a:gd name="T9" fmla="*/ 16 h 17"/>
                <a:gd name="T10" fmla="*/ 39 w 40"/>
                <a:gd name="T11" fmla="*/ 16 h 17"/>
                <a:gd name="T12" fmla="*/ 32 w 40"/>
                <a:gd name="T13" fmla="*/ 0 h 17"/>
                <a:gd name="T14" fmla="*/ 0 60000 65536"/>
                <a:gd name="T15" fmla="*/ 0 60000 65536"/>
                <a:gd name="T16" fmla="*/ 0 60000 65536"/>
                <a:gd name="T17" fmla="*/ 0 60000 65536"/>
                <a:gd name="T18" fmla="*/ 0 60000 65536"/>
                <a:gd name="T19" fmla="*/ 0 60000 65536"/>
                <a:gd name="T20" fmla="*/ 0 60000 65536"/>
                <a:gd name="T21" fmla="*/ 0 w 40"/>
                <a:gd name="T22" fmla="*/ 0 h 17"/>
                <a:gd name="T23" fmla="*/ 40 w 40"/>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17">
                  <a:moveTo>
                    <a:pt x="32" y="0"/>
                  </a:moveTo>
                  <a:lnTo>
                    <a:pt x="8" y="0"/>
                  </a:lnTo>
                  <a:lnTo>
                    <a:pt x="0" y="9"/>
                  </a:lnTo>
                  <a:lnTo>
                    <a:pt x="0" y="16"/>
                  </a:lnTo>
                  <a:lnTo>
                    <a:pt x="32" y="16"/>
                  </a:lnTo>
                  <a:lnTo>
                    <a:pt x="39" y="16"/>
                  </a:lnTo>
                  <a:lnTo>
                    <a:pt x="32" y="0"/>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178" name="Freeform 1057"/>
            <p:cNvSpPr>
              <a:spLocks noChangeAspect="1"/>
            </p:cNvSpPr>
            <p:nvPr/>
          </p:nvSpPr>
          <p:spPr bwMode="auto">
            <a:xfrm>
              <a:off x="3435" y="2113"/>
              <a:ext cx="364" cy="388"/>
            </a:xfrm>
            <a:custGeom>
              <a:avLst/>
              <a:gdLst>
                <a:gd name="T0" fmla="*/ 343 w 365"/>
                <a:gd name="T1" fmla="*/ 84 h 410"/>
                <a:gd name="T2" fmla="*/ 359 w 365"/>
                <a:gd name="T3" fmla="*/ 109 h 410"/>
                <a:gd name="T4" fmla="*/ 334 w 365"/>
                <a:gd name="T5" fmla="*/ 116 h 410"/>
                <a:gd name="T6" fmla="*/ 313 w 365"/>
                <a:gd name="T7" fmla="*/ 149 h 410"/>
                <a:gd name="T8" fmla="*/ 303 w 365"/>
                <a:gd name="T9" fmla="*/ 168 h 410"/>
                <a:gd name="T10" fmla="*/ 295 w 365"/>
                <a:gd name="T11" fmla="*/ 142 h 410"/>
                <a:gd name="T12" fmla="*/ 280 w 365"/>
                <a:gd name="T13" fmla="*/ 149 h 410"/>
                <a:gd name="T14" fmla="*/ 295 w 365"/>
                <a:gd name="T15" fmla="*/ 129 h 410"/>
                <a:gd name="T16" fmla="*/ 265 w 365"/>
                <a:gd name="T17" fmla="*/ 116 h 410"/>
                <a:gd name="T18" fmla="*/ 249 w 365"/>
                <a:gd name="T19" fmla="*/ 116 h 410"/>
                <a:gd name="T20" fmla="*/ 240 w 365"/>
                <a:gd name="T21" fmla="*/ 136 h 410"/>
                <a:gd name="T22" fmla="*/ 255 w 365"/>
                <a:gd name="T23" fmla="*/ 168 h 410"/>
                <a:gd name="T24" fmla="*/ 249 w 365"/>
                <a:gd name="T25" fmla="*/ 161 h 410"/>
                <a:gd name="T26" fmla="*/ 225 w 365"/>
                <a:gd name="T27" fmla="*/ 189 h 410"/>
                <a:gd name="T28" fmla="*/ 174 w 365"/>
                <a:gd name="T29" fmla="*/ 220 h 410"/>
                <a:gd name="T30" fmla="*/ 167 w 365"/>
                <a:gd name="T31" fmla="*/ 225 h 410"/>
                <a:gd name="T32" fmla="*/ 150 w 365"/>
                <a:gd name="T33" fmla="*/ 233 h 410"/>
                <a:gd name="T34" fmla="*/ 150 w 365"/>
                <a:gd name="T35" fmla="*/ 258 h 410"/>
                <a:gd name="T36" fmla="*/ 142 w 365"/>
                <a:gd name="T37" fmla="*/ 291 h 410"/>
                <a:gd name="T38" fmla="*/ 126 w 365"/>
                <a:gd name="T39" fmla="*/ 305 h 410"/>
                <a:gd name="T40" fmla="*/ 102 w 365"/>
                <a:gd name="T41" fmla="*/ 305 h 410"/>
                <a:gd name="T42" fmla="*/ 63 w 365"/>
                <a:gd name="T43" fmla="*/ 225 h 410"/>
                <a:gd name="T44" fmla="*/ 55 w 365"/>
                <a:gd name="T45" fmla="*/ 161 h 410"/>
                <a:gd name="T46" fmla="*/ 31 w 365"/>
                <a:gd name="T47" fmla="*/ 181 h 410"/>
                <a:gd name="T48" fmla="*/ 22 w 365"/>
                <a:gd name="T49" fmla="*/ 161 h 410"/>
                <a:gd name="T50" fmla="*/ 16 w 365"/>
                <a:gd name="T51" fmla="*/ 157 h 410"/>
                <a:gd name="T52" fmla="*/ 8 w 365"/>
                <a:gd name="T53" fmla="*/ 142 h 410"/>
                <a:gd name="T54" fmla="*/ 31 w 365"/>
                <a:gd name="T55" fmla="*/ 136 h 410"/>
                <a:gd name="T56" fmla="*/ 22 w 365"/>
                <a:gd name="T57" fmla="*/ 121 h 410"/>
                <a:gd name="T58" fmla="*/ 16 w 365"/>
                <a:gd name="T59" fmla="*/ 116 h 410"/>
                <a:gd name="T60" fmla="*/ 22 w 365"/>
                <a:gd name="T61" fmla="*/ 97 h 410"/>
                <a:gd name="T62" fmla="*/ 46 w 365"/>
                <a:gd name="T63" fmla="*/ 97 h 410"/>
                <a:gd name="T64" fmla="*/ 78 w 365"/>
                <a:gd name="T65" fmla="*/ 52 h 410"/>
                <a:gd name="T66" fmla="*/ 86 w 365"/>
                <a:gd name="T67" fmla="*/ 44 h 410"/>
                <a:gd name="T68" fmla="*/ 78 w 365"/>
                <a:gd name="T69" fmla="*/ 25 h 410"/>
                <a:gd name="T70" fmla="*/ 78 w 365"/>
                <a:gd name="T71" fmla="*/ 11 h 410"/>
                <a:gd name="T72" fmla="*/ 110 w 365"/>
                <a:gd name="T73" fmla="*/ 11 h 410"/>
                <a:gd name="T74" fmla="*/ 142 w 365"/>
                <a:gd name="T75" fmla="*/ 0 h 410"/>
                <a:gd name="T76" fmla="*/ 150 w 365"/>
                <a:gd name="T77" fmla="*/ 19 h 410"/>
                <a:gd name="T78" fmla="*/ 142 w 365"/>
                <a:gd name="T79" fmla="*/ 44 h 410"/>
                <a:gd name="T80" fmla="*/ 135 w 365"/>
                <a:gd name="T81" fmla="*/ 64 h 410"/>
                <a:gd name="T82" fmla="*/ 150 w 365"/>
                <a:gd name="T83" fmla="*/ 89 h 410"/>
                <a:gd name="T84" fmla="*/ 231 w 365"/>
                <a:gd name="T85" fmla="*/ 116 h 410"/>
                <a:gd name="T86" fmla="*/ 240 w 365"/>
                <a:gd name="T87" fmla="*/ 109 h 410"/>
                <a:gd name="T88" fmla="*/ 249 w 365"/>
                <a:gd name="T89" fmla="*/ 97 h 410"/>
                <a:gd name="T90" fmla="*/ 255 w 365"/>
                <a:gd name="T91" fmla="*/ 109 h 410"/>
                <a:gd name="T92" fmla="*/ 295 w 365"/>
                <a:gd name="T93" fmla="*/ 109 h 410"/>
                <a:gd name="T94" fmla="*/ 329 w 365"/>
                <a:gd name="T95" fmla="*/ 84 h 4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5"/>
                <a:gd name="T145" fmla="*/ 0 h 410"/>
                <a:gd name="T146" fmla="*/ 365 w 365"/>
                <a:gd name="T147" fmla="*/ 410 h 41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5" h="410">
                  <a:moveTo>
                    <a:pt x="334" y="111"/>
                  </a:moveTo>
                  <a:lnTo>
                    <a:pt x="348" y="111"/>
                  </a:lnTo>
                  <a:lnTo>
                    <a:pt x="364" y="128"/>
                  </a:lnTo>
                  <a:lnTo>
                    <a:pt x="364" y="144"/>
                  </a:lnTo>
                  <a:lnTo>
                    <a:pt x="348" y="144"/>
                  </a:lnTo>
                  <a:lnTo>
                    <a:pt x="339" y="153"/>
                  </a:lnTo>
                  <a:lnTo>
                    <a:pt x="324" y="186"/>
                  </a:lnTo>
                  <a:lnTo>
                    <a:pt x="318" y="196"/>
                  </a:lnTo>
                  <a:lnTo>
                    <a:pt x="308" y="212"/>
                  </a:lnTo>
                  <a:lnTo>
                    <a:pt x="308" y="222"/>
                  </a:lnTo>
                  <a:lnTo>
                    <a:pt x="300" y="196"/>
                  </a:lnTo>
                  <a:lnTo>
                    <a:pt x="300" y="186"/>
                  </a:lnTo>
                  <a:lnTo>
                    <a:pt x="294" y="196"/>
                  </a:lnTo>
                  <a:lnTo>
                    <a:pt x="285" y="196"/>
                  </a:lnTo>
                  <a:lnTo>
                    <a:pt x="285" y="186"/>
                  </a:lnTo>
                  <a:lnTo>
                    <a:pt x="300" y="170"/>
                  </a:lnTo>
                  <a:lnTo>
                    <a:pt x="270" y="170"/>
                  </a:lnTo>
                  <a:lnTo>
                    <a:pt x="270" y="153"/>
                  </a:lnTo>
                  <a:lnTo>
                    <a:pt x="260" y="153"/>
                  </a:lnTo>
                  <a:lnTo>
                    <a:pt x="254" y="153"/>
                  </a:lnTo>
                  <a:lnTo>
                    <a:pt x="254" y="160"/>
                  </a:lnTo>
                  <a:lnTo>
                    <a:pt x="245" y="180"/>
                  </a:lnTo>
                  <a:lnTo>
                    <a:pt x="254" y="180"/>
                  </a:lnTo>
                  <a:lnTo>
                    <a:pt x="260" y="222"/>
                  </a:lnTo>
                  <a:lnTo>
                    <a:pt x="254" y="222"/>
                  </a:lnTo>
                  <a:lnTo>
                    <a:pt x="254" y="212"/>
                  </a:lnTo>
                  <a:lnTo>
                    <a:pt x="236" y="222"/>
                  </a:lnTo>
                  <a:lnTo>
                    <a:pt x="230" y="249"/>
                  </a:lnTo>
                  <a:lnTo>
                    <a:pt x="213" y="254"/>
                  </a:lnTo>
                  <a:lnTo>
                    <a:pt x="174" y="291"/>
                  </a:lnTo>
                  <a:lnTo>
                    <a:pt x="174" y="297"/>
                  </a:lnTo>
                  <a:lnTo>
                    <a:pt x="167" y="297"/>
                  </a:lnTo>
                  <a:lnTo>
                    <a:pt x="157" y="307"/>
                  </a:lnTo>
                  <a:lnTo>
                    <a:pt x="150" y="307"/>
                  </a:lnTo>
                  <a:lnTo>
                    <a:pt x="150" y="315"/>
                  </a:lnTo>
                  <a:lnTo>
                    <a:pt x="150" y="340"/>
                  </a:lnTo>
                  <a:lnTo>
                    <a:pt x="142" y="358"/>
                  </a:lnTo>
                  <a:lnTo>
                    <a:pt x="142" y="383"/>
                  </a:lnTo>
                  <a:lnTo>
                    <a:pt x="135" y="392"/>
                  </a:lnTo>
                  <a:lnTo>
                    <a:pt x="126" y="400"/>
                  </a:lnTo>
                  <a:lnTo>
                    <a:pt x="118" y="409"/>
                  </a:lnTo>
                  <a:lnTo>
                    <a:pt x="102" y="400"/>
                  </a:lnTo>
                  <a:lnTo>
                    <a:pt x="78" y="323"/>
                  </a:lnTo>
                  <a:lnTo>
                    <a:pt x="63" y="297"/>
                  </a:lnTo>
                  <a:lnTo>
                    <a:pt x="55" y="249"/>
                  </a:lnTo>
                  <a:lnTo>
                    <a:pt x="55" y="212"/>
                  </a:lnTo>
                  <a:lnTo>
                    <a:pt x="46" y="228"/>
                  </a:lnTo>
                  <a:lnTo>
                    <a:pt x="31" y="238"/>
                  </a:lnTo>
                  <a:lnTo>
                    <a:pt x="8" y="212"/>
                  </a:lnTo>
                  <a:lnTo>
                    <a:pt x="22" y="212"/>
                  </a:lnTo>
                  <a:lnTo>
                    <a:pt x="22" y="206"/>
                  </a:lnTo>
                  <a:lnTo>
                    <a:pt x="16" y="206"/>
                  </a:lnTo>
                  <a:lnTo>
                    <a:pt x="0" y="196"/>
                  </a:lnTo>
                  <a:lnTo>
                    <a:pt x="8" y="186"/>
                  </a:lnTo>
                  <a:lnTo>
                    <a:pt x="31" y="186"/>
                  </a:lnTo>
                  <a:lnTo>
                    <a:pt x="31" y="180"/>
                  </a:lnTo>
                  <a:lnTo>
                    <a:pt x="31" y="160"/>
                  </a:lnTo>
                  <a:lnTo>
                    <a:pt x="22" y="160"/>
                  </a:lnTo>
                  <a:lnTo>
                    <a:pt x="22" y="153"/>
                  </a:lnTo>
                  <a:lnTo>
                    <a:pt x="16" y="153"/>
                  </a:lnTo>
                  <a:lnTo>
                    <a:pt x="16" y="137"/>
                  </a:lnTo>
                  <a:lnTo>
                    <a:pt x="22" y="128"/>
                  </a:lnTo>
                  <a:lnTo>
                    <a:pt x="31" y="137"/>
                  </a:lnTo>
                  <a:lnTo>
                    <a:pt x="46" y="128"/>
                  </a:lnTo>
                  <a:lnTo>
                    <a:pt x="86" y="77"/>
                  </a:lnTo>
                  <a:lnTo>
                    <a:pt x="78" y="68"/>
                  </a:lnTo>
                  <a:lnTo>
                    <a:pt x="86" y="68"/>
                  </a:lnTo>
                  <a:lnTo>
                    <a:pt x="86" y="59"/>
                  </a:lnTo>
                  <a:lnTo>
                    <a:pt x="71" y="51"/>
                  </a:lnTo>
                  <a:lnTo>
                    <a:pt x="78" y="34"/>
                  </a:lnTo>
                  <a:lnTo>
                    <a:pt x="71" y="24"/>
                  </a:lnTo>
                  <a:lnTo>
                    <a:pt x="78" y="16"/>
                  </a:lnTo>
                  <a:lnTo>
                    <a:pt x="95" y="24"/>
                  </a:lnTo>
                  <a:lnTo>
                    <a:pt x="110" y="16"/>
                  </a:lnTo>
                  <a:lnTo>
                    <a:pt x="118" y="8"/>
                  </a:lnTo>
                  <a:lnTo>
                    <a:pt x="142" y="0"/>
                  </a:lnTo>
                  <a:lnTo>
                    <a:pt x="150" y="8"/>
                  </a:lnTo>
                  <a:lnTo>
                    <a:pt x="150" y="24"/>
                  </a:lnTo>
                  <a:lnTo>
                    <a:pt x="135" y="43"/>
                  </a:lnTo>
                  <a:lnTo>
                    <a:pt x="142" y="59"/>
                  </a:lnTo>
                  <a:lnTo>
                    <a:pt x="126" y="59"/>
                  </a:lnTo>
                  <a:lnTo>
                    <a:pt x="135" y="85"/>
                  </a:lnTo>
                  <a:lnTo>
                    <a:pt x="157" y="93"/>
                  </a:lnTo>
                  <a:lnTo>
                    <a:pt x="150" y="117"/>
                  </a:lnTo>
                  <a:lnTo>
                    <a:pt x="167" y="128"/>
                  </a:lnTo>
                  <a:lnTo>
                    <a:pt x="236" y="153"/>
                  </a:lnTo>
                  <a:lnTo>
                    <a:pt x="245" y="153"/>
                  </a:lnTo>
                  <a:lnTo>
                    <a:pt x="245" y="144"/>
                  </a:lnTo>
                  <a:lnTo>
                    <a:pt x="245" y="128"/>
                  </a:lnTo>
                  <a:lnTo>
                    <a:pt x="254" y="128"/>
                  </a:lnTo>
                  <a:lnTo>
                    <a:pt x="260" y="137"/>
                  </a:lnTo>
                  <a:lnTo>
                    <a:pt x="260" y="144"/>
                  </a:lnTo>
                  <a:lnTo>
                    <a:pt x="294" y="144"/>
                  </a:lnTo>
                  <a:lnTo>
                    <a:pt x="300" y="144"/>
                  </a:lnTo>
                  <a:lnTo>
                    <a:pt x="294" y="128"/>
                  </a:lnTo>
                  <a:lnTo>
                    <a:pt x="334" y="111"/>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179" name="Freeform 1058"/>
            <p:cNvSpPr>
              <a:spLocks noChangeAspect="1"/>
            </p:cNvSpPr>
            <p:nvPr/>
          </p:nvSpPr>
          <p:spPr bwMode="auto">
            <a:xfrm>
              <a:off x="3435" y="2113"/>
              <a:ext cx="364" cy="388"/>
            </a:xfrm>
            <a:custGeom>
              <a:avLst/>
              <a:gdLst>
                <a:gd name="T0" fmla="*/ 343 w 365"/>
                <a:gd name="T1" fmla="*/ 84 h 410"/>
                <a:gd name="T2" fmla="*/ 359 w 365"/>
                <a:gd name="T3" fmla="*/ 109 h 410"/>
                <a:gd name="T4" fmla="*/ 334 w 365"/>
                <a:gd name="T5" fmla="*/ 116 h 410"/>
                <a:gd name="T6" fmla="*/ 313 w 365"/>
                <a:gd name="T7" fmla="*/ 149 h 410"/>
                <a:gd name="T8" fmla="*/ 303 w 365"/>
                <a:gd name="T9" fmla="*/ 168 h 410"/>
                <a:gd name="T10" fmla="*/ 295 w 365"/>
                <a:gd name="T11" fmla="*/ 142 h 410"/>
                <a:gd name="T12" fmla="*/ 280 w 365"/>
                <a:gd name="T13" fmla="*/ 149 h 410"/>
                <a:gd name="T14" fmla="*/ 295 w 365"/>
                <a:gd name="T15" fmla="*/ 129 h 410"/>
                <a:gd name="T16" fmla="*/ 265 w 365"/>
                <a:gd name="T17" fmla="*/ 116 h 410"/>
                <a:gd name="T18" fmla="*/ 249 w 365"/>
                <a:gd name="T19" fmla="*/ 116 h 410"/>
                <a:gd name="T20" fmla="*/ 240 w 365"/>
                <a:gd name="T21" fmla="*/ 136 h 410"/>
                <a:gd name="T22" fmla="*/ 255 w 365"/>
                <a:gd name="T23" fmla="*/ 168 h 410"/>
                <a:gd name="T24" fmla="*/ 249 w 365"/>
                <a:gd name="T25" fmla="*/ 161 h 410"/>
                <a:gd name="T26" fmla="*/ 225 w 365"/>
                <a:gd name="T27" fmla="*/ 189 h 410"/>
                <a:gd name="T28" fmla="*/ 174 w 365"/>
                <a:gd name="T29" fmla="*/ 220 h 410"/>
                <a:gd name="T30" fmla="*/ 167 w 365"/>
                <a:gd name="T31" fmla="*/ 225 h 410"/>
                <a:gd name="T32" fmla="*/ 150 w 365"/>
                <a:gd name="T33" fmla="*/ 233 h 410"/>
                <a:gd name="T34" fmla="*/ 150 w 365"/>
                <a:gd name="T35" fmla="*/ 258 h 410"/>
                <a:gd name="T36" fmla="*/ 142 w 365"/>
                <a:gd name="T37" fmla="*/ 291 h 410"/>
                <a:gd name="T38" fmla="*/ 126 w 365"/>
                <a:gd name="T39" fmla="*/ 305 h 410"/>
                <a:gd name="T40" fmla="*/ 102 w 365"/>
                <a:gd name="T41" fmla="*/ 305 h 410"/>
                <a:gd name="T42" fmla="*/ 63 w 365"/>
                <a:gd name="T43" fmla="*/ 225 h 410"/>
                <a:gd name="T44" fmla="*/ 55 w 365"/>
                <a:gd name="T45" fmla="*/ 161 h 410"/>
                <a:gd name="T46" fmla="*/ 31 w 365"/>
                <a:gd name="T47" fmla="*/ 181 h 410"/>
                <a:gd name="T48" fmla="*/ 22 w 365"/>
                <a:gd name="T49" fmla="*/ 161 h 410"/>
                <a:gd name="T50" fmla="*/ 16 w 365"/>
                <a:gd name="T51" fmla="*/ 157 h 410"/>
                <a:gd name="T52" fmla="*/ 8 w 365"/>
                <a:gd name="T53" fmla="*/ 142 h 410"/>
                <a:gd name="T54" fmla="*/ 31 w 365"/>
                <a:gd name="T55" fmla="*/ 136 h 410"/>
                <a:gd name="T56" fmla="*/ 22 w 365"/>
                <a:gd name="T57" fmla="*/ 121 h 410"/>
                <a:gd name="T58" fmla="*/ 16 w 365"/>
                <a:gd name="T59" fmla="*/ 116 h 410"/>
                <a:gd name="T60" fmla="*/ 22 w 365"/>
                <a:gd name="T61" fmla="*/ 97 h 410"/>
                <a:gd name="T62" fmla="*/ 46 w 365"/>
                <a:gd name="T63" fmla="*/ 97 h 410"/>
                <a:gd name="T64" fmla="*/ 78 w 365"/>
                <a:gd name="T65" fmla="*/ 52 h 410"/>
                <a:gd name="T66" fmla="*/ 86 w 365"/>
                <a:gd name="T67" fmla="*/ 44 h 410"/>
                <a:gd name="T68" fmla="*/ 78 w 365"/>
                <a:gd name="T69" fmla="*/ 25 h 410"/>
                <a:gd name="T70" fmla="*/ 78 w 365"/>
                <a:gd name="T71" fmla="*/ 11 h 410"/>
                <a:gd name="T72" fmla="*/ 110 w 365"/>
                <a:gd name="T73" fmla="*/ 11 h 410"/>
                <a:gd name="T74" fmla="*/ 142 w 365"/>
                <a:gd name="T75" fmla="*/ 0 h 410"/>
                <a:gd name="T76" fmla="*/ 150 w 365"/>
                <a:gd name="T77" fmla="*/ 19 h 410"/>
                <a:gd name="T78" fmla="*/ 142 w 365"/>
                <a:gd name="T79" fmla="*/ 44 h 410"/>
                <a:gd name="T80" fmla="*/ 135 w 365"/>
                <a:gd name="T81" fmla="*/ 64 h 410"/>
                <a:gd name="T82" fmla="*/ 150 w 365"/>
                <a:gd name="T83" fmla="*/ 89 h 410"/>
                <a:gd name="T84" fmla="*/ 231 w 365"/>
                <a:gd name="T85" fmla="*/ 116 h 410"/>
                <a:gd name="T86" fmla="*/ 240 w 365"/>
                <a:gd name="T87" fmla="*/ 109 h 410"/>
                <a:gd name="T88" fmla="*/ 249 w 365"/>
                <a:gd name="T89" fmla="*/ 97 h 410"/>
                <a:gd name="T90" fmla="*/ 255 w 365"/>
                <a:gd name="T91" fmla="*/ 109 h 410"/>
                <a:gd name="T92" fmla="*/ 295 w 365"/>
                <a:gd name="T93" fmla="*/ 109 h 410"/>
                <a:gd name="T94" fmla="*/ 329 w 365"/>
                <a:gd name="T95" fmla="*/ 84 h 4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5"/>
                <a:gd name="T145" fmla="*/ 0 h 410"/>
                <a:gd name="T146" fmla="*/ 365 w 365"/>
                <a:gd name="T147" fmla="*/ 410 h 41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5" h="410">
                  <a:moveTo>
                    <a:pt x="334" y="111"/>
                  </a:moveTo>
                  <a:lnTo>
                    <a:pt x="348" y="111"/>
                  </a:lnTo>
                  <a:lnTo>
                    <a:pt x="364" y="128"/>
                  </a:lnTo>
                  <a:lnTo>
                    <a:pt x="364" y="144"/>
                  </a:lnTo>
                  <a:lnTo>
                    <a:pt x="348" y="144"/>
                  </a:lnTo>
                  <a:lnTo>
                    <a:pt x="339" y="153"/>
                  </a:lnTo>
                  <a:lnTo>
                    <a:pt x="324" y="186"/>
                  </a:lnTo>
                  <a:lnTo>
                    <a:pt x="318" y="196"/>
                  </a:lnTo>
                  <a:lnTo>
                    <a:pt x="308" y="212"/>
                  </a:lnTo>
                  <a:lnTo>
                    <a:pt x="308" y="222"/>
                  </a:lnTo>
                  <a:lnTo>
                    <a:pt x="300" y="196"/>
                  </a:lnTo>
                  <a:lnTo>
                    <a:pt x="300" y="186"/>
                  </a:lnTo>
                  <a:lnTo>
                    <a:pt x="294" y="196"/>
                  </a:lnTo>
                  <a:lnTo>
                    <a:pt x="285" y="196"/>
                  </a:lnTo>
                  <a:lnTo>
                    <a:pt x="285" y="186"/>
                  </a:lnTo>
                  <a:lnTo>
                    <a:pt x="300" y="170"/>
                  </a:lnTo>
                  <a:lnTo>
                    <a:pt x="270" y="170"/>
                  </a:lnTo>
                  <a:lnTo>
                    <a:pt x="270" y="153"/>
                  </a:lnTo>
                  <a:lnTo>
                    <a:pt x="260" y="153"/>
                  </a:lnTo>
                  <a:lnTo>
                    <a:pt x="254" y="153"/>
                  </a:lnTo>
                  <a:lnTo>
                    <a:pt x="254" y="160"/>
                  </a:lnTo>
                  <a:lnTo>
                    <a:pt x="245" y="180"/>
                  </a:lnTo>
                  <a:lnTo>
                    <a:pt x="254" y="180"/>
                  </a:lnTo>
                  <a:lnTo>
                    <a:pt x="260" y="222"/>
                  </a:lnTo>
                  <a:lnTo>
                    <a:pt x="254" y="222"/>
                  </a:lnTo>
                  <a:lnTo>
                    <a:pt x="254" y="212"/>
                  </a:lnTo>
                  <a:lnTo>
                    <a:pt x="236" y="222"/>
                  </a:lnTo>
                  <a:lnTo>
                    <a:pt x="230" y="249"/>
                  </a:lnTo>
                  <a:lnTo>
                    <a:pt x="213" y="254"/>
                  </a:lnTo>
                  <a:lnTo>
                    <a:pt x="174" y="291"/>
                  </a:lnTo>
                  <a:lnTo>
                    <a:pt x="174" y="297"/>
                  </a:lnTo>
                  <a:lnTo>
                    <a:pt x="167" y="297"/>
                  </a:lnTo>
                  <a:lnTo>
                    <a:pt x="157" y="307"/>
                  </a:lnTo>
                  <a:lnTo>
                    <a:pt x="150" y="307"/>
                  </a:lnTo>
                  <a:lnTo>
                    <a:pt x="150" y="315"/>
                  </a:lnTo>
                  <a:lnTo>
                    <a:pt x="150" y="340"/>
                  </a:lnTo>
                  <a:lnTo>
                    <a:pt x="142" y="358"/>
                  </a:lnTo>
                  <a:lnTo>
                    <a:pt x="142" y="383"/>
                  </a:lnTo>
                  <a:lnTo>
                    <a:pt x="135" y="392"/>
                  </a:lnTo>
                  <a:lnTo>
                    <a:pt x="126" y="400"/>
                  </a:lnTo>
                  <a:lnTo>
                    <a:pt x="118" y="409"/>
                  </a:lnTo>
                  <a:lnTo>
                    <a:pt x="102" y="400"/>
                  </a:lnTo>
                  <a:lnTo>
                    <a:pt x="78" y="323"/>
                  </a:lnTo>
                  <a:lnTo>
                    <a:pt x="63" y="297"/>
                  </a:lnTo>
                  <a:lnTo>
                    <a:pt x="55" y="249"/>
                  </a:lnTo>
                  <a:lnTo>
                    <a:pt x="55" y="212"/>
                  </a:lnTo>
                  <a:lnTo>
                    <a:pt x="46" y="228"/>
                  </a:lnTo>
                  <a:lnTo>
                    <a:pt x="31" y="238"/>
                  </a:lnTo>
                  <a:lnTo>
                    <a:pt x="8" y="212"/>
                  </a:lnTo>
                  <a:lnTo>
                    <a:pt x="22" y="212"/>
                  </a:lnTo>
                  <a:lnTo>
                    <a:pt x="22" y="206"/>
                  </a:lnTo>
                  <a:lnTo>
                    <a:pt x="16" y="206"/>
                  </a:lnTo>
                  <a:lnTo>
                    <a:pt x="0" y="196"/>
                  </a:lnTo>
                  <a:lnTo>
                    <a:pt x="8" y="186"/>
                  </a:lnTo>
                  <a:lnTo>
                    <a:pt x="31" y="186"/>
                  </a:lnTo>
                  <a:lnTo>
                    <a:pt x="31" y="180"/>
                  </a:lnTo>
                  <a:lnTo>
                    <a:pt x="31" y="160"/>
                  </a:lnTo>
                  <a:lnTo>
                    <a:pt x="22" y="160"/>
                  </a:lnTo>
                  <a:lnTo>
                    <a:pt x="22" y="153"/>
                  </a:lnTo>
                  <a:lnTo>
                    <a:pt x="16" y="153"/>
                  </a:lnTo>
                  <a:lnTo>
                    <a:pt x="16" y="137"/>
                  </a:lnTo>
                  <a:lnTo>
                    <a:pt x="22" y="128"/>
                  </a:lnTo>
                  <a:lnTo>
                    <a:pt x="31" y="137"/>
                  </a:lnTo>
                  <a:lnTo>
                    <a:pt x="46" y="128"/>
                  </a:lnTo>
                  <a:lnTo>
                    <a:pt x="86" y="77"/>
                  </a:lnTo>
                  <a:lnTo>
                    <a:pt x="78" y="68"/>
                  </a:lnTo>
                  <a:lnTo>
                    <a:pt x="86" y="68"/>
                  </a:lnTo>
                  <a:lnTo>
                    <a:pt x="86" y="59"/>
                  </a:lnTo>
                  <a:lnTo>
                    <a:pt x="71" y="51"/>
                  </a:lnTo>
                  <a:lnTo>
                    <a:pt x="78" y="34"/>
                  </a:lnTo>
                  <a:lnTo>
                    <a:pt x="71" y="24"/>
                  </a:lnTo>
                  <a:lnTo>
                    <a:pt x="78" y="16"/>
                  </a:lnTo>
                  <a:lnTo>
                    <a:pt x="95" y="24"/>
                  </a:lnTo>
                  <a:lnTo>
                    <a:pt x="110" y="16"/>
                  </a:lnTo>
                  <a:lnTo>
                    <a:pt x="118" y="8"/>
                  </a:lnTo>
                  <a:lnTo>
                    <a:pt x="142" y="0"/>
                  </a:lnTo>
                  <a:lnTo>
                    <a:pt x="150" y="8"/>
                  </a:lnTo>
                  <a:lnTo>
                    <a:pt x="150" y="24"/>
                  </a:lnTo>
                  <a:lnTo>
                    <a:pt x="135" y="43"/>
                  </a:lnTo>
                  <a:lnTo>
                    <a:pt x="142" y="59"/>
                  </a:lnTo>
                  <a:lnTo>
                    <a:pt x="126" y="59"/>
                  </a:lnTo>
                  <a:lnTo>
                    <a:pt x="135" y="85"/>
                  </a:lnTo>
                  <a:lnTo>
                    <a:pt x="157" y="93"/>
                  </a:lnTo>
                  <a:lnTo>
                    <a:pt x="150" y="117"/>
                  </a:lnTo>
                  <a:lnTo>
                    <a:pt x="167" y="128"/>
                  </a:lnTo>
                  <a:lnTo>
                    <a:pt x="236" y="153"/>
                  </a:lnTo>
                  <a:lnTo>
                    <a:pt x="245" y="153"/>
                  </a:lnTo>
                  <a:lnTo>
                    <a:pt x="245" y="144"/>
                  </a:lnTo>
                  <a:lnTo>
                    <a:pt x="245" y="128"/>
                  </a:lnTo>
                  <a:lnTo>
                    <a:pt x="254" y="128"/>
                  </a:lnTo>
                  <a:lnTo>
                    <a:pt x="260" y="137"/>
                  </a:lnTo>
                  <a:lnTo>
                    <a:pt x="260" y="144"/>
                  </a:lnTo>
                  <a:lnTo>
                    <a:pt x="294" y="144"/>
                  </a:lnTo>
                  <a:lnTo>
                    <a:pt x="300" y="144"/>
                  </a:lnTo>
                  <a:lnTo>
                    <a:pt x="294" y="128"/>
                  </a:lnTo>
                  <a:lnTo>
                    <a:pt x="334" y="111"/>
                  </a:lnTo>
                </a:path>
              </a:pathLst>
            </a:custGeom>
            <a:solidFill>
              <a:schemeClr val="accent1">
                <a:lumMod val="75000"/>
              </a:schemeClr>
            </a:solidFill>
            <a:ln w="12700" cap="rnd">
              <a:solidFill>
                <a:schemeClr val="bg2"/>
              </a:solidFill>
              <a:round/>
              <a:headEnd type="none" w="sm" len="sm"/>
              <a:tailEnd type="none" w="sm" len="sm"/>
            </a:ln>
          </p:spPr>
          <p:txBody>
            <a:bodyPr/>
            <a:lstStyle/>
            <a:p>
              <a:pPr eaLnBrk="0" hangingPunct="0"/>
              <a:endParaRPr lang="en-US"/>
            </a:p>
          </p:txBody>
        </p:sp>
        <p:sp>
          <p:nvSpPr>
            <p:cNvPr id="180" name="Freeform 1059"/>
            <p:cNvSpPr>
              <a:spLocks noChangeAspect="1"/>
            </p:cNvSpPr>
            <p:nvPr/>
          </p:nvSpPr>
          <p:spPr bwMode="auto">
            <a:xfrm>
              <a:off x="3680" y="1831"/>
              <a:ext cx="398" cy="195"/>
            </a:xfrm>
            <a:custGeom>
              <a:avLst/>
              <a:gdLst>
                <a:gd name="T0" fmla="*/ 258 w 400"/>
                <a:gd name="T1" fmla="*/ 40 h 206"/>
                <a:gd name="T2" fmla="*/ 211 w 400"/>
                <a:gd name="T3" fmla="*/ 21 h 206"/>
                <a:gd name="T4" fmla="*/ 196 w 400"/>
                <a:gd name="T5" fmla="*/ 25 h 206"/>
                <a:gd name="T6" fmla="*/ 186 w 400"/>
                <a:gd name="T7" fmla="*/ 25 h 206"/>
                <a:gd name="T8" fmla="*/ 171 w 400"/>
                <a:gd name="T9" fmla="*/ 8 h 206"/>
                <a:gd name="T10" fmla="*/ 138 w 400"/>
                <a:gd name="T11" fmla="*/ 0 h 206"/>
                <a:gd name="T12" fmla="*/ 123 w 400"/>
                <a:gd name="T13" fmla="*/ 8 h 206"/>
                <a:gd name="T14" fmla="*/ 123 w 400"/>
                <a:gd name="T15" fmla="*/ 21 h 206"/>
                <a:gd name="T16" fmla="*/ 123 w 400"/>
                <a:gd name="T17" fmla="*/ 32 h 206"/>
                <a:gd name="T18" fmla="*/ 94 w 400"/>
                <a:gd name="T19" fmla="*/ 32 h 206"/>
                <a:gd name="T20" fmla="*/ 79 w 400"/>
                <a:gd name="T21" fmla="*/ 25 h 206"/>
                <a:gd name="T22" fmla="*/ 49 w 400"/>
                <a:gd name="T23" fmla="*/ 21 h 206"/>
                <a:gd name="T24" fmla="*/ 8 w 400"/>
                <a:gd name="T25" fmla="*/ 40 h 206"/>
                <a:gd name="T26" fmla="*/ 0 w 400"/>
                <a:gd name="T27" fmla="*/ 44 h 206"/>
                <a:gd name="T28" fmla="*/ 15 w 400"/>
                <a:gd name="T29" fmla="*/ 64 h 206"/>
                <a:gd name="T30" fmla="*/ 32 w 400"/>
                <a:gd name="T31" fmla="*/ 64 h 206"/>
                <a:gd name="T32" fmla="*/ 39 w 400"/>
                <a:gd name="T33" fmla="*/ 78 h 206"/>
                <a:gd name="T34" fmla="*/ 39 w 400"/>
                <a:gd name="T35" fmla="*/ 104 h 206"/>
                <a:gd name="T36" fmla="*/ 88 w 400"/>
                <a:gd name="T37" fmla="*/ 116 h 206"/>
                <a:gd name="T38" fmla="*/ 107 w 400"/>
                <a:gd name="T39" fmla="*/ 136 h 206"/>
                <a:gd name="T40" fmla="*/ 153 w 400"/>
                <a:gd name="T41" fmla="*/ 136 h 206"/>
                <a:gd name="T42" fmla="*/ 178 w 400"/>
                <a:gd name="T43" fmla="*/ 150 h 206"/>
                <a:gd name="T44" fmla="*/ 211 w 400"/>
                <a:gd name="T45" fmla="*/ 156 h 206"/>
                <a:gd name="T46" fmla="*/ 241 w 400"/>
                <a:gd name="T47" fmla="*/ 143 h 206"/>
                <a:gd name="T48" fmla="*/ 274 w 400"/>
                <a:gd name="T49" fmla="*/ 143 h 206"/>
                <a:gd name="T50" fmla="*/ 296 w 400"/>
                <a:gd name="T51" fmla="*/ 123 h 206"/>
                <a:gd name="T52" fmla="*/ 290 w 400"/>
                <a:gd name="T53" fmla="*/ 116 h 206"/>
                <a:gd name="T54" fmla="*/ 300 w 400"/>
                <a:gd name="T55" fmla="*/ 104 h 206"/>
                <a:gd name="T56" fmla="*/ 316 w 400"/>
                <a:gd name="T57" fmla="*/ 109 h 206"/>
                <a:gd name="T58" fmla="*/ 340 w 400"/>
                <a:gd name="T59" fmla="*/ 98 h 206"/>
                <a:gd name="T60" fmla="*/ 357 w 400"/>
                <a:gd name="T61" fmla="*/ 84 h 206"/>
                <a:gd name="T62" fmla="*/ 389 w 400"/>
                <a:gd name="T63" fmla="*/ 84 h 206"/>
                <a:gd name="T64" fmla="*/ 380 w 400"/>
                <a:gd name="T65" fmla="*/ 72 h 206"/>
                <a:gd name="T66" fmla="*/ 371 w 400"/>
                <a:gd name="T67" fmla="*/ 64 h 206"/>
                <a:gd name="T68" fmla="*/ 357 w 400"/>
                <a:gd name="T69" fmla="*/ 72 h 206"/>
                <a:gd name="T70" fmla="*/ 340 w 400"/>
                <a:gd name="T71" fmla="*/ 72 h 206"/>
                <a:gd name="T72" fmla="*/ 340 w 400"/>
                <a:gd name="T73" fmla="*/ 44 h 206"/>
                <a:gd name="T74" fmla="*/ 349 w 400"/>
                <a:gd name="T75" fmla="*/ 32 h 206"/>
                <a:gd name="T76" fmla="*/ 324 w 400"/>
                <a:gd name="T77" fmla="*/ 25 h 206"/>
                <a:gd name="T78" fmla="*/ 309 w 400"/>
                <a:gd name="T79" fmla="*/ 40 h 206"/>
                <a:gd name="T80" fmla="*/ 281 w 400"/>
                <a:gd name="T81" fmla="*/ 44 h 206"/>
                <a:gd name="T82" fmla="*/ 258 w 400"/>
                <a:gd name="T83" fmla="*/ 40 h 20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0"/>
                <a:gd name="T127" fmla="*/ 0 h 206"/>
                <a:gd name="T128" fmla="*/ 400 w 400"/>
                <a:gd name="T129" fmla="*/ 206 h 20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0" h="206">
                  <a:moveTo>
                    <a:pt x="263" y="52"/>
                  </a:moveTo>
                  <a:lnTo>
                    <a:pt x="216" y="26"/>
                  </a:lnTo>
                  <a:lnTo>
                    <a:pt x="201" y="33"/>
                  </a:lnTo>
                  <a:lnTo>
                    <a:pt x="191" y="33"/>
                  </a:lnTo>
                  <a:lnTo>
                    <a:pt x="176" y="8"/>
                  </a:lnTo>
                  <a:lnTo>
                    <a:pt x="143" y="0"/>
                  </a:lnTo>
                  <a:lnTo>
                    <a:pt x="128" y="8"/>
                  </a:lnTo>
                  <a:lnTo>
                    <a:pt x="128" y="26"/>
                  </a:lnTo>
                  <a:lnTo>
                    <a:pt x="128" y="42"/>
                  </a:lnTo>
                  <a:lnTo>
                    <a:pt x="94" y="42"/>
                  </a:lnTo>
                  <a:lnTo>
                    <a:pt x="79" y="33"/>
                  </a:lnTo>
                  <a:lnTo>
                    <a:pt x="49" y="26"/>
                  </a:lnTo>
                  <a:lnTo>
                    <a:pt x="8" y="52"/>
                  </a:lnTo>
                  <a:lnTo>
                    <a:pt x="0" y="59"/>
                  </a:lnTo>
                  <a:lnTo>
                    <a:pt x="15" y="85"/>
                  </a:lnTo>
                  <a:lnTo>
                    <a:pt x="32" y="85"/>
                  </a:lnTo>
                  <a:lnTo>
                    <a:pt x="39" y="102"/>
                  </a:lnTo>
                  <a:lnTo>
                    <a:pt x="39" y="137"/>
                  </a:lnTo>
                  <a:lnTo>
                    <a:pt x="88" y="153"/>
                  </a:lnTo>
                  <a:lnTo>
                    <a:pt x="112" y="180"/>
                  </a:lnTo>
                  <a:lnTo>
                    <a:pt x="158" y="180"/>
                  </a:lnTo>
                  <a:lnTo>
                    <a:pt x="183" y="196"/>
                  </a:lnTo>
                  <a:lnTo>
                    <a:pt x="216" y="205"/>
                  </a:lnTo>
                  <a:lnTo>
                    <a:pt x="246" y="187"/>
                  </a:lnTo>
                  <a:lnTo>
                    <a:pt x="279" y="187"/>
                  </a:lnTo>
                  <a:lnTo>
                    <a:pt x="302" y="162"/>
                  </a:lnTo>
                  <a:lnTo>
                    <a:pt x="295" y="153"/>
                  </a:lnTo>
                  <a:lnTo>
                    <a:pt x="310" y="137"/>
                  </a:lnTo>
                  <a:lnTo>
                    <a:pt x="326" y="144"/>
                  </a:lnTo>
                  <a:lnTo>
                    <a:pt x="350" y="128"/>
                  </a:lnTo>
                  <a:lnTo>
                    <a:pt x="367" y="111"/>
                  </a:lnTo>
                  <a:lnTo>
                    <a:pt x="399" y="111"/>
                  </a:lnTo>
                  <a:lnTo>
                    <a:pt x="390" y="95"/>
                  </a:lnTo>
                  <a:lnTo>
                    <a:pt x="381" y="85"/>
                  </a:lnTo>
                  <a:lnTo>
                    <a:pt x="367" y="95"/>
                  </a:lnTo>
                  <a:lnTo>
                    <a:pt x="350" y="95"/>
                  </a:lnTo>
                  <a:lnTo>
                    <a:pt x="350" y="59"/>
                  </a:lnTo>
                  <a:lnTo>
                    <a:pt x="359" y="42"/>
                  </a:lnTo>
                  <a:lnTo>
                    <a:pt x="334" y="33"/>
                  </a:lnTo>
                  <a:lnTo>
                    <a:pt x="319" y="52"/>
                  </a:lnTo>
                  <a:lnTo>
                    <a:pt x="286" y="59"/>
                  </a:lnTo>
                  <a:lnTo>
                    <a:pt x="263" y="52"/>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181" name="Freeform 1060"/>
            <p:cNvSpPr>
              <a:spLocks noChangeAspect="1"/>
            </p:cNvSpPr>
            <p:nvPr/>
          </p:nvSpPr>
          <p:spPr bwMode="auto">
            <a:xfrm>
              <a:off x="3671" y="1831"/>
              <a:ext cx="407" cy="203"/>
            </a:xfrm>
            <a:custGeom>
              <a:avLst/>
              <a:gdLst>
                <a:gd name="T0" fmla="*/ 288 w 400"/>
                <a:gd name="T1" fmla="*/ 47 h 206"/>
                <a:gd name="T2" fmla="*/ 236 w 400"/>
                <a:gd name="T3" fmla="*/ 26 h 206"/>
                <a:gd name="T4" fmla="*/ 221 w 400"/>
                <a:gd name="T5" fmla="*/ 33 h 206"/>
                <a:gd name="T6" fmla="*/ 208 w 400"/>
                <a:gd name="T7" fmla="*/ 33 h 206"/>
                <a:gd name="T8" fmla="*/ 191 w 400"/>
                <a:gd name="T9" fmla="*/ 8 h 206"/>
                <a:gd name="T10" fmla="*/ 158 w 400"/>
                <a:gd name="T11" fmla="*/ 0 h 206"/>
                <a:gd name="T12" fmla="*/ 138 w 400"/>
                <a:gd name="T13" fmla="*/ 8 h 206"/>
                <a:gd name="T14" fmla="*/ 138 w 400"/>
                <a:gd name="T15" fmla="*/ 26 h 206"/>
                <a:gd name="T16" fmla="*/ 138 w 400"/>
                <a:gd name="T17" fmla="*/ 37 h 206"/>
                <a:gd name="T18" fmla="*/ 104 w 400"/>
                <a:gd name="T19" fmla="*/ 37 h 206"/>
                <a:gd name="T20" fmla="*/ 84 w 400"/>
                <a:gd name="T21" fmla="*/ 33 h 206"/>
                <a:gd name="T22" fmla="*/ 54 w 400"/>
                <a:gd name="T23" fmla="*/ 26 h 206"/>
                <a:gd name="T24" fmla="*/ 8 w 400"/>
                <a:gd name="T25" fmla="*/ 47 h 206"/>
                <a:gd name="T26" fmla="*/ 0 w 400"/>
                <a:gd name="T27" fmla="*/ 54 h 206"/>
                <a:gd name="T28" fmla="*/ 15 w 400"/>
                <a:gd name="T29" fmla="*/ 80 h 206"/>
                <a:gd name="T30" fmla="*/ 37 w 400"/>
                <a:gd name="T31" fmla="*/ 80 h 206"/>
                <a:gd name="T32" fmla="*/ 44 w 400"/>
                <a:gd name="T33" fmla="*/ 97 h 206"/>
                <a:gd name="T34" fmla="*/ 44 w 400"/>
                <a:gd name="T35" fmla="*/ 127 h 206"/>
                <a:gd name="T36" fmla="*/ 98 w 400"/>
                <a:gd name="T37" fmla="*/ 143 h 206"/>
                <a:gd name="T38" fmla="*/ 122 w 400"/>
                <a:gd name="T39" fmla="*/ 167 h 206"/>
                <a:gd name="T40" fmla="*/ 173 w 400"/>
                <a:gd name="T41" fmla="*/ 167 h 206"/>
                <a:gd name="T42" fmla="*/ 198 w 400"/>
                <a:gd name="T43" fmla="*/ 181 h 206"/>
                <a:gd name="T44" fmla="*/ 236 w 400"/>
                <a:gd name="T45" fmla="*/ 190 h 206"/>
                <a:gd name="T46" fmla="*/ 268 w 400"/>
                <a:gd name="T47" fmla="*/ 172 h 206"/>
                <a:gd name="T48" fmla="*/ 304 w 400"/>
                <a:gd name="T49" fmla="*/ 172 h 206"/>
                <a:gd name="T50" fmla="*/ 329 w 400"/>
                <a:gd name="T51" fmla="*/ 152 h 206"/>
                <a:gd name="T52" fmla="*/ 321 w 400"/>
                <a:gd name="T53" fmla="*/ 143 h 206"/>
                <a:gd name="T54" fmla="*/ 339 w 400"/>
                <a:gd name="T55" fmla="*/ 127 h 206"/>
                <a:gd name="T56" fmla="*/ 356 w 400"/>
                <a:gd name="T57" fmla="*/ 134 h 206"/>
                <a:gd name="T58" fmla="*/ 381 w 400"/>
                <a:gd name="T59" fmla="*/ 118 h 206"/>
                <a:gd name="T60" fmla="*/ 401 w 400"/>
                <a:gd name="T61" fmla="*/ 102 h 206"/>
                <a:gd name="T62" fmla="*/ 434 w 400"/>
                <a:gd name="T63" fmla="*/ 102 h 206"/>
                <a:gd name="T64" fmla="*/ 425 w 400"/>
                <a:gd name="T65" fmla="*/ 90 h 206"/>
                <a:gd name="T66" fmla="*/ 416 w 400"/>
                <a:gd name="T67" fmla="*/ 80 h 206"/>
                <a:gd name="T68" fmla="*/ 401 w 400"/>
                <a:gd name="T69" fmla="*/ 90 h 206"/>
                <a:gd name="T70" fmla="*/ 381 w 400"/>
                <a:gd name="T71" fmla="*/ 90 h 206"/>
                <a:gd name="T72" fmla="*/ 381 w 400"/>
                <a:gd name="T73" fmla="*/ 54 h 206"/>
                <a:gd name="T74" fmla="*/ 391 w 400"/>
                <a:gd name="T75" fmla="*/ 37 h 206"/>
                <a:gd name="T76" fmla="*/ 364 w 400"/>
                <a:gd name="T77" fmla="*/ 33 h 206"/>
                <a:gd name="T78" fmla="*/ 349 w 400"/>
                <a:gd name="T79" fmla="*/ 47 h 206"/>
                <a:gd name="T80" fmla="*/ 311 w 400"/>
                <a:gd name="T81" fmla="*/ 54 h 206"/>
                <a:gd name="T82" fmla="*/ 288 w 400"/>
                <a:gd name="T83" fmla="*/ 47 h 20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0"/>
                <a:gd name="T127" fmla="*/ 0 h 206"/>
                <a:gd name="T128" fmla="*/ 400 w 400"/>
                <a:gd name="T129" fmla="*/ 206 h 20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0" h="206">
                  <a:moveTo>
                    <a:pt x="263" y="52"/>
                  </a:moveTo>
                  <a:lnTo>
                    <a:pt x="216" y="26"/>
                  </a:lnTo>
                  <a:lnTo>
                    <a:pt x="201" y="33"/>
                  </a:lnTo>
                  <a:lnTo>
                    <a:pt x="191" y="33"/>
                  </a:lnTo>
                  <a:lnTo>
                    <a:pt x="176" y="8"/>
                  </a:lnTo>
                  <a:lnTo>
                    <a:pt x="143" y="0"/>
                  </a:lnTo>
                  <a:lnTo>
                    <a:pt x="128" y="8"/>
                  </a:lnTo>
                  <a:lnTo>
                    <a:pt x="128" y="26"/>
                  </a:lnTo>
                  <a:lnTo>
                    <a:pt x="128" y="42"/>
                  </a:lnTo>
                  <a:lnTo>
                    <a:pt x="94" y="42"/>
                  </a:lnTo>
                  <a:lnTo>
                    <a:pt x="79" y="33"/>
                  </a:lnTo>
                  <a:lnTo>
                    <a:pt x="49" y="26"/>
                  </a:lnTo>
                  <a:lnTo>
                    <a:pt x="8" y="52"/>
                  </a:lnTo>
                  <a:lnTo>
                    <a:pt x="0" y="59"/>
                  </a:lnTo>
                  <a:lnTo>
                    <a:pt x="15" y="85"/>
                  </a:lnTo>
                  <a:lnTo>
                    <a:pt x="32" y="85"/>
                  </a:lnTo>
                  <a:lnTo>
                    <a:pt x="39" y="102"/>
                  </a:lnTo>
                  <a:lnTo>
                    <a:pt x="39" y="137"/>
                  </a:lnTo>
                  <a:lnTo>
                    <a:pt x="88" y="153"/>
                  </a:lnTo>
                  <a:lnTo>
                    <a:pt x="112" y="180"/>
                  </a:lnTo>
                  <a:lnTo>
                    <a:pt x="158" y="180"/>
                  </a:lnTo>
                  <a:lnTo>
                    <a:pt x="183" y="196"/>
                  </a:lnTo>
                  <a:lnTo>
                    <a:pt x="216" y="205"/>
                  </a:lnTo>
                  <a:lnTo>
                    <a:pt x="246" y="187"/>
                  </a:lnTo>
                  <a:lnTo>
                    <a:pt x="279" y="187"/>
                  </a:lnTo>
                  <a:lnTo>
                    <a:pt x="302" y="162"/>
                  </a:lnTo>
                  <a:lnTo>
                    <a:pt x="295" y="153"/>
                  </a:lnTo>
                  <a:lnTo>
                    <a:pt x="310" y="137"/>
                  </a:lnTo>
                  <a:lnTo>
                    <a:pt x="326" y="144"/>
                  </a:lnTo>
                  <a:lnTo>
                    <a:pt x="350" y="128"/>
                  </a:lnTo>
                  <a:lnTo>
                    <a:pt x="367" y="111"/>
                  </a:lnTo>
                  <a:lnTo>
                    <a:pt x="399" y="111"/>
                  </a:lnTo>
                  <a:lnTo>
                    <a:pt x="390" y="95"/>
                  </a:lnTo>
                  <a:lnTo>
                    <a:pt x="381" y="85"/>
                  </a:lnTo>
                  <a:lnTo>
                    <a:pt x="367" y="95"/>
                  </a:lnTo>
                  <a:lnTo>
                    <a:pt x="350" y="95"/>
                  </a:lnTo>
                  <a:lnTo>
                    <a:pt x="350" y="59"/>
                  </a:lnTo>
                  <a:lnTo>
                    <a:pt x="359" y="42"/>
                  </a:lnTo>
                  <a:lnTo>
                    <a:pt x="334" y="33"/>
                  </a:lnTo>
                  <a:lnTo>
                    <a:pt x="319" y="52"/>
                  </a:lnTo>
                  <a:lnTo>
                    <a:pt x="286" y="59"/>
                  </a:lnTo>
                  <a:lnTo>
                    <a:pt x="263" y="52"/>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182" name="Freeform 1061"/>
            <p:cNvSpPr>
              <a:spLocks noChangeAspect="1"/>
            </p:cNvSpPr>
            <p:nvPr/>
          </p:nvSpPr>
          <p:spPr bwMode="auto">
            <a:xfrm>
              <a:off x="2840" y="1338"/>
              <a:ext cx="135" cy="307"/>
            </a:xfrm>
            <a:custGeom>
              <a:avLst/>
              <a:gdLst>
                <a:gd name="T0" fmla="*/ 97 w 137"/>
                <a:gd name="T1" fmla="*/ 32 h 324"/>
                <a:gd name="T2" fmla="*/ 97 w 137"/>
                <a:gd name="T3" fmla="*/ 52 h 324"/>
                <a:gd name="T4" fmla="*/ 110 w 137"/>
                <a:gd name="T5" fmla="*/ 65 h 324"/>
                <a:gd name="T6" fmla="*/ 101 w 137"/>
                <a:gd name="T7" fmla="*/ 84 h 324"/>
                <a:gd name="T8" fmla="*/ 110 w 137"/>
                <a:gd name="T9" fmla="*/ 117 h 324"/>
                <a:gd name="T10" fmla="*/ 101 w 137"/>
                <a:gd name="T11" fmla="*/ 136 h 324"/>
                <a:gd name="T12" fmla="*/ 118 w 137"/>
                <a:gd name="T13" fmla="*/ 156 h 324"/>
                <a:gd name="T14" fmla="*/ 110 w 137"/>
                <a:gd name="T15" fmla="*/ 169 h 324"/>
                <a:gd name="T16" fmla="*/ 126 w 137"/>
                <a:gd name="T17" fmla="*/ 182 h 324"/>
                <a:gd name="T18" fmla="*/ 126 w 137"/>
                <a:gd name="T19" fmla="*/ 189 h 324"/>
                <a:gd name="T20" fmla="*/ 101 w 137"/>
                <a:gd name="T21" fmla="*/ 221 h 324"/>
                <a:gd name="T22" fmla="*/ 83 w 137"/>
                <a:gd name="T23" fmla="*/ 234 h 324"/>
                <a:gd name="T24" fmla="*/ 75 w 137"/>
                <a:gd name="T25" fmla="*/ 234 h 324"/>
                <a:gd name="T26" fmla="*/ 34 w 137"/>
                <a:gd name="T27" fmla="*/ 247 h 324"/>
                <a:gd name="T28" fmla="*/ 7 w 137"/>
                <a:gd name="T29" fmla="*/ 234 h 324"/>
                <a:gd name="T30" fmla="*/ 16 w 137"/>
                <a:gd name="T31" fmla="*/ 214 h 324"/>
                <a:gd name="T32" fmla="*/ 7 w 137"/>
                <a:gd name="T33" fmla="*/ 194 h 324"/>
                <a:gd name="T34" fmla="*/ 16 w 137"/>
                <a:gd name="T35" fmla="*/ 182 h 324"/>
                <a:gd name="T36" fmla="*/ 42 w 137"/>
                <a:gd name="T37" fmla="*/ 142 h 324"/>
                <a:gd name="T38" fmla="*/ 51 w 137"/>
                <a:gd name="T39" fmla="*/ 136 h 324"/>
                <a:gd name="T40" fmla="*/ 51 w 137"/>
                <a:gd name="T41" fmla="*/ 123 h 324"/>
                <a:gd name="T42" fmla="*/ 42 w 137"/>
                <a:gd name="T43" fmla="*/ 117 h 324"/>
                <a:gd name="T44" fmla="*/ 34 w 137"/>
                <a:gd name="T45" fmla="*/ 117 h 324"/>
                <a:gd name="T46" fmla="*/ 31 w 137"/>
                <a:gd name="T47" fmla="*/ 57 h 324"/>
                <a:gd name="T48" fmla="*/ 0 w 137"/>
                <a:gd name="T49" fmla="*/ 32 h 324"/>
                <a:gd name="T50" fmla="*/ 7 w 137"/>
                <a:gd name="T51" fmla="*/ 25 h 324"/>
                <a:gd name="T52" fmla="*/ 24 w 137"/>
                <a:gd name="T53" fmla="*/ 39 h 324"/>
                <a:gd name="T54" fmla="*/ 51 w 137"/>
                <a:gd name="T55" fmla="*/ 39 h 324"/>
                <a:gd name="T56" fmla="*/ 59 w 137"/>
                <a:gd name="T57" fmla="*/ 32 h 324"/>
                <a:gd name="T58" fmla="*/ 66 w 137"/>
                <a:gd name="T59" fmla="*/ 8 h 324"/>
                <a:gd name="T60" fmla="*/ 83 w 137"/>
                <a:gd name="T61" fmla="*/ 0 h 324"/>
                <a:gd name="T62" fmla="*/ 101 w 137"/>
                <a:gd name="T63" fmla="*/ 11 h 324"/>
                <a:gd name="T64" fmla="*/ 97 w 137"/>
                <a:gd name="T65" fmla="*/ 32 h 3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324"/>
                <a:gd name="T101" fmla="*/ 137 w 137"/>
                <a:gd name="T102" fmla="*/ 324 h 3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324">
                  <a:moveTo>
                    <a:pt x="103" y="42"/>
                  </a:moveTo>
                  <a:lnTo>
                    <a:pt x="103" y="68"/>
                  </a:lnTo>
                  <a:lnTo>
                    <a:pt x="120" y="85"/>
                  </a:lnTo>
                  <a:lnTo>
                    <a:pt x="111" y="110"/>
                  </a:lnTo>
                  <a:lnTo>
                    <a:pt x="120" y="153"/>
                  </a:lnTo>
                  <a:lnTo>
                    <a:pt x="111" y="178"/>
                  </a:lnTo>
                  <a:lnTo>
                    <a:pt x="128" y="205"/>
                  </a:lnTo>
                  <a:lnTo>
                    <a:pt x="120" y="221"/>
                  </a:lnTo>
                  <a:lnTo>
                    <a:pt x="136" y="238"/>
                  </a:lnTo>
                  <a:lnTo>
                    <a:pt x="136" y="247"/>
                  </a:lnTo>
                  <a:lnTo>
                    <a:pt x="111" y="289"/>
                  </a:lnTo>
                  <a:lnTo>
                    <a:pt x="88" y="306"/>
                  </a:lnTo>
                  <a:lnTo>
                    <a:pt x="80" y="306"/>
                  </a:lnTo>
                  <a:lnTo>
                    <a:pt x="39" y="323"/>
                  </a:lnTo>
                  <a:lnTo>
                    <a:pt x="7" y="306"/>
                  </a:lnTo>
                  <a:lnTo>
                    <a:pt x="16" y="280"/>
                  </a:lnTo>
                  <a:lnTo>
                    <a:pt x="7" y="254"/>
                  </a:lnTo>
                  <a:lnTo>
                    <a:pt x="16" y="238"/>
                  </a:lnTo>
                  <a:lnTo>
                    <a:pt x="47" y="186"/>
                  </a:lnTo>
                  <a:lnTo>
                    <a:pt x="56" y="178"/>
                  </a:lnTo>
                  <a:lnTo>
                    <a:pt x="56" y="161"/>
                  </a:lnTo>
                  <a:lnTo>
                    <a:pt x="47" y="153"/>
                  </a:lnTo>
                  <a:lnTo>
                    <a:pt x="39" y="153"/>
                  </a:lnTo>
                  <a:lnTo>
                    <a:pt x="31" y="74"/>
                  </a:lnTo>
                  <a:lnTo>
                    <a:pt x="0" y="42"/>
                  </a:lnTo>
                  <a:lnTo>
                    <a:pt x="7" y="32"/>
                  </a:lnTo>
                  <a:lnTo>
                    <a:pt x="24" y="51"/>
                  </a:lnTo>
                  <a:lnTo>
                    <a:pt x="56" y="51"/>
                  </a:lnTo>
                  <a:lnTo>
                    <a:pt x="64" y="42"/>
                  </a:lnTo>
                  <a:lnTo>
                    <a:pt x="71" y="8"/>
                  </a:lnTo>
                  <a:lnTo>
                    <a:pt x="88" y="0"/>
                  </a:lnTo>
                  <a:lnTo>
                    <a:pt x="111" y="16"/>
                  </a:lnTo>
                  <a:lnTo>
                    <a:pt x="103" y="42"/>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183" name="Freeform 1062"/>
            <p:cNvSpPr>
              <a:spLocks noChangeAspect="1"/>
            </p:cNvSpPr>
            <p:nvPr/>
          </p:nvSpPr>
          <p:spPr bwMode="auto">
            <a:xfrm>
              <a:off x="2840" y="1338"/>
              <a:ext cx="135" cy="307"/>
            </a:xfrm>
            <a:custGeom>
              <a:avLst/>
              <a:gdLst>
                <a:gd name="T0" fmla="*/ 97 w 137"/>
                <a:gd name="T1" fmla="*/ 32 h 324"/>
                <a:gd name="T2" fmla="*/ 97 w 137"/>
                <a:gd name="T3" fmla="*/ 52 h 324"/>
                <a:gd name="T4" fmla="*/ 110 w 137"/>
                <a:gd name="T5" fmla="*/ 65 h 324"/>
                <a:gd name="T6" fmla="*/ 101 w 137"/>
                <a:gd name="T7" fmla="*/ 84 h 324"/>
                <a:gd name="T8" fmla="*/ 110 w 137"/>
                <a:gd name="T9" fmla="*/ 117 h 324"/>
                <a:gd name="T10" fmla="*/ 101 w 137"/>
                <a:gd name="T11" fmla="*/ 136 h 324"/>
                <a:gd name="T12" fmla="*/ 118 w 137"/>
                <a:gd name="T13" fmla="*/ 156 h 324"/>
                <a:gd name="T14" fmla="*/ 110 w 137"/>
                <a:gd name="T15" fmla="*/ 169 h 324"/>
                <a:gd name="T16" fmla="*/ 126 w 137"/>
                <a:gd name="T17" fmla="*/ 182 h 324"/>
                <a:gd name="T18" fmla="*/ 126 w 137"/>
                <a:gd name="T19" fmla="*/ 189 h 324"/>
                <a:gd name="T20" fmla="*/ 101 w 137"/>
                <a:gd name="T21" fmla="*/ 221 h 324"/>
                <a:gd name="T22" fmla="*/ 83 w 137"/>
                <a:gd name="T23" fmla="*/ 234 h 324"/>
                <a:gd name="T24" fmla="*/ 75 w 137"/>
                <a:gd name="T25" fmla="*/ 234 h 324"/>
                <a:gd name="T26" fmla="*/ 34 w 137"/>
                <a:gd name="T27" fmla="*/ 247 h 324"/>
                <a:gd name="T28" fmla="*/ 7 w 137"/>
                <a:gd name="T29" fmla="*/ 234 h 324"/>
                <a:gd name="T30" fmla="*/ 16 w 137"/>
                <a:gd name="T31" fmla="*/ 214 h 324"/>
                <a:gd name="T32" fmla="*/ 7 w 137"/>
                <a:gd name="T33" fmla="*/ 194 h 324"/>
                <a:gd name="T34" fmla="*/ 16 w 137"/>
                <a:gd name="T35" fmla="*/ 182 h 324"/>
                <a:gd name="T36" fmla="*/ 42 w 137"/>
                <a:gd name="T37" fmla="*/ 142 h 324"/>
                <a:gd name="T38" fmla="*/ 51 w 137"/>
                <a:gd name="T39" fmla="*/ 136 h 324"/>
                <a:gd name="T40" fmla="*/ 51 w 137"/>
                <a:gd name="T41" fmla="*/ 123 h 324"/>
                <a:gd name="T42" fmla="*/ 42 w 137"/>
                <a:gd name="T43" fmla="*/ 117 h 324"/>
                <a:gd name="T44" fmla="*/ 34 w 137"/>
                <a:gd name="T45" fmla="*/ 117 h 324"/>
                <a:gd name="T46" fmla="*/ 31 w 137"/>
                <a:gd name="T47" fmla="*/ 57 h 324"/>
                <a:gd name="T48" fmla="*/ 0 w 137"/>
                <a:gd name="T49" fmla="*/ 32 h 324"/>
                <a:gd name="T50" fmla="*/ 7 w 137"/>
                <a:gd name="T51" fmla="*/ 25 h 324"/>
                <a:gd name="T52" fmla="*/ 24 w 137"/>
                <a:gd name="T53" fmla="*/ 39 h 324"/>
                <a:gd name="T54" fmla="*/ 51 w 137"/>
                <a:gd name="T55" fmla="*/ 39 h 324"/>
                <a:gd name="T56" fmla="*/ 59 w 137"/>
                <a:gd name="T57" fmla="*/ 32 h 324"/>
                <a:gd name="T58" fmla="*/ 66 w 137"/>
                <a:gd name="T59" fmla="*/ 8 h 324"/>
                <a:gd name="T60" fmla="*/ 83 w 137"/>
                <a:gd name="T61" fmla="*/ 0 h 324"/>
                <a:gd name="T62" fmla="*/ 101 w 137"/>
                <a:gd name="T63" fmla="*/ 11 h 324"/>
                <a:gd name="T64" fmla="*/ 97 w 137"/>
                <a:gd name="T65" fmla="*/ 32 h 3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324"/>
                <a:gd name="T101" fmla="*/ 137 w 137"/>
                <a:gd name="T102" fmla="*/ 324 h 3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324">
                  <a:moveTo>
                    <a:pt x="103" y="42"/>
                  </a:moveTo>
                  <a:lnTo>
                    <a:pt x="103" y="68"/>
                  </a:lnTo>
                  <a:lnTo>
                    <a:pt x="120" y="85"/>
                  </a:lnTo>
                  <a:lnTo>
                    <a:pt x="111" y="110"/>
                  </a:lnTo>
                  <a:lnTo>
                    <a:pt x="120" y="153"/>
                  </a:lnTo>
                  <a:lnTo>
                    <a:pt x="111" y="178"/>
                  </a:lnTo>
                  <a:lnTo>
                    <a:pt x="128" y="205"/>
                  </a:lnTo>
                  <a:lnTo>
                    <a:pt x="120" y="221"/>
                  </a:lnTo>
                  <a:lnTo>
                    <a:pt x="136" y="238"/>
                  </a:lnTo>
                  <a:lnTo>
                    <a:pt x="136" y="247"/>
                  </a:lnTo>
                  <a:lnTo>
                    <a:pt x="111" y="289"/>
                  </a:lnTo>
                  <a:lnTo>
                    <a:pt x="88" y="306"/>
                  </a:lnTo>
                  <a:lnTo>
                    <a:pt x="80" y="306"/>
                  </a:lnTo>
                  <a:lnTo>
                    <a:pt x="39" y="323"/>
                  </a:lnTo>
                  <a:lnTo>
                    <a:pt x="7" y="306"/>
                  </a:lnTo>
                  <a:lnTo>
                    <a:pt x="16" y="280"/>
                  </a:lnTo>
                  <a:lnTo>
                    <a:pt x="7" y="254"/>
                  </a:lnTo>
                  <a:lnTo>
                    <a:pt x="16" y="238"/>
                  </a:lnTo>
                  <a:lnTo>
                    <a:pt x="47" y="186"/>
                  </a:lnTo>
                  <a:lnTo>
                    <a:pt x="56" y="178"/>
                  </a:lnTo>
                  <a:lnTo>
                    <a:pt x="56" y="161"/>
                  </a:lnTo>
                  <a:lnTo>
                    <a:pt x="47" y="153"/>
                  </a:lnTo>
                  <a:lnTo>
                    <a:pt x="39" y="153"/>
                  </a:lnTo>
                  <a:lnTo>
                    <a:pt x="31" y="74"/>
                  </a:lnTo>
                  <a:lnTo>
                    <a:pt x="0" y="42"/>
                  </a:lnTo>
                  <a:lnTo>
                    <a:pt x="7" y="32"/>
                  </a:lnTo>
                  <a:lnTo>
                    <a:pt x="24" y="51"/>
                  </a:lnTo>
                  <a:lnTo>
                    <a:pt x="56" y="51"/>
                  </a:lnTo>
                  <a:lnTo>
                    <a:pt x="64" y="42"/>
                  </a:lnTo>
                  <a:lnTo>
                    <a:pt x="71" y="8"/>
                  </a:lnTo>
                  <a:lnTo>
                    <a:pt x="88" y="0"/>
                  </a:lnTo>
                  <a:lnTo>
                    <a:pt x="111" y="16"/>
                  </a:lnTo>
                  <a:lnTo>
                    <a:pt x="103" y="42"/>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184" name="Freeform 1063"/>
            <p:cNvSpPr>
              <a:spLocks noChangeAspect="1"/>
            </p:cNvSpPr>
            <p:nvPr/>
          </p:nvSpPr>
          <p:spPr bwMode="auto">
            <a:xfrm>
              <a:off x="2872" y="1734"/>
              <a:ext cx="120" cy="106"/>
            </a:xfrm>
            <a:custGeom>
              <a:avLst/>
              <a:gdLst>
                <a:gd name="T0" fmla="*/ 110 w 120"/>
                <a:gd name="T1" fmla="*/ 71 h 112"/>
                <a:gd name="T2" fmla="*/ 102 w 120"/>
                <a:gd name="T3" fmla="*/ 58 h 112"/>
                <a:gd name="T4" fmla="*/ 102 w 120"/>
                <a:gd name="T5" fmla="*/ 52 h 112"/>
                <a:gd name="T6" fmla="*/ 110 w 120"/>
                <a:gd name="T7" fmla="*/ 58 h 112"/>
                <a:gd name="T8" fmla="*/ 119 w 120"/>
                <a:gd name="T9" fmla="*/ 44 h 112"/>
                <a:gd name="T10" fmla="*/ 110 w 120"/>
                <a:gd name="T11" fmla="*/ 44 h 112"/>
                <a:gd name="T12" fmla="*/ 94 w 120"/>
                <a:gd name="T13" fmla="*/ 26 h 112"/>
                <a:gd name="T14" fmla="*/ 94 w 120"/>
                <a:gd name="T15" fmla="*/ 12 h 112"/>
                <a:gd name="T16" fmla="*/ 87 w 120"/>
                <a:gd name="T17" fmla="*/ 8 h 112"/>
                <a:gd name="T18" fmla="*/ 63 w 120"/>
                <a:gd name="T19" fmla="*/ 0 h 112"/>
                <a:gd name="T20" fmla="*/ 48 w 120"/>
                <a:gd name="T21" fmla="*/ 12 h 112"/>
                <a:gd name="T22" fmla="*/ 48 w 120"/>
                <a:gd name="T23" fmla="*/ 20 h 112"/>
                <a:gd name="T24" fmla="*/ 32 w 120"/>
                <a:gd name="T25" fmla="*/ 26 h 112"/>
                <a:gd name="T26" fmla="*/ 32 w 120"/>
                <a:gd name="T27" fmla="*/ 39 h 112"/>
                <a:gd name="T28" fmla="*/ 24 w 120"/>
                <a:gd name="T29" fmla="*/ 39 h 112"/>
                <a:gd name="T30" fmla="*/ 8 w 120"/>
                <a:gd name="T31" fmla="*/ 44 h 112"/>
                <a:gd name="T32" fmla="*/ 0 w 120"/>
                <a:gd name="T33" fmla="*/ 44 h 112"/>
                <a:gd name="T34" fmla="*/ 8 w 120"/>
                <a:gd name="T35" fmla="*/ 58 h 112"/>
                <a:gd name="T36" fmla="*/ 0 w 120"/>
                <a:gd name="T37" fmla="*/ 71 h 112"/>
                <a:gd name="T38" fmla="*/ 0 w 120"/>
                <a:gd name="T39" fmla="*/ 84 h 112"/>
                <a:gd name="T40" fmla="*/ 15 w 120"/>
                <a:gd name="T41" fmla="*/ 78 h 112"/>
                <a:gd name="T42" fmla="*/ 32 w 120"/>
                <a:gd name="T43" fmla="*/ 78 h 112"/>
                <a:gd name="T44" fmla="*/ 55 w 120"/>
                <a:gd name="T45" fmla="*/ 84 h 112"/>
                <a:gd name="T46" fmla="*/ 63 w 120"/>
                <a:gd name="T47" fmla="*/ 84 h 112"/>
                <a:gd name="T48" fmla="*/ 70 w 120"/>
                <a:gd name="T49" fmla="*/ 84 h 112"/>
                <a:gd name="T50" fmla="*/ 78 w 120"/>
                <a:gd name="T51" fmla="*/ 84 h 112"/>
                <a:gd name="T52" fmla="*/ 94 w 120"/>
                <a:gd name="T53" fmla="*/ 84 h 112"/>
                <a:gd name="T54" fmla="*/ 102 w 120"/>
                <a:gd name="T55" fmla="*/ 71 h 112"/>
                <a:gd name="T56" fmla="*/ 110 w 120"/>
                <a:gd name="T57" fmla="*/ 71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0"/>
                <a:gd name="T88" fmla="*/ 0 h 112"/>
                <a:gd name="T89" fmla="*/ 120 w 120"/>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0" h="112">
                  <a:moveTo>
                    <a:pt x="110" y="93"/>
                  </a:moveTo>
                  <a:lnTo>
                    <a:pt x="102" y="76"/>
                  </a:lnTo>
                  <a:lnTo>
                    <a:pt x="102" y="68"/>
                  </a:lnTo>
                  <a:lnTo>
                    <a:pt x="110" y="76"/>
                  </a:lnTo>
                  <a:lnTo>
                    <a:pt x="119" y="59"/>
                  </a:lnTo>
                  <a:lnTo>
                    <a:pt x="110" y="59"/>
                  </a:lnTo>
                  <a:lnTo>
                    <a:pt x="94" y="34"/>
                  </a:lnTo>
                  <a:lnTo>
                    <a:pt x="94" y="17"/>
                  </a:lnTo>
                  <a:lnTo>
                    <a:pt x="87" y="8"/>
                  </a:lnTo>
                  <a:lnTo>
                    <a:pt x="63" y="0"/>
                  </a:lnTo>
                  <a:lnTo>
                    <a:pt x="48" y="17"/>
                  </a:lnTo>
                  <a:lnTo>
                    <a:pt x="48" y="25"/>
                  </a:lnTo>
                  <a:lnTo>
                    <a:pt x="32" y="34"/>
                  </a:lnTo>
                  <a:lnTo>
                    <a:pt x="32" y="51"/>
                  </a:lnTo>
                  <a:lnTo>
                    <a:pt x="24" y="51"/>
                  </a:lnTo>
                  <a:lnTo>
                    <a:pt x="8" y="59"/>
                  </a:lnTo>
                  <a:lnTo>
                    <a:pt x="0" y="59"/>
                  </a:lnTo>
                  <a:lnTo>
                    <a:pt x="8" y="76"/>
                  </a:lnTo>
                  <a:lnTo>
                    <a:pt x="0" y="93"/>
                  </a:lnTo>
                  <a:lnTo>
                    <a:pt x="0" y="111"/>
                  </a:lnTo>
                  <a:lnTo>
                    <a:pt x="15" y="102"/>
                  </a:lnTo>
                  <a:lnTo>
                    <a:pt x="32" y="102"/>
                  </a:lnTo>
                  <a:lnTo>
                    <a:pt x="55" y="111"/>
                  </a:lnTo>
                  <a:lnTo>
                    <a:pt x="63" y="111"/>
                  </a:lnTo>
                  <a:lnTo>
                    <a:pt x="70" y="111"/>
                  </a:lnTo>
                  <a:lnTo>
                    <a:pt x="78" y="111"/>
                  </a:lnTo>
                  <a:lnTo>
                    <a:pt x="94" y="111"/>
                  </a:lnTo>
                  <a:lnTo>
                    <a:pt x="102" y="93"/>
                  </a:lnTo>
                  <a:lnTo>
                    <a:pt x="110" y="93"/>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185" name="Freeform 1064"/>
            <p:cNvSpPr>
              <a:spLocks noChangeAspect="1"/>
            </p:cNvSpPr>
            <p:nvPr/>
          </p:nvSpPr>
          <p:spPr bwMode="auto">
            <a:xfrm>
              <a:off x="2872" y="1734"/>
              <a:ext cx="120" cy="106"/>
            </a:xfrm>
            <a:custGeom>
              <a:avLst/>
              <a:gdLst>
                <a:gd name="T0" fmla="*/ 110 w 120"/>
                <a:gd name="T1" fmla="*/ 71 h 112"/>
                <a:gd name="T2" fmla="*/ 102 w 120"/>
                <a:gd name="T3" fmla="*/ 58 h 112"/>
                <a:gd name="T4" fmla="*/ 102 w 120"/>
                <a:gd name="T5" fmla="*/ 52 h 112"/>
                <a:gd name="T6" fmla="*/ 110 w 120"/>
                <a:gd name="T7" fmla="*/ 58 h 112"/>
                <a:gd name="T8" fmla="*/ 119 w 120"/>
                <a:gd name="T9" fmla="*/ 44 h 112"/>
                <a:gd name="T10" fmla="*/ 110 w 120"/>
                <a:gd name="T11" fmla="*/ 44 h 112"/>
                <a:gd name="T12" fmla="*/ 94 w 120"/>
                <a:gd name="T13" fmla="*/ 26 h 112"/>
                <a:gd name="T14" fmla="*/ 94 w 120"/>
                <a:gd name="T15" fmla="*/ 12 h 112"/>
                <a:gd name="T16" fmla="*/ 87 w 120"/>
                <a:gd name="T17" fmla="*/ 8 h 112"/>
                <a:gd name="T18" fmla="*/ 63 w 120"/>
                <a:gd name="T19" fmla="*/ 0 h 112"/>
                <a:gd name="T20" fmla="*/ 48 w 120"/>
                <a:gd name="T21" fmla="*/ 12 h 112"/>
                <a:gd name="T22" fmla="*/ 48 w 120"/>
                <a:gd name="T23" fmla="*/ 20 h 112"/>
                <a:gd name="T24" fmla="*/ 32 w 120"/>
                <a:gd name="T25" fmla="*/ 26 h 112"/>
                <a:gd name="T26" fmla="*/ 32 w 120"/>
                <a:gd name="T27" fmla="*/ 39 h 112"/>
                <a:gd name="T28" fmla="*/ 24 w 120"/>
                <a:gd name="T29" fmla="*/ 39 h 112"/>
                <a:gd name="T30" fmla="*/ 8 w 120"/>
                <a:gd name="T31" fmla="*/ 44 h 112"/>
                <a:gd name="T32" fmla="*/ 0 w 120"/>
                <a:gd name="T33" fmla="*/ 44 h 112"/>
                <a:gd name="T34" fmla="*/ 8 w 120"/>
                <a:gd name="T35" fmla="*/ 58 h 112"/>
                <a:gd name="T36" fmla="*/ 0 w 120"/>
                <a:gd name="T37" fmla="*/ 71 h 112"/>
                <a:gd name="T38" fmla="*/ 0 w 120"/>
                <a:gd name="T39" fmla="*/ 84 h 112"/>
                <a:gd name="T40" fmla="*/ 15 w 120"/>
                <a:gd name="T41" fmla="*/ 78 h 112"/>
                <a:gd name="T42" fmla="*/ 32 w 120"/>
                <a:gd name="T43" fmla="*/ 78 h 112"/>
                <a:gd name="T44" fmla="*/ 55 w 120"/>
                <a:gd name="T45" fmla="*/ 84 h 112"/>
                <a:gd name="T46" fmla="*/ 63 w 120"/>
                <a:gd name="T47" fmla="*/ 84 h 112"/>
                <a:gd name="T48" fmla="*/ 70 w 120"/>
                <a:gd name="T49" fmla="*/ 84 h 112"/>
                <a:gd name="T50" fmla="*/ 78 w 120"/>
                <a:gd name="T51" fmla="*/ 84 h 112"/>
                <a:gd name="T52" fmla="*/ 94 w 120"/>
                <a:gd name="T53" fmla="*/ 84 h 112"/>
                <a:gd name="T54" fmla="*/ 102 w 120"/>
                <a:gd name="T55" fmla="*/ 71 h 112"/>
                <a:gd name="T56" fmla="*/ 110 w 120"/>
                <a:gd name="T57" fmla="*/ 71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0"/>
                <a:gd name="T88" fmla="*/ 0 h 112"/>
                <a:gd name="T89" fmla="*/ 120 w 120"/>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0" h="112">
                  <a:moveTo>
                    <a:pt x="110" y="93"/>
                  </a:moveTo>
                  <a:lnTo>
                    <a:pt x="102" y="76"/>
                  </a:lnTo>
                  <a:lnTo>
                    <a:pt x="102" y="68"/>
                  </a:lnTo>
                  <a:lnTo>
                    <a:pt x="110" y="76"/>
                  </a:lnTo>
                  <a:lnTo>
                    <a:pt x="119" y="59"/>
                  </a:lnTo>
                  <a:lnTo>
                    <a:pt x="110" y="59"/>
                  </a:lnTo>
                  <a:lnTo>
                    <a:pt x="94" y="34"/>
                  </a:lnTo>
                  <a:lnTo>
                    <a:pt x="94" y="17"/>
                  </a:lnTo>
                  <a:lnTo>
                    <a:pt x="87" y="8"/>
                  </a:lnTo>
                  <a:lnTo>
                    <a:pt x="63" y="0"/>
                  </a:lnTo>
                  <a:lnTo>
                    <a:pt x="48" y="17"/>
                  </a:lnTo>
                  <a:lnTo>
                    <a:pt x="48" y="25"/>
                  </a:lnTo>
                  <a:lnTo>
                    <a:pt x="32" y="34"/>
                  </a:lnTo>
                  <a:lnTo>
                    <a:pt x="32" y="51"/>
                  </a:lnTo>
                  <a:lnTo>
                    <a:pt x="24" y="51"/>
                  </a:lnTo>
                  <a:lnTo>
                    <a:pt x="8" y="59"/>
                  </a:lnTo>
                  <a:lnTo>
                    <a:pt x="0" y="59"/>
                  </a:lnTo>
                  <a:lnTo>
                    <a:pt x="8" y="76"/>
                  </a:lnTo>
                  <a:lnTo>
                    <a:pt x="0" y="93"/>
                  </a:lnTo>
                  <a:lnTo>
                    <a:pt x="0" y="111"/>
                  </a:lnTo>
                  <a:lnTo>
                    <a:pt x="15" y="102"/>
                  </a:lnTo>
                  <a:lnTo>
                    <a:pt x="32" y="102"/>
                  </a:lnTo>
                  <a:lnTo>
                    <a:pt x="55" y="111"/>
                  </a:lnTo>
                  <a:lnTo>
                    <a:pt x="63" y="111"/>
                  </a:lnTo>
                  <a:lnTo>
                    <a:pt x="70" y="111"/>
                  </a:lnTo>
                  <a:lnTo>
                    <a:pt x="78" y="111"/>
                  </a:lnTo>
                  <a:lnTo>
                    <a:pt x="94" y="111"/>
                  </a:lnTo>
                  <a:lnTo>
                    <a:pt x="102" y="93"/>
                  </a:lnTo>
                  <a:lnTo>
                    <a:pt x="110" y="93"/>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186" name="Freeform 1065"/>
            <p:cNvSpPr>
              <a:spLocks noChangeAspect="1"/>
            </p:cNvSpPr>
            <p:nvPr/>
          </p:nvSpPr>
          <p:spPr bwMode="auto">
            <a:xfrm>
              <a:off x="2856" y="1822"/>
              <a:ext cx="230" cy="154"/>
            </a:xfrm>
            <a:custGeom>
              <a:avLst/>
              <a:gdLst>
                <a:gd name="T0" fmla="*/ 95 w 231"/>
                <a:gd name="T1" fmla="*/ 109 h 163"/>
                <a:gd name="T2" fmla="*/ 79 w 231"/>
                <a:gd name="T3" fmla="*/ 109 h 163"/>
                <a:gd name="T4" fmla="*/ 79 w 231"/>
                <a:gd name="T5" fmla="*/ 102 h 163"/>
                <a:gd name="T6" fmla="*/ 86 w 231"/>
                <a:gd name="T7" fmla="*/ 90 h 163"/>
                <a:gd name="T8" fmla="*/ 104 w 231"/>
                <a:gd name="T9" fmla="*/ 90 h 163"/>
                <a:gd name="T10" fmla="*/ 104 w 231"/>
                <a:gd name="T11" fmla="*/ 83 h 163"/>
                <a:gd name="T12" fmla="*/ 95 w 231"/>
                <a:gd name="T13" fmla="*/ 70 h 163"/>
                <a:gd name="T14" fmla="*/ 95 w 231"/>
                <a:gd name="T15" fmla="*/ 62 h 163"/>
                <a:gd name="T16" fmla="*/ 71 w 231"/>
                <a:gd name="T17" fmla="*/ 58 h 163"/>
                <a:gd name="T18" fmla="*/ 55 w 231"/>
                <a:gd name="T19" fmla="*/ 62 h 163"/>
                <a:gd name="T20" fmla="*/ 39 w 231"/>
                <a:gd name="T21" fmla="*/ 70 h 163"/>
                <a:gd name="T22" fmla="*/ 30 w 231"/>
                <a:gd name="T23" fmla="*/ 70 h 163"/>
                <a:gd name="T24" fmla="*/ 8 w 231"/>
                <a:gd name="T25" fmla="*/ 70 h 163"/>
                <a:gd name="T26" fmla="*/ 0 w 231"/>
                <a:gd name="T27" fmla="*/ 62 h 163"/>
                <a:gd name="T28" fmla="*/ 8 w 231"/>
                <a:gd name="T29" fmla="*/ 51 h 163"/>
                <a:gd name="T30" fmla="*/ 14 w 231"/>
                <a:gd name="T31" fmla="*/ 39 h 163"/>
                <a:gd name="T32" fmla="*/ 22 w 231"/>
                <a:gd name="T33" fmla="*/ 31 h 163"/>
                <a:gd name="T34" fmla="*/ 14 w 231"/>
                <a:gd name="T35" fmla="*/ 12 h 163"/>
                <a:gd name="T36" fmla="*/ 30 w 231"/>
                <a:gd name="T37" fmla="*/ 8 h 163"/>
                <a:gd name="T38" fmla="*/ 47 w 231"/>
                <a:gd name="T39" fmla="*/ 8 h 163"/>
                <a:gd name="T40" fmla="*/ 71 w 231"/>
                <a:gd name="T41" fmla="*/ 12 h 163"/>
                <a:gd name="T42" fmla="*/ 79 w 231"/>
                <a:gd name="T43" fmla="*/ 12 h 163"/>
                <a:gd name="T44" fmla="*/ 86 w 231"/>
                <a:gd name="T45" fmla="*/ 12 h 163"/>
                <a:gd name="T46" fmla="*/ 95 w 231"/>
                <a:gd name="T47" fmla="*/ 12 h 163"/>
                <a:gd name="T48" fmla="*/ 111 w 231"/>
                <a:gd name="T49" fmla="*/ 12 h 163"/>
                <a:gd name="T50" fmla="*/ 115 w 231"/>
                <a:gd name="T51" fmla="*/ 0 h 163"/>
                <a:gd name="T52" fmla="*/ 120 w 231"/>
                <a:gd name="T53" fmla="*/ 0 h 163"/>
                <a:gd name="T54" fmla="*/ 146 w 231"/>
                <a:gd name="T55" fmla="*/ 0 h 163"/>
                <a:gd name="T56" fmla="*/ 153 w 231"/>
                <a:gd name="T57" fmla="*/ 8 h 163"/>
                <a:gd name="T58" fmla="*/ 146 w 231"/>
                <a:gd name="T59" fmla="*/ 8 h 163"/>
                <a:gd name="T60" fmla="*/ 153 w 231"/>
                <a:gd name="T61" fmla="*/ 12 h 163"/>
                <a:gd name="T62" fmla="*/ 163 w 231"/>
                <a:gd name="T63" fmla="*/ 12 h 163"/>
                <a:gd name="T64" fmla="*/ 170 w 231"/>
                <a:gd name="T65" fmla="*/ 26 h 163"/>
                <a:gd name="T66" fmla="*/ 177 w 231"/>
                <a:gd name="T67" fmla="*/ 31 h 163"/>
                <a:gd name="T68" fmla="*/ 185 w 231"/>
                <a:gd name="T69" fmla="*/ 26 h 163"/>
                <a:gd name="T70" fmla="*/ 225 w 231"/>
                <a:gd name="T71" fmla="*/ 46 h 163"/>
                <a:gd name="T72" fmla="*/ 217 w 231"/>
                <a:gd name="T73" fmla="*/ 70 h 163"/>
                <a:gd name="T74" fmla="*/ 210 w 231"/>
                <a:gd name="T75" fmla="*/ 62 h 163"/>
                <a:gd name="T76" fmla="*/ 202 w 231"/>
                <a:gd name="T77" fmla="*/ 70 h 163"/>
                <a:gd name="T78" fmla="*/ 202 w 231"/>
                <a:gd name="T79" fmla="*/ 83 h 163"/>
                <a:gd name="T80" fmla="*/ 194 w 231"/>
                <a:gd name="T81" fmla="*/ 83 h 163"/>
                <a:gd name="T82" fmla="*/ 153 w 231"/>
                <a:gd name="T83" fmla="*/ 102 h 163"/>
                <a:gd name="T84" fmla="*/ 170 w 231"/>
                <a:gd name="T85" fmla="*/ 109 h 163"/>
                <a:gd name="T86" fmla="*/ 177 w 231"/>
                <a:gd name="T87" fmla="*/ 109 h 163"/>
                <a:gd name="T88" fmla="*/ 170 w 231"/>
                <a:gd name="T89" fmla="*/ 109 h 163"/>
                <a:gd name="T90" fmla="*/ 146 w 231"/>
                <a:gd name="T91" fmla="*/ 122 h 163"/>
                <a:gd name="T92" fmla="*/ 138 w 231"/>
                <a:gd name="T93" fmla="*/ 122 h 163"/>
                <a:gd name="T94" fmla="*/ 138 w 231"/>
                <a:gd name="T95" fmla="*/ 114 h 163"/>
                <a:gd name="T96" fmla="*/ 130 w 231"/>
                <a:gd name="T97" fmla="*/ 109 h 163"/>
                <a:gd name="T98" fmla="*/ 146 w 231"/>
                <a:gd name="T99" fmla="*/ 102 h 163"/>
                <a:gd name="T100" fmla="*/ 120 w 231"/>
                <a:gd name="T101" fmla="*/ 94 h 163"/>
                <a:gd name="T102" fmla="*/ 120 w 231"/>
                <a:gd name="T103" fmla="*/ 90 h 163"/>
                <a:gd name="T104" fmla="*/ 111 w 231"/>
                <a:gd name="T105" fmla="*/ 90 h 163"/>
                <a:gd name="T106" fmla="*/ 104 w 231"/>
                <a:gd name="T107" fmla="*/ 102 h 163"/>
                <a:gd name="T108" fmla="*/ 95 w 231"/>
                <a:gd name="T109" fmla="*/ 102 h 163"/>
                <a:gd name="T110" fmla="*/ 95 w 231"/>
                <a:gd name="T111" fmla="*/ 109 h 16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31"/>
                <a:gd name="T169" fmla="*/ 0 h 163"/>
                <a:gd name="T170" fmla="*/ 231 w 231"/>
                <a:gd name="T171" fmla="*/ 163 h 16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31" h="163">
                  <a:moveTo>
                    <a:pt x="95" y="145"/>
                  </a:moveTo>
                  <a:lnTo>
                    <a:pt x="79" y="145"/>
                  </a:lnTo>
                  <a:lnTo>
                    <a:pt x="79" y="136"/>
                  </a:lnTo>
                  <a:lnTo>
                    <a:pt x="86" y="120"/>
                  </a:lnTo>
                  <a:lnTo>
                    <a:pt x="104" y="120"/>
                  </a:lnTo>
                  <a:lnTo>
                    <a:pt x="104" y="110"/>
                  </a:lnTo>
                  <a:lnTo>
                    <a:pt x="95" y="93"/>
                  </a:lnTo>
                  <a:lnTo>
                    <a:pt x="95" y="83"/>
                  </a:lnTo>
                  <a:lnTo>
                    <a:pt x="71" y="77"/>
                  </a:lnTo>
                  <a:lnTo>
                    <a:pt x="55" y="83"/>
                  </a:lnTo>
                  <a:lnTo>
                    <a:pt x="39" y="93"/>
                  </a:lnTo>
                  <a:lnTo>
                    <a:pt x="30" y="93"/>
                  </a:lnTo>
                  <a:lnTo>
                    <a:pt x="8" y="93"/>
                  </a:lnTo>
                  <a:lnTo>
                    <a:pt x="0" y="83"/>
                  </a:lnTo>
                  <a:lnTo>
                    <a:pt x="8" y="67"/>
                  </a:lnTo>
                  <a:lnTo>
                    <a:pt x="14" y="51"/>
                  </a:lnTo>
                  <a:lnTo>
                    <a:pt x="22" y="41"/>
                  </a:lnTo>
                  <a:lnTo>
                    <a:pt x="14" y="17"/>
                  </a:lnTo>
                  <a:lnTo>
                    <a:pt x="30" y="8"/>
                  </a:lnTo>
                  <a:lnTo>
                    <a:pt x="47" y="8"/>
                  </a:lnTo>
                  <a:lnTo>
                    <a:pt x="71" y="17"/>
                  </a:lnTo>
                  <a:lnTo>
                    <a:pt x="79" y="17"/>
                  </a:lnTo>
                  <a:lnTo>
                    <a:pt x="86" y="17"/>
                  </a:lnTo>
                  <a:lnTo>
                    <a:pt x="95" y="17"/>
                  </a:lnTo>
                  <a:lnTo>
                    <a:pt x="111" y="17"/>
                  </a:lnTo>
                  <a:lnTo>
                    <a:pt x="118" y="0"/>
                  </a:lnTo>
                  <a:lnTo>
                    <a:pt x="125" y="0"/>
                  </a:lnTo>
                  <a:lnTo>
                    <a:pt x="151" y="0"/>
                  </a:lnTo>
                  <a:lnTo>
                    <a:pt x="158" y="8"/>
                  </a:lnTo>
                  <a:lnTo>
                    <a:pt x="151" y="8"/>
                  </a:lnTo>
                  <a:lnTo>
                    <a:pt x="158" y="17"/>
                  </a:lnTo>
                  <a:lnTo>
                    <a:pt x="168" y="17"/>
                  </a:lnTo>
                  <a:lnTo>
                    <a:pt x="175" y="35"/>
                  </a:lnTo>
                  <a:lnTo>
                    <a:pt x="182" y="41"/>
                  </a:lnTo>
                  <a:lnTo>
                    <a:pt x="190" y="35"/>
                  </a:lnTo>
                  <a:lnTo>
                    <a:pt x="230" y="61"/>
                  </a:lnTo>
                  <a:lnTo>
                    <a:pt x="222" y="93"/>
                  </a:lnTo>
                  <a:lnTo>
                    <a:pt x="215" y="83"/>
                  </a:lnTo>
                  <a:lnTo>
                    <a:pt x="207" y="93"/>
                  </a:lnTo>
                  <a:lnTo>
                    <a:pt x="207" y="110"/>
                  </a:lnTo>
                  <a:lnTo>
                    <a:pt x="199" y="110"/>
                  </a:lnTo>
                  <a:lnTo>
                    <a:pt x="158" y="136"/>
                  </a:lnTo>
                  <a:lnTo>
                    <a:pt x="175" y="145"/>
                  </a:lnTo>
                  <a:lnTo>
                    <a:pt x="182" y="145"/>
                  </a:lnTo>
                  <a:lnTo>
                    <a:pt x="175" y="145"/>
                  </a:lnTo>
                  <a:lnTo>
                    <a:pt x="151" y="162"/>
                  </a:lnTo>
                  <a:lnTo>
                    <a:pt x="143" y="162"/>
                  </a:lnTo>
                  <a:lnTo>
                    <a:pt x="143" y="152"/>
                  </a:lnTo>
                  <a:lnTo>
                    <a:pt x="135" y="145"/>
                  </a:lnTo>
                  <a:lnTo>
                    <a:pt x="151" y="136"/>
                  </a:lnTo>
                  <a:lnTo>
                    <a:pt x="125" y="126"/>
                  </a:lnTo>
                  <a:lnTo>
                    <a:pt x="125" y="120"/>
                  </a:lnTo>
                  <a:lnTo>
                    <a:pt x="111" y="120"/>
                  </a:lnTo>
                  <a:lnTo>
                    <a:pt x="104" y="136"/>
                  </a:lnTo>
                  <a:lnTo>
                    <a:pt x="95" y="136"/>
                  </a:lnTo>
                  <a:lnTo>
                    <a:pt x="95" y="145"/>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187" name="Freeform 1066"/>
            <p:cNvSpPr>
              <a:spLocks noChangeAspect="1"/>
            </p:cNvSpPr>
            <p:nvPr/>
          </p:nvSpPr>
          <p:spPr bwMode="auto">
            <a:xfrm>
              <a:off x="2856" y="1822"/>
              <a:ext cx="230" cy="154"/>
            </a:xfrm>
            <a:custGeom>
              <a:avLst/>
              <a:gdLst>
                <a:gd name="T0" fmla="*/ 95 w 231"/>
                <a:gd name="T1" fmla="*/ 109 h 163"/>
                <a:gd name="T2" fmla="*/ 79 w 231"/>
                <a:gd name="T3" fmla="*/ 109 h 163"/>
                <a:gd name="T4" fmla="*/ 79 w 231"/>
                <a:gd name="T5" fmla="*/ 102 h 163"/>
                <a:gd name="T6" fmla="*/ 86 w 231"/>
                <a:gd name="T7" fmla="*/ 90 h 163"/>
                <a:gd name="T8" fmla="*/ 104 w 231"/>
                <a:gd name="T9" fmla="*/ 90 h 163"/>
                <a:gd name="T10" fmla="*/ 104 w 231"/>
                <a:gd name="T11" fmla="*/ 83 h 163"/>
                <a:gd name="T12" fmla="*/ 95 w 231"/>
                <a:gd name="T13" fmla="*/ 70 h 163"/>
                <a:gd name="T14" fmla="*/ 95 w 231"/>
                <a:gd name="T15" fmla="*/ 62 h 163"/>
                <a:gd name="T16" fmla="*/ 71 w 231"/>
                <a:gd name="T17" fmla="*/ 58 h 163"/>
                <a:gd name="T18" fmla="*/ 55 w 231"/>
                <a:gd name="T19" fmla="*/ 62 h 163"/>
                <a:gd name="T20" fmla="*/ 39 w 231"/>
                <a:gd name="T21" fmla="*/ 70 h 163"/>
                <a:gd name="T22" fmla="*/ 30 w 231"/>
                <a:gd name="T23" fmla="*/ 70 h 163"/>
                <a:gd name="T24" fmla="*/ 8 w 231"/>
                <a:gd name="T25" fmla="*/ 70 h 163"/>
                <a:gd name="T26" fmla="*/ 0 w 231"/>
                <a:gd name="T27" fmla="*/ 62 h 163"/>
                <a:gd name="T28" fmla="*/ 8 w 231"/>
                <a:gd name="T29" fmla="*/ 51 h 163"/>
                <a:gd name="T30" fmla="*/ 14 w 231"/>
                <a:gd name="T31" fmla="*/ 39 h 163"/>
                <a:gd name="T32" fmla="*/ 22 w 231"/>
                <a:gd name="T33" fmla="*/ 31 h 163"/>
                <a:gd name="T34" fmla="*/ 14 w 231"/>
                <a:gd name="T35" fmla="*/ 12 h 163"/>
                <a:gd name="T36" fmla="*/ 30 w 231"/>
                <a:gd name="T37" fmla="*/ 8 h 163"/>
                <a:gd name="T38" fmla="*/ 47 w 231"/>
                <a:gd name="T39" fmla="*/ 8 h 163"/>
                <a:gd name="T40" fmla="*/ 71 w 231"/>
                <a:gd name="T41" fmla="*/ 12 h 163"/>
                <a:gd name="T42" fmla="*/ 79 w 231"/>
                <a:gd name="T43" fmla="*/ 12 h 163"/>
                <a:gd name="T44" fmla="*/ 86 w 231"/>
                <a:gd name="T45" fmla="*/ 12 h 163"/>
                <a:gd name="T46" fmla="*/ 95 w 231"/>
                <a:gd name="T47" fmla="*/ 12 h 163"/>
                <a:gd name="T48" fmla="*/ 111 w 231"/>
                <a:gd name="T49" fmla="*/ 12 h 163"/>
                <a:gd name="T50" fmla="*/ 115 w 231"/>
                <a:gd name="T51" fmla="*/ 0 h 163"/>
                <a:gd name="T52" fmla="*/ 120 w 231"/>
                <a:gd name="T53" fmla="*/ 0 h 163"/>
                <a:gd name="T54" fmla="*/ 146 w 231"/>
                <a:gd name="T55" fmla="*/ 0 h 163"/>
                <a:gd name="T56" fmla="*/ 153 w 231"/>
                <a:gd name="T57" fmla="*/ 8 h 163"/>
                <a:gd name="T58" fmla="*/ 146 w 231"/>
                <a:gd name="T59" fmla="*/ 8 h 163"/>
                <a:gd name="T60" fmla="*/ 153 w 231"/>
                <a:gd name="T61" fmla="*/ 12 h 163"/>
                <a:gd name="T62" fmla="*/ 163 w 231"/>
                <a:gd name="T63" fmla="*/ 12 h 163"/>
                <a:gd name="T64" fmla="*/ 170 w 231"/>
                <a:gd name="T65" fmla="*/ 26 h 163"/>
                <a:gd name="T66" fmla="*/ 177 w 231"/>
                <a:gd name="T67" fmla="*/ 31 h 163"/>
                <a:gd name="T68" fmla="*/ 185 w 231"/>
                <a:gd name="T69" fmla="*/ 26 h 163"/>
                <a:gd name="T70" fmla="*/ 225 w 231"/>
                <a:gd name="T71" fmla="*/ 46 h 163"/>
                <a:gd name="T72" fmla="*/ 217 w 231"/>
                <a:gd name="T73" fmla="*/ 70 h 163"/>
                <a:gd name="T74" fmla="*/ 210 w 231"/>
                <a:gd name="T75" fmla="*/ 62 h 163"/>
                <a:gd name="T76" fmla="*/ 202 w 231"/>
                <a:gd name="T77" fmla="*/ 70 h 163"/>
                <a:gd name="T78" fmla="*/ 202 w 231"/>
                <a:gd name="T79" fmla="*/ 83 h 163"/>
                <a:gd name="T80" fmla="*/ 194 w 231"/>
                <a:gd name="T81" fmla="*/ 83 h 163"/>
                <a:gd name="T82" fmla="*/ 153 w 231"/>
                <a:gd name="T83" fmla="*/ 102 h 163"/>
                <a:gd name="T84" fmla="*/ 170 w 231"/>
                <a:gd name="T85" fmla="*/ 109 h 163"/>
                <a:gd name="T86" fmla="*/ 177 w 231"/>
                <a:gd name="T87" fmla="*/ 109 h 163"/>
                <a:gd name="T88" fmla="*/ 170 w 231"/>
                <a:gd name="T89" fmla="*/ 109 h 163"/>
                <a:gd name="T90" fmla="*/ 146 w 231"/>
                <a:gd name="T91" fmla="*/ 122 h 163"/>
                <a:gd name="T92" fmla="*/ 138 w 231"/>
                <a:gd name="T93" fmla="*/ 122 h 163"/>
                <a:gd name="T94" fmla="*/ 138 w 231"/>
                <a:gd name="T95" fmla="*/ 114 h 163"/>
                <a:gd name="T96" fmla="*/ 130 w 231"/>
                <a:gd name="T97" fmla="*/ 109 h 163"/>
                <a:gd name="T98" fmla="*/ 146 w 231"/>
                <a:gd name="T99" fmla="*/ 102 h 163"/>
                <a:gd name="T100" fmla="*/ 120 w 231"/>
                <a:gd name="T101" fmla="*/ 94 h 163"/>
                <a:gd name="T102" fmla="*/ 120 w 231"/>
                <a:gd name="T103" fmla="*/ 90 h 163"/>
                <a:gd name="T104" fmla="*/ 111 w 231"/>
                <a:gd name="T105" fmla="*/ 90 h 163"/>
                <a:gd name="T106" fmla="*/ 104 w 231"/>
                <a:gd name="T107" fmla="*/ 102 h 163"/>
                <a:gd name="T108" fmla="*/ 95 w 231"/>
                <a:gd name="T109" fmla="*/ 102 h 163"/>
                <a:gd name="T110" fmla="*/ 95 w 231"/>
                <a:gd name="T111" fmla="*/ 109 h 16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31"/>
                <a:gd name="T169" fmla="*/ 0 h 163"/>
                <a:gd name="T170" fmla="*/ 231 w 231"/>
                <a:gd name="T171" fmla="*/ 163 h 16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31" h="163">
                  <a:moveTo>
                    <a:pt x="95" y="145"/>
                  </a:moveTo>
                  <a:lnTo>
                    <a:pt x="79" y="145"/>
                  </a:lnTo>
                  <a:lnTo>
                    <a:pt x="79" y="136"/>
                  </a:lnTo>
                  <a:lnTo>
                    <a:pt x="86" y="120"/>
                  </a:lnTo>
                  <a:lnTo>
                    <a:pt x="104" y="120"/>
                  </a:lnTo>
                  <a:lnTo>
                    <a:pt x="104" y="110"/>
                  </a:lnTo>
                  <a:lnTo>
                    <a:pt x="95" y="93"/>
                  </a:lnTo>
                  <a:lnTo>
                    <a:pt x="95" y="83"/>
                  </a:lnTo>
                  <a:lnTo>
                    <a:pt x="71" y="77"/>
                  </a:lnTo>
                  <a:lnTo>
                    <a:pt x="55" y="83"/>
                  </a:lnTo>
                  <a:lnTo>
                    <a:pt x="39" y="93"/>
                  </a:lnTo>
                  <a:lnTo>
                    <a:pt x="30" y="93"/>
                  </a:lnTo>
                  <a:lnTo>
                    <a:pt x="8" y="93"/>
                  </a:lnTo>
                  <a:lnTo>
                    <a:pt x="0" y="83"/>
                  </a:lnTo>
                  <a:lnTo>
                    <a:pt x="8" y="67"/>
                  </a:lnTo>
                  <a:lnTo>
                    <a:pt x="14" y="51"/>
                  </a:lnTo>
                  <a:lnTo>
                    <a:pt x="22" y="41"/>
                  </a:lnTo>
                  <a:lnTo>
                    <a:pt x="14" y="17"/>
                  </a:lnTo>
                  <a:lnTo>
                    <a:pt x="30" y="8"/>
                  </a:lnTo>
                  <a:lnTo>
                    <a:pt x="47" y="8"/>
                  </a:lnTo>
                  <a:lnTo>
                    <a:pt x="71" y="17"/>
                  </a:lnTo>
                  <a:lnTo>
                    <a:pt x="79" y="17"/>
                  </a:lnTo>
                  <a:lnTo>
                    <a:pt x="86" y="17"/>
                  </a:lnTo>
                  <a:lnTo>
                    <a:pt x="95" y="17"/>
                  </a:lnTo>
                  <a:lnTo>
                    <a:pt x="111" y="17"/>
                  </a:lnTo>
                  <a:lnTo>
                    <a:pt x="118" y="0"/>
                  </a:lnTo>
                  <a:lnTo>
                    <a:pt x="125" y="0"/>
                  </a:lnTo>
                  <a:lnTo>
                    <a:pt x="151" y="0"/>
                  </a:lnTo>
                  <a:lnTo>
                    <a:pt x="158" y="8"/>
                  </a:lnTo>
                  <a:lnTo>
                    <a:pt x="151" y="8"/>
                  </a:lnTo>
                  <a:lnTo>
                    <a:pt x="158" y="17"/>
                  </a:lnTo>
                  <a:lnTo>
                    <a:pt x="168" y="17"/>
                  </a:lnTo>
                  <a:lnTo>
                    <a:pt x="175" y="35"/>
                  </a:lnTo>
                  <a:lnTo>
                    <a:pt x="182" y="41"/>
                  </a:lnTo>
                  <a:lnTo>
                    <a:pt x="190" y="35"/>
                  </a:lnTo>
                  <a:lnTo>
                    <a:pt x="230" y="61"/>
                  </a:lnTo>
                  <a:lnTo>
                    <a:pt x="222" y="93"/>
                  </a:lnTo>
                  <a:lnTo>
                    <a:pt x="215" y="83"/>
                  </a:lnTo>
                  <a:lnTo>
                    <a:pt x="207" y="93"/>
                  </a:lnTo>
                  <a:lnTo>
                    <a:pt x="207" y="110"/>
                  </a:lnTo>
                  <a:lnTo>
                    <a:pt x="199" y="110"/>
                  </a:lnTo>
                  <a:lnTo>
                    <a:pt x="158" y="136"/>
                  </a:lnTo>
                  <a:lnTo>
                    <a:pt x="175" y="145"/>
                  </a:lnTo>
                  <a:lnTo>
                    <a:pt x="182" y="145"/>
                  </a:lnTo>
                  <a:lnTo>
                    <a:pt x="175" y="145"/>
                  </a:lnTo>
                  <a:lnTo>
                    <a:pt x="151" y="162"/>
                  </a:lnTo>
                  <a:lnTo>
                    <a:pt x="143" y="162"/>
                  </a:lnTo>
                  <a:lnTo>
                    <a:pt x="143" y="152"/>
                  </a:lnTo>
                  <a:lnTo>
                    <a:pt x="135" y="145"/>
                  </a:lnTo>
                  <a:lnTo>
                    <a:pt x="151" y="136"/>
                  </a:lnTo>
                  <a:lnTo>
                    <a:pt x="125" y="126"/>
                  </a:lnTo>
                  <a:lnTo>
                    <a:pt x="125" y="120"/>
                  </a:lnTo>
                  <a:lnTo>
                    <a:pt x="111" y="120"/>
                  </a:lnTo>
                  <a:lnTo>
                    <a:pt x="104" y="136"/>
                  </a:lnTo>
                  <a:lnTo>
                    <a:pt x="95" y="136"/>
                  </a:lnTo>
                  <a:lnTo>
                    <a:pt x="95" y="145"/>
                  </a:lnTo>
                </a:path>
              </a:pathLst>
            </a:custGeom>
            <a:solidFill>
              <a:schemeClr val="accent3">
                <a:lumMod val="75000"/>
              </a:schemeClr>
            </a:solidFill>
            <a:ln w="12700" cap="rnd">
              <a:solidFill>
                <a:schemeClr val="bg2"/>
              </a:solidFill>
              <a:round/>
              <a:headEnd type="none" w="sm" len="sm"/>
              <a:tailEnd type="none" w="sm" len="sm"/>
            </a:ln>
          </p:spPr>
          <p:txBody>
            <a:bodyPr/>
            <a:lstStyle/>
            <a:p>
              <a:pPr eaLnBrk="0" hangingPunct="0"/>
              <a:endParaRPr lang="en-US"/>
            </a:p>
          </p:txBody>
        </p:sp>
        <p:sp>
          <p:nvSpPr>
            <p:cNvPr id="188" name="Freeform 1067"/>
            <p:cNvSpPr>
              <a:spLocks noChangeAspect="1"/>
            </p:cNvSpPr>
            <p:nvPr/>
          </p:nvSpPr>
          <p:spPr bwMode="auto">
            <a:xfrm>
              <a:off x="2847" y="1693"/>
              <a:ext cx="89" cy="58"/>
            </a:xfrm>
            <a:custGeom>
              <a:avLst/>
              <a:gdLst>
                <a:gd name="T0" fmla="*/ 39 w 89"/>
                <a:gd name="T1" fmla="*/ 0 h 61"/>
                <a:gd name="T2" fmla="*/ 39 w 89"/>
                <a:gd name="T3" fmla="*/ 19 h 61"/>
                <a:gd name="T4" fmla="*/ 23 w 89"/>
                <a:gd name="T5" fmla="*/ 19 h 61"/>
                <a:gd name="T6" fmla="*/ 16 w 89"/>
                <a:gd name="T7" fmla="*/ 8 h 61"/>
                <a:gd name="T8" fmla="*/ 8 w 89"/>
                <a:gd name="T9" fmla="*/ 11 h 61"/>
                <a:gd name="T10" fmla="*/ 0 w 89"/>
                <a:gd name="T11" fmla="*/ 27 h 61"/>
                <a:gd name="T12" fmla="*/ 0 w 89"/>
                <a:gd name="T13" fmla="*/ 40 h 61"/>
                <a:gd name="T14" fmla="*/ 8 w 89"/>
                <a:gd name="T15" fmla="*/ 32 h 61"/>
                <a:gd name="T16" fmla="*/ 48 w 89"/>
                <a:gd name="T17" fmla="*/ 32 h 61"/>
                <a:gd name="T18" fmla="*/ 72 w 89"/>
                <a:gd name="T19" fmla="*/ 46 h 61"/>
                <a:gd name="T20" fmla="*/ 88 w 89"/>
                <a:gd name="T21" fmla="*/ 32 h 61"/>
                <a:gd name="T22" fmla="*/ 79 w 89"/>
                <a:gd name="T23" fmla="*/ 19 h 61"/>
                <a:gd name="T24" fmla="*/ 79 w 89"/>
                <a:gd name="T25" fmla="*/ 8 h 61"/>
                <a:gd name="T26" fmla="*/ 63 w 89"/>
                <a:gd name="T27" fmla="*/ 8 h 61"/>
                <a:gd name="T28" fmla="*/ 48 w 89"/>
                <a:gd name="T29" fmla="*/ 0 h 61"/>
                <a:gd name="T30" fmla="*/ 39 w 89"/>
                <a:gd name="T31" fmla="*/ 0 h 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9"/>
                <a:gd name="T49" fmla="*/ 0 h 61"/>
                <a:gd name="T50" fmla="*/ 89 w 89"/>
                <a:gd name="T51" fmla="*/ 61 h 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9" h="61">
                  <a:moveTo>
                    <a:pt x="39" y="0"/>
                  </a:moveTo>
                  <a:lnTo>
                    <a:pt x="39" y="24"/>
                  </a:lnTo>
                  <a:lnTo>
                    <a:pt x="23" y="24"/>
                  </a:lnTo>
                  <a:lnTo>
                    <a:pt x="16" y="8"/>
                  </a:lnTo>
                  <a:lnTo>
                    <a:pt x="8" y="16"/>
                  </a:lnTo>
                  <a:lnTo>
                    <a:pt x="0" y="34"/>
                  </a:lnTo>
                  <a:lnTo>
                    <a:pt x="0" y="50"/>
                  </a:lnTo>
                  <a:lnTo>
                    <a:pt x="8" y="42"/>
                  </a:lnTo>
                  <a:lnTo>
                    <a:pt x="48" y="42"/>
                  </a:lnTo>
                  <a:lnTo>
                    <a:pt x="72" y="60"/>
                  </a:lnTo>
                  <a:lnTo>
                    <a:pt x="88" y="42"/>
                  </a:lnTo>
                  <a:lnTo>
                    <a:pt x="79" y="24"/>
                  </a:lnTo>
                  <a:lnTo>
                    <a:pt x="79" y="8"/>
                  </a:lnTo>
                  <a:lnTo>
                    <a:pt x="63" y="8"/>
                  </a:lnTo>
                  <a:lnTo>
                    <a:pt x="48" y="0"/>
                  </a:lnTo>
                  <a:lnTo>
                    <a:pt x="39" y="0"/>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189" name="Freeform 1068"/>
            <p:cNvSpPr>
              <a:spLocks noChangeAspect="1"/>
            </p:cNvSpPr>
            <p:nvPr/>
          </p:nvSpPr>
          <p:spPr bwMode="auto">
            <a:xfrm>
              <a:off x="2847" y="1693"/>
              <a:ext cx="89" cy="58"/>
            </a:xfrm>
            <a:custGeom>
              <a:avLst/>
              <a:gdLst>
                <a:gd name="T0" fmla="*/ 39 w 89"/>
                <a:gd name="T1" fmla="*/ 0 h 61"/>
                <a:gd name="T2" fmla="*/ 39 w 89"/>
                <a:gd name="T3" fmla="*/ 19 h 61"/>
                <a:gd name="T4" fmla="*/ 23 w 89"/>
                <a:gd name="T5" fmla="*/ 19 h 61"/>
                <a:gd name="T6" fmla="*/ 16 w 89"/>
                <a:gd name="T7" fmla="*/ 8 h 61"/>
                <a:gd name="T8" fmla="*/ 8 w 89"/>
                <a:gd name="T9" fmla="*/ 11 h 61"/>
                <a:gd name="T10" fmla="*/ 0 w 89"/>
                <a:gd name="T11" fmla="*/ 27 h 61"/>
                <a:gd name="T12" fmla="*/ 0 w 89"/>
                <a:gd name="T13" fmla="*/ 40 h 61"/>
                <a:gd name="T14" fmla="*/ 8 w 89"/>
                <a:gd name="T15" fmla="*/ 32 h 61"/>
                <a:gd name="T16" fmla="*/ 48 w 89"/>
                <a:gd name="T17" fmla="*/ 32 h 61"/>
                <a:gd name="T18" fmla="*/ 72 w 89"/>
                <a:gd name="T19" fmla="*/ 46 h 61"/>
                <a:gd name="T20" fmla="*/ 88 w 89"/>
                <a:gd name="T21" fmla="*/ 32 h 61"/>
                <a:gd name="T22" fmla="*/ 79 w 89"/>
                <a:gd name="T23" fmla="*/ 19 h 61"/>
                <a:gd name="T24" fmla="*/ 79 w 89"/>
                <a:gd name="T25" fmla="*/ 8 h 61"/>
                <a:gd name="T26" fmla="*/ 63 w 89"/>
                <a:gd name="T27" fmla="*/ 8 h 61"/>
                <a:gd name="T28" fmla="*/ 48 w 89"/>
                <a:gd name="T29" fmla="*/ 0 h 61"/>
                <a:gd name="T30" fmla="*/ 39 w 89"/>
                <a:gd name="T31" fmla="*/ 0 h 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9"/>
                <a:gd name="T49" fmla="*/ 0 h 61"/>
                <a:gd name="T50" fmla="*/ 89 w 89"/>
                <a:gd name="T51" fmla="*/ 61 h 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9" h="61">
                  <a:moveTo>
                    <a:pt x="39" y="0"/>
                  </a:moveTo>
                  <a:lnTo>
                    <a:pt x="39" y="24"/>
                  </a:lnTo>
                  <a:lnTo>
                    <a:pt x="23" y="24"/>
                  </a:lnTo>
                  <a:lnTo>
                    <a:pt x="16" y="8"/>
                  </a:lnTo>
                  <a:lnTo>
                    <a:pt x="8" y="16"/>
                  </a:lnTo>
                  <a:lnTo>
                    <a:pt x="0" y="34"/>
                  </a:lnTo>
                  <a:lnTo>
                    <a:pt x="0" y="50"/>
                  </a:lnTo>
                  <a:lnTo>
                    <a:pt x="8" y="42"/>
                  </a:lnTo>
                  <a:lnTo>
                    <a:pt x="48" y="42"/>
                  </a:lnTo>
                  <a:lnTo>
                    <a:pt x="72" y="60"/>
                  </a:lnTo>
                  <a:lnTo>
                    <a:pt x="88" y="42"/>
                  </a:lnTo>
                  <a:lnTo>
                    <a:pt x="79" y="24"/>
                  </a:lnTo>
                  <a:lnTo>
                    <a:pt x="79" y="8"/>
                  </a:lnTo>
                  <a:lnTo>
                    <a:pt x="63" y="8"/>
                  </a:lnTo>
                  <a:lnTo>
                    <a:pt x="48" y="0"/>
                  </a:lnTo>
                  <a:lnTo>
                    <a:pt x="39" y="0"/>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190" name="Freeform 1069"/>
            <p:cNvSpPr>
              <a:spLocks noChangeAspect="1"/>
            </p:cNvSpPr>
            <p:nvPr/>
          </p:nvSpPr>
          <p:spPr bwMode="auto">
            <a:xfrm>
              <a:off x="2847" y="1734"/>
              <a:ext cx="74" cy="57"/>
            </a:xfrm>
            <a:custGeom>
              <a:avLst/>
              <a:gdLst>
                <a:gd name="T0" fmla="*/ 0 w 74"/>
                <a:gd name="T1" fmla="*/ 20 h 60"/>
                <a:gd name="T2" fmla="*/ 0 w 74"/>
                <a:gd name="T3" fmla="*/ 12 h 60"/>
                <a:gd name="T4" fmla="*/ 0 w 74"/>
                <a:gd name="T5" fmla="*/ 7 h 60"/>
                <a:gd name="T6" fmla="*/ 8 w 74"/>
                <a:gd name="T7" fmla="*/ 0 h 60"/>
                <a:gd name="T8" fmla="*/ 48 w 74"/>
                <a:gd name="T9" fmla="*/ 0 h 60"/>
                <a:gd name="T10" fmla="*/ 73 w 74"/>
                <a:gd name="T11" fmla="*/ 12 h 60"/>
                <a:gd name="T12" fmla="*/ 73 w 74"/>
                <a:gd name="T13" fmla="*/ 20 h 60"/>
                <a:gd name="T14" fmla="*/ 55 w 74"/>
                <a:gd name="T15" fmla="*/ 27 h 60"/>
                <a:gd name="T16" fmla="*/ 55 w 74"/>
                <a:gd name="T17" fmla="*/ 40 h 60"/>
                <a:gd name="T18" fmla="*/ 48 w 74"/>
                <a:gd name="T19" fmla="*/ 40 h 60"/>
                <a:gd name="T20" fmla="*/ 31 w 74"/>
                <a:gd name="T21" fmla="*/ 46 h 60"/>
                <a:gd name="T22" fmla="*/ 23 w 74"/>
                <a:gd name="T23" fmla="*/ 46 h 60"/>
                <a:gd name="T24" fmla="*/ 17 w 74"/>
                <a:gd name="T25" fmla="*/ 40 h 60"/>
                <a:gd name="T26" fmla="*/ 17 w 74"/>
                <a:gd name="T27" fmla="*/ 20 h 60"/>
                <a:gd name="T28" fmla="*/ 0 w 74"/>
                <a:gd name="T29" fmla="*/ 20 h 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4"/>
                <a:gd name="T46" fmla="*/ 0 h 60"/>
                <a:gd name="T47" fmla="*/ 74 w 74"/>
                <a:gd name="T48" fmla="*/ 60 h 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4" h="60">
                  <a:moveTo>
                    <a:pt x="0" y="25"/>
                  </a:moveTo>
                  <a:lnTo>
                    <a:pt x="0" y="17"/>
                  </a:lnTo>
                  <a:lnTo>
                    <a:pt x="0" y="7"/>
                  </a:lnTo>
                  <a:lnTo>
                    <a:pt x="8" y="0"/>
                  </a:lnTo>
                  <a:lnTo>
                    <a:pt x="48" y="0"/>
                  </a:lnTo>
                  <a:lnTo>
                    <a:pt x="73" y="17"/>
                  </a:lnTo>
                  <a:lnTo>
                    <a:pt x="73" y="25"/>
                  </a:lnTo>
                  <a:lnTo>
                    <a:pt x="55" y="34"/>
                  </a:lnTo>
                  <a:lnTo>
                    <a:pt x="55" y="50"/>
                  </a:lnTo>
                  <a:lnTo>
                    <a:pt x="48" y="50"/>
                  </a:lnTo>
                  <a:lnTo>
                    <a:pt x="31" y="59"/>
                  </a:lnTo>
                  <a:lnTo>
                    <a:pt x="23" y="59"/>
                  </a:lnTo>
                  <a:lnTo>
                    <a:pt x="17" y="50"/>
                  </a:lnTo>
                  <a:lnTo>
                    <a:pt x="17" y="25"/>
                  </a:lnTo>
                  <a:lnTo>
                    <a:pt x="0" y="25"/>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191" name="Freeform 1070"/>
            <p:cNvSpPr>
              <a:spLocks noChangeAspect="1"/>
            </p:cNvSpPr>
            <p:nvPr/>
          </p:nvSpPr>
          <p:spPr bwMode="auto">
            <a:xfrm>
              <a:off x="2847" y="1734"/>
              <a:ext cx="74" cy="57"/>
            </a:xfrm>
            <a:custGeom>
              <a:avLst/>
              <a:gdLst>
                <a:gd name="T0" fmla="*/ 0 w 74"/>
                <a:gd name="T1" fmla="*/ 20 h 60"/>
                <a:gd name="T2" fmla="*/ 0 w 74"/>
                <a:gd name="T3" fmla="*/ 12 h 60"/>
                <a:gd name="T4" fmla="*/ 0 w 74"/>
                <a:gd name="T5" fmla="*/ 7 h 60"/>
                <a:gd name="T6" fmla="*/ 8 w 74"/>
                <a:gd name="T7" fmla="*/ 0 h 60"/>
                <a:gd name="T8" fmla="*/ 48 w 74"/>
                <a:gd name="T9" fmla="*/ 0 h 60"/>
                <a:gd name="T10" fmla="*/ 73 w 74"/>
                <a:gd name="T11" fmla="*/ 12 h 60"/>
                <a:gd name="T12" fmla="*/ 73 w 74"/>
                <a:gd name="T13" fmla="*/ 20 h 60"/>
                <a:gd name="T14" fmla="*/ 55 w 74"/>
                <a:gd name="T15" fmla="*/ 27 h 60"/>
                <a:gd name="T16" fmla="*/ 55 w 74"/>
                <a:gd name="T17" fmla="*/ 40 h 60"/>
                <a:gd name="T18" fmla="*/ 48 w 74"/>
                <a:gd name="T19" fmla="*/ 40 h 60"/>
                <a:gd name="T20" fmla="*/ 31 w 74"/>
                <a:gd name="T21" fmla="*/ 46 h 60"/>
                <a:gd name="T22" fmla="*/ 23 w 74"/>
                <a:gd name="T23" fmla="*/ 46 h 60"/>
                <a:gd name="T24" fmla="*/ 17 w 74"/>
                <a:gd name="T25" fmla="*/ 40 h 60"/>
                <a:gd name="T26" fmla="*/ 17 w 74"/>
                <a:gd name="T27" fmla="*/ 20 h 60"/>
                <a:gd name="T28" fmla="*/ 0 w 74"/>
                <a:gd name="T29" fmla="*/ 20 h 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4"/>
                <a:gd name="T46" fmla="*/ 0 h 60"/>
                <a:gd name="T47" fmla="*/ 74 w 74"/>
                <a:gd name="T48" fmla="*/ 60 h 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4" h="60">
                  <a:moveTo>
                    <a:pt x="0" y="25"/>
                  </a:moveTo>
                  <a:lnTo>
                    <a:pt x="0" y="17"/>
                  </a:lnTo>
                  <a:lnTo>
                    <a:pt x="0" y="7"/>
                  </a:lnTo>
                  <a:lnTo>
                    <a:pt x="8" y="0"/>
                  </a:lnTo>
                  <a:lnTo>
                    <a:pt x="48" y="0"/>
                  </a:lnTo>
                  <a:lnTo>
                    <a:pt x="73" y="17"/>
                  </a:lnTo>
                  <a:lnTo>
                    <a:pt x="73" y="25"/>
                  </a:lnTo>
                  <a:lnTo>
                    <a:pt x="55" y="34"/>
                  </a:lnTo>
                  <a:lnTo>
                    <a:pt x="55" y="50"/>
                  </a:lnTo>
                  <a:lnTo>
                    <a:pt x="48" y="50"/>
                  </a:lnTo>
                  <a:lnTo>
                    <a:pt x="31" y="59"/>
                  </a:lnTo>
                  <a:lnTo>
                    <a:pt x="23" y="59"/>
                  </a:lnTo>
                  <a:lnTo>
                    <a:pt x="17" y="50"/>
                  </a:lnTo>
                  <a:lnTo>
                    <a:pt x="17" y="25"/>
                  </a:lnTo>
                  <a:lnTo>
                    <a:pt x="0" y="25"/>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192" name="Freeform 1071"/>
            <p:cNvSpPr>
              <a:spLocks noChangeAspect="1"/>
            </p:cNvSpPr>
            <p:nvPr/>
          </p:nvSpPr>
          <p:spPr bwMode="auto">
            <a:xfrm>
              <a:off x="2880" y="1660"/>
              <a:ext cx="56" cy="41"/>
            </a:xfrm>
            <a:custGeom>
              <a:avLst/>
              <a:gdLst>
                <a:gd name="T0" fmla="*/ 7 w 56"/>
                <a:gd name="T1" fmla="*/ 27 h 43"/>
                <a:gd name="T2" fmla="*/ 0 w 56"/>
                <a:gd name="T3" fmla="*/ 20 h 43"/>
                <a:gd name="T4" fmla="*/ 0 w 56"/>
                <a:gd name="T5" fmla="*/ 8 h 43"/>
                <a:gd name="T6" fmla="*/ 7 w 56"/>
                <a:gd name="T7" fmla="*/ 0 h 43"/>
                <a:gd name="T8" fmla="*/ 55 w 56"/>
                <a:gd name="T9" fmla="*/ 0 h 43"/>
                <a:gd name="T10" fmla="*/ 47 w 56"/>
                <a:gd name="T11" fmla="*/ 8 h 43"/>
                <a:gd name="T12" fmla="*/ 39 w 56"/>
                <a:gd name="T13" fmla="*/ 8 h 43"/>
                <a:gd name="T14" fmla="*/ 47 w 56"/>
                <a:gd name="T15" fmla="*/ 27 h 43"/>
                <a:gd name="T16" fmla="*/ 47 w 56"/>
                <a:gd name="T17" fmla="*/ 32 h 43"/>
                <a:gd name="T18" fmla="*/ 31 w 56"/>
                <a:gd name="T19" fmla="*/ 32 h 43"/>
                <a:gd name="T20" fmla="*/ 15 w 56"/>
                <a:gd name="T21" fmla="*/ 27 h 43"/>
                <a:gd name="T22" fmla="*/ 7 w 56"/>
                <a:gd name="T23" fmla="*/ 27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6"/>
                <a:gd name="T37" fmla="*/ 0 h 43"/>
                <a:gd name="T38" fmla="*/ 56 w 56"/>
                <a:gd name="T39" fmla="*/ 43 h 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6" h="43">
                  <a:moveTo>
                    <a:pt x="7" y="33"/>
                  </a:moveTo>
                  <a:lnTo>
                    <a:pt x="0" y="25"/>
                  </a:lnTo>
                  <a:lnTo>
                    <a:pt x="0" y="8"/>
                  </a:lnTo>
                  <a:lnTo>
                    <a:pt x="7" y="0"/>
                  </a:lnTo>
                  <a:lnTo>
                    <a:pt x="55" y="0"/>
                  </a:lnTo>
                  <a:lnTo>
                    <a:pt x="47" y="8"/>
                  </a:lnTo>
                  <a:lnTo>
                    <a:pt x="39" y="8"/>
                  </a:lnTo>
                  <a:lnTo>
                    <a:pt x="47" y="33"/>
                  </a:lnTo>
                  <a:lnTo>
                    <a:pt x="47" y="42"/>
                  </a:lnTo>
                  <a:lnTo>
                    <a:pt x="31" y="42"/>
                  </a:lnTo>
                  <a:lnTo>
                    <a:pt x="15" y="33"/>
                  </a:lnTo>
                  <a:lnTo>
                    <a:pt x="7" y="33"/>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193" name="Freeform 1072"/>
            <p:cNvSpPr>
              <a:spLocks noChangeAspect="1"/>
            </p:cNvSpPr>
            <p:nvPr/>
          </p:nvSpPr>
          <p:spPr bwMode="auto">
            <a:xfrm>
              <a:off x="2880" y="1660"/>
              <a:ext cx="56" cy="41"/>
            </a:xfrm>
            <a:custGeom>
              <a:avLst/>
              <a:gdLst>
                <a:gd name="T0" fmla="*/ 7 w 56"/>
                <a:gd name="T1" fmla="*/ 27 h 43"/>
                <a:gd name="T2" fmla="*/ 0 w 56"/>
                <a:gd name="T3" fmla="*/ 20 h 43"/>
                <a:gd name="T4" fmla="*/ 0 w 56"/>
                <a:gd name="T5" fmla="*/ 8 h 43"/>
                <a:gd name="T6" fmla="*/ 7 w 56"/>
                <a:gd name="T7" fmla="*/ 0 h 43"/>
                <a:gd name="T8" fmla="*/ 55 w 56"/>
                <a:gd name="T9" fmla="*/ 0 h 43"/>
                <a:gd name="T10" fmla="*/ 47 w 56"/>
                <a:gd name="T11" fmla="*/ 8 h 43"/>
                <a:gd name="T12" fmla="*/ 39 w 56"/>
                <a:gd name="T13" fmla="*/ 8 h 43"/>
                <a:gd name="T14" fmla="*/ 47 w 56"/>
                <a:gd name="T15" fmla="*/ 27 h 43"/>
                <a:gd name="T16" fmla="*/ 47 w 56"/>
                <a:gd name="T17" fmla="*/ 32 h 43"/>
                <a:gd name="T18" fmla="*/ 31 w 56"/>
                <a:gd name="T19" fmla="*/ 32 h 43"/>
                <a:gd name="T20" fmla="*/ 15 w 56"/>
                <a:gd name="T21" fmla="*/ 27 h 43"/>
                <a:gd name="T22" fmla="*/ 7 w 56"/>
                <a:gd name="T23" fmla="*/ 27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6"/>
                <a:gd name="T37" fmla="*/ 0 h 43"/>
                <a:gd name="T38" fmla="*/ 56 w 56"/>
                <a:gd name="T39" fmla="*/ 43 h 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6" h="43">
                  <a:moveTo>
                    <a:pt x="7" y="33"/>
                  </a:moveTo>
                  <a:lnTo>
                    <a:pt x="0" y="25"/>
                  </a:lnTo>
                  <a:lnTo>
                    <a:pt x="0" y="8"/>
                  </a:lnTo>
                  <a:lnTo>
                    <a:pt x="7" y="0"/>
                  </a:lnTo>
                  <a:lnTo>
                    <a:pt x="55" y="0"/>
                  </a:lnTo>
                  <a:lnTo>
                    <a:pt x="47" y="8"/>
                  </a:lnTo>
                  <a:lnTo>
                    <a:pt x="39" y="8"/>
                  </a:lnTo>
                  <a:lnTo>
                    <a:pt x="47" y="33"/>
                  </a:lnTo>
                  <a:lnTo>
                    <a:pt x="47" y="42"/>
                  </a:lnTo>
                  <a:lnTo>
                    <a:pt x="31" y="42"/>
                  </a:lnTo>
                  <a:lnTo>
                    <a:pt x="15" y="33"/>
                  </a:lnTo>
                  <a:lnTo>
                    <a:pt x="7" y="33"/>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194" name="Freeform 1073"/>
            <p:cNvSpPr>
              <a:spLocks noChangeAspect="1"/>
            </p:cNvSpPr>
            <p:nvPr/>
          </p:nvSpPr>
          <p:spPr bwMode="auto">
            <a:xfrm>
              <a:off x="2823" y="1757"/>
              <a:ext cx="42" cy="24"/>
            </a:xfrm>
            <a:custGeom>
              <a:avLst/>
              <a:gdLst>
                <a:gd name="T0" fmla="*/ 41 w 42"/>
                <a:gd name="T1" fmla="*/ 0 h 25"/>
                <a:gd name="T2" fmla="*/ 41 w 42"/>
                <a:gd name="T3" fmla="*/ 19 h 25"/>
                <a:gd name="T4" fmla="*/ 24 w 42"/>
                <a:gd name="T5" fmla="*/ 19 h 25"/>
                <a:gd name="T6" fmla="*/ 0 w 42"/>
                <a:gd name="T7" fmla="*/ 12 h 25"/>
                <a:gd name="T8" fmla="*/ 16 w 42"/>
                <a:gd name="T9" fmla="*/ 8 h 25"/>
                <a:gd name="T10" fmla="*/ 24 w 42"/>
                <a:gd name="T11" fmla="*/ 0 h 25"/>
                <a:gd name="T12" fmla="*/ 41 w 42"/>
                <a:gd name="T13" fmla="*/ 0 h 25"/>
                <a:gd name="T14" fmla="*/ 0 60000 65536"/>
                <a:gd name="T15" fmla="*/ 0 60000 65536"/>
                <a:gd name="T16" fmla="*/ 0 60000 65536"/>
                <a:gd name="T17" fmla="*/ 0 60000 65536"/>
                <a:gd name="T18" fmla="*/ 0 60000 65536"/>
                <a:gd name="T19" fmla="*/ 0 60000 65536"/>
                <a:gd name="T20" fmla="*/ 0 60000 65536"/>
                <a:gd name="T21" fmla="*/ 0 w 42"/>
                <a:gd name="T22" fmla="*/ 0 h 25"/>
                <a:gd name="T23" fmla="*/ 42 w 42"/>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25">
                  <a:moveTo>
                    <a:pt x="41" y="0"/>
                  </a:moveTo>
                  <a:lnTo>
                    <a:pt x="41" y="24"/>
                  </a:lnTo>
                  <a:lnTo>
                    <a:pt x="24" y="24"/>
                  </a:lnTo>
                  <a:lnTo>
                    <a:pt x="0" y="15"/>
                  </a:lnTo>
                  <a:lnTo>
                    <a:pt x="16" y="8"/>
                  </a:lnTo>
                  <a:lnTo>
                    <a:pt x="24" y="0"/>
                  </a:lnTo>
                  <a:lnTo>
                    <a:pt x="41" y="0"/>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195" name="Freeform 1074"/>
            <p:cNvSpPr>
              <a:spLocks noChangeAspect="1"/>
            </p:cNvSpPr>
            <p:nvPr/>
          </p:nvSpPr>
          <p:spPr bwMode="auto">
            <a:xfrm>
              <a:off x="2823" y="1757"/>
              <a:ext cx="42" cy="24"/>
            </a:xfrm>
            <a:custGeom>
              <a:avLst/>
              <a:gdLst>
                <a:gd name="T0" fmla="*/ 41 w 42"/>
                <a:gd name="T1" fmla="*/ 0 h 25"/>
                <a:gd name="T2" fmla="*/ 41 w 42"/>
                <a:gd name="T3" fmla="*/ 19 h 25"/>
                <a:gd name="T4" fmla="*/ 24 w 42"/>
                <a:gd name="T5" fmla="*/ 19 h 25"/>
                <a:gd name="T6" fmla="*/ 0 w 42"/>
                <a:gd name="T7" fmla="*/ 12 h 25"/>
                <a:gd name="T8" fmla="*/ 16 w 42"/>
                <a:gd name="T9" fmla="*/ 8 h 25"/>
                <a:gd name="T10" fmla="*/ 24 w 42"/>
                <a:gd name="T11" fmla="*/ 0 h 25"/>
                <a:gd name="T12" fmla="*/ 41 w 42"/>
                <a:gd name="T13" fmla="*/ 0 h 25"/>
                <a:gd name="T14" fmla="*/ 0 60000 65536"/>
                <a:gd name="T15" fmla="*/ 0 60000 65536"/>
                <a:gd name="T16" fmla="*/ 0 60000 65536"/>
                <a:gd name="T17" fmla="*/ 0 60000 65536"/>
                <a:gd name="T18" fmla="*/ 0 60000 65536"/>
                <a:gd name="T19" fmla="*/ 0 60000 65536"/>
                <a:gd name="T20" fmla="*/ 0 60000 65536"/>
                <a:gd name="T21" fmla="*/ 0 w 42"/>
                <a:gd name="T22" fmla="*/ 0 h 25"/>
                <a:gd name="T23" fmla="*/ 42 w 42"/>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25">
                  <a:moveTo>
                    <a:pt x="41" y="0"/>
                  </a:moveTo>
                  <a:lnTo>
                    <a:pt x="41" y="24"/>
                  </a:lnTo>
                  <a:lnTo>
                    <a:pt x="24" y="24"/>
                  </a:lnTo>
                  <a:lnTo>
                    <a:pt x="0" y="15"/>
                  </a:lnTo>
                  <a:lnTo>
                    <a:pt x="16" y="8"/>
                  </a:lnTo>
                  <a:lnTo>
                    <a:pt x="24" y="0"/>
                  </a:lnTo>
                  <a:lnTo>
                    <a:pt x="41" y="0"/>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196" name="Freeform 1075"/>
            <p:cNvSpPr>
              <a:spLocks noChangeAspect="1"/>
            </p:cNvSpPr>
            <p:nvPr/>
          </p:nvSpPr>
          <p:spPr bwMode="auto">
            <a:xfrm>
              <a:off x="3079" y="1991"/>
              <a:ext cx="86" cy="35"/>
            </a:xfrm>
            <a:custGeom>
              <a:avLst/>
              <a:gdLst>
                <a:gd name="T0" fmla="*/ 24 w 87"/>
                <a:gd name="T1" fmla="*/ 30 h 36"/>
                <a:gd name="T2" fmla="*/ 24 w 87"/>
                <a:gd name="T3" fmla="*/ 21 h 36"/>
                <a:gd name="T4" fmla="*/ 24 w 87"/>
                <a:gd name="T5" fmla="*/ 16 h 36"/>
                <a:gd name="T6" fmla="*/ 0 w 87"/>
                <a:gd name="T7" fmla="*/ 0 h 36"/>
                <a:gd name="T8" fmla="*/ 40 w 87"/>
                <a:gd name="T9" fmla="*/ 0 h 36"/>
                <a:gd name="T10" fmla="*/ 51 w 87"/>
                <a:gd name="T11" fmla="*/ 9 h 36"/>
                <a:gd name="T12" fmla="*/ 65 w 87"/>
                <a:gd name="T13" fmla="*/ 9 h 36"/>
                <a:gd name="T14" fmla="*/ 81 w 87"/>
                <a:gd name="T15" fmla="*/ 21 h 36"/>
                <a:gd name="T16" fmla="*/ 74 w 87"/>
                <a:gd name="T17" fmla="*/ 21 h 36"/>
                <a:gd name="T18" fmla="*/ 81 w 87"/>
                <a:gd name="T19" fmla="*/ 30 h 36"/>
                <a:gd name="T20" fmla="*/ 65 w 87"/>
                <a:gd name="T21" fmla="*/ 30 h 36"/>
                <a:gd name="T22" fmla="*/ 57 w 87"/>
                <a:gd name="T23" fmla="*/ 30 h 36"/>
                <a:gd name="T24" fmla="*/ 43 w 87"/>
                <a:gd name="T25" fmla="*/ 30 h 36"/>
                <a:gd name="T26" fmla="*/ 24 w 87"/>
                <a:gd name="T27" fmla="*/ 30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7"/>
                <a:gd name="T43" fmla="*/ 0 h 36"/>
                <a:gd name="T44" fmla="*/ 87 w 87"/>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7" h="36">
                  <a:moveTo>
                    <a:pt x="24" y="35"/>
                  </a:moveTo>
                  <a:lnTo>
                    <a:pt x="24" y="26"/>
                  </a:lnTo>
                  <a:lnTo>
                    <a:pt x="24" y="16"/>
                  </a:lnTo>
                  <a:lnTo>
                    <a:pt x="0" y="0"/>
                  </a:lnTo>
                  <a:lnTo>
                    <a:pt x="40" y="0"/>
                  </a:lnTo>
                  <a:lnTo>
                    <a:pt x="56" y="9"/>
                  </a:lnTo>
                  <a:lnTo>
                    <a:pt x="70" y="9"/>
                  </a:lnTo>
                  <a:lnTo>
                    <a:pt x="86" y="26"/>
                  </a:lnTo>
                  <a:lnTo>
                    <a:pt x="79" y="26"/>
                  </a:lnTo>
                  <a:lnTo>
                    <a:pt x="86" y="35"/>
                  </a:lnTo>
                  <a:lnTo>
                    <a:pt x="70" y="35"/>
                  </a:lnTo>
                  <a:lnTo>
                    <a:pt x="62" y="35"/>
                  </a:lnTo>
                  <a:lnTo>
                    <a:pt x="46" y="35"/>
                  </a:lnTo>
                  <a:lnTo>
                    <a:pt x="24" y="35"/>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197" name="Freeform 1076"/>
            <p:cNvSpPr>
              <a:spLocks noChangeAspect="1"/>
            </p:cNvSpPr>
            <p:nvPr/>
          </p:nvSpPr>
          <p:spPr bwMode="auto">
            <a:xfrm>
              <a:off x="3079" y="1991"/>
              <a:ext cx="86" cy="35"/>
            </a:xfrm>
            <a:custGeom>
              <a:avLst/>
              <a:gdLst>
                <a:gd name="T0" fmla="*/ 24 w 87"/>
                <a:gd name="T1" fmla="*/ 30 h 36"/>
                <a:gd name="T2" fmla="*/ 24 w 87"/>
                <a:gd name="T3" fmla="*/ 21 h 36"/>
                <a:gd name="T4" fmla="*/ 24 w 87"/>
                <a:gd name="T5" fmla="*/ 16 h 36"/>
                <a:gd name="T6" fmla="*/ 0 w 87"/>
                <a:gd name="T7" fmla="*/ 0 h 36"/>
                <a:gd name="T8" fmla="*/ 40 w 87"/>
                <a:gd name="T9" fmla="*/ 0 h 36"/>
                <a:gd name="T10" fmla="*/ 51 w 87"/>
                <a:gd name="T11" fmla="*/ 9 h 36"/>
                <a:gd name="T12" fmla="*/ 65 w 87"/>
                <a:gd name="T13" fmla="*/ 9 h 36"/>
                <a:gd name="T14" fmla="*/ 81 w 87"/>
                <a:gd name="T15" fmla="*/ 21 h 36"/>
                <a:gd name="T16" fmla="*/ 74 w 87"/>
                <a:gd name="T17" fmla="*/ 21 h 36"/>
                <a:gd name="T18" fmla="*/ 81 w 87"/>
                <a:gd name="T19" fmla="*/ 30 h 36"/>
                <a:gd name="T20" fmla="*/ 65 w 87"/>
                <a:gd name="T21" fmla="*/ 30 h 36"/>
                <a:gd name="T22" fmla="*/ 57 w 87"/>
                <a:gd name="T23" fmla="*/ 30 h 36"/>
                <a:gd name="T24" fmla="*/ 43 w 87"/>
                <a:gd name="T25" fmla="*/ 30 h 36"/>
                <a:gd name="T26" fmla="*/ 24 w 87"/>
                <a:gd name="T27" fmla="*/ 30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7"/>
                <a:gd name="T43" fmla="*/ 0 h 36"/>
                <a:gd name="T44" fmla="*/ 87 w 87"/>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7" h="36">
                  <a:moveTo>
                    <a:pt x="24" y="35"/>
                  </a:moveTo>
                  <a:lnTo>
                    <a:pt x="24" y="26"/>
                  </a:lnTo>
                  <a:lnTo>
                    <a:pt x="24" y="16"/>
                  </a:lnTo>
                  <a:lnTo>
                    <a:pt x="0" y="0"/>
                  </a:lnTo>
                  <a:lnTo>
                    <a:pt x="40" y="0"/>
                  </a:lnTo>
                  <a:lnTo>
                    <a:pt x="56" y="9"/>
                  </a:lnTo>
                  <a:lnTo>
                    <a:pt x="70" y="9"/>
                  </a:lnTo>
                  <a:lnTo>
                    <a:pt x="86" y="26"/>
                  </a:lnTo>
                  <a:lnTo>
                    <a:pt x="79" y="26"/>
                  </a:lnTo>
                  <a:lnTo>
                    <a:pt x="86" y="35"/>
                  </a:lnTo>
                  <a:lnTo>
                    <a:pt x="70" y="35"/>
                  </a:lnTo>
                  <a:lnTo>
                    <a:pt x="62" y="35"/>
                  </a:lnTo>
                  <a:lnTo>
                    <a:pt x="46" y="35"/>
                  </a:lnTo>
                  <a:lnTo>
                    <a:pt x="24" y="35"/>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198" name="Freeform 1077"/>
            <p:cNvSpPr>
              <a:spLocks noChangeAspect="1"/>
            </p:cNvSpPr>
            <p:nvPr/>
          </p:nvSpPr>
          <p:spPr bwMode="auto">
            <a:xfrm>
              <a:off x="2911" y="1896"/>
              <a:ext cx="50" cy="55"/>
            </a:xfrm>
            <a:custGeom>
              <a:avLst/>
              <a:gdLst>
                <a:gd name="T0" fmla="*/ 0 w 50"/>
                <a:gd name="T1" fmla="*/ 6 h 59"/>
                <a:gd name="T2" fmla="*/ 8 w 50"/>
                <a:gd name="T3" fmla="*/ 6 h 59"/>
                <a:gd name="T4" fmla="*/ 24 w 50"/>
                <a:gd name="T5" fmla="*/ 21 h 59"/>
                <a:gd name="T6" fmla="*/ 24 w 50"/>
                <a:gd name="T7" fmla="*/ 41 h 59"/>
                <a:gd name="T8" fmla="*/ 31 w 50"/>
                <a:gd name="T9" fmla="*/ 29 h 59"/>
                <a:gd name="T10" fmla="*/ 49 w 50"/>
                <a:gd name="T11" fmla="*/ 29 h 59"/>
                <a:gd name="T12" fmla="*/ 49 w 50"/>
                <a:gd name="T13" fmla="*/ 21 h 59"/>
                <a:gd name="T14" fmla="*/ 40 w 50"/>
                <a:gd name="T15" fmla="*/ 10 h 59"/>
                <a:gd name="T16" fmla="*/ 40 w 50"/>
                <a:gd name="T17" fmla="*/ 6 h 59"/>
                <a:gd name="T18" fmla="*/ 16 w 50"/>
                <a:gd name="T19" fmla="*/ 0 h 59"/>
                <a:gd name="T20" fmla="*/ 0 w 50"/>
                <a:gd name="T21" fmla="*/ 6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
                <a:gd name="T34" fmla="*/ 0 h 59"/>
                <a:gd name="T35" fmla="*/ 50 w 50"/>
                <a:gd name="T36" fmla="*/ 59 h 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 h="59">
                  <a:moveTo>
                    <a:pt x="0" y="6"/>
                  </a:moveTo>
                  <a:lnTo>
                    <a:pt x="8" y="6"/>
                  </a:lnTo>
                  <a:lnTo>
                    <a:pt x="24" y="31"/>
                  </a:lnTo>
                  <a:lnTo>
                    <a:pt x="24" y="58"/>
                  </a:lnTo>
                  <a:lnTo>
                    <a:pt x="31" y="41"/>
                  </a:lnTo>
                  <a:lnTo>
                    <a:pt x="49" y="41"/>
                  </a:lnTo>
                  <a:lnTo>
                    <a:pt x="49" y="31"/>
                  </a:lnTo>
                  <a:lnTo>
                    <a:pt x="40" y="15"/>
                  </a:lnTo>
                  <a:lnTo>
                    <a:pt x="40" y="6"/>
                  </a:lnTo>
                  <a:lnTo>
                    <a:pt x="16" y="0"/>
                  </a:lnTo>
                  <a:lnTo>
                    <a:pt x="0" y="6"/>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199" name="Freeform 1078"/>
            <p:cNvSpPr>
              <a:spLocks noChangeAspect="1"/>
            </p:cNvSpPr>
            <p:nvPr/>
          </p:nvSpPr>
          <p:spPr bwMode="auto">
            <a:xfrm>
              <a:off x="2911" y="1896"/>
              <a:ext cx="50" cy="55"/>
            </a:xfrm>
            <a:custGeom>
              <a:avLst/>
              <a:gdLst>
                <a:gd name="T0" fmla="*/ 0 w 50"/>
                <a:gd name="T1" fmla="*/ 6 h 59"/>
                <a:gd name="T2" fmla="*/ 8 w 50"/>
                <a:gd name="T3" fmla="*/ 6 h 59"/>
                <a:gd name="T4" fmla="*/ 24 w 50"/>
                <a:gd name="T5" fmla="*/ 21 h 59"/>
                <a:gd name="T6" fmla="*/ 24 w 50"/>
                <a:gd name="T7" fmla="*/ 41 h 59"/>
                <a:gd name="T8" fmla="*/ 31 w 50"/>
                <a:gd name="T9" fmla="*/ 29 h 59"/>
                <a:gd name="T10" fmla="*/ 49 w 50"/>
                <a:gd name="T11" fmla="*/ 29 h 59"/>
                <a:gd name="T12" fmla="*/ 49 w 50"/>
                <a:gd name="T13" fmla="*/ 21 h 59"/>
                <a:gd name="T14" fmla="*/ 40 w 50"/>
                <a:gd name="T15" fmla="*/ 10 h 59"/>
                <a:gd name="T16" fmla="*/ 40 w 50"/>
                <a:gd name="T17" fmla="*/ 6 h 59"/>
                <a:gd name="T18" fmla="*/ 16 w 50"/>
                <a:gd name="T19" fmla="*/ 0 h 59"/>
                <a:gd name="T20" fmla="*/ 0 w 50"/>
                <a:gd name="T21" fmla="*/ 6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
                <a:gd name="T34" fmla="*/ 0 h 59"/>
                <a:gd name="T35" fmla="*/ 50 w 50"/>
                <a:gd name="T36" fmla="*/ 59 h 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 h="59">
                  <a:moveTo>
                    <a:pt x="0" y="6"/>
                  </a:moveTo>
                  <a:lnTo>
                    <a:pt x="8" y="6"/>
                  </a:lnTo>
                  <a:lnTo>
                    <a:pt x="24" y="31"/>
                  </a:lnTo>
                  <a:lnTo>
                    <a:pt x="24" y="58"/>
                  </a:lnTo>
                  <a:lnTo>
                    <a:pt x="31" y="41"/>
                  </a:lnTo>
                  <a:lnTo>
                    <a:pt x="49" y="41"/>
                  </a:lnTo>
                  <a:lnTo>
                    <a:pt x="49" y="31"/>
                  </a:lnTo>
                  <a:lnTo>
                    <a:pt x="40" y="15"/>
                  </a:lnTo>
                  <a:lnTo>
                    <a:pt x="40" y="6"/>
                  </a:lnTo>
                  <a:lnTo>
                    <a:pt x="16" y="0"/>
                  </a:lnTo>
                  <a:lnTo>
                    <a:pt x="0" y="6"/>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200" name="Freeform 1079"/>
            <p:cNvSpPr>
              <a:spLocks noChangeAspect="1"/>
            </p:cNvSpPr>
            <p:nvPr/>
          </p:nvSpPr>
          <p:spPr bwMode="auto">
            <a:xfrm>
              <a:off x="3124" y="2025"/>
              <a:ext cx="41" cy="39"/>
            </a:xfrm>
            <a:custGeom>
              <a:avLst/>
              <a:gdLst>
                <a:gd name="T0" fmla="*/ 40 w 41"/>
                <a:gd name="T1" fmla="*/ 29 h 42"/>
                <a:gd name="T2" fmla="*/ 40 w 41"/>
                <a:gd name="T3" fmla="*/ 23 h 42"/>
                <a:gd name="T4" fmla="*/ 33 w 41"/>
                <a:gd name="T5" fmla="*/ 18 h 42"/>
                <a:gd name="T6" fmla="*/ 33 w 41"/>
                <a:gd name="T7" fmla="*/ 12 h 42"/>
                <a:gd name="T8" fmla="*/ 16 w 41"/>
                <a:gd name="T9" fmla="*/ 0 h 42"/>
                <a:gd name="T10" fmla="*/ 0 w 41"/>
                <a:gd name="T11" fmla="*/ 0 h 42"/>
                <a:gd name="T12" fmla="*/ 9 w 41"/>
                <a:gd name="T13" fmla="*/ 18 h 42"/>
                <a:gd name="T14" fmla="*/ 16 w 41"/>
                <a:gd name="T15" fmla="*/ 18 h 42"/>
                <a:gd name="T16" fmla="*/ 33 w 41"/>
                <a:gd name="T17" fmla="*/ 23 h 42"/>
                <a:gd name="T18" fmla="*/ 33 w 41"/>
                <a:gd name="T19" fmla="*/ 29 h 42"/>
                <a:gd name="T20" fmla="*/ 40 w 41"/>
                <a:gd name="T21" fmla="*/ 29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
                <a:gd name="T34" fmla="*/ 0 h 42"/>
                <a:gd name="T35" fmla="*/ 41 w 41"/>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 h="42">
                  <a:moveTo>
                    <a:pt x="40" y="41"/>
                  </a:moveTo>
                  <a:lnTo>
                    <a:pt x="40" y="33"/>
                  </a:lnTo>
                  <a:lnTo>
                    <a:pt x="33" y="25"/>
                  </a:lnTo>
                  <a:lnTo>
                    <a:pt x="33" y="17"/>
                  </a:lnTo>
                  <a:lnTo>
                    <a:pt x="16" y="0"/>
                  </a:lnTo>
                  <a:lnTo>
                    <a:pt x="0" y="0"/>
                  </a:lnTo>
                  <a:lnTo>
                    <a:pt x="9" y="25"/>
                  </a:lnTo>
                  <a:lnTo>
                    <a:pt x="16" y="25"/>
                  </a:lnTo>
                  <a:lnTo>
                    <a:pt x="33" y="33"/>
                  </a:lnTo>
                  <a:lnTo>
                    <a:pt x="33" y="41"/>
                  </a:lnTo>
                  <a:lnTo>
                    <a:pt x="40" y="41"/>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201" name="Freeform 1080"/>
            <p:cNvSpPr>
              <a:spLocks noChangeAspect="1"/>
            </p:cNvSpPr>
            <p:nvPr/>
          </p:nvSpPr>
          <p:spPr bwMode="auto">
            <a:xfrm>
              <a:off x="3124" y="2025"/>
              <a:ext cx="41" cy="39"/>
            </a:xfrm>
            <a:custGeom>
              <a:avLst/>
              <a:gdLst>
                <a:gd name="T0" fmla="*/ 40 w 41"/>
                <a:gd name="T1" fmla="*/ 29 h 42"/>
                <a:gd name="T2" fmla="*/ 40 w 41"/>
                <a:gd name="T3" fmla="*/ 23 h 42"/>
                <a:gd name="T4" fmla="*/ 33 w 41"/>
                <a:gd name="T5" fmla="*/ 18 h 42"/>
                <a:gd name="T6" fmla="*/ 33 w 41"/>
                <a:gd name="T7" fmla="*/ 12 h 42"/>
                <a:gd name="T8" fmla="*/ 16 w 41"/>
                <a:gd name="T9" fmla="*/ 0 h 42"/>
                <a:gd name="T10" fmla="*/ 0 w 41"/>
                <a:gd name="T11" fmla="*/ 0 h 42"/>
                <a:gd name="T12" fmla="*/ 9 w 41"/>
                <a:gd name="T13" fmla="*/ 18 h 42"/>
                <a:gd name="T14" fmla="*/ 16 w 41"/>
                <a:gd name="T15" fmla="*/ 18 h 42"/>
                <a:gd name="T16" fmla="*/ 33 w 41"/>
                <a:gd name="T17" fmla="*/ 23 h 42"/>
                <a:gd name="T18" fmla="*/ 33 w 41"/>
                <a:gd name="T19" fmla="*/ 29 h 42"/>
                <a:gd name="T20" fmla="*/ 40 w 41"/>
                <a:gd name="T21" fmla="*/ 29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
                <a:gd name="T34" fmla="*/ 0 h 42"/>
                <a:gd name="T35" fmla="*/ 41 w 41"/>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 h="42">
                  <a:moveTo>
                    <a:pt x="40" y="41"/>
                  </a:moveTo>
                  <a:lnTo>
                    <a:pt x="40" y="33"/>
                  </a:lnTo>
                  <a:lnTo>
                    <a:pt x="33" y="25"/>
                  </a:lnTo>
                  <a:lnTo>
                    <a:pt x="33" y="17"/>
                  </a:lnTo>
                  <a:lnTo>
                    <a:pt x="16" y="0"/>
                  </a:lnTo>
                  <a:lnTo>
                    <a:pt x="0" y="0"/>
                  </a:lnTo>
                  <a:lnTo>
                    <a:pt x="9" y="25"/>
                  </a:lnTo>
                  <a:lnTo>
                    <a:pt x="16" y="25"/>
                  </a:lnTo>
                  <a:lnTo>
                    <a:pt x="33" y="33"/>
                  </a:lnTo>
                  <a:lnTo>
                    <a:pt x="33" y="41"/>
                  </a:lnTo>
                  <a:lnTo>
                    <a:pt x="40" y="41"/>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202" name="Freeform 1081"/>
            <p:cNvSpPr>
              <a:spLocks noChangeAspect="1"/>
            </p:cNvSpPr>
            <p:nvPr/>
          </p:nvSpPr>
          <p:spPr bwMode="auto">
            <a:xfrm>
              <a:off x="3141" y="2048"/>
              <a:ext cx="19" cy="16"/>
            </a:xfrm>
            <a:custGeom>
              <a:avLst/>
              <a:gdLst>
                <a:gd name="T0" fmla="*/ 22 w 18"/>
                <a:gd name="T1" fmla="*/ 11 h 17"/>
                <a:gd name="T2" fmla="*/ 8 w 18"/>
                <a:gd name="T3" fmla="*/ 11 h 17"/>
                <a:gd name="T4" fmla="*/ 0 w 18"/>
                <a:gd name="T5" fmla="*/ 0 h 17"/>
                <a:gd name="T6" fmla="*/ 22 w 18"/>
                <a:gd name="T7" fmla="*/ 7 h 17"/>
                <a:gd name="T8" fmla="*/ 22 w 18"/>
                <a:gd name="T9" fmla="*/ 11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17" y="16"/>
                  </a:moveTo>
                  <a:lnTo>
                    <a:pt x="8" y="16"/>
                  </a:lnTo>
                  <a:lnTo>
                    <a:pt x="0" y="0"/>
                  </a:lnTo>
                  <a:lnTo>
                    <a:pt x="17" y="7"/>
                  </a:lnTo>
                  <a:lnTo>
                    <a:pt x="17" y="16"/>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203" name="Freeform 1082"/>
            <p:cNvSpPr>
              <a:spLocks noChangeAspect="1"/>
            </p:cNvSpPr>
            <p:nvPr/>
          </p:nvSpPr>
          <p:spPr bwMode="auto">
            <a:xfrm>
              <a:off x="3141" y="2048"/>
              <a:ext cx="19" cy="16"/>
            </a:xfrm>
            <a:custGeom>
              <a:avLst/>
              <a:gdLst>
                <a:gd name="T0" fmla="*/ 22 w 18"/>
                <a:gd name="T1" fmla="*/ 11 h 17"/>
                <a:gd name="T2" fmla="*/ 8 w 18"/>
                <a:gd name="T3" fmla="*/ 11 h 17"/>
                <a:gd name="T4" fmla="*/ 0 w 18"/>
                <a:gd name="T5" fmla="*/ 0 h 17"/>
                <a:gd name="T6" fmla="*/ 22 w 18"/>
                <a:gd name="T7" fmla="*/ 7 h 17"/>
                <a:gd name="T8" fmla="*/ 22 w 18"/>
                <a:gd name="T9" fmla="*/ 11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17" y="16"/>
                  </a:moveTo>
                  <a:lnTo>
                    <a:pt x="8" y="16"/>
                  </a:lnTo>
                  <a:lnTo>
                    <a:pt x="0" y="0"/>
                  </a:lnTo>
                  <a:lnTo>
                    <a:pt x="17" y="7"/>
                  </a:lnTo>
                  <a:lnTo>
                    <a:pt x="17" y="16"/>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204" name="Freeform 1083"/>
            <p:cNvSpPr>
              <a:spLocks noChangeAspect="1"/>
            </p:cNvSpPr>
            <p:nvPr/>
          </p:nvSpPr>
          <p:spPr bwMode="auto">
            <a:xfrm>
              <a:off x="3141" y="2016"/>
              <a:ext cx="73" cy="56"/>
            </a:xfrm>
            <a:custGeom>
              <a:avLst/>
              <a:gdLst>
                <a:gd name="T0" fmla="*/ 22 w 73"/>
                <a:gd name="T1" fmla="*/ 39 h 59"/>
                <a:gd name="T2" fmla="*/ 41 w 73"/>
                <a:gd name="T3" fmla="*/ 32 h 59"/>
                <a:gd name="T4" fmla="*/ 47 w 73"/>
                <a:gd name="T5" fmla="*/ 32 h 59"/>
                <a:gd name="T6" fmla="*/ 41 w 73"/>
                <a:gd name="T7" fmla="*/ 39 h 59"/>
                <a:gd name="T8" fmla="*/ 56 w 73"/>
                <a:gd name="T9" fmla="*/ 45 h 59"/>
                <a:gd name="T10" fmla="*/ 47 w 73"/>
                <a:gd name="T11" fmla="*/ 39 h 59"/>
                <a:gd name="T12" fmla="*/ 56 w 73"/>
                <a:gd name="T13" fmla="*/ 39 h 59"/>
                <a:gd name="T14" fmla="*/ 56 w 73"/>
                <a:gd name="T15" fmla="*/ 26 h 59"/>
                <a:gd name="T16" fmla="*/ 72 w 73"/>
                <a:gd name="T17" fmla="*/ 20 h 59"/>
                <a:gd name="T18" fmla="*/ 56 w 73"/>
                <a:gd name="T19" fmla="*/ 10 h 59"/>
                <a:gd name="T20" fmla="*/ 47 w 73"/>
                <a:gd name="T21" fmla="*/ 0 h 59"/>
                <a:gd name="T22" fmla="*/ 41 w 73"/>
                <a:gd name="T23" fmla="*/ 7 h 59"/>
                <a:gd name="T24" fmla="*/ 32 w 73"/>
                <a:gd name="T25" fmla="*/ 7 h 59"/>
                <a:gd name="T26" fmla="*/ 22 w 73"/>
                <a:gd name="T27" fmla="*/ 0 h 59"/>
                <a:gd name="T28" fmla="*/ 17 w 73"/>
                <a:gd name="T29" fmla="*/ 0 h 59"/>
                <a:gd name="T30" fmla="*/ 22 w 73"/>
                <a:gd name="T31" fmla="*/ 7 h 59"/>
                <a:gd name="T32" fmla="*/ 8 w 73"/>
                <a:gd name="T33" fmla="*/ 7 h 59"/>
                <a:gd name="T34" fmla="*/ 0 w 73"/>
                <a:gd name="T35" fmla="*/ 7 h 59"/>
                <a:gd name="T36" fmla="*/ 17 w 73"/>
                <a:gd name="T37" fmla="*/ 20 h 59"/>
                <a:gd name="T38" fmla="*/ 17 w 73"/>
                <a:gd name="T39" fmla="*/ 26 h 59"/>
                <a:gd name="T40" fmla="*/ 22 w 73"/>
                <a:gd name="T41" fmla="*/ 32 h 59"/>
                <a:gd name="T42" fmla="*/ 22 w 73"/>
                <a:gd name="T43" fmla="*/ 39 h 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3"/>
                <a:gd name="T67" fmla="*/ 0 h 59"/>
                <a:gd name="T68" fmla="*/ 73 w 73"/>
                <a:gd name="T69" fmla="*/ 59 h 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3" h="59">
                  <a:moveTo>
                    <a:pt x="22" y="50"/>
                  </a:moveTo>
                  <a:lnTo>
                    <a:pt x="41" y="42"/>
                  </a:lnTo>
                  <a:lnTo>
                    <a:pt x="47" y="42"/>
                  </a:lnTo>
                  <a:lnTo>
                    <a:pt x="41" y="50"/>
                  </a:lnTo>
                  <a:lnTo>
                    <a:pt x="56" y="58"/>
                  </a:lnTo>
                  <a:lnTo>
                    <a:pt x="47" y="50"/>
                  </a:lnTo>
                  <a:lnTo>
                    <a:pt x="56" y="50"/>
                  </a:lnTo>
                  <a:lnTo>
                    <a:pt x="56" y="34"/>
                  </a:lnTo>
                  <a:lnTo>
                    <a:pt x="72" y="25"/>
                  </a:lnTo>
                  <a:lnTo>
                    <a:pt x="56" y="15"/>
                  </a:lnTo>
                  <a:lnTo>
                    <a:pt x="47" y="0"/>
                  </a:lnTo>
                  <a:lnTo>
                    <a:pt x="41" y="7"/>
                  </a:lnTo>
                  <a:lnTo>
                    <a:pt x="32" y="7"/>
                  </a:lnTo>
                  <a:lnTo>
                    <a:pt x="22" y="0"/>
                  </a:lnTo>
                  <a:lnTo>
                    <a:pt x="17" y="0"/>
                  </a:lnTo>
                  <a:lnTo>
                    <a:pt x="22" y="7"/>
                  </a:lnTo>
                  <a:lnTo>
                    <a:pt x="8" y="7"/>
                  </a:lnTo>
                  <a:lnTo>
                    <a:pt x="0" y="7"/>
                  </a:lnTo>
                  <a:lnTo>
                    <a:pt x="17" y="25"/>
                  </a:lnTo>
                  <a:lnTo>
                    <a:pt x="17" y="34"/>
                  </a:lnTo>
                  <a:lnTo>
                    <a:pt x="22" y="42"/>
                  </a:lnTo>
                  <a:lnTo>
                    <a:pt x="22" y="50"/>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205" name="Freeform 1084"/>
            <p:cNvSpPr>
              <a:spLocks noChangeAspect="1"/>
            </p:cNvSpPr>
            <p:nvPr/>
          </p:nvSpPr>
          <p:spPr bwMode="auto">
            <a:xfrm>
              <a:off x="3141" y="2016"/>
              <a:ext cx="73" cy="56"/>
            </a:xfrm>
            <a:custGeom>
              <a:avLst/>
              <a:gdLst>
                <a:gd name="T0" fmla="*/ 22 w 73"/>
                <a:gd name="T1" fmla="*/ 39 h 59"/>
                <a:gd name="T2" fmla="*/ 41 w 73"/>
                <a:gd name="T3" fmla="*/ 32 h 59"/>
                <a:gd name="T4" fmla="*/ 47 w 73"/>
                <a:gd name="T5" fmla="*/ 32 h 59"/>
                <a:gd name="T6" fmla="*/ 41 w 73"/>
                <a:gd name="T7" fmla="*/ 39 h 59"/>
                <a:gd name="T8" fmla="*/ 56 w 73"/>
                <a:gd name="T9" fmla="*/ 45 h 59"/>
                <a:gd name="T10" fmla="*/ 47 w 73"/>
                <a:gd name="T11" fmla="*/ 39 h 59"/>
                <a:gd name="T12" fmla="*/ 56 w 73"/>
                <a:gd name="T13" fmla="*/ 39 h 59"/>
                <a:gd name="T14" fmla="*/ 56 w 73"/>
                <a:gd name="T15" fmla="*/ 26 h 59"/>
                <a:gd name="T16" fmla="*/ 72 w 73"/>
                <a:gd name="T17" fmla="*/ 20 h 59"/>
                <a:gd name="T18" fmla="*/ 56 w 73"/>
                <a:gd name="T19" fmla="*/ 10 h 59"/>
                <a:gd name="T20" fmla="*/ 47 w 73"/>
                <a:gd name="T21" fmla="*/ 0 h 59"/>
                <a:gd name="T22" fmla="*/ 41 w 73"/>
                <a:gd name="T23" fmla="*/ 7 h 59"/>
                <a:gd name="T24" fmla="*/ 32 w 73"/>
                <a:gd name="T25" fmla="*/ 7 h 59"/>
                <a:gd name="T26" fmla="*/ 22 w 73"/>
                <a:gd name="T27" fmla="*/ 0 h 59"/>
                <a:gd name="T28" fmla="*/ 17 w 73"/>
                <a:gd name="T29" fmla="*/ 0 h 59"/>
                <a:gd name="T30" fmla="*/ 22 w 73"/>
                <a:gd name="T31" fmla="*/ 7 h 59"/>
                <a:gd name="T32" fmla="*/ 8 w 73"/>
                <a:gd name="T33" fmla="*/ 7 h 59"/>
                <a:gd name="T34" fmla="*/ 0 w 73"/>
                <a:gd name="T35" fmla="*/ 7 h 59"/>
                <a:gd name="T36" fmla="*/ 17 w 73"/>
                <a:gd name="T37" fmla="*/ 20 h 59"/>
                <a:gd name="T38" fmla="*/ 17 w 73"/>
                <a:gd name="T39" fmla="*/ 26 h 59"/>
                <a:gd name="T40" fmla="*/ 22 w 73"/>
                <a:gd name="T41" fmla="*/ 32 h 59"/>
                <a:gd name="T42" fmla="*/ 22 w 73"/>
                <a:gd name="T43" fmla="*/ 39 h 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3"/>
                <a:gd name="T67" fmla="*/ 0 h 59"/>
                <a:gd name="T68" fmla="*/ 73 w 73"/>
                <a:gd name="T69" fmla="*/ 59 h 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3" h="59">
                  <a:moveTo>
                    <a:pt x="22" y="50"/>
                  </a:moveTo>
                  <a:lnTo>
                    <a:pt x="41" y="42"/>
                  </a:lnTo>
                  <a:lnTo>
                    <a:pt x="47" y="42"/>
                  </a:lnTo>
                  <a:lnTo>
                    <a:pt x="41" y="50"/>
                  </a:lnTo>
                  <a:lnTo>
                    <a:pt x="56" y="58"/>
                  </a:lnTo>
                  <a:lnTo>
                    <a:pt x="47" y="50"/>
                  </a:lnTo>
                  <a:lnTo>
                    <a:pt x="56" y="50"/>
                  </a:lnTo>
                  <a:lnTo>
                    <a:pt x="56" y="34"/>
                  </a:lnTo>
                  <a:lnTo>
                    <a:pt x="72" y="25"/>
                  </a:lnTo>
                  <a:lnTo>
                    <a:pt x="56" y="15"/>
                  </a:lnTo>
                  <a:lnTo>
                    <a:pt x="47" y="0"/>
                  </a:lnTo>
                  <a:lnTo>
                    <a:pt x="41" y="7"/>
                  </a:lnTo>
                  <a:lnTo>
                    <a:pt x="32" y="7"/>
                  </a:lnTo>
                  <a:lnTo>
                    <a:pt x="22" y="0"/>
                  </a:lnTo>
                  <a:lnTo>
                    <a:pt x="17" y="0"/>
                  </a:lnTo>
                  <a:lnTo>
                    <a:pt x="22" y="7"/>
                  </a:lnTo>
                  <a:lnTo>
                    <a:pt x="8" y="7"/>
                  </a:lnTo>
                  <a:lnTo>
                    <a:pt x="0" y="7"/>
                  </a:lnTo>
                  <a:lnTo>
                    <a:pt x="17" y="25"/>
                  </a:lnTo>
                  <a:lnTo>
                    <a:pt x="17" y="34"/>
                  </a:lnTo>
                  <a:lnTo>
                    <a:pt x="22" y="42"/>
                  </a:lnTo>
                  <a:lnTo>
                    <a:pt x="22" y="50"/>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206" name="Freeform 1085"/>
            <p:cNvSpPr>
              <a:spLocks noChangeAspect="1"/>
            </p:cNvSpPr>
            <p:nvPr/>
          </p:nvSpPr>
          <p:spPr bwMode="auto">
            <a:xfrm>
              <a:off x="2721" y="1380"/>
              <a:ext cx="160" cy="379"/>
            </a:xfrm>
            <a:custGeom>
              <a:avLst/>
              <a:gdLst>
                <a:gd name="T0" fmla="*/ 0 w 161"/>
                <a:gd name="T1" fmla="*/ 236 h 401"/>
                <a:gd name="T2" fmla="*/ 8 w 161"/>
                <a:gd name="T3" fmla="*/ 236 h 401"/>
                <a:gd name="T4" fmla="*/ 8 w 161"/>
                <a:gd name="T5" fmla="*/ 218 h 401"/>
                <a:gd name="T6" fmla="*/ 17 w 161"/>
                <a:gd name="T7" fmla="*/ 211 h 401"/>
                <a:gd name="T8" fmla="*/ 17 w 161"/>
                <a:gd name="T9" fmla="*/ 192 h 401"/>
                <a:gd name="T10" fmla="*/ 17 w 161"/>
                <a:gd name="T11" fmla="*/ 186 h 401"/>
                <a:gd name="T12" fmla="*/ 8 w 161"/>
                <a:gd name="T13" fmla="*/ 159 h 401"/>
                <a:gd name="T14" fmla="*/ 17 w 161"/>
                <a:gd name="T15" fmla="*/ 134 h 401"/>
                <a:gd name="T16" fmla="*/ 24 w 161"/>
                <a:gd name="T17" fmla="*/ 127 h 401"/>
                <a:gd name="T18" fmla="*/ 38 w 161"/>
                <a:gd name="T19" fmla="*/ 122 h 401"/>
                <a:gd name="T20" fmla="*/ 33 w 161"/>
                <a:gd name="T21" fmla="*/ 108 h 401"/>
                <a:gd name="T22" fmla="*/ 38 w 161"/>
                <a:gd name="T23" fmla="*/ 95 h 401"/>
                <a:gd name="T24" fmla="*/ 48 w 161"/>
                <a:gd name="T25" fmla="*/ 76 h 401"/>
                <a:gd name="T26" fmla="*/ 63 w 161"/>
                <a:gd name="T27" fmla="*/ 56 h 401"/>
                <a:gd name="T28" fmla="*/ 63 w 161"/>
                <a:gd name="T29" fmla="*/ 43 h 401"/>
                <a:gd name="T30" fmla="*/ 73 w 161"/>
                <a:gd name="T31" fmla="*/ 32 h 401"/>
                <a:gd name="T32" fmla="*/ 80 w 161"/>
                <a:gd name="T33" fmla="*/ 24 h 401"/>
                <a:gd name="T34" fmla="*/ 82 w 161"/>
                <a:gd name="T35" fmla="*/ 24 h 401"/>
                <a:gd name="T36" fmla="*/ 82 w 161"/>
                <a:gd name="T37" fmla="*/ 11 h 401"/>
                <a:gd name="T38" fmla="*/ 92 w 161"/>
                <a:gd name="T39" fmla="*/ 11 h 401"/>
                <a:gd name="T40" fmla="*/ 107 w 161"/>
                <a:gd name="T41" fmla="*/ 11 h 401"/>
                <a:gd name="T42" fmla="*/ 107 w 161"/>
                <a:gd name="T43" fmla="*/ 0 h 401"/>
                <a:gd name="T44" fmla="*/ 115 w 161"/>
                <a:gd name="T45" fmla="*/ 0 h 401"/>
                <a:gd name="T46" fmla="*/ 146 w 161"/>
                <a:gd name="T47" fmla="*/ 24 h 401"/>
                <a:gd name="T48" fmla="*/ 155 w 161"/>
                <a:gd name="T49" fmla="*/ 83 h 401"/>
                <a:gd name="T50" fmla="*/ 139 w 161"/>
                <a:gd name="T51" fmla="*/ 83 h 401"/>
                <a:gd name="T52" fmla="*/ 122 w 161"/>
                <a:gd name="T53" fmla="*/ 95 h 401"/>
                <a:gd name="T54" fmla="*/ 122 w 161"/>
                <a:gd name="T55" fmla="*/ 103 h 401"/>
                <a:gd name="T56" fmla="*/ 122 w 161"/>
                <a:gd name="T57" fmla="*/ 108 h 401"/>
                <a:gd name="T58" fmla="*/ 132 w 161"/>
                <a:gd name="T59" fmla="*/ 115 h 401"/>
                <a:gd name="T60" fmla="*/ 115 w 161"/>
                <a:gd name="T61" fmla="*/ 127 h 401"/>
                <a:gd name="T62" fmla="*/ 92 w 161"/>
                <a:gd name="T63" fmla="*/ 146 h 401"/>
                <a:gd name="T64" fmla="*/ 80 w 161"/>
                <a:gd name="T65" fmla="*/ 166 h 401"/>
                <a:gd name="T66" fmla="*/ 80 w 161"/>
                <a:gd name="T67" fmla="*/ 198 h 401"/>
                <a:gd name="T68" fmla="*/ 92 w 161"/>
                <a:gd name="T69" fmla="*/ 218 h 401"/>
                <a:gd name="T70" fmla="*/ 82 w 161"/>
                <a:gd name="T71" fmla="*/ 224 h 401"/>
                <a:gd name="T72" fmla="*/ 82 w 161"/>
                <a:gd name="T73" fmla="*/ 230 h 401"/>
                <a:gd name="T74" fmla="*/ 73 w 161"/>
                <a:gd name="T75" fmla="*/ 243 h 401"/>
                <a:gd name="T76" fmla="*/ 63 w 161"/>
                <a:gd name="T77" fmla="*/ 287 h 401"/>
                <a:gd name="T78" fmla="*/ 48 w 161"/>
                <a:gd name="T79" fmla="*/ 287 h 401"/>
                <a:gd name="T80" fmla="*/ 38 w 161"/>
                <a:gd name="T81" fmla="*/ 296 h 401"/>
                <a:gd name="T82" fmla="*/ 38 w 161"/>
                <a:gd name="T83" fmla="*/ 301 h 401"/>
                <a:gd name="T84" fmla="*/ 24 w 161"/>
                <a:gd name="T85" fmla="*/ 301 h 401"/>
                <a:gd name="T86" fmla="*/ 17 w 161"/>
                <a:gd name="T87" fmla="*/ 287 h 401"/>
                <a:gd name="T88" fmla="*/ 24 w 161"/>
                <a:gd name="T89" fmla="*/ 283 h 401"/>
                <a:gd name="T90" fmla="*/ 17 w 161"/>
                <a:gd name="T91" fmla="*/ 276 h 401"/>
                <a:gd name="T92" fmla="*/ 0 w 161"/>
                <a:gd name="T93" fmla="*/ 236 h 4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1"/>
                <a:gd name="T142" fmla="*/ 0 h 401"/>
                <a:gd name="T143" fmla="*/ 161 w 161"/>
                <a:gd name="T144" fmla="*/ 401 h 40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1" h="401">
                  <a:moveTo>
                    <a:pt x="0" y="313"/>
                  </a:moveTo>
                  <a:lnTo>
                    <a:pt x="8" y="313"/>
                  </a:lnTo>
                  <a:lnTo>
                    <a:pt x="8" y="289"/>
                  </a:lnTo>
                  <a:lnTo>
                    <a:pt x="17" y="279"/>
                  </a:lnTo>
                  <a:lnTo>
                    <a:pt x="17" y="255"/>
                  </a:lnTo>
                  <a:lnTo>
                    <a:pt x="17" y="247"/>
                  </a:lnTo>
                  <a:lnTo>
                    <a:pt x="8" y="211"/>
                  </a:lnTo>
                  <a:lnTo>
                    <a:pt x="17" y="178"/>
                  </a:lnTo>
                  <a:lnTo>
                    <a:pt x="24" y="168"/>
                  </a:lnTo>
                  <a:lnTo>
                    <a:pt x="38" y="162"/>
                  </a:lnTo>
                  <a:lnTo>
                    <a:pt x="33" y="143"/>
                  </a:lnTo>
                  <a:lnTo>
                    <a:pt x="38" y="126"/>
                  </a:lnTo>
                  <a:lnTo>
                    <a:pt x="48" y="100"/>
                  </a:lnTo>
                  <a:lnTo>
                    <a:pt x="63" y="74"/>
                  </a:lnTo>
                  <a:lnTo>
                    <a:pt x="63" y="58"/>
                  </a:lnTo>
                  <a:lnTo>
                    <a:pt x="73" y="42"/>
                  </a:lnTo>
                  <a:lnTo>
                    <a:pt x="80" y="32"/>
                  </a:lnTo>
                  <a:lnTo>
                    <a:pt x="87" y="32"/>
                  </a:lnTo>
                  <a:lnTo>
                    <a:pt x="87" y="16"/>
                  </a:lnTo>
                  <a:lnTo>
                    <a:pt x="97" y="16"/>
                  </a:lnTo>
                  <a:lnTo>
                    <a:pt x="112" y="16"/>
                  </a:lnTo>
                  <a:lnTo>
                    <a:pt x="112" y="0"/>
                  </a:lnTo>
                  <a:lnTo>
                    <a:pt x="120" y="0"/>
                  </a:lnTo>
                  <a:lnTo>
                    <a:pt x="151" y="32"/>
                  </a:lnTo>
                  <a:lnTo>
                    <a:pt x="160" y="110"/>
                  </a:lnTo>
                  <a:lnTo>
                    <a:pt x="144" y="110"/>
                  </a:lnTo>
                  <a:lnTo>
                    <a:pt x="127" y="126"/>
                  </a:lnTo>
                  <a:lnTo>
                    <a:pt x="127" y="136"/>
                  </a:lnTo>
                  <a:lnTo>
                    <a:pt x="127" y="143"/>
                  </a:lnTo>
                  <a:lnTo>
                    <a:pt x="137" y="152"/>
                  </a:lnTo>
                  <a:lnTo>
                    <a:pt x="120" y="168"/>
                  </a:lnTo>
                  <a:lnTo>
                    <a:pt x="97" y="195"/>
                  </a:lnTo>
                  <a:lnTo>
                    <a:pt x="80" y="220"/>
                  </a:lnTo>
                  <a:lnTo>
                    <a:pt x="80" y="262"/>
                  </a:lnTo>
                  <a:lnTo>
                    <a:pt x="97" y="289"/>
                  </a:lnTo>
                  <a:lnTo>
                    <a:pt x="87" y="297"/>
                  </a:lnTo>
                  <a:lnTo>
                    <a:pt x="87" y="305"/>
                  </a:lnTo>
                  <a:lnTo>
                    <a:pt x="73" y="323"/>
                  </a:lnTo>
                  <a:lnTo>
                    <a:pt x="63" y="382"/>
                  </a:lnTo>
                  <a:lnTo>
                    <a:pt x="48" y="382"/>
                  </a:lnTo>
                  <a:lnTo>
                    <a:pt x="38" y="391"/>
                  </a:lnTo>
                  <a:lnTo>
                    <a:pt x="38" y="400"/>
                  </a:lnTo>
                  <a:lnTo>
                    <a:pt x="24" y="400"/>
                  </a:lnTo>
                  <a:lnTo>
                    <a:pt x="17" y="382"/>
                  </a:lnTo>
                  <a:lnTo>
                    <a:pt x="24" y="374"/>
                  </a:lnTo>
                  <a:lnTo>
                    <a:pt x="17" y="366"/>
                  </a:lnTo>
                  <a:lnTo>
                    <a:pt x="0" y="313"/>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207" name="Freeform 1086"/>
            <p:cNvSpPr>
              <a:spLocks noChangeAspect="1"/>
            </p:cNvSpPr>
            <p:nvPr/>
          </p:nvSpPr>
          <p:spPr bwMode="auto">
            <a:xfrm>
              <a:off x="2721" y="1380"/>
              <a:ext cx="160" cy="379"/>
            </a:xfrm>
            <a:custGeom>
              <a:avLst/>
              <a:gdLst>
                <a:gd name="T0" fmla="*/ 0 w 161"/>
                <a:gd name="T1" fmla="*/ 236 h 401"/>
                <a:gd name="T2" fmla="*/ 8 w 161"/>
                <a:gd name="T3" fmla="*/ 236 h 401"/>
                <a:gd name="T4" fmla="*/ 8 w 161"/>
                <a:gd name="T5" fmla="*/ 218 h 401"/>
                <a:gd name="T6" fmla="*/ 17 w 161"/>
                <a:gd name="T7" fmla="*/ 211 h 401"/>
                <a:gd name="T8" fmla="*/ 17 w 161"/>
                <a:gd name="T9" fmla="*/ 192 h 401"/>
                <a:gd name="T10" fmla="*/ 17 w 161"/>
                <a:gd name="T11" fmla="*/ 186 h 401"/>
                <a:gd name="T12" fmla="*/ 8 w 161"/>
                <a:gd name="T13" fmla="*/ 159 h 401"/>
                <a:gd name="T14" fmla="*/ 17 w 161"/>
                <a:gd name="T15" fmla="*/ 134 h 401"/>
                <a:gd name="T16" fmla="*/ 24 w 161"/>
                <a:gd name="T17" fmla="*/ 127 h 401"/>
                <a:gd name="T18" fmla="*/ 38 w 161"/>
                <a:gd name="T19" fmla="*/ 122 h 401"/>
                <a:gd name="T20" fmla="*/ 33 w 161"/>
                <a:gd name="T21" fmla="*/ 108 h 401"/>
                <a:gd name="T22" fmla="*/ 38 w 161"/>
                <a:gd name="T23" fmla="*/ 95 h 401"/>
                <a:gd name="T24" fmla="*/ 48 w 161"/>
                <a:gd name="T25" fmla="*/ 76 h 401"/>
                <a:gd name="T26" fmla="*/ 63 w 161"/>
                <a:gd name="T27" fmla="*/ 56 h 401"/>
                <a:gd name="T28" fmla="*/ 63 w 161"/>
                <a:gd name="T29" fmla="*/ 43 h 401"/>
                <a:gd name="T30" fmla="*/ 73 w 161"/>
                <a:gd name="T31" fmla="*/ 32 h 401"/>
                <a:gd name="T32" fmla="*/ 80 w 161"/>
                <a:gd name="T33" fmla="*/ 24 h 401"/>
                <a:gd name="T34" fmla="*/ 82 w 161"/>
                <a:gd name="T35" fmla="*/ 24 h 401"/>
                <a:gd name="T36" fmla="*/ 82 w 161"/>
                <a:gd name="T37" fmla="*/ 11 h 401"/>
                <a:gd name="T38" fmla="*/ 92 w 161"/>
                <a:gd name="T39" fmla="*/ 11 h 401"/>
                <a:gd name="T40" fmla="*/ 107 w 161"/>
                <a:gd name="T41" fmla="*/ 11 h 401"/>
                <a:gd name="T42" fmla="*/ 107 w 161"/>
                <a:gd name="T43" fmla="*/ 0 h 401"/>
                <a:gd name="T44" fmla="*/ 115 w 161"/>
                <a:gd name="T45" fmla="*/ 0 h 401"/>
                <a:gd name="T46" fmla="*/ 146 w 161"/>
                <a:gd name="T47" fmla="*/ 24 h 401"/>
                <a:gd name="T48" fmla="*/ 155 w 161"/>
                <a:gd name="T49" fmla="*/ 83 h 401"/>
                <a:gd name="T50" fmla="*/ 139 w 161"/>
                <a:gd name="T51" fmla="*/ 83 h 401"/>
                <a:gd name="T52" fmla="*/ 122 w 161"/>
                <a:gd name="T53" fmla="*/ 95 h 401"/>
                <a:gd name="T54" fmla="*/ 122 w 161"/>
                <a:gd name="T55" fmla="*/ 103 h 401"/>
                <a:gd name="T56" fmla="*/ 122 w 161"/>
                <a:gd name="T57" fmla="*/ 108 h 401"/>
                <a:gd name="T58" fmla="*/ 132 w 161"/>
                <a:gd name="T59" fmla="*/ 115 h 401"/>
                <a:gd name="T60" fmla="*/ 115 w 161"/>
                <a:gd name="T61" fmla="*/ 127 h 401"/>
                <a:gd name="T62" fmla="*/ 92 w 161"/>
                <a:gd name="T63" fmla="*/ 146 h 401"/>
                <a:gd name="T64" fmla="*/ 80 w 161"/>
                <a:gd name="T65" fmla="*/ 166 h 401"/>
                <a:gd name="T66" fmla="*/ 80 w 161"/>
                <a:gd name="T67" fmla="*/ 198 h 401"/>
                <a:gd name="T68" fmla="*/ 92 w 161"/>
                <a:gd name="T69" fmla="*/ 218 h 401"/>
                <a:gd name="T70" fmla="*/ 82 w 161"/>
                <a:gd name="T71" fmla="*/ 224 h 401"/>
                <a:gd name="T72" fmla="*/ 82 w 161"/>
                <a:gd name="T73" fmla="*/ 230 h 401"/>
                <a:gd name="T74" fmla="*/ 73 w 161"/>
                <a:gd name="T75" fmla="*/ 243 h 401"/>
                <a:gd name="T76" fmla="*/ 63 w 161"/>
                <a:gd name="T77" fmla="*/ 287 h 401"/>
                <a:gd name="T78" fmla="*/ 48 w 161"/>
                <a:gd name="T79" fmla="*/ 287 h 401"/>
                <a:gd name="T80" fmla="*/ 38 w 161"/>
                <a:gd name="T81" fmla="*/ 296 h 401"/>
                <a:gd name="T82" fmla="*/ 38 w 161"/>
                <a:gd name="T83" fmla="*/ 301 h 401"/>
                <a:gd name="T84" fmla="*/ 24 w 161"/>
                <a:gd name="T85" fmla="*/ 301 h 401"/>
                <a:gd name="T86" fmla="*/ 17 w 161"/>
                <a:gd name="T87" fmla="*/ 287 h 401"/>
                <a:gd name="T88" fmla="*/ 24 w 161"/>
                <a:gd name="T89" fmla="*/ 283 h 401"/>
                <a:gd name="T90" fmla="*/ 17 w 161"/>
                <a:gd name="T91" fmla="*/ 276 h 401"/>
                <a:gd name="T92" fmla="*/ 0 w 161"/>
                <a:gd name="T93" fmla="*/ 236 h 4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1"/>
                <a:gd name="T142" fmla="*/ 0 h 401"/>
                <a:gd name="T143" fmla="*/ 161 w 161"/>
                <a:gd name="T144" fmla="*/ 401 h 40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1" h="401">
                  <a:moveTo>
                    <a:pt x="0" y="313"/>
                  </a:moveTo>
                  <a:lnTo>
                    <a:pt x="8" y="313"/>
                  </a:lnTo>
                  <a:lnTo>
                    <a:pt x="8" y="289"/>
                  </a:lnTo>
                  <a:lnTo>
                    <a:pt x="17" y="279"/>
                  </a:lnTo>
                  <a:lnTo>
                    <a:pt x="17" y="255"/>
                  </a:lnTo>
                  <a:lnTo>
                    <a:pt x="17" y="247"/>
                  </a:lnTo>
                  <a:lnTo>
                    <a:pt x="8" y="211"/>
                  </a:lnTo>
                  <a:lnTo>
                    <a:pt x="17" y="178"/>
                  </a:lnTo>
                  <a:lnTo>
                    <a:pt x="24" y="168"/>
                  </a:lnTo>
                  <a:lnTo>
                    <a:pt x="38" y="162"/>
                  </a:lnTo>
                  <a:lnTo>
                    <a:pt x="33" y="143"/>
                  </a:lnTo>
                  <a:lnTo>
                    <a:pt x="38" y="126"/>
                  </a:lnTo>
                  <a:lnTo>
                    <a:pt x="48" y="100"/>
                  </a:lnTo>
                  <a:lnTo>
                    <a:pt x="63" y="74"/>
                  </a:lnTo>
                  <a:lnTo>
                    <a:pt x="63" y="58"/>
                  </a:lnTo>
                  <a:lnTo>
                    <a:pt x="73" y="42"/>
                  </a:lnTo>
                  <a:lnTo>
                    <a:pt x="80" y="32"/>
                  </a:lnTo>
                  <a:lnTo>
                    <a:pt x="87" y="32"/>
                  </a:lnTo>
                  <a:lnTo>
                    <a:pt x="87" y="16"/>
                  </a:lnTo>
                  <a:lnTo>
                    <a:pt x="97" y="16"/>
                  </a:lnTo>
                  <a:lnTo>
                    <a:pt x="112" y="16"/>
                  </a:lnTo>
                  <a:lnTo>
                    <a:pt x="112" y="0"/>
                  </a:lnTo>
                  <a:lnTo>
                    <a:pt x="120" y="0"/>
                  </a:lnTo>
                  <a:lnTo>
                    <a:pt x="151" y="32"/>
                  </a:lnTo>
                  <a:lnTo>
                    <a:pt x="160" y="110"/>
                  </a:lnTo>
                  <a:lnTo>
                    <a:pt x="144" y="110"/>
                  </a:lnTo>
                  <a:lnTo>
                    <a:pt x="127" y="126"/>
                  </a:lnTo>
                  <a:lnTo>
                    <a:pt x="127" y="136"/>
                  </a:lnTo>
                  <a:lnTo>
                    <a:pt x="127" y="143"/>
                  </a:lnTo>
                  <a:lnTo>
                    <a:pt x="137" y="152"/>
                  </a:lnTo>
                  <a:lnTo>
                    <a:pt x="120" y="168"/>
                  </a:lnTo>
                  <a:lnTo>
                    <a:pt x="97" y="195"/>
                  </a:lnTo>
                  <a:lnTo>
                    <a:pt x="80" y="220"/>
                  </a:lnTo>
                  <a:lnTo>
                    <a:pt x="80" y="262"/>
                  </a:lnTo>
                  <a:lnTo>
                    <a:pt x="97" y="289"/>
                  </a:lnTo>
                  <a:lnTo>
                    <a:pt x="87" y="297"/>
                  </a:lnTo>
                  <a:lnTo>
                    <a:pt x="87" y="305"/>
                  </a:lnTo>
                  <a:lnTo>
                    <a:pt x="73" y="323"/>
                  </a:lnTo>
                  <a:lnTo>
                    <a:pt x="63" y="382"/>
                  </a:lnTo>
                  <a:lnTo>
                    <a:pt x="48" y="382"/>
                  </a:lnTo>
                  <a:lnTo>
                    <a:pt x="38" y="391"/>
                  </a:lnTo>
                  <a:lnTo>
                    <a:pt x="38" y="400"/>
                  </a:lnTo>
                  <a:lnTo>
                    <a:pt x="24" y="400"/>
                  </a:lnTo>
                  <a:lnTo>
                    <a:pt x="17" y="382"/>
                  </a:lnTo>
                  <a:lnTo>
                    <a:pt x="24" y="374"/>
                  </a:lnTo>
                  <a:lnTo>
                    <a:pt x="17" y="366"/>
                  </a:lnTo>
                  <a:lnTo>
                    <a:pt x="0" y="313"/>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208" name="Freeform 1087"/>
            <p:cNvSpPr>
              <a:spLocks noChangeAspect="1"/>
            </p:cNvSpPr>
            <p:nvPr/>
          </p:nvSpPr>
          <p:spPr bwMode="auto">
            <a:xfrm>
              <a:off x="2485" y="1758"/>
              <a:ext cx="31" cy="33"/>
            </a:xfrm>
            <a:custGeom>
              <a:avLst/>
              <a:gdLst>
                <a:gd name="T0" fmla="*/ 17 w 32"/>
                <a:gd name="T1" fmla="*/ 25 h 35"/>
                <a:gd name="T2" fmla="*/ 17 w 32"/>
                <a:gd name="T3" fmla="*/ 19 h 35"/>
                <a:gd name="T4" fmla="*/ 7 w 32"/>
                <a:gd name="T5" fmla="*/ 19 h 35"/>
                <a:gd name="T6" fmla="*/ 0 w 32"/>
                <a:gd name="T7" fmla="*/ 11 h 35"/>
                <a:gd name="T8" fmla="*/ 7 w 32"/>
                <a:gd name="T9" fmla="*/ 0 h 35"/>
                <a:gd name="T10" fmla="*/ 17 w 32"/>
                <a:gd name="T11" fmla="*/ 8 h 35"/>
                <a:gd name="T12" fmla="*/ 26 w 32"/>
                <a:gd name="T13" fmla="*/ 19 h 35"/>
                <a:gd name="T14" fmla="*/ 17 w 32"/>
                <a:gd name="T15" fmla="*/ 25 h 35"/>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35"/>
                <a:gd name="T26" fmla="*/ 32 w 32"/>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35">
                  <a:moveTo>
                    <a:pt x="22" y="34"/>
                  </a:moveTo>
                  <a:lnTo>
                    <a:pt x="22" y="24"/>
                  </a:lnTo>
                  <a:lnTo>
                    <a:pt x="7" y="24"/>
                  </a:lnTo>
                  <a:lnTo>
                    <a:pt x="0" y="16"/>
                  </a:lnTo>
                  <a:lnTo>
                    <a:pt x="7" y="0"/>
                  </a:lnTo>
                  <a:lnTo>
                    <a:pt x="22" y="8"/>
                  </a:lnTo>
                  <a:lnTo>
                    <a:pt x="31" y="24"/>
                  </a:lnTo>
                  <a:lnTo>
                    <a:pt x="22" y="34"/>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209" name="Freeform 1088"/>
            <p:cNvSpPr>
              <a:spLocks noChangeAspect="1"/>
            </p:cNvSpPr>
            <p:nvPr/>
          </p:nvSpPr>
          <p:spPr bwMode="auto">
            <a:xfrm>
              <a:off x="2485" y="1758"/>
              <a:ext cx="31" cy="33"/>
            </a:xfrm>
            <a:custGeom>
              <a:avLst/>
              <a:gdLst>
                <a:gd name="T0" fmla="*/ 17 w 32"/>
                <a:gd name="T1" fmla="*/ 25 h 35"/>
                <a:gd name="T2" fmla="*/ 17 w 32"/>
                <a:gd name="T3" fmla="*/ 19 h 35"/>
                <a:gd name="T4" fmla="*/ 7 w 32"/>
                <a:gd name="T5" fmla="*/ 19 h 35"/>
                <a:gd name="T6" fmla="*/ 0 w 32"/>
                <a:gd name="T7" fmla="*/ 11 h 35"/>
                <a:gd name="T8" fmla="*/ 7 w 32"/>
                <a:gd name="T9" fmla="*/ 0 h 35"/>
                <a:gd name="T10" fmla="*/ 17 w 32"/>
                <a:gd name="T11" fmla="*/ 8 h 35"/>
                <a:gd name="T12" fmla="*/ 26 w 32"/>
                <a:gd name="T13" fmla="*/ 19 h 35"/>
                <a:gd name="T14" fmla="*/ 17 w 32"/>
                <a:gd name="T15" fmla="*/ 25 h 35"/>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35"/>
                <a:gd name="T26" fmla="*/ 32 w 32"/>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35">
                  <a:moveTo>
                    <a:pt x="22" y="34"/>
                  </a:moveTo>
                  <a:lnTo>
                    <a:pt x="22" y="24"/>
                  </a:lnTo>
                  <a:lnTo>
                    <a:pt x="7" y="24"/>
                  </a:lnTo>
                  <a:lnTo>
                    <a:pt x="0" y="16"/>
                  </a:lnTo>
                  <a:lnTo>
                    <a:pt x="7" y="0"/>
                  </a:lnTo>
                  <a:lnTo>
                    <a:pt x="22" y="8"/>
                  </a:lnTo>
                  <a:lnTo>
                    <a:pt x="31" y="24"/>
                  </a:lnTo>
                  <a:lnTo>
                    <a:pt x="22" y="34"/>
                  </a:lnTo>
                </a:path>
              </a:pathLst>
            </a:custGeom>
            <a:solidFill>
              <a:schemeClr val="accent3">
                <a:lumMod val="75000"/>
              </a:schemeClr>
            </a:solidFill>
            <a:ln w="12700" cap="rnd">
              <a:solidFill>
                <a:schemeClr val="bg2"/>
              </a:solidFill>
              <a:round/>
              <a:headEnd type="none" w="sm" len="sm"/>
              <a:tailEnd type="none" w="sm" len="sm"/>
            </a:ln>
          </p:spPr>
          <p:txBody>
            <a:bodyPr/>
            <a:lstStyle/>
            <a:p>
              <a:pPr eaLnBrk="0" hangingPunct="0"/>
              <a:endParaRPr lang="en-US"/>
            </a:p>
          </p:txBody>
        </p:sp>
        <p:sp>
          <p:nvSpPr>
            <p:cNvPr id="210" name="Freeform 1089"/>
            <p:cNvSpPr>
              <a:spLocks noChangeAspect="1"/>
            </p:cNvSpPr>
            <p:nvPr/>
          </p:nvSpPr>
          <p:spPr bwMode="auto">
            <a:xfrm>
              <a:off x="2452" y="1758"/>
              <a:ext cx="56" cy="82"/>
            </a:xfrm>
            <a:custGeom>
              <a:avLst/>
              <a:gdLst>
                <a:gd name="T0" fmla="*/ 35 w 57"/>
                <a:gd name="T1" fmla="*/ 0 h 87"/>
                <a:gd name="T2" fmla="*/ 28 w 57"/>
                <a:gd name="T3" fmla="*/ 11 h 87"/>
                <a:gd name="T4" fmla="*/ 35 w 57"/>
                <a:gd name="T5" fmla="*/ 20 h 87"/>
                <a:gd name="T6" fmla="*/ 51 w 57"/>
                <a:gd name="T7" fmla="*/ 20 h 87"/>
                <a:gd name="T8" fmla="*/ 51 w 57"/>
                <a:gd name="T9" fmla="*/ 25 h 87"/>
                <a:gd name="T10" fmla="*/ 51 w 57"/>
                <a:gd name="T11" fmla="*/ 38 h 87"/>
                <a:gd name="T12" fmla="*/ 43 w 57"/>
                <a:gd name="T13" fmla="*/ 57 h 87"/>
                <a:gd name="T14" fmla="*/ 8 w 57"/>
                <a:gd name="T15" fmla="*/ 64 h 87"/>
                <a:gd name="T16" fmla="*/ 0 w 57"/>
                <a:gd name="T17" fmla="*/ 57 h 87"/>
                <a:gd name="T18" fmla="*/ 8 w 57"/>
                <a:gd name="T19" fmla="*/ 57 h 87"/>
                <a:gd name="T20" fmla="*/ 17 w 57"/>
                <a:gd name="T21" fmla="*/ 38 h 87"/>
                <a:gd name="T22" fmla="*/ 8 w 57"/>
                <a:gd name="T23" fmla="*/ 33 h 87"/>
                <a:gd name="T24" fmla="*/ 17 w 57"/>
                <a:gd name="T25" fmla="*/ 25 h 87"/>
                <a:gd name="T26" fmla="*/ 8 w 57"/>
                <a:gd name="T27" fmla="*/ 25 h 87"/>
                <a:gd name="T28" fmla="*/ 8 w 57"/>
                <a:gd name="T29" fmla="*/ 20 h 87"/>
                <a:gd name="T30" fmla="*/ 24 w 57"/>
                <a:gd name="T31" fmla="*/ 20 h 87"/>
                <a:gd name="T32" fmla="*/ 28 w 57"/>
                <a:gd name="T33" fmla="*/ 11 h 87"/>
                <a:gd name="T34" fmla="*/ 24 w 57"/>
                <a:gd name="T35" fmla="*/ 11 h 87"/>
                <a:gd name="T36" fmla="*/ 24 w 57"/>
                <a:gd name="T37" fmla="*/ 8 h 87"/>
                <a:gd name="T38" fmla="*/ 35 w 57"/>
                <a:gd name="T39" fmla="*/ 0 h 8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7"/>
                <a:gd name="T61" fmla="*/ 0 h 87"/>
                <a:gd name="T62" fmla="*/ 57 w 57"/>
                <a:gd name="T63" fmla="*/ 87 h 8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7" h="87">
                  <a:moveTo>
                    <a:pt x="40" y="0"/>
                  </a:moveTo>
                  <a:lnTo>
                    <a:pt x="33" y="16"/>
                  </a:lnTo>
                  <a:lnTo>
                    <a:pt x="40" y="25"/>
                  </a:lnTo>
                  <a:lnTo>
                    <a:pt x="56" y="25"/>
                  </a:lnTo>
                  <a:lnTo>
                    <a:pt x="56" y="34"/>
                  </a:lnTo>
                  <a:lnTo>
                    <a:pt x="56" y="51"/>
                  </a:lnTo>
                  <a:lnTo>
                    <a:pt x="48" y="76"/>
                  </a:lnTo>
                  <a:lnTo>
                    <a:pt x="8" y="86"/>
                  </a:lnTo>
                  <a:lnTo>
                    <a:pt x="0" y="76"/>
                  </a:lnTo>
                  <a:lnTo>
                    <a:pt x="8" y="76"/>
                  </a:lnTo>
                  <a:lnTo>
                    <a:pt x="17" y="51"/>
                  </a:lnTo>
                  <a:lnTo>
                    <a:pt x="8" y="43"/>
                  </a:lnTo>
                  <a:lnTo>
                    <a:pt x="17" y="34"/>
                  </a:lnTo>
                  <a:lnTo>
                    <a:pt x="8" y="34"/>
                  </a:lnTo>
                  <a:lnTo>
                    <a:pt x="8" y="25"/>
                  </a:lnTo>
                  <a:lnTo>
                    <a:pt x="24" y="25"/>
                  </a:lnTo>
                  <a:lnTo>
                    <a:pt x="33" y="16"/>
                  </a:lnTo>
                  <a:lnTo>
                    <a:pt x="24" y="16"/>
                  </a:lnTo>
                  <a:lnTo>
                    <a:pt x="24" y="9"/>
                  </a:lnTo>
                  <a:lnTo>
                    <a:pt x="40" y="0"/>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211" name="Freeform 1090"/>
            <p:cNvSpPr>
              <a:spLocks noChangeAspect="1"/>
            </p:cNvSpPr>
            <p:nvPr/>
          </p:nvSpPr>
          <p:spPr bwMode="auto">
            <a:xfrm>
              <a:off x="2452" y="1758"/>
              <a:ext cx="56" cy="82"/>
            </a:xfrm>
            <a:custGeom>
              <a:avLst/>
              <a:gdLst>
                <a:gd name="T0" fmla="*/ 35 w 57"/>
                <a:gd name="T1" fmla="*/ 0 h 87"/>
                <a:gd name="T2" fmla="*/ 28 w 57"/>
                <a:gd name="T3" fmla="*/ 11 h 87"/>
                <a:gd name="T4" fmla="*/ 35 w 57"/>
                <a:gd name="T5" fmla="*/ 20 h 87"/>
                <a:gd name="T6" fmla="*/ 51 w 57"/>
                <a:gd name="T7" fmla="*/ 20 h 87"/>
                <a:gd name="T8" fmla="*/ 51 w 57"/>
                <a:gd name="T9" fmla="*/ 25 h 87"/>
                <a:gd name="T10" fmla="*/ 51 w 57"/>
                <a:gd name="T11" fmla="*/ 38 h 87"/>
                <a:gd name="T12" fmla="*/ 43 w 57"/>
                <a:gd name="T13" fmla="*/ 57 h 87"/>
                <a:gd name="T14" fmla="*/ 8 w 57"/>
                <a:gd name="T15" fmla="*/ 64 h 87"/>
                <a:gd name="T16" fmla="*/ 0 w 57"/>
                <a:gd name="T17" fmla="*/ 57 h 87"/>
                <a:gd name="T18" fmla="*/ 8 w 57"/>
                <a:gd name="T19" fmla="*/ 57 h 87"/>
                <a:gd name="T20" fmla="*/ 17 w 57"/>
                <a:gd name="T21" fmla="*/ 38 h 87"/>
                <a:gd name="T22" fmla="*/ 8 w 57"/>
                <a:gd name="T23" fmla="*/ 33 h 87"/>
                <a:gd name="T24" fmla="*/ 17 w 57"/>
                <a:gd name="T25" fmla="*/ 25 h 87"/>
                <a:gd name="T26" fmla="*/ 8 w 57"/>
                <a:gd name="T27" fmla="*/ 25 h 87"/>
                <a:gd name="T28" fmla="*/ 8 w 57"/>
                <a:gd name="T29" fmla="*/ 20 h 87"/>
                <a:gd name="T30" fmla="*/ 24 w 57"/>
                <a:gd name="T31" fmla="*/ 20 h 87"/>
                <a:gd name="T32" fmla="*/ 28 w 57"/>
                <a:gd name="T33" fmla="*/ 11 h 87"/>
                <a:gd name="T34" fmla="*/ 24 w 57"/>
                <a:gd name="T35" fmla="*/ 11 h 87"/>
                <a:gd name="T36" fmla="*/ 24 w 57"/>
                <a:gd name="T37" fmla="*/ 8 h 87"/>
                <a:gd name="T38" fmla="*/ 35 w 57"/>
                <a:gd name="T39" fmla="*/ 0 h 8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7"/>
                <a:gd name="T61" fmla="*/ 0 h 87"/>
                <a:gd name="T62" fmla="*/ 57 w 57"/>
                <a:gd name="T63" fmla="*/ 87 h 8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7" h="87">
                  <a:moveTo>
                    <a:pt x="40" y="0"/>
                  </a:moveTo>
                  <a:lnTo>
                    <a:pt x="33" y="16"/>
                  </a:lnTo>
                  <a:lnTo>
                    <a:pt x="40" y="25"/>
                  </a:lnTo>
                  <a:lnTo>
                    <a:pt x="56" y="25"/>
                  </a:lnTo>
                  <a:lnTo>
                    <a:pt x="56" y="34"/>
                  </a:lnTo>
                  <a:lnTo>
                    <a:pt x="56" y="51"/>
                  </a:lnTo>
                  <a:lnTo>
                    <a:pt x="48" y="76"/>
                  </a:lnTo>
                  <a:lnTo>
                    <a:pt x="8" y="86"/>
                  </a:lnTo>
                  <a:lnTo>
                    <a:pt x="0" y="76"/>
                  </a:lnTo>
                  <a:lnTo>
                    <a:pt x="8" y="76"/>
                  </a:lnTo>
                  <a:lnTo>
                    <a:pt x="17" y="51"/>
                  </a:lnTo>
                  <a:lnTo>
                    <a:pt x="8" y="43"/>
                  </a:lnTo>
                  <a:lnTo>
                    <a:pt x="17" y="34"/>
                  </a:lnTo>
                  <a:lnTo>
                    <a:pt x="8" y="34"/>
                  </a:lnTo>
                  <a:lnTo>
                    <a:pt x="8" y="25"/>
                  </a:lnTo>
                  <a:lnTo>
                    <a:pt x="24" y="25"/>
                  </a:lnTo>
                  <a:lnTo>
                    <a:pt x="33" y="16"/>
                  </a:lnTo>
                  <a:lnTo>
                    <a:pt x="24" y="16"/>
                  </a:lnTo>
                  <a:lnTo>
                    <a:pt x="24" y="9"/>
                  </a:lnTo>
                  <a:lnTo>
                    <a:pt x="40" y="0"/>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212" name="Freeform 1091"/>
            <p:cNvSpPr>
              <a:spLocks noChangeAspect="1"/>
            </p:cNvSpPr>
            <p:nvPr/>
          </p:nvSpPr>
          <p:spPr bwMode="auto">
            <a:xfrm>
              <a:off x="2681" y="1709"/>
              <a:ext cx="40" cy="57"/>
            </a:xfrm>
            <a:custGeom>
              <a:avLst/>
              <a:gdLst>
                <a:gd name="T0" fmla="*/ 8 w 40"/>
                <a:gd name="T1" fmla="*/ 43 h 61"/>
                <a:gd name="T2" fmla="*/ 17 w 40"/>
                <a:gd name="T3" fmla="*/ 43 h 61"/>
                <a:gd name="T4" fmla="*/ 23 w 40"/>
                <a:gd name="T5" fmla="*/ 43 h 61"/>
                <a:gd name="T6" fmla="*/ 33 w 40"/>
                <a:gd name="T7" fmla="*/ 23 h 61"/>
                <a:gd name="T8" fmla="*/ 39 w 40"/>
                <a:gd name="T9" fmla="*/ 23 h 61"/>
                <a:gd name="T10" fmla="*/ 39 w 40"/>
                <a:gd name="T11" fmla="*/ 18 h 61"/>
                <a:gd name="T12" fmla="*/ 33 w 40"/>
                <a:gd name="T13" fmla="*/ 18 h 61"/>
                <a:gd name="T14" fmla="*/ 33 w 40"/>
                <a:gd name="T15" fmla="*/ 0 h 61"/>
                <a:gd name="T16" fmla="*/ 8 w 40"/>
                <a:gd name="T17" fmla="*/ 7 h 61"/>
                <a:gd name="T18" fmla="*/ 0 w 40"/>
                <a:gd name="T19" fmla="*/ 18 h 61"/>
                <a:gd name="T20" fmla="*/ 0 w 40"/>
                <a:gd name="T21" fmla="*/ 31 h 61"/>
                <a:gd name="T22" fmla="*/ 8 w 40"/>
                <a:gd name="T23" fmla="*/ 36 h 61"/>
                <a:gd name="T24" fmla="*/ 8 w 40"/>
                <a:gd name="T25" fmla="*/ 43 h 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61"/>
                <a:gd name="T41" fmla="*/ 40 w 40"/>
                <a:gd name="T42" fmla="*/ 61 h 6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61">
                  <a:moveTo>
                    <a:pt x="8" y="60"/>
                  </a:moveTo>
                  <a:lnTo>
                    <a:pt x="17" y="60"/>
                  </a:lnTo>
                  <a:lnTo>
                    <a:pt x="23" y="60"/>
                  </a:lnTo>
                  <a:lnTo>
                    <a:pt x="33" y="33"/>
                  </a:lnTo>
                  <a:lnTo>
                    <a:pt x="39" y="33"/>
                  </a:lnTo>
                  <a:lnTo>
                    <a:pt x="39" y="25"/>
                  </a:lnTo>
                  <a:lnTo>
                    <a:pt x="33" y="25"/>
                  </a:lnTo>
                  <a:lnTo>
                    <a:pt x="33" y="0"/>
                  </a:lnTo>
                  <a:lnTo>
                    <a:pt x="8" y="8"/>
                  </a:lnTo>
                  <a:lnTo>
                    <a:pt x="0" y="25"/>
                  </a:lnTo>
                  <a:lnTo>
                    <a:pt x="0" y="43"/>
                  </a:lnTo>
                  <a:lnTo>
                    <a:pt x="8" y="51"/>
                  </a:lnTo>
                  <a:lnTo>
                    <a:pt x="8" y="60"/>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213" name="Freeform 1092"/>
            <p:cNvSpPr>
              <a:spLocks noChangeAspect="1"/>
            </p:cNvSpPr>
            <p:nvPr/>
          </p:nvSpPr>
          <p:spPr bwMode="auto">
            <a:xfrm>
              <a:off x="2681" y="1709"/>
              <a:ext cx="40" cy="57"/>
            </a:xfrm>
            <a:custGeom>
              <a:avLst/>
              <a:gdLst>
                <a:gd name="T0" fmla="*/ 8 w 40"/>
                <a:gd name="T1" fmla="*/ 43 h 61"/>
                <a:gd name="T2" fmla="*/ 17 w 40"/>
                <a:gd name="T3" fmla="*/ 43 h 61"/>
                <a:gd name="T4" fmla="*/ 23 w 40"/>
                <a:gd name="T5" fmla="*/ 43 h 61"/>
                <a:gd name="T6" fmla="*/ 33 w 40"/>
                <a:gd name="T7" fmla="*/ 23 h 61"/>
                <a:gd name="T8" fmla="*/ 39 w 40"/>
                <a:gd name="T9" fmla="*/ 23 h 61"/>
                <a:gd name="T10" fmla="*/ 39 w 40"/>
                <a:gd name="T11" fmla="*/ 18 h 61"/>
                <a:gd name="T12" fmla="*/ 33 w 40"/>
                <a:gd name="T13" fmla="*/ 18 h 61"/>
                <a:gd name="T14" fmla="*/ 33 w 40"/>
                <a:gd name="T15" fmla="*/ 0 h 61"/>
                <a:gd name="T16" fmla="*/ 8 w 40"/>
                <a:gd name="T17" fmla="*/ 7 h 61"/>
                <a:gd name="T18" fmla="*/ 0 w 40"/>
                <a:gd name="T19" fmla="*/ 18 h 61"/>
                <a:gd name="T20" fmla="*/ 0 w 40"/>
                <a:gd name="T21" fmla="*/ 31 h 61"/>
                <a:gd name="T22" fmla="*/ 8 w 40"/>
                <a:gd name="T23" fmla="*/ 36 h 61"/>
                <a:gd name="T24" fmla="*/ 8 w 40"/>
                <a:gd name="T25" fmla="*/ 43 h 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61"/>
                <a:gd name="T41" fmla="*/ 40 w 40"/>
                <a:gd name="T42" fmla="*/ 61 h 6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61">
                  <a:moveTo>
                    <a:pt x="8" y="60"/>
                  </a:moveTo>
                  <a:lnTo>
                    <a:pt x="17" y="60"/>
                  </a:lnTo>
                  <a:lnTo>
                    <a:pt x="23" y="60"/>
                  </a:lnTo>
                  <a:lnTo>
                    <a:pt x="33" y="33"/>
                  </a:lnTo>
                  <a:lnTo>
                    <a:pt x="39" y="33"/>
                  </a:lnTo>
                  <a:lnTo>
                    <a:pt x="39" y="25"/>
                  </a:lnTo>
                  <a:lnTo>
                    <a:pt x="33" y="25"/>
                  </a:lnTo>
                  <a:lnTo>
                    <a:pt x="33" y="0"/>
                  </a:lnTo>
                  <a:lnTo>
                    <a:pt x="8" y="8"/>
                  </a:lnTo>
                  <a:lnTo>
                    <a:pt x="0" y="25"/>
                  </a:lnTo>
                  <a:lnTo>
                    <a:pt x="0" y="43"/>
                  </a:lnTo>
                  <a:lnTo>
                    <a:pt x="8" y="51"/>
                  </a:lnTo>
                  <a:lnTo>
                    <a:pt x="8" y="60"/>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214" name="Freeform 1093"/>
            <p:cNvSpPr>
              <a:spLocks noChangeAspect="1"/>
            </p:cNvSpPr>
            <p:nvPr/>
          </p:nvSpPr>
          <p:spPr bwMode="auto">
            <a:xfrm>
              <a:off x="2626" y="1798"/>
              <a:ext cx="50" cy="59"/>
            </a:xfrm>
            <a:custGeom>
              <a:avLst/>
              <a:gdLst>
                <a:gd name="T0" fmla="*/ 27 w 51"/>
                <a:gd name="T1" fmla="*/ 45 h 63"/>
                <a:gd name="T2" fmla="*/ 27 w 51"/>
                <a:gd name="T3" fmla="*/ 24 h 63"/>
                <a:gd name="T4" fmla="*/ 35 w 51"/>
                <a:gd name="T5" fmla="*/ 18 h 63"/>
                <a:gd name="T6" fmla="*/ 45 w 51"/>
                <a:gd name="T7" fmla="*/ 0 h 63"/>
                <a:gd name="T8" fmla="*/ 25 w 51"/>
                <a:gd name="T9" fmla="*/ 7 h 63"/>
                <a:gd name="T10" fmla="*/ 27 w 51"/>
                <a:gd name="T11" fmla="*/ 18 h 63"/>
                <a:gd name="T12" fmla="*/ 25 w 51"/>
                <a:gd name="T13" fmla="*/ 18 h 63"/>
                <a:gd name="T14" fmla="*/ 25 w 51"/>
                <a:gd name="T15" fmla="*/ 14 h 63"/>
                <a:gd name="T16" fmla="*/ 15 w 51"/>
                <a:gd name="T17" fmla="*/ 14 h 63"/>
                <a:gd name="T18" fmla="*/ 0 w 51"/>
                <a:gd name="T19" fmla="*/ 37 h 63"/>
                <a:gd name="T20" fmla="*/ 25 w 51"/>
                <a:gd name="T21" fmla="*/ 37 h 63"/>
                <a:gd name="T22" fmla="*/ 27 w 51"/>
                <a:gd name="T23" fmla="*/ 45 h 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1"/>
                <a:gd name="T37" fmla="*/ 0 h 63"/>
                <a:gd name="T38" fmla="*/ 51 w 51"/>
                <a:gd name="T39" fmla="*/ 63 h 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1" h="63">
                  <a:moveTo>
                    <a:pt x="32" y="62"/>
                  </a:moveTo>
                  <a:lnTo>
                    <a:pt x="32" y="34"/>
                  </a:lnTo>
                  <a:lnTo>
                    <a:pt x="40" y="24"/>
                  </a:lnTo>
                  <a:lnTo>
                    <a:pt x="50" y="0"/>
                  </a:lnTo>
                  <a:lnTo>
                    <a:pt x="25" y="8"/>
                  </a:lnTo>
                  <a:lnTo>
                    <a:pt x="32" y="24"/>
                  </a:lnTo>
                  <a:lnTo>
                    <a:pt x="25" y="24"/>
                  </a:lnTo>
                  <a:lnTo>
                    <a:pt x="25" y="19"/>
                  </a:lnTo>
                  <a:lnTo>
                    <a:pt x="15" y="19"/>
                  </a:lnTo>
                  <a:lnTo>
                    <a:pt x="0" y="52"/>
                  </a:lnTo>
                  <a:lnTo>
                    <a:pt x="25" y="52"/>
                  </a:lnTo>
                  <a:lnTo>
                    <a:pt x="32" y="62"/>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215" name="Freeform 1094"/>
            <p:cNvSpPr>
              <a:spLocks noChangeAspect="1"/>
            </p:cNvSpPr>
            <p:nvPr/>
          </p:nvSpPr>
          <p:spPr bwMode="auto">
            <a:xfrm>
              <a:off x="2626" y="1798"/>
              <a:ext cx="50" cy="59"/>
            </a:xfrm>
            <a:custGeom>
              <a:avLst/>
              <a:gdLst>
                <a:gd name="T0" fmla="*/ 27 w 51"/>
                <a:gd name="T1" fmla="*/ 45 h 63"/>
                <a:gd name="T2" fmla="*/ 27 w 51"/>
                <a:gd name="T3" fmla="*/ 24 h 63"/>
                <a:gd name="T4" fmla="*/ 35 w 51"/>
                <a:gd name="T5" fmla="*/ 18 h 63"/>
                <a:gd name="T6" fmla="*/ 45 w 51"/>
                <a:gd name="T7" fmla="*/ 0 h 63"/>
                <a:gd name="T8" fmla="*/ 25 w 51"/>
                <a:gd name="T9" fmla="*/ 7 h 63"/>
                <a:gd name="T10" fmla="*/ 27 w 51"/>
                <a:gd name="T11" fmla="*/ 18 h 63"/>
                <a:gd name="T12" fmla="*/ 25 w 51"/>
                <a:gd name="T13" fmla="*/ 18 h 63"/>
                <a:gd name="T14" fmla="*/ 25 w 51"/>
                <a:gd name="T15" fmla="*/ 14 h 63"/>
                <a:gd name="T16" fmla="*/ 15 w 51"/>
                <a:gd name="T17" fmla="*/ 14 h 63"/>
                <a:gd name="T18" fmla="*/ 0 w 51"/>
                <a:gd name="T19" fmla="*/ 37 h 63"/>
                <a:gd name="T20" fmla="*/ 25 w 51"/>
                <a:gd name="T21" fmla="*/ 37 h 63"/>
                <a:gd name="T22" fmla="*/ 27 w 51"/>
                <a:gd name="T23" fmla="*/ 45 h 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1"/>
                <a:gd name="T37" fmla="*/ 0 h 63"/>
                <a:gd name="T38" fmla="*/ 51 w 51"/>
                <a:gd name="T39" fmla="*/ 63 h 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1" h="63">
                  <a:moveTo>
                    <a:pt x="32" y="62"/>
                  </a:moveTo>
                  <a:lnTo>
                    <a:pt x="32" y="34"/>
                  </a:lnTo>
                  <a:lnTo>
                    <a:pt x="40" y="24"/>
                  </a:lnTo>
                  <a:lnTo>
                    <a:pt x="50" y="0"/>
                  </a:lnTo>
                  <a:lnTo>
                    <a:pt x="25" y="8"/>
                  </a:lnTo>
                  <a:lnTo>
                    <a:pt x="32" y="24"/>
                  </a:lnTo>
                  <a:lnTo>
                    <a:pt x="25" y="24"/>
                  </a:lnTo>
                  <a:lnTo>
                    <a:pt x="25" y="19"/>
                  </a:lnTo>
                  <a:lnTo>
                    <a:pt x="15" y="19"/>
                  </a:lnTo>
                  <a:lnTo>
                    <a:pt x="0" y="52"/>
                  </a:lnTo>
                  <a:lnTo>
                    <a:pt x="25" y="52"/>
                  </a:lnTo>
                  <a:lnTo>
                    <a:pt x="32" y="62"/>
                  </a:lnTo>
                </a:path>
              </a:pathLst>
            </a:custGeom>
            <a:solidFill>
              <a:schemeClr val="accent3">
                <a:lumMod val="75000"/>
              </a:schemeClr>
            </a:solidFill>
            <a:ln w="12700" cap="rnd">
              <a:solidFill>
                <a:schemeClr val="bg2"/>
              </a:solidFill>
              <a:round/>
              <a:headEnd type="none" w="sm" len="sm"/>
              <a:tailEnd type="none" w="sm" len="sm"/>
            </a:ln>
          </p:spPr>
          <p:txBody>
            <a:bodyPr/>
            <a:lstStyle/>
            <a:p>
              <a:pPr eaLnBrk="0" hangingPunct="0"/>
              <a:endParaRPr lang="en-US"/>
            </a:p>
          </p:txBody>
        </p:sp>
        <p:sp>
          <p:nvSpPr>
            <p:cNvPr id="216" name="Freeform 1095"/>
            <p:cNvSpPr>
              <a:spLocks noChangeAspect="1"/>
            </p:cNvSpPr>
            <p:nvPr/>
          </p:nvSpPr>
          <p:spPr bwMode="auto">
            <a:xfrm>
              <a:off x="2617" y="1847"/>
              <a:ext cx="41" cy="35"/>
            </a:xfrm>
            <a:custGeom>
              <a:avLst/>
              <a:gdLst>
                <a:gd name="T0" fmla="*/ 27 w 42"/>
                <a:gd name="T1" fmla="*/ 26 h 37"/>
                <a:gd name="T2" fmla="*/ 21 w 42"/>
                <a:gd name="T3" fmla="*/ 26 h 37"/>
                <a:gd name="T4" fmla="*/ 21 w 42"/>
                <a:gd name="T5" fmla="*/ 21 h 37"/>
                <a:gd name="T6" fmla="*/ 16 w 42"/>
                <a:gd name="T7" fmla="*/ 21 h 37"/>
                <a:gd name="T8" fmla="*/ 16 w 42"/>
                <a:gd name="T9" fmla="*/ 11 h 37"/>
                <a:gd name="T10" fmla="*/ 0 w 42"/>
                <a:gd name="T11" fmla="*/ 9 h 37"/>
                <a:gd name="T12" fmla="*/ 0 w 42"/>
                <a:gd name="T13" fmla="*/ 0 h 37"/>
                <a:gd name="T14" fmla="*/ 9 w 42"/>
                <a:gd name="T15" fmla="*/ 0 h 37"/>
                <a:gd name="T16" fmla="*/ 27 w 42"/>
                <a:gd name="T17" fmla="*/ 0 h 37"/>
                <a:gd name="T18" fmla="*/ 36 w 42"/>
                <a:gd name="T19" fmla="*/ 9 h 37"/>
                <a:gd name="T20" fmla="*/ 36 w 42"/>
                <a:gd name="T21" fmla="*/ 21 h 37"/>
                <a:gd name="T22" fmla="*/ 27 w 42"/>
                <a:gd name="T23" fmla="*/ 21 h 37"/>
                <a:gd name="T24" fmla="*/ 27 w 42"/>
                <a:gd name="T25" fmla="*/ 26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37"/>
                <a:gd name="T41" fmla="*/ 42 w 42"/>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37">
                  <a:moveTo>
                    <a:pt x="32" y="36"/>
                  </a:moveTo>
                  <a:lnTo>
                    <a:pt x="24" y="36"/>
                  </a:lnTo>
                  <a:lnTo>
                    <a:pt x="24" y="26"/>
                  </a:lnTo>
                  <a:lnTo>
                    <a:pt x="16" y="26"/>
                  </a:lnTo>
                  <a:lnTo>
                    <a:pt x="16" y="16"/>
                  </a:lnTo>
                  <a:lnTo>
                    <a:pt x="0" y="9"/>
                  </a:lnTo>
                  <a:lnTo>
                    <a:pt x="0" y="0"/>
                  </a:lnTo>
                  <a:lnTo>
                    <a:pt x="9" y="0"/>
                  </a:lnTo>
                  <a:lnTo>
                    <a:pt x="32" y="0"/>
                  </a:lnTo>
                  <a:lnTo>
                    <a:pt x="41" y="9"/>
                  </a:lnTo>
                  <a:lnTo>
                    <a:pt x="41" y="26"/>
                  </a:lnTo>
                  <a:lnTo>
                    <a:pt x="32" y="26"/>
                  </a:lnTo>
                  <a:lnTo>
                    <a:pt x="32" y="36"/>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217" name="Freeform 1096"/>
            <p:cNvSpPr>
              <a:spLocks noChangeAspect="1"/>
            </p:cNvSpPr>
            <p:nvPr/>
          </p:nvSpPr>
          <p:spPr bwMode="auto">
            <a:xfrm>
              <a:off x="2617" y="1847"/>
              <a:ext cx="41" cy="35"/>
            </a:xfrm>
            <a:custGeom>
              <a:avLst/>
              <a:gdLst>
                <a:gd name="T0" fmla="*/ 27 w 42"/>
                <a:gd name="T1" fmla="*/ 26 h 37"/>
                <a:gd name="T2" fmla="*/ 21 w 42"/>
                <a:gd name="T3" fmla="*/ 26 h 37"/>
                <a:gd name="T4" fmla="*/ 21 w 42"/>
                <a:gd name="T5" fmla="*/ 21 h 37"/>
                <a:gd name="T6" fmla="*/ 16 w 42"/>
                <a:gd name="T7" fmla="*/ 21 h 37"/>
                <a:gd name="T8" fmla="*/ 16 w 42"/>
                <a:gd name="T9" fmla="*/ 11 h 37"/>
                <a:gd name="T10" fmla="*/ 0 w 42"/>
                <a:gd name="T11" fmla="*/ 9 h 37"/>
                <a:gd name="T12" fmla="*/ 0 w 42"/>
                <a:gd name="T13" fmla="*/ 0 h 37"/>
                <a:gd name="T14" fmla="*/ 9 w 42"/>
                <a:gd name="T15" fmla="*/ 0 h 37"/>
                <a:gd name="T16" fmla="*/ 27 w 42"/>
                <a:gd name="T17" fmla="*/ 0 h 37"/>
                <a:gd name="T18" fmla="*/ 36 w 42"/>
                <a:gd name="T19" fmla="*/ 9 h 37"/>
                <a:gd name="T20" fmla="*/ 36 w 42"/>
                <a:gd name="T21" fmla="*/ 21 h 37"/>
                <a:gd name="T22" fmla="*/ 27 w 42"/>
                <a:gd name="T23" fmla="*/ 21 h 37"/>
                <a:gd name="T24" fmla="*/ 27 w 42"/>
                <a:gd name="T25" fmla="*/ 26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37"/>
                <a:gd name="T41" fmla="*/ 42 w 42"/>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37">
                  <a:moveTo>
                    <a:pt x="32" y="36"/>
                  </a:moveTo>
                  <a:lnTo>
                    <a:pt x="24" y="36"/>
                  </a:lnTo>
                  <a:lnTo>
                    <a:pt x="24" y="26"/>
                  </a:lnTo>
                  <a:lnTo>
                    <a:pt x="16" y="26"/>
                  </a:lnTo>
                  <a:lnTo>
                    <a:pt x="16" y="16"/>
                  </a:lnTo>
                  <a:lnTo>
                    <a:pt x="0" y="9"/>
                  </a:lnTo>
                  <a:lnTo>
                    <a:pt x="0" y="0"/>
                  </a:lnTo>
                  <a:lnTo>
                    <a:pt x="9" y="0"/>
                  </a:lnTo>
                  <a:lnTo>
                    <a:pt x="32" y="0"/>
                  </a:lnTo>
                  <a:lnTo>
                    <a:pt x="41" y="9"/>
                  </a:lnTo>
                  <a:lnTo>
                    <a:pt x="41" y="26"/>
                  </a:lnTo>
                  <a:lnTo>
                    <a:pt x="32" y="26"/>
                  </a:lnTo>
                  <a:lnTo>
                    <a:pt x="32" y="36"/>
                  </a:lnTo>
                </a:path>
              </a:pathLst>
            </a:custGeom>
            <a:solidFill>
              <a:schemeClr val="accent3">
                <a:lumMod val="75000"/>
              </a:schemeClr>
            </a:solidFill>
            <a:ln w="12700" cap="rnd">
              <a:solidFill>
                <a:schemeClr val="bg2"/>
              </a:solidFill>
              <a:round/>
              <a:headEnd type="none" w="sm" len="sm"/>
              <a:tailEnd type="none" w="sm" len="sm"/>
            </a:ln>
          </p:spPr>
          <p:txBody>
            <a:bodyPr/>
            <a:lstStyle/>
            <a:p>
              <a:pPr eaLnBrk="0" hangingPunct="0"/>
              <a:endParaRPr lang="en-US"/>
            </a:p>
          </p:txBody>
        </p:sp>
        <p:sp>
          <p:nvSpPr>
            <p:cNvPr id="218" name="Rectangle 1097"/>
            <p:cNvSpPr>
              <a:spLocks noChangeAspect="1" noChangeArrowheads="1"/>
            </p:cNvSpPr>
            <p:nvPr/>
          </p:nvSpPr>
          <p:spPr bwMode="auto">
            <a:xfrm>
              <a:off x="2652" y="1871"/>
              <a:ext cx="15" cy="15"/>
            </a:xfrm>
            <a:prstGeom prst="rect">
              <a:avLst/>
            </a:prstGeom>
            <a:grpFill/>
            <a:ln w="9525">
              <a:solidFill>
                <a:schemeClr val="bg2"/>
              </a:solidFill>
              <a:miter lim="800000"/>
              <a:headEnd/>
              <a:tailEnd/>
            </a:ln>
          </p:spPr>
          <p:txBody>
            <a:bodyPr wrap="none" lIns="73025" tIns="36513" rIns="73025" bIns="36513" anchor="ctr"/>
            <a:lstStyle/>
            <a:p>
              <a:pPr defTabSz="598488" eaLnBrk="0" hangingPunct="0">
                <a:spcBef>
                  <a:spcPct val="50000"/>
                </a:spcBef>
              </a:pPr>
              <a:endParaRPr lang="en-US">
                <a:latin typeface="Times New Roman" pitchFamily="18" charset="0"/>
                <a:cs typeface="Times New Roman" pitchFamily="18" charset="0"/>
              </a:endParaRPr>
            </a:p>
          </p:txBody>
        </p:sp>
        <p:sp>
          <p:nvSpPr>
            <p:cNvPr id="219" name="Rectangle 1098"/>
            <p:cNvSpPr>
              <a:spLocks noChangeAspect="1" noChangeArrowheads="1"/>
            </p:cNvSpPr>
            <p:nvPr/>
          </p:nvSpPr>
          <p:spPr bwMode="auto">
            <a:xfrm>
              <a:off x="2656" y="1876"/>
              <a:ext cx="9" cy="9"/>
            </a:xfrm>
            <a:prstGeom prst="rect">
              <a:avLst/>
            </a:prstGeom>
            <a:grpFill/>
            <a:ln w="12700">
              <a:solidFill>
                <a:schemeClr val="bg2"/>
              </a:solidFill>
              <a:miter lim="800000"/>
              <a:headEnd/>
              <a:tailEnd/>
            </a:ln>
          </p:spPr>
          <p:txBody>
            <a:bodyPr wrap="none" lIns="73025" tIns="36513" rIns="73025" bIns="36513" anchor="ctr"/>
            <a:lstStyle/>
            <a:p>
              <a:pPr defTabSz="598488" eaLnBrk="0" hangingPunct="0">
                <a:spcBef>
                  <a:spcPct val="50000"/>
                </a:spcBef>
              </a:pPr>
              <a:endParaRPr lang="en-US">
                <a:latin typeface="Times New Roman" pitchFamily="18" charset="0"/>
                <a:cs typeface="Times New Roman" pitchFamily="18" charset="0"/>
              </a:endParaRPr>
            </a:p>
          </p:txBody>
        </p:sp>
        <p:sp>
          <p:nvSpPr>
            <p:cNvPr id="220" name="Freeform 1099"/>
            <p:cNvSpPr>
              <a:spLocks noChangeAspect="1"/>
            </p:cNvSpPr>
            <p:nvPr/>
          </p:nvSpPr>
          <p:spPr bwMode="auto">
            <a:xfrm>
              <a:off x="2758" y="1765"/>
              <a:ext cx="123" cy="122"/>
            </a:xfrm>
            <a:custGeom>
              <a:avLst/>
              <a:gdLst>
                <a:gd name="T0" fmla="*/ 106 w 123"/>
                <a:gd name="T1" fmla="*/ 96 h 129"/>
                <a:gd name="T2" fmla="*/ 113 w 123"/>
                <a:gd name="T3" fmla="*/ 84 h 129"/>
                <a:gd name="T4" fmla="*/ 122 w 123"/>
                <a:gd name="T5" fmla="*/ 77 h 129"/>
                <a:gd name="T6" fmla="*/ 113 w 123"/>
                <a:gd name="T7" fmla="*/ 44 h 129"/>
                <a:gd name="T8" fmla="*/ 122 w 123"/>
                <a:gd name="T9" fmla="*/ 32 h 129"/>
                <a:gd name="T10" fmla="*/ 113 w 123"/>
                <a:gd name="T11" fmla="*/ 21 h 129"/>
                <a:gd name="T12" fmla="*/ 106 w 123"/>
                <a:gd name="T13" fmla="*/ 11 h 129"/>
                <a:gd name="T14" fmla="*/ 89 w 123"/>
                <a:gd name="T15" fmla="*/ 11 h 129"/>
                <a:gd name="T16" fmla="*/ 65 w 123"/>
                <a:gd name="T17" fmla="*/ 7 h 129"/>
                <a:gd name="T18" fmla="*/ 65 w 123"/>
                <a:gd name="T19" fmla="*/ 11 h 129"/>
                <a:gd name="T20" fmla="*/ 58 w 123"/>
                <a:gd name="T21" fmla="*/ 11 h 129"/>
                <a:gd name="T22" fmla="*/ 49 w 123"/>
                <a:gd name="T23" fmla="*/ 0 h 129"/>
                <a:gd name="T24" fmla="*/ 0 w 123"/>
                <a:gd name="T25" fmla="*/ 21 h 129"/>
                <a:gd name="T26" fmla="*/ 9 w 123"/>
                <a:gd name="T27" fmla="*/ 64 h 129"/>
                <a:gd name="T28" fmla="*/ 18 w 123"/>
                <a:gd name="T29" fmla="*/ 72 h 129"/>
                <a:gd name="T30" fmla="*/ 34 w 123"/>
                <a:gd name="T31" fmla="*/ 77 h 129"/>
                <a:gd name="T32" fmla="*/ 41 w 123"/>
                <a:gd name="T33" fmla="*/ 77 h 129"/>
                <a:gd name="T34" fmla="*/ 58 w 123"/>
                <a:gd name="T35" fmla="*/ 91 h 129"/>
                <a:gd name="T36" fmla="*/ 65 w 123"/>
                <a:gd name="T37" fmla="*/ 91 h 129"/>
                <a:gd name="T38" fmla="*/ 73 w 123"/>
                <a:gd name="T39" fmla="*/ 96 h 129"/>
                <a:gd name="T40" fmla="*/ 89 w 123"/>
                <a:gd name="T41" fmla="*/ 91 h 129"/>
                <a:gd name="T42" fmla="*/ 106 w 123"/>
                <a:gd name="T43" fmla="*/ 96 h 12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3"/>
                <a:gd name="T67" fmla="*/ 0 h 129"/>
                <a:gd name="T68" fmla="*/ 123 w 123"/>
                <a:gd name="T69" fmla="*/ 129 h 12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3" h="129">
                  <a:moveTo>
                    <a:pt x="106" y="128"/>
                  </a:moveTo>
                  <a:lnTo>
                    <a:pt x="113" y="111"/>
                  </a:lnTo>
                  <a:lnTo>
                    <a:pt x="122" y="101"/>
                  </a:lnTo>
                  <a:lnTo>
                    <a:pt x="113" y="58"/>
                  </a:lnTo>
                  <a:lnTo>
                    <a:pt x="122" y="42"/>
                  </a:lnTo>
                  <a:lnTo>
                    <a:pt x="113" y="26"/>
                  </a:lnTo>
                  <a:lnTo>
                    <a:pt x="106" y="16"/>
                  </a:lnTo>
                  <a:lnTo>
                    <a:pt x="89" y="16"/>
                  </a:lnTo>
                  <a:lnTo>
                    <a:pt x="65" y="7"/>
                  </a:lnTo>
                  <a:lnTo>
                    <a:pt x="65" y="16"/>
                  </a:lnTo>
                  <a:lnTo>
                    <a:pt x="58" y="16"/>
                  </a:lnTo>
                  <a:lnTo>
                    <a:pt x="49" y="0"/>
                  </a:lnTo>
                  <a:lnTo>
                    <a:pt x="0" y="26"/>
                  </a:lnTo>
                  <a:lnTo>
                    <a:pt x="9" y="85"/>
                  </a:lnTo>
                  <a:lnTo>
                    <a:pt x="18" y="95"/>
                  </a:lnTo>
                  <a:lnTo>
                    <a:pt x="34" y="101"/>
                  </a:lnTo>
                  <a:lnTo>
                    <a:pt x="41" y="101"/>
                  </a:lnTo>
                  <a:lnTo>
                    <a:pt x="58" y="120"/>
                  </a:lnTo>
                  <a:lnTo>
                    <a:pt x="65" y="120"/>
                  </a:lnTo>
                  <a:lnTo>
                    <a:pt x="73" y="128"/>
                  </a:lnTo>
                  <a:lnTo>
                    <a:pt x="89" y="120"/>
                  </a:lnTo>
                  <a:lnTo>
                    <a:pt x="106" y="128"/>
                  </a:lnTo>
                </a:path>
              </a:pathLst>
            </a:custGeom>
            <a:solidFill>
              <a:schemeClr val="accent3">
                <a:lumMod val="75000"/>
              </a:schemeClr>
            </a:solidFill>
            <a:ln w="9525" cap="rnd">
              <a:solidFill>
                <a:schemeClr val="bg2"/>
              </a:solidFill>
              <a:round/>
              <a:headEnd type="none" w="sm" len="sm"/>
              <a:tailEnd type="none" w="sm" len="sm"/>
            </a:ln>
          </p:spPr>
          <p:txBody>
            <a:bodyPr/>
            <a:lstStyle/>
            <a:p>
              <a:pPr eaLnBrk="0" hangingPunct="0"/>
              <a:endParaRPr lang="en-US"/>
            </a:p>
          </p:txBody>
        </p:sp>
        <p:sp>
          <p:nvSpPr>
            <p:cNvPr id="221" name="Freeform 1100"/>
            <p:cNvSpPr>
              <a:spLocks noChangeAspect="1"/>
            </p:cNvSpPr>
            <p:nvPr/>
          </p:nvSpPr>
          <p:spPr bwMode="auto">
            <a:xfrm>
              <a:off x="2658" y="1765"/>
              <a:ext cx="113" cy="155"/>
            </a:xfrm>
            <a:custGeom>
              <a:avLst/>
              <a:gdLst>
                <a:gd name="T0" fmla="*/ 67 w 112"/>
                <a:gd name="T1" fmla="*/ 20 h 164"/>
                <a:gd name="T2" fmla="*/ 100 w 112"/>
                <a:gd name="T3" fmla="*/ 7 h 164"/>
                <a:gd name="T4" fmla="*/ 100 w 112"/>
                <a:gd name="T5" fmla="*/ 10 h 164"/>
                <a:gd name="T6" fmla="*/ 91 w 112"/>
                <a:gd name="T7" fmla="*/ 10 h 164"/>
                <a:gd name="T8" fmla="*/ 106 w 112"/>
                <a:gd name="T9" fmla="*/ 20 h 164"/>
                <a:gd name="T10" fmla="*/ 116 w 112"/>
                <a:gd name="T11" fmla="*/ 63 h 164"/>
                <a:gd name="T12" fmla="*/ 106 w 112"/>
                <a:gd name="T13" fmla="*/ 63 h 164"/>
                <a:gd name="T14" fmla="*/ 91 w 112"/>
                <a:gd name="T15" fmla="*/ 71 h 164"/>
                <a:gd name="T16" fmla="*/ 76 w 112"/>
                <a:gd name="T17" fmla="*/ 76 h 164"/>
                <a:gd name="T18" fmla="*/ 85 w 112"/>
                <a:gd name="T19" fmla="*/ 90 h 164"/>
                <a:gd name="T20" fmla="*/ 100 w 112"/>
                <a:gd name="T21" fmla="*/ 103 h 164"/>
                <a:gd name="T22" fmla="*/ 91 w 112"/>
                <a:gd name="T23" fmla="*/ 107 h 164"/>
                <a:gd name="T24" fmla="*/ 91 w 112"/>
                <a:gd name="T25" fmla="*/ 115 h 164"/>
                <a:gd name="T26" fmla="*/ 61 w 112"/>
                <a:gd name="T27" fmla="*/ 123 h 164"/>
                <a:gd name="T28" fmla="*/ 40 w 112"/>
                <a:gd name="T29" fmla="*/ 123 h 164"/>
                <a:gd name="T30" fmla="*/ 16 w 112"/>
                <a:gd name="T31" fmla="*/ 123 h 164"/>
                <a:gd name="T32" fmla="*/ 22 w 112"/>
                <a:gd name="T33" fmla="*/ 103 h 164"/>
                <a:gd name="T34" fmla="*/ 0 w 112"/>
                <a:gd name="T35" fmla="*/ 90 h 164"/>
                <a:gd name="T36" fmla="*/ 0 w 112"/>
                <a:gd name="T37" fmla="*/ 83 h 164"/>
                <a:gd name="T38" fmla="*/ 0 w 112"/>
                <a:gd name="T39" fmla="*/ 71 h 164"/>
                <a:gd name="T40" fmla="*/ 0 w 112"/>
                <a:gd name="T41" fmla="*/ 51 h 164"/>
                <a:gd name="T42" fmla="*/ 7 w 112"/>
                <a:gd name="T43" fmla="*/ 43 h 164"/>
                <a:gd name="T44" fmla="*/ 16 w 112"/>
                <a:gd name="T45" fmla="*/ 25 h 164"/>
                <a:gd name="T46" fmla="*/ 31 w 112"/>
                <a:gd name="T47" fmla="*/ 25 h 164"/>
                <a:gd name="T48" fmla="*/ 40 w 112"/>
                <a:gd name="T49" fmla="*/ 10 h 164"/>
                <a:gd name="T50" fmla="*/ 31 w 112"/>
                <a:gd name="T51" fmla="*/ 10 h 164"/>
                <a:gd name="T52" fmla="*/ 40 w 112"/>
                <a:gd name="T53" fmla="*/ 7 h 164"/>
                <a:gd name="T54" fmla="*/ 31 w 112"/>
                <a:gd name="T55" fmla="*/ 0 h 164"/>
                <a:gd name="T56" fmla="*/ 40 w 112"/>
                <a:gd name="T57" fmla="*/ 0 h 164"/>
                <a:gd name="T58" fmla="*/ 46 w 112"/>
                <a:gd name="T59" fmla="*/ 0 h 164"/>
                <a:gd name="T60" fmla="*/ 46 w 112"/>
                <a:gd name="T61" fmla="*/ 7 h 164"/>
                <a:gd name="T62" fmla="*/ 67 w 112"/>
                <a:gd name="T63" fmla="*/ 10 h 164"/>
                <a:gd name="T64" fmla="*/ 61 w 112"/>
                <a:gd name="T65" fmla="*/ 20 h 164"/>
                <a:gd name="T66" fmla="*/ 67 w 112"/>
                <a:gd name="T67" fmla="*/ 20 h 16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2"/>
                <a:gd name="T103" fmla="*/ 0 h 164"/>
                <a:gd name="T104" fmla="*/ 112 w 112"/>
                <a:gd name="T105" fmla="*/ 164 h 16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2" h="164">
                  <a:moveTo>
                    <a:pt x="62" y="25"/>
                  </a:moveTo>
                  <a:lnTo>
                    <a:pt x="95" y="7"/>
                  </a:lnTo>
                  <a:lnTo>
                    <a:pt x="95" y="15"/>
                  </a:lnTo>
                  <a:lnTo>
                    <a:pt x="86" y="15"/>
                  </a:lnTo>
                  <a:lnTo>
                    <a:pt x="101" y="25"/>
                  </a:lnTo>
                  <a:lnTo>
                    <a:pt x="111" y="84"/>
                  </a:lnTo>
                  <a:lnTo>
                    <a:pt x="101" y="84"/>
                  </a:lnTo>
                  <a:lnTo>
                    <a:pt x="86" y="94"/>
                  </a:lnTo>
                  <a:lnTo>
                    <a:pt x="71" y="100"/>
                  </a:lnTo>
                  <a:lnTo>
                    <a:pt x="80" y="120"/>
                  </a:lnTo>
                  <a:lnTo>
                    <a:pt x="95" y="136"/>
                  </a:lnTo>
                  <a:lnTo>
                    <a:pt x="86" y="142"/>
                  </a:lnTo>
                  <a:lnTo>
                    <a:pt x="86" y="152"/>
                  </a:lnTo>
                  <a:lnTo>
                    <a:pt x="56" y="163"/>
                  </a:lnTo>
                  <a:lnTo>
                    <a:pt x="40" y="163"/>
                  </a:lnTo>
                  <a:lnTo>
                    <a:pt x="16" y="163"/>
                  </a:lnTo>
                  <a:lnTo>
                    <a:pt x="22" y="136"/>
                  </a:lnTo>
                  <a:lnTo>
                    <a:pt x="0" y="120"/>
                  </a:lnTo>
                  <a:lnTo>
                    <a:pt x="0" y="110"/>
                  </a:lnTo>
                  <a:lnTo>
                    <a:pt x="0" y="94"/>
                  </a:lnTo>
                  <a:lnTo>
                    <a:pt x="0" y="67"/>
                  </a:lnTo>
                  <a:lnTo>
                    <a:pt x="7" y="58"/>
                  </a:lnTo>
                  <a:lnTo>
                    <a:pt x="16" y="33"/>
                  </a:lnTo>
                  <a:lnTo>
                    <a:pt x="31" y="33"/>
                  </a:lnTo>
                  <a:lnTo>
                    <a:pt x="40" y="15"/>
                  </a:lnTo>
                  <a:lnTo>
                    <a:pt x="31" y="15"/>
                  </a:lnTo>
                  <a:lnTo>
                    <a:pt x="40" y="7"/>
                  </a:lnTo>
                  <a:lnTo>
                    <a:pt x="31" y="0"/>
                  </a:lnTo>
                  <a:lnTo>
                    <a:pt x="40" y="0"/>
                  </a:lnTo>
                  <a:lnTo>
                    <a:pt x="46" y="0"/>
                  </a:lnTo>
                  <a:lnTo>
                    <a:pt x="46" y="7"/>
                  </a:lnTo>
                  <a:lnTo>
                    <a:pt x="62" y="15"/>
                  </a:lnTo>
                  <a:lnTo>
                    <a:pt x="56" y="25"/>
                  </a:lnTo>
                  <a:lnTo>
                    <a:pt x="62" y="25"/>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222" name="Freeform 1101"/>
            <p:cNvSpPr>
              <a:spLocks noChangeAspect="1"/>
            </p:cNvSpPr>
            <p:nvPr/>
          </p:nvSpPr>
          <p:spPr bwMode="auto">
            <a:xfrm>
              <a:off x="2658" y="1765"/>
              <a:ext cx="113" cy="155"/>
            </a:xfrm>
            <a:custGeom>
              <a:avLst/>
              <a:gdLst>
                <a:gd name="T0" fmla="*/ 67 w 112"/>
                <a:gd name="T1" fmla="*/ 20 h 164"/>
                <a:gd name="T2" fmla="*/ 100 w 112"/>
                <a:gd name="T3" fmla="*/ 7 h 164"/>
                <a:gd name="T4" fmla="*/ 100 w 112"/>
                <a:gd name="T5" fmla="*/ 10 h 164"/>
                <a:gd name="T6" fmla="*/ 91 w 112"/>
                <a:gd name="T7" fmla="*/ 10 h 164"/>
                <a:gd name="T8" fmla="*/ 106 w 112"/>
                <a:gd name="T9" fmla="*/ 20 h 164"/>
                <a:gd name="T10" fmla="*/ 116 w 112"/>
                <a:gd name="T11" fmla="*/ 63 h 164"/>
                <a:gd name="T12" fmla="*/ 106 w 112"/>
                <a:gd name="T13" fmla="*/ 63 h 164"/>
                <a:gd name="T14" fmla="*/ 91 w 112"/>
                <a:gd name="T15" fmla="*/ 71 h 164"/>
                <a:gd name="T16" fmla="*/ 76 w 112"/>
                <a:gd name="T17" fmla="*/ 76 h 164"/>
                <a:gd name="T18" fmla="*/ 85 w 112"/>
                <a:gd name="T19" fmla="*/ 90 h 164"/>
                <a:gd name="T20" fmla="*/ 100 w 112"/>
                <a:gd name="T21" fmla="*/ 103 h 164"/>
                <a:gd name="T22" fmla="*/ 91 w 112"/>
                <a:gd name="T23" fmla="*/ 107 h 164"/>
                <a:gd name="T24" fmla="*/ 91 w 112"/>
                <a:gd name="T25" fmla="*/ 115 h 164"/>
                <a:gd name="T26" fmla="*/ 61 w 112"/>
                <a:gd name="T27" fmla="*/ 123 h 164"/>
                <a:gd name="T28" fmla="*/ 40 w 112"/>
                <a:gd name="T29" fmla="*/ 123 h 164"/>
                <a:gd name="T30" fmla="*/ 16 w 112"/>
                <a:gd name="T31" fmla="*/ 123 h 164"/>
                <a:gd name="T32" fmla="*/ 22 w 112"/>
                <a:gd name="T33" fmla="*/ 103 h 164"/>
                <a:gd name="T34" fmla="*/ 0 w 112"/>
                <a:gd name="T35" fmla="*/ 90 h 164"/>
                <a:gd name="T36" fmla="*/ 0 w 112"/>
                <a:gd name="T37" fmla="*/ 83 h 164"/>
                <a:gd name="T38" fmla="*/ 0 w 112"/>
                <a:gd name="T39" fmla="*/ 71 h 164"/>
                <a:gd name="T40" fmla="*/ 0 w 112"/>
                <a:gd name="T41" fmla="*/ 51 h 164"/>
                <a:gd name="T42" fmla="*/ 7 w 112"/>
                <a:gd name="T43" fmla="*/ 43 h 164"/>
                <a:gd name="T44" fmla="*/ 16 w 112"/>
                <a:gd name="T45" fmla="*/ 25 h 164"/>
                <a:gd name="T46" fmla="*/ 31 w 112"/>
                <a:gd name="T47" fmla="*/ 25 h 164"/>
                <a:gd name="T48" fmla="*/ 40 w 112"/>
                <a:gd name="T49" fmla="*/ 10 h 164"/>
                <a:gd name="T50" fmla="*/ 31 w 112"/>
                <a:gd name="T51" fmla="*/ 10 h 164"/>
                <a:gd name="T52" fmla="*/ 40 w 112"/>
                <a:gd name="T53" fmla="*/ 7 h 164"/>
                <a:gd name="T54" fmla="*/ 31 w 112"/>
                <a:gd name="T55" fmla="*/ 0 h 164"/>
                <a:gd name="T56" fmla="*/ 40 w 112"/>
                <a:gd name="T57" fmla="*/ 0 h 164"/>
                <a:gd name="T58" fmla="*/ 46 w 112"/>
                <a:gd name="T59" fmla="*/ 0 h 164"/>
                <a:gd name="T60" fmla="*/ 46 w 112"/>
                <a:gd name="T61" fmla="*/ 7 h 164"/>
                <a:gd name="T62" fmla="*/ 67 w 112"/>
                <a:gd name="T63" fmla="*/ 10 h 164"/>
                <a:gd name="T64" fmla="*/ 61 w 112"/>
                <a:gd name="T65" fmla="*/ 20 h 164"/>
                <a:gd name="T66" fmla="*/ 67 w 112"/>
                <a:gd name="T67" fmla="*/ 20 h 16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2"/>
                <a:gd name="T103" fmla="*/ 0 h 164"/>
                <a:gd name="T104" fmla="*/ 112 w 112"/>
                <a:gd name="T105" fmla="*/ 164 h 16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2" h="164">
                  <a:moveTo>
                    <a:pt x="62" y="25"/>
                  </a:moveTo>
                  <a:lnTo>
                    <a:pt x="95" y="7"/>
                  </a:lnTo>
                  <a:lnTo>
                    <a:pt x="95" y="15"/>
                  </a:lnTo>
                  <a:lnTo>
                    <a:pt x="86" y="15"/>
                  </a:lnTo>
                  <a:lnTo>
                    <a:pt x="101" y="25"/>
                  </a:lnTo>
                  <a:lnTo>
                    <a:pt x="111" y="84"/>
                  </a:lnTo>
                  <a:lnTo>
                    <a:pt x="101" y="84"/>
                  </a:lnTo>
                  <a:lnTo>
                    <a:pt x="86" y="94"/>
                  </a:lnTo>
                  <a:lnTo>
                    <a:pt x="71" y="100"/>
                  </a:lnTo>
                  <a:lnTo>
                    <a:pt x="80" y="120"/>
                  </a:lnTo>
                  <a:lnTo>
                    <a:pt x="95" y="136"/>
                  </a:lnTo>
                  <a:lnTo>
                    <a:pt x="86" y="142"/>
                  </a:lnTo>
                  <a:lnTo>
                    <a:pt x="86" y="152"/>
                  </a:lnTo>
                  <a:lnTo>
                    <a:pt x="56" y="163"/>
                  </a:lnTo>
                  <a:lnTo>
                    <a:pt x="40" y="163"/>
                  </a:lnTo>
                  <a:lnTo>
                    <a:pt x="16" y="163"/>
                  </a:lnTo>
                  <a:lnTo>
                    <a:pt x="22" y="136"/>
                  </a:lnTo>
                  <a:lnTo>
                    <a:pt x="0" y="120"/>
                  </a:lnTo>
                  <a:lnTo>
                    <a:pt x="0" y="110"/>
                  </a:lnTo>
                  <a:lnTo>
                    <a:pt x="0" y="94"/>
                  </a:lnTo>
                  <a:lnTo>
                    <a:pt x="0" y="67"/>
                  </a:lnTo>
                  <a:lnTo>
                    <a:pt x="7" y="58"/>
                  </a:lnTo>
                  <a:lnTo>
                    <a:pt x="16" y="33"/>
                  </a:lnTo>
                  <a:lnTo>
                    <a:pt x="31" y="33"/>
                  </a:lnTo>
                  <a:lnTo>
                    <a:pt x="40" y="15"/>
                  </a:lnTo>
                  <a:lnTo>
                    <a:pt x="31" y="15"/>
                  </a:lnTo>
                  <a:lnTo>
                    <a:pt x="40" y="7"/>
                  </a:lnTo>
                  <a:lnTo>
                    <a:pt x="31" y="0"/>
                  </a:lnTo>
                  <a:lnTo>
                    <a:pt x="40" y="0"/>
                  </a:lnTo>
                  <a:lnTo>
                    <a:pt x="46" y="0"/>
                  </a:lnTo>
                  <a:lnTo>
                    <a:pt x="46" y="7"/>
                  </a:lnTo>
                  <a:lnTo>
                    <a:pt x="62" y="15"/>
                  </a:lnTo>
                  <a:lnTo>
                    <a:pt x="56" y="25"/>
                  </a:lnTo>
                  <a:lnTo>
                    <a:pt x="62" y="25"/>
                  </a:lnTo>
                </a:path>
              </a:pathLst>
            </a:custGeom>
            <a:solidFill>
              <a:schemeClr val="accent3">
                <a:lumMod val="75000"/>
              </a:schemeClr>
            </a:solidFill>
            <a:ln w="12700" cap="rnd">
              <a:solidFill>
                <a:schemeClr val="bg2"/>
              </a:solidFill>
              <a:round/>
              <a:headEnd type="none" w="sm" len="sm"/>
              <a:tailEnd type="none" w="sm" len="sm"/>
            </a:ln>
          </p:spPr>
          <p:txBody>
            <a:bodyPr/>
            <a:lstStyle/>
            <a:p>
              <a:pPr eaLnBrk="0" hangingPunct="0"/>
              <a:endParaRPr lang="en-US"/>
            </a:p>
          </p:txBody>
        </p:sp>
        <p:sp>
          <p:nvSpPr>
            <p:cNvPr id="223" name="Freeform 1102"/>
            <p:cNvSpPr>
              <a:spLocks noChangeAspect="1"/>
            </p:cNvSpPr>
            <p:nvPr/>
          </p:nvSpPr>
          <p:spPr bwMode="auto">
            <a:xfrm>
              <a:off x="2700" y="1887"/>
              <a:ext cx="94" cy="49"/>
            </a:xfrm>
            <a:custGeom>
              <a:avLst/>
              <a:gdLst>
                <a:gd name="T0" fmla="*/ 0 w 95"/>
                <a:gd name="T1" fmla="*/ 25 h 52"/>
                <a:gd name="T2" fmla="*/ 16 w 95"/>
                <a:gd name="T3" fmla="*/ 25 h 52"/>
                <a:gd name="T4" fmla="*/ 45 w 95"/>
                <a:gd name="T5" fmla="*/ 20 h 52"/>
                <a:gd name="T6" fmla="*/ 45 w 95"/>
                <a:gd name="T7" fmla="*/ 10 h 52"/>
                <a:gd name="T8" fmla="*/ 49 w 95"/>
                <a:gd name="T9" fmla="*/ 8 h 52"/>
                <a:gd name="T10" fmla="*/ 64 w 95"/>
                <a:gd name="T11" fmla="*/ 8 h 52"/>
                <a:gd name="T12" fmla="*/ 64 w 95"/>
                <a:gd name="T13" fmla="*/ 0 h 52"/>
                <a:gd name="T14" fmla="*/ 89 w 95"/>
                <a:gd name="T15" fmla="*/ 8 h 52"/>
                <a:gd name="T16" fmla="*/ 89 w 95"/>
                <a:gd name="T17" fmla="*/ 20 h 52"/>
                <a:gd name="T18" fmla="*/ 79 w 95"/>
                <a:gd name="T19" fmla="*/ 31 h 52"/>
                <a:gd name="T20" fmla="*/ 49 w 95"/>
                <a:gd name="T21" fmla="*/ 38 h 52"/>
                <a:gd name="T22" fmla="*/ 39 w 95"/>
                <a:gd name="T23" fmla="*/ 31 h 52"/>
                <a:gd name="T24" fmla="*/ 16 w 95"/>
                <a:gd name="T25" fmla="*/ 31 h 52"/>
                <a:gd name="T26" fmla="*/ 6 w 95"/>
                <a:gd name="T27" fmla="*/ 31 h 52"/>
                <a:gd name="T28" fmla="*/ 0 w 95"/>
                <a:gd name="T29" fmla="*/ 25 h 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5"/>
                <a:gd name="T46" fmla="*/ 0 h 52"/>
                <a:gd name="T47" fmla="*/ 95 w 95"/>
                <a:gd name="T48" fmla="*/ 52 h 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5" h="52">
                  <a:moveTo>
                    <a:pt x="0" y="35"/>
                  </a:moveTo>
                  <a:lnTo>
                    <a:pt x="16" y="35"/>
                  </a:lnTo>
                  <a:lnTo>
                    <a:pt x="45" y="25"/>
                  </a:lnTo>
                  <a:lnTo>
                    <a:pt x="45" y="15"/>
                  </a:lnTo>
                  <a:lnTo>
                    <a:pt x="54" y="9"/>
                  </a:lnTo>
                  <a:lnTo>
                    <a:pt x="69" y="9"/>
                  </a:lnTo>
                  <a:lnTo>
                    <a:pt x="69" y="0"/>
                  </a:lnTo>
                  <a:lnTo>
                    <a:pt x="94" y="9"/>
                  </a:lnTo>
                  <a:lnTo>
                    <a:pt x="94" y="25"/>
                  </a:lnTo>
                  <a:lnTo>
                    <a:pt x="84" y="41"/>
                  </a:lnTo>
                  <a:lnTo>
                    <a:pt x="54" y="51"/>
                  </a:lnTo>
                  <a:lnTo>
                    <a:pt x="39" y="41"/>
                  </a:lnTo>
                  <a:lnTo>
                    <a:pt x="16" y="41"/>
                  </a:lnTo>
                  <a:lnTo>
                    <a:pt x="6" y="41"/>
                  </a:lnTo>
                  <a:lnTo>
                    <a:pt x="0" y="35"/>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225" name="Freeform 1104"/>
            <p:cNvSpPr>
              <a:spLocks noChangeAspect="1"/>
            </p:cNvSpPr>
            <p:nvPr/>
          </p:nvSpPr>
          <p:spPr bwMode="auto">
            <a:xfrm>
              <a:off x="2700" y="1919"/>
              <a:ext cx="16" cy="17"/>
            </a:xfrm>
            <a:custGeom>
              <a:avLst/>
              <a:gdLst>
                <a:gd name="T0" fmla="*/ 11 w 17"/>
                <a:gd name="T1" fmla="*/ 16 h 17"/>
                <a:gd name="T2" fmla="*/ 0 w 17"/>
                <a:gd name="T3" fmla="*/ 0 h 17"/>
                <a:gd name="T4" fmla="*/ 11 w 17"/>
                <a:gd name="T5" fmla="*/ 16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16" y="16"/>
                  </a:moveTo>
                  <a:lnTo>
                    <a:pt x="0" y="0"/>
                  </a:lnTo>
                  <a:lnTo>
                    <a:pt x="16" y="16"/>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226" name="Freeform 1105"/>
            <p:cNvSpPr>
              <a:spLocks noChangeAspect="1"/>
            </p:cNvSpPr>
            <p:nvPr/>
          </p:nvSpPr>
          <p:spPr bwMode="auto">
            <a:xfrm>
              <a:off x="2700" y="1919"/>
              <a:ext cx="16" cy="17"/>
            </a:xfrm>
            <a:custGeom>
              <a:avLst/>
              <a:gdLst>
                <a:gd name="T0" fmla="*/ 11 w 17"/>
                <a:gd name="T1" fmla="*/ 16 h 17"/>
                <a:gd name="T2" fmla="*/ 0 w 17"/>
                <a:gd name="T3" fmla="*/ 0 h 17"/>
                <a:gd name="T4" fmla="*/ 11 w 17"/>
                <a:gd name="T5" fmla="*/ 16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16" y="16"/>
                  </a:moveTo>
                  <a:lnTo>
                    <a:pt x="0" y="0"/>
                  </a:lnTo>
                  <a:lnTo>
                    <a:pt x="16" y="16"/>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227" name="Freeform 1106"/>
            <p:cNvSpPr>
              <a:spLocks noChangeAspect="1"/>
            </p:cNvSpPr>
            <p:nvPr/>
          </p:nvSpPr>
          <p:spPr bwMode="auto">
            <a:xfrm>
              <a:off x="2700" y="1919"/>
              <a:ext cx="16" cy="17"/>
            </a:xfrm>
            <a:custGeom>
              <a:avLst/>
              <a:gdLst>
                <a:gd name="T0" fmla="*/ 11 w 17"/>
                <a:gd name="T1" fmla="*/ 16 h 17"/>
                <a:gd name="T2" fmla="*/ 0 w 17"/>
                <a:gd name="T3" fmla="*/ 0 h 17"/>
                <a:gd name="T4" fmla="*/ 11 w 17"/>
                <a:gd name="T5" fmla="*/ 16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16" y="16"/>
                  </a:moveTo>
                  <a:lnTo>
                    <a:pt x="0" y="0"/>
                  </a:lnTo>
                  <a:lnTo>
                    <a:pt x="16" y="16"/>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228" name="Freeform 1107"/>
            <p:cNvSpPr>
              <a:spLocks noChangeAspect="1"/>
            </p:cNvSpPr>
            <p:nvPr/>
          </p:nvSpPr>
          <p:spPr bwMode="auto">
            <a:xfrm>
              <a:off x="2700" y="1919"/>
              <a:ext cx="16" cy="17"/>
            </a:xfrm>
            <a:custGeom>
              <a:avLst/>
              <a:gdLst>
                <a:gd name="T0" fmla="*/ 11 w 17"/>
                <a:gd name="T1" fmla="*/ 16 h 17"/>
                <a:gd name="T2" fmla="*/ 0 w 17"/>
                <a:gd name="T3" fmla="*/ 0 h 17"/>
                <a:gd name="T4" fmla="*/ 11 w 17"/>
                <a:gd name="T5" fmla="*/ 16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16" y="16"/>
                  </a:moveTo>
                  <a:lnTo>
                    <a:pt x="0" y="0"/>
                  </a:lnTo>
                  <a:lnTo>
                    <a:pt x="16" y="16"/>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229" name="Freeform 1108"/>
            <p:cNvSpPr>
              <a:spLocks noChangeAspect="1"/>
            </p:cNvSpPr>
            <p:nvPr/>
          </p:nvSpPr>
          <p:spPr bwMode="auto">
            <a:xfrm>
              <a:off x="2658" y="1919"/>
              <a:ext cx="57" cy="32"/>
            </a:xfrm>
            <a:custGeom>
              <a:avLst/>
              <a:gdLst>
                <a:gd name="T0" fmla="*/ 16 w 57"/>
                <a:gd name="T1" fmla="*/ 24 h 34"/>
                <a:gd name="T2" fmla="*/ 31 w 57"/>
                <a:gd name="T3" fmla="*/ 17 h 34"/>
                <a:gd name="T4" fmla="*/ 40 w 57"/>
                <a:gd name="T5" fmla="*/ 17 h 34"/>
                <a:gd name="T6" fmla="*/ 40 w 57"/>
                <a:gd name="T7" fmla="*/ 11 h 34"/>
                <a:gd name="T8" fmla="*/ 46 w 57"/>
                <a:gd name="T9" fmla="*/ 17 h 34"/>
                <a:gd name="T10" fmla="*/ 56 w 57"/>
                <a:gd name="T11" fmla="*/ 6 h 34"/>
                <a:gd name="T12" fmla="*/ 46 w 57"/>
                <a:gd name="T13" fmla="*/ 6 h 34"/>
                <a:gd name="T14" fmla="*/ 40 w 57"/>
                <a:gd name="T15" fmla="*/ 0 h 34"/>
                <a:gd name="T16" fmla="*/ 16 w 57"/>
                <a:gd name="T17" fmla="*/ 0 h 34"/>
                <a:gd name="T18" fmla="*/ 7 w 57"/>
                <a:gd name="T19" fmla="*/ 0 h 34"/>
                <a:gd name="T20" fmla="*/ 0 w 57"/>
                <a:gd name="T21" fmla="*/ 11 h 34"/>
                <a:gd name="T22" fmla="*/ 0 w 57"/>
                <a:gd name="T23" fmla="*/ 17 h 34"/>
                <a:gd name="T24" fmla="*/ 7 w 57"/>
                <a:gd name="T25" fmla="*/ 11 h 34"/>
                <a:gd name="T26" fmla="*/ 7 w 57"/>
                <a:gd name="T27" fmla="*/ 24 h 34"/>
                <a:gd name="T28" fmla="*/ 16 w 57"/>
                <a:gd name="T29" fmla="*/ 24 h 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7"/>
                <a:gd name="T46" fmla="*/ 0 h 34"/>
                <a:gd name="T47" fmla="*/ 57 w 57"/>
                <a:gd name="T48" fmla="*/ 34 h 3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7" h="34">
                  <a:moveTo>
                    <a:pt x="16" y="33"/>
                  </a:moveTo>
                  <a:lnTo>
                    <a:pt x="31" y="22"/>
                  </a:lnTo>
                  <a:lnTo>
                    <a:pt x="40" y="22"/>
                  </a:lnTo>
                  <a:lnTo>
                    <a:pt x="40" y="16"/>
                  </a:lnTo>
                  <a:lnTo>
                    <a:pt x="46" y="22"/>
                  </a:lnTo>
                  <a:lnTo>
                    <a:pt x="56" y="6"/>
                  </a:lnTo>
                  <a:lnTo>
                    <a:pt x="46" y="6"/>
                  </a:lnTo>
                  <a:lnTo>
                    <a:pt x="40" y="0"/>
                  </a:lnTo>
                  <a:lnTo>
                    <a:pt x="16" y="0"/>
                  </a:lnTo>
                  <a:lnTo>
                    <a:pt x="7" y="0"/>
                  </a:lnTo>
                  <a:lnTo>
                    <a:pt x="0" y="16"/>
                  </a:lnTo>
                  <a:lnTo>
                    <a:pt x="0" y="22"/>
                  </a:lnTo>
                  <a:lnTo>
                    <a:pt x="7" y="16"/>
                  </a:lnTo>
                  <a:lnTo>
                    <a:pt x="7" y="33"/>
                  </a:lnTo>
                  <a:lnTo>
                    <a:pt x="16" y="33"/>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230" name="Freeform 1109"/>
            <p:cNvSpPr>
              <a:spLocks noChangeAspect="1"/>
            </p:cNvSpPr>
            <p:nvPr/>
          </p:nvSpPr>
          <p:spPr bwMode="auto">
            <a:xfrm>
              <a:off x="2658" y="1919"/>
              <a:ext cx="57" cy="32"/>
            </a:xfrm>
            <a:custGeom>
              <a:avLst/>
              <a:gdLst>
                <a:gd name="T0" fmla="*/ 16 w 57"/>
                <a:gd name="T1" fmla="*/ 24 h 34"/>
                <a:gd name="T2" fmla="*/ 31 w 57"/>
                <a:gd name="T3" fmla="*/ 17 h 34"/>
                <a:gd name="T4" fmla="*/ 40 w 57"/>
                <a:gd name="T5" fmla="*/ 17 h 34"/>
                <a:gd name="T6" fmla="*/ 40 w 57"/>
                <a:gd name="T7" fmla="*/ 11 h 34"/>
                <a:gd name="T8" fmla="*/ 46 w 57"/>
                <a:gd name="T9" fmla="*/ 17 h 34"/>
                <a:gd name="T10" fmla="*/ 56 w 57"/>
                <a:gd name="T11" fmla="*/ 6 h 34"/>
                <a:gd name="T12" fmla="*/ 46 w 57"/>
                <a:gd name="T13" fmla="*/ 6 h 34"/>
                <a:gd name="T14" fmla="*/ 40 w 57"/>
                <a:gd name="T15" fmla="*/ 0 h 34"/>
                <a:gd name="T16" fmla="*/ 16 w 57"/>
                <a:gd name="T17" fmla="*/ 0 h 34"/>
                <a:gd name="T18" fmla="*/ 7 w 57"/>
                <a:gd name="T19" fmla="*/ 0 h 34"/>
                <a:gd name="T20" fmla="*/ 0 w 57"/>
                <a:gd name="T21" fmla="*/ 11 h 34"/>
                <a:gd name="T22" fmla="*/ 0 w 57"/>
                <a:gd name="T23" fmla="*/ 17 h 34"/>
                <a:gd name="T24" fmla="*/ 7 w 57"/>
                <a:gd name="T25" fmla="*/ 11 h 34"/>
                <a:gd name="T26" fmla="*/ 7 w 57"/>
                <a:gd name="T27" fmla="*/ 24 h 34"/>
                <a:gd name="T28" fmla="*/ 16 w 57"/>
                <a:gd name="T29" fmla="*/ 24 h 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7"/>
                <a:gd name="T46" fmla="*/ 0 h 34"/>
                <a:gd name="T47" fmla="*/ 57 w 57"/>
                <a:gd name="T48" fmla="*/ 34 h 3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7" h="34">
                  <a:moveTo>
                    <a:pt x="16" y="33"/>
                  </a:moveTo>
                  <a:lnTo>
                    <a:pt x="31" y="22"/>
                  </a:lnTo>
                  <a:lnTo>
                    <a:pt x="40" y="22"/>
                  </a:lnTo>
                  <a:lnTo>
                    <a:pt x="40" y="16"/>
                  </a:lnTo>
                  <a:lnTo>
                    <a:pt x="46" y="22"/>
                  </a:lnTo>
                  <a:lnTo>
                    <a:pt x="56" y="6"/>
                  </a:lnTo>
                  <a:lnTo>
                    <a:pt x="46" y="6"/>
                  </a:lnTo>
                  <a:lnTo>
                    <a:pt x="40" y="0"/>
                  </a:lnTo>
                  <a:lnTo>
                    <a:pt x="16" y="0"/>
                  </a:lnTo>
                  <a:lnTo>
                    <a:pt x="7" y="0"/>
                  </a:lnTo>
                  <a:lnTo>
                    <a:pt x="0" y="16"/>
                  </a:lnTo>
                  <a:lnTo>
                    <a:pt x="0" y="22"/>
                  </a:lnTo>
                  <a:lnTo>
                    <a:pt x="7" y="16"/>
                  </a:lnTo>
                  <a:lnTo>
                    <a:pt x="7" y="33"/>
                  </a:lnTo>
                  <a:lnTo>
                    <a:pt x="16" y="33"/>
                  </a:lnTo>
                </a:path>
              </a:pathLst>
            </a:custGeom>
            <a:solidFill>
              <a:schemeClr val="accent3">
                <a:lumMod val="75000"/>
              </a:schemeClr>
            </a:solidFill>
            <a:ln w="12700" cap="rnd">
              <a:solidFill>
                <a:schemeClr val="bg2"/>
              </a:solidFill>
              <a:round/>
              <a:headEnd type="none" w="sm" len="sm"/>
              <a:tailEnd type="none" w="sm" len="sm"/>
            </a:ln>
          </p:spPr>
          <p:txBody>
            <a:bodyPr/>
            <a:lstStyle/>
            <a:p>
              <a:pPr eaLnBrk="0" hangingPunct="0"/>
              <a:endParaRPr lang="en-US"/>
            </a:p>
          </p:txBody>
        </p:sp>
        <p:sp>
          <p:nvSpPr>
            <p:cNvPr id="231" name="Freeform 1110"/>
            <p:cNvSpPr>
              <a:spLocks noChangeAspect="1"/>
            </p:cNvSpPr>
            <p:nvPr/>
          </p:nvSpPr>
          <p:spPr bwMode="auto">
            <a:xfrm>
              <a:off x="2523" y="1847"/>
              <a:ext cx="159" cy="161"/>
            </a:xfrm>
            <a:custGeom>
              <a:avLst/>
              <a:gdLst>
                <a:gd name="T0" fmla="*/ 89 w 160"/>
                <a:gd name="T1" fmla="*/ 0 h 170"/>
                <a:gd name="T2" fmla="*/ 79 w 160"/>
                <a:gd name="T3" fmla="*/ 9 h 170"/>
                <a:gd name="T4" fmla="*/ 79 w 160"/>
                <a:gd name="T5" fmla="*/ 20 h 170"/>
                <a:gd name="T6" fmla="*/ 64 w 160"/>
                <a:gd name="T7" fmla="*/ 26 h 170"/>
                <a:gd name="T8" fmla="*/ 55 w 160"/>
                <a:gd name="T9" fmla="*/ 32 h 170"/>
                <a:gd name="T10" fmla="*/ 47 w 160"/>
                <a:gd name="T11" fmla="*/ 32 h 170"/>
                <a:gd name="T12" fmla="*/ 39 w 160"/>
                <a:gd name="T13" fmla="*/ 26 h 170"/>
                <a:gd name="T14" fmla="*/ 31 w 160"/>
                <a:gd name="T15" fmla="*/ 26 h 170"/>
                <a:gd name="T16" fmla="*/ 39 w 160"/>
                <a:gd name="T17" fmla="*/ 39 h 170"/>
                <a:gd name="T18" fmla="*/ 24 w 160"/>
                <a:gd name="T19" fmla="*/ 44 h 170"/>
                <a:gd name="T20" fmla="*/ 24 w 160"/>
                <a:gd name="T21" fmla="*/ 39 h 170"/>
                <a:gd name="T22" fmla="*/ 0 w 160"/>
                <a:gd name="T23" fmla="*/ 44 h 170"/>
                <a:gd name="T24" fmla="*/ 0 w 160"/>
                <a:gd name="T25" fmla="*/ 51 h 170"/>
                <a:gd name="T26" fmla="*/ 31 w 160"/>
                <a:gd name="T27" fmla="*/ 59 h 170"/>
                <a:gd name="T28" fmla="*/ 47 w 160"/>
                <a:gd name="T29" fmla="*/ 77 h 170"/>
                <a:gd name="T30" fmla="*/ 47 w 160"/>
                <a:gd name="T31" fmla="*/ 83 h 170"/>
                <a:gd name="T32" fmla="*/ 39 w 160"/>
                <a:gd name="T33" fmla="*/ 116 h 170"/>
                <a:gd name="T34" fmla="*/ 55 w 160"/>
                <a:gd name="T35" fmla="*/ 123 h 170"/>
                <a:gd name="T36" fmla="*/ 89 w 160"/>
                <a:gd name="T37" fmla="*/ 129 h 170"/>
                <a:gd name="T38" fmla="*/ 89 w 160"/>
                <a:gd name="T39" fmla="*/ 123 h 170"/>
                <a:gd name="T40" fmla="*/ 106 w 160"/>
                <a:gd name="T41" fmla="*/ 116 h 170"/>
                <a:gd name="T42" fmla="*/ 131 w 160"/>
                <a:gd name="T43" fmla="*/ 123 h 170"/>
                <a:gd name="T44" fmla="*/ 138 w 160"/>
                <a:gd name="T45" fmla="*/ 123 h 170"/>
                <a:gd name="T46" fmla="*/ 147 w 160"/>
                <a:gd name="T47" fmla="*/ 109 h 170"/>
                <a:gd name="T48" fmla="*/ 138 w 160"/>
                <a:gd name="T49" fmla="*/ 96 h 170"/>
                <a:gd name="T50" fmla="*/ 138 w 160"/>
                <a:gd name="T51" fmla="*/ 83 h 170"/>
                <a:gd name="T52" fmla="*/ 138 w 160"/>
                <a:gd name="T53" fmla="*/ 71 h 170"/>
                <a:gd name="T54" fmla="*/ 131 w 160"/>
                <a:gd name="T55" fmla="*/ 77 h 170"/>
                <a:gd name="T56" fmla="*/ 131 w 160"/>
                <a:gd name="T57" fmla="*/ 71 h 170"/>
                <a:gd name="T58" fmla="*/ 138 w 160"/>
                <a:gd name="T59" fmla="*/ 59 h 170"/>
                <a:gd name="T60" fmla="*/ 147 w 160"/>
                <a:gd name="T61" fmla="*/ 59 h 170"/>
                <a:gd name="T62" fmla="*/ 154 w 160"/>
                <a:gd name="T63" fmla="*/ 39 h 170"/>
                <a:gd name="T64" fmla="*/ 131 w 160"/>
                <a:gd name="T65" fmla="*/ 26 h 170"/>
                <a:gd name="T66" fmla="*/ 123 w 160"/>
                <a:gd name="T67" fmla="*/ 26 h 170"/>
                <a:gd name="T68" fmla="*/ 114 w 160"/>
                <a:gd name="T69" fmla="*/ 26 h 170"/>
                <a:gd name="T70" fmla="*/ 114 w 160"/>
                <a:gd name="T71" fmla="*/ 20 h 170"/>
                <a:gd name="T72" fmla="*/ 106 w 160"/>
                <a:gd name="T73" fmla="*/ 20 h 170"/>
                <a:gd name="T74" fmla="*/ 106 w 160"/>
                <a:gd name="T75" fmla="*/ 11 h 170"/>
                <a:gd name="T76" fmla="*/ 89 w 160"/>
                <a:gd name="T77" fmla="*/ 9 h 170"/>
                <a:gd name="T78" fmla="*/ 89 w 160"/>
                <a:gd name="T79" fmla="*/ 0 h 17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0"/>
                <a:gd name="T121" fmla="*/ 0 h 170"/>
                <a:gd name="T122" fmla="*/ 160 w 160"/>
                <a:gd name="T123" fmla="*/ 170 h 17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0" h="170">
                  <a:moveTo>
                    <a:pt x="94" y="0"/>
                  </a:moveTo>
                  <a:lnTo>
                    <a:pt x="79" y="9"/>
                  </a:lnTo>
                  <a:lnTo>
                    <a:pt x="79" y="25"/>
                  </a:lnTo>
                  <a:lnTo>
                    <a:pt x="64" y="34"/>
                  </a:lnTo>
                  <a:lnTo>
                    <a:pt x="55" y="42"/>
                  </a:lnTo>
                  <a:lnTo>
                    <a:pt x="47" y="42"/>
                  </a:lnTo>
                  <a:lnTo>
                    <a:pt x="39" y="34"/>
                  </a:lnTo>
                  <a:lnTo>
                    <a:pt x="31" y="34"/>
                  </a:lnTo>
                  <a:lnTo>
                    <a:pt x="39" y="51"/>
                  </a:lnTo>
                  <a:lnTo>
                    <a:pt x="24" y="58"/>
                  </a:lnTo>
                  <a:lnTo>
                    <a:pt x="24" y="51"/>
                  </a:lnTo>
                  <a:lnTo>
                    <a:pt x="0" y="58"/>
                  </a:lnTo>
                  <a:lnTo>
                    <a:pt x="0" y="67"/>
                  </a:lnTo>
                  <a:lnTo>
                    <a:pt x="31" y="77"/>
                  </a:lnTo>
                  <a:lnTo>
                    <a:pt x="47" y="100"/>
                  </a:lnTo>
                  <a:lnTo>
                    <a:pt x="47" y="110"/>
                  </a:lnTo>
                  <a:lnTo>
                    <a:pt x="39" y="152"/>
                  </a:lnTo>
                  <a:lnTo>
                    <a:pt x="55" y="162"/>
                  </a:lnTo>
                  <a:lnTo>
                    <a:pt x="94" y="169"/>
                  </a:lnTo>
                  <a:lnTo>
                    <a:pt x="94" y="162"/>
                  </a:lnTo>
                  <a:lnTo>
                    <a:pt x="111" y="152"/>
                  </a:lnTo>
                  <a:lnTo>
                    <a:pt x="136" y="162"/>
                  </a:lnTo>
                  <a:lnTo>
                    <a:pt x="143" y="162"/>
                  </a:lnTo>
                  <a:lnTo>
                    <a:pt x="152" y="143"/>
                  </a:lnTo>
                  <a:lnTo>
                    <a:pt x="143" y="126"/>
                  </a:lnTo>
                  <a:lnTo>
                    <a:pt x="143" y="110"/>
                  </a:lnTo>
                  <a:lnTo>
                    <a:pt x="143" y="93"/>
                  </a:lnTo>
                  <a:lnTo>
                    <a:pt x="136" y="100"/>
                  </a:lnTo>
                  <a:lnTo>
                    <a:pt x="136" y="93"/>
                  </a:lnTo>
                  <a:lnTo>
                    <a:pt x="143" y="77"/>
                  </a:lnTo>
                  <a:lnTo>
                    <a:pt x="152" y="77"/>
                  </a:lnTo>
                  <a:lnTo>
                    <a:pt x="159" y="51"/>
                  </a:lnTo>
                  <a:lnTo>
                    <a:pt x="136" y="34"/>
                  </a:lnTo>
                  <a:lnTo>
                    <a:pt x="128" y="34"/>
                  </a:lnTo>
                  <a:lnTo>
                    <a:pt x="119" y="34"/>
                  </a:lnTo>
                  <a:lnTo>
                    <a:pt x="119" y="25"/>
                  </a:lnTo>
                  <a:lnTo>
                    <a:pt x="111" y="25"/>
                  </a:lnTo>
                  <a:lnTo>
                    <a:pt x="111" y="16"/>
                  </a:lnTo>
                  <a:lnTo>
                    <a:pt x="94" y="9"/>
                  </a:lnTo>
                  <a:lnTo>
                    <a:pt x="94" y="0"/>
                  </a:lnTo>
                </a:path>
              </a:pathLst>
            </a:custGeom>
            <a:solidFill>
              <a:schemeClr val="accent3">
                <a:lumMod val="75000"/>
              </a:schemeClr>
            </a:solidFill>
            <a:ln w="9525" cap="rnd">
              <a:solidFill>
                <a:schemeClr val="bg2"/>
              </a:solidFill>
              <a:round/>
              <a:headEnd type="none" w="sm" len="sm"/>
              <a:tailEnd type="none" w="sm" len="sm"/>
            </a:ln>
          </p:spPr>
          <p:txBody>
            <a:bodyPr/>
            <a:lstStyle/>
            <a:p>
              <a:pPr eaLnBrk="0" hangingPunct="0"/>
              <a:endParaRPr lang="en-US"/>
            </a:p>
          </p:txBody>
        </p:sp>
        <p:sp>
          <p:nvSpPr>
            <p:cNvPr id="232" name="Freeform 1111"/>
            <p:cNvSpPr>
              <a:spLocks noChangeAspect="1"/>
            </p:cNvSpPr>
            <p:nvPr/>
          </p:nvSpPr>
          <p:spPr bwMode="auto">
            <a:xfrm>
              <a:off x="2467" y="1984"/>
              <a:ext cx="151" cy="130"/>
            </a:xfrm>
            <a:custGeom>
              <a:avLst/>
              <a:gdLst>
                <a:gd name="T0" fmla="*/ 7 w 153"/>
                <a:gd name="T1" fmla="*/ 26 h 137"/>
                <a:gd name="T2" fmla="*/ 38 w 153"/>
                <a:gd name="T3" fmla="*/ 26 h 137"/>
                <a:gd name="T4" fmla="*/ 38 w 153"/>
                <a:gd name="T5" fmla="*/ 32 h 137"/>
                <a:gd name="T6" fmla="*/ 31 w 153"/>
                <a:gd name="T7" fmla="*/ 39 h 137"/>
                <a:gd name="T8" fmla="*/ 31 w 153"/>
                <a:gd name="T9" fmla="*/ 53 h 137"/>
                <a:gd name="T10" fmla="*/ 24 w 153"/>
                <a:gd name="T11" fmla="*/ 59 h 137"/>
                <a:gd name="T12" fmla="*/ 31 w 153"/>
                <a:gd name="T13" fmla="*/ 79 h 137"/>
                <a:gd name="T14" fmla="*/ 24 w 153"/>
                <a:gd name="T15" fmla="*/ 91 h 137"/>
                <a:gd name="T16" fmla="*/ 44 w 153"/>
                <a:gd name="T17" fmla="*/ 104 h 137"/>
                <a:gd name="T18" fmla="*/ 51 w 153"/>
                <a:gd name="T19" fmla="*/ 98 h 137"/>
                <a:gd name="T20" fmla="*/ 84 w 153"/>
                <a:gd name="T21" fmla="*/ 98 h 137"/>
                <a:gd name="T22" fmla="*/ 112 w 153"/>
                <a:gd name="T23" fmla="*/ 71 h 137"/>
                <a:gd name="T24" fmla="*/ 106 w 153"/>
                <a:gd name="T25" fmla="*/ 59 h 137"/>
                <a:gd name="T26" fmla="*/ 119 w 153"/>
                <a:gd name="T27" fmla="*/ 39 h 137"/>
                <a:gd name="T28" fmla="*/ 142 w 153"/>
                <a:gd name="T29" fmla="*/ 26 h 137"/>
                <a:gd name="T30" fmla="*/ 142 w 153"/>
                <a:gd name="T31" fmla="*/ 19 h 137"/>
                <a:gd name="T32" fmla="*/ 106 w 153"/>
                <a:gd name="T33" fmla="*/ 13 h 137"/>
                <a:gd name="T34" fmla="*/ 91 w 153"/>
                <a:gd name="T35" fmla="*/ 8 h 137"/>
                <a:gd name="T36" fmla="*/ 84 w 153"/>
                <a:gd name="T37" fmla="*/ 8 h 137"/>
                <a:gd name="T38" fmla="*/ 66 w 153"/>
                <a:gd name="T39" fmla="*/ 8 h 137"/>
                <a:gd name="T40" fmla="*/ 59 w 153"/>
                <a:gd name="T41" fmla="*/ 8 h 137"/>
                <a:gd name="T42" fmla="*/ 17 w 153"/>
                <a:gd name="T43" fmla="*/ 0 h 137"/>
                <a:gd name="T44" fmla="*/ 7 w 153"/>
                <a:gd name="T45" fmla="*/ 8 h 137"/>
                <a:gd name="T46" fmla="*/ 0 w 153"/>
                <a:gd name="T47" fmla="*/ 8 h 137"/>
                <a:gd name="T48" fmla="*/ 0 w 153"/>
                <a:gd name="T49" fmla="*/ 13 h 137"/>
                <a:gd name="T50" fmla="*/ 7 w 153"/>
                <a:gd name="T51" fmla="*/ 26 h 1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3"/>
                <a:gd name="T79" fmla="*/ 0 h 137"/>
                <a:gd name="T80" fmla="*/ 153 w 153"/>
                <a:gd name="T81" fmla="*/ 137 h 13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3" h="137">
                  <a:moveTo>
                    <a:pt x="7" y="33"/>
                  </a:moveTo>
                  <a:lnTo>
                    <a:pt x="40" y="33"/>
                  </a:lnTo>
                  <a:lnTo>
                    <a:pt x="40" y="42"/>
                  </a:lnTo>
                  <a:lnTo>
                    <a:pt x="31" y="50"/>
                  </a:lnTo>
                  <a:lnTo>
                    <a:pt x="31" y="68"/>
                  </a:lnTo>
                  <a:lnTo>
                    <a:pt x="24" y="76"/>
                  </a:lnTo>
                  <a:lnTo>
                    <a:pt x="31" y="102"/>
                  </a:lnTo>
                  <a:lnTo>
                    <a:pt x="24" y="118"/>
                  </a:lnTo>
                  <a:lnTo>
                    <a:pt x="49" y="136"/>
                  </a:lnTo>
                  <a:lnTo>
                    <a:pt x="56" y="127"/>
                  </a:lnTo>
                  <a:lnTo>
                    <a:pt x="89" y="127"/>
                  </a:lnTo>
                  <a:lnTo>
                    <a:pt x="120" y="92"/>
                  </a:lnTo>
                  <a:lnTo>
                    <a:pt x="111" y="76"/>
                  </a:lnTo>
                  <a:lnTo>
                    <a:pt x="129" y="50"/>
                  </a:lnTo>
                  <a:lnTo>
                    <a:pt x="152" y="33"/>
                  </a:lnTo>
                  <a:lnTo>
                    <a:pt x="152" y="24"/>
                  </a:lnTo>
                  <a:lnTo>
                    <a:pt x="111" y="18"/>
                  </a:lnTo>
                  <a:lnTo>
                    <a:pt x="96" y="8"/>
                  </a:lnTo>
                  <a:lnTo>
                    <a:pt x="89" y="8"/>
                  </a:lnTo>
                  <a:lnTo>
                    <a:pt x="71" y="8"/>
                  </a:lnTo>
                  <a:lnTo>
                    <a:pt x="64" y="8"/>
                  </a:lnTo>
                  <a:lnTo>
                    <a:pt x="17" y="0"/>
                  </a:lnTo>
                  <a:lnTo>
                    <a:pt x="7" y="8"/>
                  </a:lnTo>
                  <a:lnTo>
                    <a:pt x="0" y="8"/>
                  </a:lnTo>
                  <a:lnTo>
                    <a:pt x="0" y="18"/>
                  </a:lnTo>
                  <a:lnTo>
                    <a:pt x="7" y="33"/>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233" name="Freeform 1112"/>
            <p:cNvSpPr>
              <a:spLocks noChangeAspect="1"/>
            </p:cNvSpPr>
            <p:nvPr/>
          </p:nvSpPr>
          <p:spPr bwMode="auto">
            <a:xfrm>
              <a:off x="2467" y="1984"/>
              <a:ext cx="151" cy="130"/>
            </a:xfrm>
            <a:custGeom>
              <a:avLst/>
              <a:gdLst>
                <a:gd name="T0" fmla="*/ 7 w 153"/>
                <a:gd name="T1" fmla="*/ 26 h 137"/>
                <a:gd name="T2" fmla="*/ 38 w 153"/>
                <a:gd name="T3" fmla="*/ 26 h 137"/>
                <a:gd name="T4" fmla="*/ 38 w 153"/>
                <a:gd name="T5" fmla="*/ 32 h 137"/>
                <a:gd name="T6" fmla="*/ 31 w 153"/>
                <a:gd name="T7" fmla="*/ 39 h 137"/>
                <a:gd name="T8" fmla="*/ 31 w 153"/>
                <a:gd name="T9" fmla="*/ 53 h 137"/>
                <a:gd name="T10" fmla="*/ 24 w 153"/>
                <a:gd name="T11" fmla="*/ 59 h 137"/>
                <a:gd name="T12" fmla="*/ 31 w 153"/>
                <a:gd name="T13" fmla="*/ 79 h 137"/>
                <a:gd name="T14" fmla="*/ 24 w 153"/>
                <a:gd name="T15" fmla="*/ 91 h 137"/>
                <a:gd name="T16" fmla="*/ 44 w 153"/>
                <a:gd name="T17" fmla="*/ 104 h 137"/>
                <a:gd name="T18" fmla="*/ 51 w 153"/>
                <a:gd name="T19" fmla="*/ 98 h 137"/>
                <a:gd name="T20" fmla="*/ 84 w 153"/>
                <a:gd name="T21" fmla="*/ 98 h 137"/>
                <a:gd name="T22" fmla="*/ 112 w 153"/>
                <a:gd name="T23" fmla="*/ 71 h 137"/>
                <a:gd name="T24" fmla="*/ 106 w 153"/>
                <a:gd name="T25" fmla="*/ 59 h 137"/>
                <a:gd name="T26" fmla="*/ 119 w 153"/>
                <a:gd name="T27" fmla="*/ 39 h 137"/>
                <a:gd name="T28" fmla="*/ 142 w 153"/>
                <a:gd name="T29" fmla="*/ 26 h 137"/>
                <a:gd name="T30" fmla="*/ 142 w 153"/>
                <a:gd name="T31" fmla="*/ 19 h 137"/>
                <a:gd name="T32" fmla="*/ 106 w 153"/>
                <a:gd name="T33" fmla="*/ 13 h 137"/>
                <a:gd name="T34" fmla="*/ 91 w 153"/>
                <a:gd name="T35" fmla="*/ 8 h 137"/>
                <a:gd name="T36" fmla="*/ 84 w 153"/>
                <a:gd name="T37" fmla="*/ 8 h 137"/>
                <a:gd name="T38" fmla="*/ 66 w 153"/>
                <a:gd name="T39" fmla="*/ 8 h 137"/>
                <a:gd name="T40" fmla="*/ 59 w 153"/>
                <a:gd name="T41" fmla="*/ 8 h 137"/>
                <a:gd name="T42" fmla="*/ 17 w 153"/>
                <a:gd name="T43" fmla="*/ 0 h 137"/>
                <a:gd name="T44" fmla="*/ 7 w 153"/>
                <a:gd name="T45" fmla="*/ 8 h 137"/>
                <a:gd name="T46" fmla="*/ 0 w 153"/>
                <a:gd name="T47" fmla="*/ 8 h 137"/>
                <a:gd name="T48" fmla="*/ 0 w 153"/>
                <a:gd name="T49" fmla="*/ 13 h 137"/>
                <a:gd name="T50" fmla="*/ 7 w 153"/>
                <a:gd name="T51" fmla="*/ 26 h 1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3"/>
                <a:gd name="T79" fmla="*/ 0 h 137"/>
                <a:gd name="T80" fmla="*/ 153 w 153"/>
                <a:gd name="T81" fmla="*/ 137 h 13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3" h="137">
                  <a:moveTo>
                    <a:pt x="7" y="33"/>
                  </a:moveTo>
                  <a:lnTo>
                    <a:pt x="40" y="33"/>
                  </a:lnTo>
                  <a:lnTo>
                    <a:pt x="40" y="42"/>
                  </a:lnTo>
                  <a:lnTo>
                    <a:pt x="31" y="50"/>
                  </a:lnTo>
                  <a:lnTo>
                    <a:pt x="31" y="68"/>
                  </a:lnTo>
                  <a:lnTo>
                    <a:pt x="24" y="76"/>
                  </a:lnTo>
                  <a:lnTo>
                    <a:pt x="31" y="102"/>
                  </a:lnTo>
                  <a:lnTo>
                    <a:pt x="24" y="118"/>
                  </a:lnTo>
                  <a:lnTo>
                    <a:pt x="49" y="136"/>
                  </a:lnTo>
                  <a:lnTo>
                    <a:pt x="56" y="127"/>
                  </a:lnTo>
                  <a:lnTo>
                    <a:pt x="89" y="127"/>
                  </a:lnTo>
                  <a:lnTo>
                    <a:pt x="120" y="92"/>
                  </a:lnTo>
                  <a:lnTo>
                    <a:pt x="111" y="76"/>
                  </a:lnTo>
                  <a:lnTo>
                    <a:pt x="129" y="50"/>
                  </a:lnTo>
                  <a:lnTo>
                    <a:pt x="152" y="33"/>
                  </a:lnTo>
                  <a:lnTo>
                    <a:pt x="152" y="24"/>
                  </a:lnTo>
                  <a:lnTo>
                    <a:pt x="111" y="18"/>
                  </a:lnTo>
                  <a:lnTo>
                    <a:pt x="96" y="8"/>
                  </a:lnTo>
                  <a:lnTo>
                    <a:pt x="89" y="8"/>
                  </a:lnTo>
                  <a:lnTo>
                    <a:pt x="71" y="8"/>
                  </a:lnTo>
                  <a:lnTo>
                    <a:pt x="64" y="8"/>
                  </a:lnTo>
                  <a:lnTo>
                    <a:pt x="17" y="0"/>
                  </a:lnTo>
                  <a:lnTo>
                    <a:pt x="7" y="8"/>
                  </a:lnTo>
                  <a:lnTo>
                    <a:pt x="0" y="8"/>
                  </a:lnTo>
                  <a:lnTo>
                    <a:pt x="0" y="18"/>
                  </a:lnTo>
                  <a:lnTo>
                    <a:pt x="7" y="33"/>
                  </a:lnTo>
                </a:path>
              </a:pathLst>
            </a:custGeom>
            <a:solidFill>
              <a:schemeClr val="accent3">
                <a:lumMod val="75000"/>
              </a:schemeClr>
            </a:solidFill>
            <a:ln w="12700" cap="rnd">
              <a:solidFill>
                <a:schemeClr val="bg2"/>
              </a:solidFill>
              <a:round/>
              <a:headEnd type="none" w="sm" len="sm"/>
              <a:tailEnd type="none" w="sm" len="sm"/>
            </a:ln>
          </p:spPr>
          <p:txBody>
            <a:bodyPr/>
            <a:lstStyle/>
            <a:p>
              <a:pPr eaLnBrk="0" hangingPunct="0"/>
              <a:endParaRPr lang="en-US"/>
            </a:p>
          </p:txBody>
        </p:sp>
        <p:sp>
          <p:nvSpPr>
            <p:cNvPr id="234" name="Freeform 1113"/>
            <p:cNvSpPr>
              <a:spLocks noChangeAspect="1"/>
            </p:cNvSpPr>
            <p:nvPr/>
          </p:nvSpPr>
          <p:spPr bwMode="auto">
            <a:xfrm>
              <a:off x="2468" y="2016"/>
              <a:ext cx="40" cy="81"/>
            </a:xfrm>
            <a:custGeom>
              <a:avLst/>
              <a:gdLst>
                <a:gd name="T0" fmla="*/ 20 w 41"/>
                <a:gd name="T1" fmla="*/ 66 h 85"/>
                <a:gd name="T2" fmla="*/ 26 w 41"/>
                <a:gd name="T3" fmla="*/ 53 h 85"/>
                <a:gd name="T4" fmla="*/ 20 w 41"/>
                <a:gd name="T5" fmla="*/ 32 h 85"/>
                <a:gd name="T6" fmla="*/ 26 w 41"/>
                <a:gd name="T7" fmla="*/ 27 h 85"/>
                <a:gd name="T8" fmla="*/ 26 w 41"/>
                <a:gd name="T9" fmla="*/ 11 h 85"/>
                <a:gd name="T10" fmla="*/ 35 w 41"/>
                <a:gd name="T11" fmla="*/ 8 h 85"/>
                <a:gd name="T12" fmla="*/ 35 w 41"/>
                <a:gd name="T13" fmla="*/ 0 h 85"/>
                <a:gd name="T14" fmla="*/ 7 w 41"/>
                <a:gd name="T15" fmla="*/ 0 h 85"/>
                <a:gd name="T16" fmla="*/ 7 w 41"/>
                <a:gd name="T17" fmla="*/ 11 h 85"/>
                <a:gd name="T18" fmla="*/ 0 w 41"/>
                <a:gd name="T19" fmla="*/ 46 h 85"/>
                <a:gd name="T20" fmla="*/ 7 w 41"/>
                <a:gd name="T21" fmla="*/ 46 h 85"/>
                <a:gd name="T22" fmla="*/ 0 w 41"/>
                <a:gd name="T23" fmla="*/ 66 h 85"/>
                <a:gd name="T24" fmla="*/ 20 w 41"/>
                <a:gd name="T25" fmla="*/ 66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85"/>
                <a:gd name="T41" fmla="*/ 41 w 41"/>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85">
                  <a:moveTo>
                    <a:pt x="24" y="84"/>
                  </a:moveTo>
                  <a:lnTo>
                    <a:pt x="31" y="68"/>
                  </a:lnTo>
                  <a:lnTo>
                    <a:pt x="24" y="42"/>
                  </a:lnTo>
                  <a:lnTo>
                    <a:pt x="31" y="34"/>
                  </a:lnTo>
                  <a:lnTo>
                    <a:pt x="31" y="16"/>
                  </a:lnTo>
                  <a:lnTo>
                    <a:pt x="40" y="8"/>
                  </a:lnTo>
                  <a:lnTo>
                    <a:pt x="40" y="0"/>
                  </a:lnTo>
                  <a:lnTo>
                    <a:pt x="7" y="0"/>
                  </a:lnTo>
                  <a:lnTo>
                    <a:pt x="7" y="16"/>
                  </a:lnTo>
                  <a:lnTo>
                    <a:pt x="0" y="58"/>
                  </a:lnTo>
                  <a:lnTo>
                    <a:pt x="7" y="58"/>
                  </a:lnTo>
                  <a:lnTo>
                    <a:pt x="0" y="84"/>
                  </a:lnTo>
                  <a:lnTo>
                    <a:pt x="24" y="84"/>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235" name="Freeform 1114"/>
            <p:cNvSpPr>
              <a:spLocks noChangeAspect="1"/>
            </p:cNvSpPr>
            <p:nvPr/>
          </p:nvSpPr>
          <p:spPr bwMode="auto">
            <a:xfrm>
              <a:off x="2468" y="2016"/>
              <a:ext cx="40" cy="81"/>
            </a:xfrm>
            <a:custGeom>
              <a:avLst/>
              <a:gdLst>
                <a:gd name="T0" fmla="*/ 20 w 41"/>
                <a:gd name="T1" fmla="*/ 66 h 85"/>
                <a:gd name="T2" fmla="*/ 26 w 41"/>
                <a:gd name="T3" fmla="*/ 53 h 85"/>
                <a:gd name="T4" fmla="*/ 20 w 41"/>
                <a:gd name="T5" fmla="*/ 32 h 85"/>
                <a:gd name="T6" fmla="*/ 26 w 41"/>
                <a:gd name="T7" fmla="*/ 27 h 85"/>
                <a:gd name="T8" fmla="*/ 26 w 41"/>
                <a:gd name="T9" fmla="*/ 11 h 85"/>
                <a:gd name="T10" fmla="*/ 35 w 41"/>
                <a:gd name="T11" fmla="*/ 8 h 85"/>
                <a:gd name="T12" fmla="*/ 35 w 41"/>
                <a:gd name="T13" fmla="*/ 0 h 85"/>
                <a:gd name="T14" fmla="*/ 7 w 41"/>
                <a:gd name="T15" fmla="*/ 0 h 85"/>
                <a:gd name="T16" fmla="*/ 7 w 41"/>
                <a:gd name="T17" fmla="*/ 11 h 85"/>
                <a:gd name="T18" fmla="*/ 0 w 41"/>
                <a:gd name="T19" fmla="*/ 46 h 85"/>
                <a:gd name="T20" fmla="*/ 7 w 41"/>
                <a:gd name="T21" fmla="*/ 46 h 85"/>
                <a:gd name="T22" fmla="*/ 0 w 41"/>
                <a:gd name="T23" fmla="*/ 66 h 85"/>
                <a:gd name="T24" fmla="*/ 20 w 41"/>
                <a:gd name="T25" fmla="*/ 66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85"/>
                <a:gd name="T41" fmla="*/ 41 w 41"/>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85">
                  <a:moveTo>
                    <a:pt x="24" y="84"/>
                  </a:moveTo>
                  <a:lnTo>
                    <a:pt x="31" y="68"/>
                  </a:lnTo>
                  <a:lnTo>
                    <a:pt x="24" y="42"/>
                  </a:lnTo>
                  <a:lnTo>
                    <a:pt x="31" y="34"/>
                  </a:lnTo>
                  <a:lnTo>
                    <a:pt x="31" y="16"/>
                  </a:lnTo>
                  <a:lnTo>
                    <a:pt x="40" y="8"/>
                  </a:lnTo>
                  <a:lnTo>
                    <a:pt x="40" y="0"/>
                  </a:lnTo>
                  <a:lnTo>
                    <a:pt x="7" y="0"/>
                  </a:lnTo>
                  <a:lnTo>
                    <a:pt x="7" y="16"/>
                  </a:lnTo>
                  <a:lnTo>
                    <a:pt x="0" y="58"/>
                  </a:lnTo>
                  <a:lnTo>
                    <a:pt x="7" y="58"/>
                  </a:lnTo>
                  <a:lnTo>
                    <a:pt x="0" y="84"/>
                  </a:lnTo>
                  <a:lnTo>
                    <a:pt x="24" y="84"/>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236" name="Freeform 1115"/>
            <p:cNvSpPr>
              <a:spLocks noChangeAspect="1"/>
            </p:cNvSpPr>
            <p:nvPr/>
          </p:nvSpPr>
          <p:spPr bwMode="auto">
            <a:xfrm>
              <a:off x="2666" y="1927"/>
              <a:ext cx="152" cy="155"/>
            </a:xfrm>
            <a:custGeom>
              <a:avLst/>
              <a:gdLst>
                <a:gd name="T0" fmla="*/ 8 w 153"/>
                <a:gd name="T1" fmla="*/ 44 h 164"/>
                <a:gd name="T2" fmla="*/ 24 w 153"/>
                <a:gd name="T3" fmla="*/ 39 h 164"/>
                <a:gd name="T4" fmla="*/ 39 w 153"/>
                <a:gd name="T5" fmla="*/ 44 h 164"/>
                <a:gd name="T6" fmla="*/ 54 w 153"/>
                <a:gd name="T7" fmla="*/ 63 h 164"/>
                <a:gd name="T8" fmla="*/ 63 w 153"/>
                <a:gd name="T9" fmla="*/ 63 h 164"/>
                <a:gd name="T10" fmla="*/ 73 w 153"/>
                <a:gd name="T11" fmla="*/ 77 h 164"/>
                <a:gd name="T12" fmla="*/ 83 w 153"/>
                <a:gd name="T13" fmla="*/ 83 h 164"/>
                <a:gd name="T14" fmla="*/ 98 w 153"/>
                <a:gd name="T15" fmla="*/ 97 h 164"/>
                <a:gd name="T16" fmla="*/ 107 w 153"/>
                <a:gd name="T17" fmla="*/ 97 h 164"/>
                <a:gd name="T18" fmla="*/ 113 w 153"/>
                <a:gd name="T19" fmla="*/ 115 h 164"/>
                <a:gd name="T20" fmla="*/ 107 w 153"/>
                <a:gd name="T21" fmla="*/ 123 h 164"/>
                <a:gd name="T22" fmla="*/ 113 w 153"/>
                <a:gd name="T23" fmla="*/ 123 h 164"/>
                <a:gd name="T24" fmla="*/ 122 w 153"/>
                <a:gd name="T25" fmla="*/ 115 h 164"/>
                <a:gd name="T26" fmla="*/ 122 w 153"/>
                <a:gd name="T27" fmla="*/ 109 h 164"/>
                <a:gd name="T28" fmla="*/ 122 w 153"/>
                <a:gd name="T29" fmla="*/ 103 h 164"/>
                <a:gd name="T30" fmla="*/ 122 w 153"/>
                <a:gd name="T31" fmla="*/ 90 h 164"/>
                <a:gd name="T32" fmla="*/ 138 w 153"/>
                <a:gd name="T33" fmla="*/ 103 h 164"/>
                <a:gd name="T34" fmla="*/ 147 w 153"/>
                <a:gd name="T35" fmla="*/ 97 h 164"/>
                <a:gd name="T36" fmla="*/ 107 w 153"/>
                <a:gd name="T37" fmla="*/ 77 h 164"/>
                <a:gd name="T38" fmla="*/ 113 w 153"/>
                <a:gd name="T39" fmla="*/ 71 h 164"/>
                <a:gd name="T40" fmla="*/ 107 w 153"/>
                <a:gd name="T41" fmla="*/ 71 h 164"/>
                <a:gd name="T42" fmla="*/ 89 w 153"/>
                <a:gd name="T43" fmla="*/ 63 h 164"/>
                <a:gd name="T44" fmla="*/ 83 w 153"/>
                <a:gd name="T45" fmla="*/ 51 h 164"/>
                <a:gd name="T46" fmla="*/ 73 w 153"/>
                <a:gd name="T47" fmla="*/ 39 h 164"/>
                <a:gd name="T48" fmla="*/ 73 w 153"/>
                <a:gd name="T49" fmla="*/ 21 h 164"/>
                <a:gd name="T50" fmla="*/ 83 w 153"/>
                <a:gd name="T51" fmla="*/ 21 h 164"/>
                <a:gd name="T52" fmla="*/ 83 w 153"/>
                <a:gd name="T53" fmla="*/ 11 h 164"/>
                <a:gd name="T54" fmla="*/ 83 w 153"/>
                <a:gd name="T55" fmla="*/ 9 h 164"/>
                <a:gd name="T56" fmla="*/ 73 w 153"/>
                <a:gd name="T57" fmla="*/ 0 h 164"/>
                <a:gd name="T58" fmla="*/ 48 w 153"/>
                <a:gd name="T59" fmla="*/ 0 h 164"/>
                <a:gd name="T60" fmla="*/ 39 w 153"/>
                <a:gd name="T61" fmla="*/ 11 h 164"/>
                <a:gd name="T62" fmla="*/ 33 w 153"/>
                <a:gd name="T63" fmla="*/ 9 h 164"/>
                <a:gd name="T64" fmla="*/ 33 w 153"/>
                <a:gd name="T65" fmla="*/ 11 h 164"/>
                <a:gd name="T66" fmla="*/ 24 w 153"/>
                <a:gd name="T67" fmla="*/ 11 h 164"/>
                <a:gd name="T68" fmla="*/ 8 w 153"/>
                <a:gd name="T69" fmla="*/ 21 h 164"/>
                <a:gd name="T70" fmla="*/ 0 w 153"/>
                <a:gd name="T71" fmla="*/ 21 h 164"/>
                <a:gd name="T72" fmla="*/ 0 w 153"/>
                <a:gd name="T73" fmla="*/ 31 h 164"/>
                <a:gd name="T74" fmla="*/ 8 w 153"/>
                <a:gd name="T75" fmla="*/ 44 h 1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3"/>
                <a:gd name="T115" fmla="*/ 0 h 164"/>
                <a:gd name="T116" fmla="*/ 153 w 153"/>
                <a:gd name="T117" fmla="*/ 164 h 1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3" h="164">
                  <a:moveTo>
                    <a:pt x="8" y="59"/>
                  </a:moveTo>
                  <a:lnTo>
                    <a:pt x="24" y="51"/>
                  </a:lnTo>
                  <a:lnTo>
                    <a:pt x="39" y="59"/>
                  </a:lnTo>
                  <a:lnTo>
                    <a:pt x="54" y="84"/>
                  </a:lnTo>
                  <a:lnTo>
                    <a:pt x="63" y="84"/>
                  </a:lnTo>
                  <a:lnTo>
                    <a:pt x="73" y="102"/>
                  </a:lnTo>
                  <a:lnTo>
                    <a:pt x="88" y="110"/>
                  </a:lnTo>
                  <a:lnTo>
                    <a:pt x="103" y="129"/>
                  </a:lnTo>
                  <a:lnTo>
                    <a:pt x="112" y="129"/>
                  </a:lnTo>
                  <a:lnTo>
                    <a:pt x="118" y="153"/>
                  </a:lnTo>
                  <a:lnTo>
                    <a:pt x="112" y="163"/>
                  </a:lnTo>
                  <a:lnTo>
                    <a:pt x="118" y="163"/>
                  </a:lnTo>
                  <a:lnTo>
                    <a:pt x="127" y="153"/>
                  </a:lnTo>
                  <a:lnTo>
                    <a:pt x="127" y="145"/>
                  </a:lnTo>
                  <a:lnTo>
                    <a:pt x="127" y="136"/>
                  </a:lnTo>
                  <a:lnTo>
                    <a:pt x="127" y="120"/>
                  </a:lnTo>
                  <a:lnTo>
                    <a:pt x="143" y="136"/>
                  </a:lnTo>
                  <a:lnTo>
                    <a:pt x="152" y="129"/>
                  </a:lnTo>
                  <a:lnTo>
                    <a:pt x="112" y="102"/>
                  </a:lnTo>
                  <a:lnTo>
                    <a:pt x="118" y="94"/>
                  </a:lnTo>
                  <a:lnTo>
                    <a:pt x="112" y="94"/>
                  </a:lnTo>
                  <a:lnTo>
                    <a:pt x="94" y="84"/>
                  </a:lnTo>
                  <a:lnTo>
                    <a:pt x="88" y="68"/>
                  </a:lnTo>
                  <a:lnTo>
                    <a:pt x="73" y="51"/>
                  </a:lnTo>
                  <a:lnTo>
                    <a:pt x="73" y="26"/>
                  </a:lnTo>
                  <a:lnTo>
                    <a:pt x="88" y="26"/>
                  </a:lnTo>
                  <a:lnTo>
                    <a:pt x="88" y="16"/>
                  </a:lnTo>
                  <a:lnTo>
                    <a:pt x="88" y="9"/>
                  </a:lnTo>
                  <a:lnTo>
                    <a:pt x="73" y="0"/>
                  </a:lnTo>
                  <a:lnTo>
                    <a:pt x="48" y="0"/>
                  </a:lnTo>
                  <a:lnTo>
                    <a:pt x="39" y="16"/>
                  </a:lnTo>
                  <a:lnTo>
                    <a:pt x="33" y="9"/>
                  </a:lnTo>
                  <a:lnTo>
                    <a:pt x="33" y="16"/>
                  </a:lnTo>
                  <a:lnTo>
                    <a:pt x="24" y="16"/>
                  </a:lnTo>
                  <a:lnTo>
                    <a:pt x="8" y="26"/>
                  </a:lnTo>
                  <a:lnTo>
                    <a:pt x="0" y="26"/>
                  </a:lnTo>
                  <a:lnTo>
                    <a:pt x="0" y="41"/>
                  </a:lnTo>
                  <a:lnTo>
                    <a:pt x="8" y="59"/>
                  </a:lnTo>
                </a:path>
              </a:pathLst>
            </a:custGeom>
            <a:solidFill>
              <a:schemeClr val="accent3">
                <a:lumMod val="75000"/>
              </a:schemeClr>
            </a:solidFill>
            <a:ln w="9525" cap="rnd">
              <a:solidFill>
                <a:schemeClr val="bg2"/>
              </a:solidFill>
              <a:round/>
              <a:headEnd type="none" w="sm" len="sm"/>
              <a:tailEnd type="none" w="sm" len="sm"/>
            </a:ln>
          </p:spPr>
          <p:txBody>
            <a:bodyPr/>
            <a:lstStyle/>
            <a:p>
              <a:pPr eaLnBrk="0" hangingPunct="0"/>
              <a:endParaRPr lang="en-US"/>
            </a:p>
          </p:txBody>
        </p:sp>
        <p:sp>
          <p:nvSpPr>
            <p:cNvPr id="238" name="Freeform 1117"/>
            <p:cNvSpPr>
              <a:spLocks noChangeAspect="1"/>
            </p:cNvSpPr>
            <p:nvPr/>
          </p:nvSpPr>
          <p:spPr bwMode="auto">
            <a:xfrm>
              <a:off x="2832" y="1902"/>
              <a:ext cx="120" cy="90"/>
            </a:xfrm>
            <a:custGeom>
              <a:avLst/>
              <a:gdLst>
                <a:gd name="T0" fmla="*/ 15 w 120"/>
                <a:gd name="T1" fmla="*/ 49 h 96"/>
                <a:gd name="T2" fmla="*/ 32 w 120"/>
                <a:gd name="T3" fmla="*/ 49 h 96"/>
                <a:gd name="T4" fmla="*/ 32 w 120"/>
                <a:gd name="T5" fmla="*/ 56 h 96"/>
                <a:gd name="T6" fmla="*/ 39 w 120"/>
                <a:gd name="T7" fmla="*/ 63 h 96"/>
                <a:gd name="T8" fmla="*/ 47 w 120"/>
                <a:gd name="T9" fmla="*/ 63 h 96"/>
                <a:gd name="T10" fmla="*/ 71 w 120"/>
                <a:gd name="T11" fmla="*/ 68 h 96"/>
                <a:gd name="T12" fmla="*/ 88 w 120"/>
                <a:gd name="T13" fmla="*/ 56 h 96"/>
                <a:gd name="T14" fmla="*/ 111 w 120"/>
                <a:gd name="T15" fmla="*/ 63 h 96"/>
                <a:gd name="T16" fmla="*/ 111 w 120"/>
                <a:gd name="T17" fmla="*/ 56 h 96"/>
                <a:gd name="T18" fmla="*/ 119 w 120"/>
                <a:gd name="T19" fmla="*/ 49 h 96"/>
                <a:gd name="T20" fmla="*/ 119 w 120"/>
                <a:gd name="T21" fmla="*/ 44 h 96"/>
                <a:gd name="T22" fmla="*/ 104 w 120"/>
                <a:gd name="T23" fmla="*/ 44 h 96"/>
                <a:gd name="T24" fmla="*/ 104 w 120"/>
                <a:gd name="T25" fmla="*/ 38 h 96"/>
                <a:gd name="T26" fmla="*/ 104 w 120"/>
                <a:gd name="T27" fmla="*/ 19 h 96"/>
                <a:gd name="T28" fmla="*/ 88 w 120"/>
                <a:gd name="T29" fmla="*/ 0 h 96"/>
                <a:gd name="T30" fmla="*/ 79 w 120"/>
                <a:gd name="T31" fmla="*/ 0 h 96"/>
                <a:gd name="T32" fmla="*/ 64 w 120"/>
                <a:gd name="T33" fmla="*/ 8 h 96"/>
                <a:gd name="T34" fmla="*/ 55 w 120"/>
                <a:gd name="T35" fmla="*/ 8 h 96"/>
                <a:gd name="T36" fmla="*/ 32 w 120"/>
                <a:gd name="T37" fmla="*/ 8 h 96"/>
                <a:gd name="T38" fmla="*/ 24 w 120"/>
                <a:gd name="T39" fmla="*/ 8 h 96"/>
                <a:gd name="T40" fmla="*/ 15 w 120"/>
                <a:gd name="T41" fmla="*/ 31 h 96"/>
                <a:gd name="T42" fmla="*/ 0 w 120"/>
                <a:gd name="T43" fmla="*/ 31 h 96"/>
                <a:gd name="T44" fmla="*/ 15 w 120"/>
                <a:gd name="T45" fmla="*/ 49 h 9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0"/>
                <a:gd name="T70" fmla="*/ 0 h 96"/>
                <a:gd name="T71" fmla="*/ 120 w 120"/>
                <a:gd name="T72" fmla="*/ 96 h 9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0" h="96">
                  <a:moveTo>
                    <a:pt x="15" y="68"/>
                  </a:moveTo>
                  <a:lnTo>
                    <a:pt x="32" y="68"/>
                  </a:lnTo>
                  <a:lnTo>
                    <a:pt x="32" y="77"/>
                  </a:lnTo>
                  <a:lnTo>
                    <a:pt x="39" y="86"/>
                  </a:lnTo>
                  <a:lnTo>
                    <a:pt x="47" y="86"/>
                  </a:lnTo>
                  <a:lnTo>
                    <a:pt x="71" y="95"/>
                  </a:lnTo>
                  <a:lnTo>
                    <a:pt x="88" y="77"/>
                  </a:lnTo>
                  <a:lnTo>
                    <a:pt x="111" y="86"/>
                  </a:lnTo>
                  <a:lnTo>
                    <a:pt x="111" y="77"/>
                  </a:lnTo>
                  <a:lnTo>
                    <a:pt x="119" y="68"/>
                  </a:lnTo>
                  <a:lnTo>
                    <a:pt x="119" y="61"/>
                  </a:lnTo>
                  <a:lnTo>
                    <a:pt x="104" y="61"/>
                  </a:lnTo>
                  <a:lnTo>
                    <a:pt x="104" y="52"/>
                  </a:lnTo>
                  <a:lnTo>
                    <a:pt x="104" y="25"/>
                  </a:lnTo>
                  <a:lnTo>
                    <a:pt x="88" y="0"/>
                  </a:lnTo>
                  <a:lnTo>
                    <a:pt x="79" y="0"/>
                  </a:lnTo>
                  <a:lnTo>
                    <a:pt x="64" y="9"/>
                  </a:lnTo>
                  <a:lnTo>
                    <a:pt x="55" y="9"/>
                  </a:lnTo>
                  <a:lnTo>
                    <a:pt x="32" y="9"/>
                  </a:lnTo>
                  <a:lnTo>
                    <a:pt x="24" y="9"/>
                  </a:lnTo>
                  <a:lnTo>
                    <a:pt x="15" y="42"/>
                  </a:lnTo>
                  <a:lnTo>
                    <a:pt x="0" y="42"/>
                  </a:lnTo>
                  <a:lnTo>
                    <a:pt x="15" y="68"/>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239" name="Freeform 1118"/>
            <p:cNvSpPr>
              <a:spLocks noChangeAspect="1"/>
            </p:cNvSpPr>
            <p:nvPr/>
          </p:nvSpPr>
          <p:spPr bwMode="auto">
            <a:xfrm>
              <a:off x="2832" y="1902"/>
              <a:ext cx="120" cy="90"/>
            </a:xfrm>
            <a:custGeom>
              <a:avLst/>
              <a:gdLst>
                <a:gd name="T0" fmla="*/ 15 w 120"/>
                <a:gd name="T1" fmla="*/ 49 h 96"/>
                <a:gd name="T2" fmla="*/ 32 w 120"/>
                <a:gd name="T3" fmla="*/ 49 h 96"/>
                <a:gd name="T4" fmla="*/ 32 w 120"/>
                <a:gd name="T5" fmla="*/ 56 h 96"/>
                <a:gd name="T6" fmla="*/ 39 w 120"/>
                <a:gd name="T7" fmla="*/ 63 h 96"/>
                <a:gd name="T8" fmla="*/ 47 w 120"/>
                <a:gd name="T9" fmla="*/ 63 h 96"/>
                <a:gd name="T10" fmla="*/ 71 w 120"/>
                <a:gd name="T11" fmla="*/ 68 h 96"/>
                <a:gd name="T12" fmla="*/ 88 w 120"/>
                <a:gd name="T13" fmla="*/ 56 h 96"/>
                <a:gd name="T14" fmla="*/ 111 w 120"/>
                <a:gd name="T15" fmla="*/ 63 h 96"/>
                <a:gd name="T16" fmla="*/ 111 w 120"/>
                <a:gd name="T17" fmla="*/ 56 h 96"/>
                <a:gd name="T18" fmla="*/ 119 w 120"/>
                <a:gd name="T19" fmla="*/ 49 h 96"/>
                <a:gd name="T20" fmla="*/ 119 w 120"/>
                <a:gd name="T21" fmla="*/ 44 h 96"/>
                <a:gd name="T22" fmla="*/ 104 w 120"/>
                <a:gd name="T23" fmla="*/ 44 h 96"/>
                <a:gd name="T24" fmla="*/ 104 w 120"/>
                <a:gd name="T25" fmla="*/ 38 h 96"/>
                <a:gd name="T26" fmla="*/ 104 w 120"/>
                <a:gd name="T27" fmla="*/ 19 h 96"/>
                <a:gd name="T28" fmla="*/ 88 w 120"/>
                <a:gd name="T29" fmla="*/ 0 h 96"/>
                <a:gd name="T30" fmla="*/ 79 w 120"/>
                <a:gd name="T31" fmla="*/ 0 h 96"/>
                <a:gd name="T32" fmla="*/ 64 w 120"/>
                <a:gd name="T33" fmla="*/ 8 h 96"/>
                <a:gd name="T34" fmla="*/ 55 w 120"/>
                <a:gd name="T35" fmla="*/ 8 h 96"/>
                <a:gd name="T36" fmla="*/ 32 w 120"/>
                <a:gd name="T37" fmla="*/ 8 h 96"/>
                <a:gd name="T38" fmla="*/ 24 w 120"/>
                <a:gd name="T39" fmla="*/ 8 h 96"/>
                <a:gd name="T40" fmla="*/ 15 w 120"/>
                <a:gd name="T41" fmla="*/ 31 h 96"/>
                <a:gd name="T42" fmla="*/ 0 w 120"/>
                <a:gd name="T43" fmla="*/ 31 h 96"/>
                <a:gd name="T44" fmla="*/ 15 w 120"/>
                <a:gd name="T45" fmla="*/ 49 h 9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0"/>
                <a:gd name="T70" fmla="*/ 0 h 96"/>
                <a:gd name="T71" fmla="*/ 120 w 120"/>
                <a:gd name="T72" fmla="*/ 96 h 9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0" h="96">
                  <a:moveTo>
                    <a:pt x="15" y="68"/>
                  </a:moveTo>
                  <a:lnTo>
                    <a:pt x="32" y="68"/>
                  </a:lnTo>
                  <a:lnTo>
                    <a:pt x="32" y="77"/>
                  </a:lnTo>
                  <a:lnTo>
                    <a:pt x="39" y="86"/>
                  </a:lnTo>
                  <a:lnTo>
                    <a:pt x="47" y="86"/>
                  </a:lnTo>
                  <a:lnTo>
                    <a:pt x="71" y="95"/>
                  </a:lnTo>
                  <a:lnTo>
                    <a:pt x="88" y="77"/>
                  </a:lnTo>
                  <a:lnTo>
                    <a:pt x="111" y="86"/>
                  </a:lnTo>
                  <a:lnTo>
                    <a:pt x="111" y="77"/>
                  </a:lnTo>
                  <a:lnTo>
                    <a:pt x="119" y="68"/>
                  </a:lnTo>
                  <a:lnTo>
                    <a:pt x="119" y="61"/>
                  </a:lnTo>
                  <a:lnTo>
                    <a:pt x="104" y="61"/>
                  </a:lnTo>
                  <a:lnTo>
                    <a:pt x="104" y="52"/>
                  </a:lnTo>
                  <a:lnTo>
                    <a:pt x="104" y="25"/>
                  </a:lnTo>
                  <a:lnTo>
                    <a:pt x="88" y="0"/>
                  </a:lnTo>
                  <a:lnTo>
                    <a:pt x="79" y="0"/>
                  </a:lnTo>
                  <a:lnTo>
                    <a:pt x="64" y="9"/>
                  </a:lnTo>
                  <a:lnTo>
                    <a:pt x="55" y="9"/>
                  </a:lnTo>
                  <a:lnTo>
                    <a:pt x="32" y="9"/>
                  </a:lnTo>
                  <a:lnTo>
                    <a:pt x="24" y="9"/>
                  </a:lnTo>
                  <a:lnTo>
                    <a:pt x="15" y="42"/>
                  </a:lnTo>
                  <a:lnTo>
                    <a:pt x="0" y="42"/>
                  </a:lnTo>
                  <a:lnTo>
                    <a:pt x="15" y="68"/>
                  </a:lnTo>
                </a:path>
              </a:pathLst>
            </a:custGeom>
            <a:solidFill>
              <a:schemeClr val="accent3">
                <a:lumMod val="75000"/>
              </a:schemeClr>
            </a:solidFill>
            <a:ln w="12700" cap="rnd">
              <a:solidFill>
                <a:schemeClr val="bg2"/>
              </a:solidFill>
              <a:round/>
              <a:headEnd type="none" w="sm" len="sm"/>
              <a:tailEnd type="none" w="sm" len="sm"/>
            </a:ln>
          </p:spPr>
          <p:txBody>
            <a:bodyPr/>
            <a:lstStyle/>
            <a:p>
              <a:pPr eaLnBrk="0" hangingPunct="0"/>
              <a:endParaRPr lang="en-US"/>
            </a:p>
          </p:txBody>
        </p:sp>
        <p:sp>
          <p:nvSpPr>
            <p:cNvPr id="240" name="Freeform 1119"/>
            <p:cNvSpPr>
              <a:spLocks noChangeAspect="1"/>
            </p:cNvSpPr>
            <p:nvPr/>
          </p:nvSpPr>
          <p:spPr bwMode="auto">
            <a:xfrm>
              <a:off x="2832" y="2025"/>
              <a:ext cx="83" cy="64"/>
            </a:xfrm>
            <a:custGeom>
              <a:avLst/>
              <a:gdLst>
                <a:gd name="T0" fmla="*/ 20 w 80"/>
                <a:gd name="T1" fmla="*/ 7 h 68"/>
                <a:gd name="T2" fmla="*/ 46 w 80"/>
                <a:gd name="T3" fmla="*/ 0 h 68"/>
                <a:gd name="T4" fmla="*/ 64 w 80"/>
                <a:gd name="T5" fmla="*/ 0 h 68"/>
                <a:gd name="T6" fmla="*/ 85 w 80"/>
                <a:gd name="T7" fmla="*/ 7 h 68"/>
                <a:gd name="T8" fmla="*/ 94 w 80"/>
                <a:gd name="T9" fmla="*/ 0 h 68"/>
                <a:gd name="T10" fmla="*/ 85 w 80"/>
                <a:gd name="T11" fmla="*/ 12 h 68"/>
                <a:gd name="T12" fmla="*/ 64 w 80"/>
                <a:gd name="T13" fmla="*/ 7 h 68"/>
                <a:gd name="T14" fmla="*/ 56 w 80"/>
                <a:gd name="T15" fmla="*/ 12 h 68"/>
                <a:gd name="T16" fmla="*/ 56 w 80"/>
                <a:gd name="T17" fmla="*/ 20 h 68"/>
                <a:gd name="T18" fmla="*/ 46 w 80"/>
                <a:gd name="T19" fmla="*/ 20 h 68"/>
                <a:gd name="T20" fmla="*/ 37 w 80"/>
                <a:gd name="T21" fmla="*/ 12 h 68"/>
                <a:gd name="T22" fmla="*/ 37 w 80"/>
                <a:gd name="T23" fmla="*/ 20 h 68"/>
                <a:gd name="T24" fmla="*/ 46 w 80"/>
                <a:gd name="T25" fmla="*/ 31 h 68"/>
                <a:gd name="T26" fmla="*/ 64 w 80"/>
                <a:gd name="T27" fmla="*/ 44 h 68"/>
                <a:gd name="T28" fmla="*/ 56 w 80"/>
                <a:gd name="T29" fmla="*/ 44 h 68"/>
                <a:gd name="T30" fmla="*/ 56 w 80"/>
                <a:gd name="T31" fmla="*/ 50 h 68"/>
                <a:gd name="T32" fmla="*/ 37 w 80"/>
                <a:gd name="T33" fmla="*/ 44 h 68"/>
                <a:gd name="T34" fmla="*/ 20 w 80"/>
                <a:gd name="T35" fmla="*/ 44 h 68"/>
                <a:gd name="T36" fmla="*/ 0 w 80"/>
                <a:gd name="T37" fmla="*/ 23 h 68"/>
                <a:gd name="T38" fmla="*/ 20 w 80"/>
                <a:gd name="T39" fmla="*/ 12 h 68"/>
                <a:gd name="T40" fmla="*/ 20 w 80"/>
                <a:gd name="T41" fmla="*/ 7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
                <a:gd name="T64" fmla="*/ 0 h 68"/>
                <a:gd name="T65" fmla="*/ 80 w 80"/>
                <a:gd name="T66" fmla="*/ 68 h 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 h="68">
                  <a:moveTo>
                    <a:pt x="15" y="7"/>
                  </a:moveTo>
                  <a:lnTo>
                    <a:pt x="38" y="0"/>
                  </a:lnTo>
                  <a:lnTo>
                    <a:pt x="54" y="0"/>
                  </a:lnTo>
                  <a:lnTo>
                    <a:pt x="70" y="7"/>
                  </a:lnTo>
                  <a:lnTo>
                    <a:pt x="79" y="0"/>
                  </a:lnTo>
                  <a:lnTo>
                    <a:pt x="70" y="17"/>
                  </a:lnTo>
                  <a:lnTo>
                    <a:pt x="54" y="7"/>
                  </a:lnTo>
                  <a:lnTo>
                    <a:pt x="46" y="17"/>
                  </a:lnTo>
                  <a:lnTo>
                    <a:pt x="46" y="25"/>
                  </a:lnTo>
                  <a:lnTo>
                    <a:pt x="38" y="25"/>
                  </a:lnTo>
                  <a:lnTo>
                    <a:pt x="32" y="17"/>
                  </a:lnTo>
                  <a:lnTo>
                    <a:pt x="32" y="25"/>
                  </a:lnTo>
                  <a:lnTo>
                    <a:pt x="38" y="41"/>
                  </a:lnTo>
                  <a:lnTo>
                    <a:pt x="54" y="59"/>
                  </a:lnTo>
                  <a:lnTo>
                    <a:pt x="46" y="59"/>
                  </a:lnTo>
                  <a:lnTo>
                    <a:pt x="46" y="67"/>
                  </a:lnTo>
                  <a:lnTo>
                    <a:pt x="32" y="59"/>
                  </a:lnTo>
                  <a:lnTo>
                    <a:pt x="15" y="59"/>
                  </a:lnTo>
                  <a:lnTo>
                    <a:pt x="0" y="32"/>
                  </a:lnTo>
                  <a:lnTo>
                    <a:pt x="15" y="17"/>
                  </a:lnTo>
                  <a:lnTo>
                    <a:pt x="15" y="7"/>
                  </a:lnTo>
                </a:path>
              </a:pathLst>
            </a:custGeom>
            <a:solidFill>
              <a:schemeClr val="accent3">
                <a:lumMod val="75000"/>
              </a:schemeClr>
            </a:solidFill>
            <a:ln w="9525" cap="rnd">
              <a:solidFill>
                <a:schemeClr val="bg2"/>
              </a:solidFill>
              <a:round/>
              <a:headEnd type="none" w="sm" len="sm"/>
              <a:tailEnd type="none" w="sm" len="sm"/>
            </a:ln>
          </p:spPr>
          <p:txBody>
            <a:bodyPr/>
            <a:lstStyle/>
            <a:p>
              <a:pPr eaLnBrk="0" hangingPunct="0"/>
              <a:endParaRPr lang="en-US"/>
            </a:p>
          </p:txBody>
        </p:sp>
        <p:sp>
          <p:nvSpPr>
            <p:cNvPr id="242" name="Freeform 1121"/>
            <p:cNvSpPr>
              <a:spLocks noChangeAspect="1"/>
            </p:cNvSpPr>
            <p:nvPr/>
          </p:nvSpPr>
          <p:spPr bwMode="auto">
            <a:xfrm>
              <a:off x="3024" y="2096"/>
              <a:ext cx="97" cy="74"/>
            </a:xfrm>
            <a:custGeom>
              <a:avLst/>
              <a:gdLst>
                <a:gd name="T0" fmla="*/ 0 w 97"/>
                <a:gd name="T1" fmla="*/ 56 h 79"/>
                <a:gd name="T2" fmla="*/ 7 w 97"/>
                <a:gd name="T3" fmla="*/ 49 h 79"/>
                <a:gd name="T4" fmla="*/ 14 w 97"/>
                <a:gd name="T5" fmla="*/ 37 h 79"/>
                <a:gd name="T6" fmla="*/ 7 w 97"/>
                <a:gd name="T7" fmla="*/ 31 h 79"/>
                <a:gd name="T8" fmla="*/ 7 w 97"/>
                <a:gd name="T9" fmla="*/ 13 h 79"/>
                <a:gd name="T10" fmla="*/ 14 w 97"/>
                <a:gd name="T11" fmla="*/ 13 h 79"/>
                <a:gd name="T12" fmla="*/ 14 w 97"/>
                <a:gd name="T13" fmla="*/ 7 h 79"/>
                <a:gd name="T14" fmla="*/ 39 w 97"/>
                <a:gd name="T15" fmla="*/ 0 h 79"/>
                <a:gd name="T16" fmla="*/ 47 w 97"/>
                <a:gd name="T17" fmla="*/ 7 h 79"/>
                <a:gd name="T18" fmla="*/ 71 w 97"/>
                <a:gd name="T19" fmla="*/ 0 h 79"/>
                <a:gd name="T20" fmla="*/ 96 w 97"/>
                <a:gd name="T21" fmla="*/ 0 h 79"/>
                <a:gd name="T22" fmla="*/ 78 w 97"/>
                <a:gd name="T23" fmla="*/ 7 h 79"/>
                <a:gd name="T24" fmla="*/ 71 w 97"/>
                <a:gd name="T25" fmla="*/ 31 h 79"/>
                <a:gd name="T26" fmla="*/ 47 w 97"/>
                <a:gd name="T27" fmla="*/ 43 h 79"/>
                <a:gd name="T28" fmla="*/ 39 w 97"/>
                <a:gd name="T29" fmla="*/ 43 h 79"/>
                <a:gd name="T30" fmla="*/ 14 w 97"/>
                <a:gd name="T31" fmla="*/ 56 h 79"/>
                <a:gd name="T32" fmla="*/ 0 w 97"/>
                <a:gd name="T33" fmla="*/ 56 h 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7"/>
                <a:gd name="T52" fmla="*/ 0 h 79"/>
                <a:gd name="T53" fmla="*/ 97 w 97"/>
                <a:gd name="T54" fmla="*/ 79 h 7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7" h="79">
                  <a:moveTo>
                    <a:pt x="0" y="78"/>
                  </a:moveTo>
                  <a:lnTo>
                    <a:pt x="7" y="68"/>
                  </a:lnTo>
                  <a:lnTo>
                    <a:pt x="14" y="52"/>
                  </a:lnTo>
                  <a:lnTo>
                    <a:pt x="7" y="42"/>
                  </a:lnTo>
                  <a:lnTo>
                    <a:pt x="7" y="18"/>
                  </a:lnTo>
                  <a:lnTo>
                    <a:pt x="14" y="18"/>
                  </a:lnTo>
                  <a:lnTo>
                    <a:pt x="14" y="9"/>
                  </a:lnTo>
                  <a:lnTo>
                    <a:pt x="39" y="0"/>
                  </a:lnTo>
                  <a:lnTo>
                    <a:pt x="47" y="9"/>
                  </a:lnTo>
                  <a:lnTo>
                    <a:pt x="71" y="0"/>
                  </a:lnTo>
                  <a:lnTo>
                    <a:pt x="96" y="0"/>
                  </a:lnTo>
                  <a:lnTo>
                    <a:pt x="78" y="9"/>
                  </a:lnTo>
                  <a:lnTo>
                    <a:pt x="71" y="42"/>
                  </a:lnTo>
                  <a:lnTo>
                    <a:pt x="47" y="60"/>
                  </a:lnTo>
                  <a:lnTo>
                    <a:pt x="39" y="60"/>
                  </a:lnTo>
                  <a:lnTo>
                    <a:pt x="14" y="78"/>
                  </a:lnTo>
                  <a:lnTo>
                    <a:pt x="0" y="78"/>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243" name="Freeform 1122"/>
            <p:cNvSpPr>
              <a:spLocks noChangeAspect="1"/>
            </p:cNvSpPr>
            <p:nvPr/>
          </p:nvSpPr>
          <p:spPr bwMode="auto">
            <a:xfrm>
              <a:off x="3024" y="2096"/>
              <a:ext cx="97" cy="74"/>
            </a:xfrm>
            <a:custGeom>
              <a:avLst/>
              <a:gdLst>
                <a:gd name="T0" fmla="*/ 0 w 97"/>
                <a:gd name="T1" fmla="*/ 56 h 79"/>
                <a:gd name="T2" fmla="*/ 7 w 97"/>
                <a:gd name="T3" fmla="*/ 49 h 79"/>
                <a:gd name="T4" fmla="*/ 14 w 97"/>
                <a:gd name="T5" fmla="*/ 37 h 79"/>
                <a:gd name="T6" fmla="*/ 7 w 97"/>
                <a:gd name="T7" fmla="*/ 31 h 79"/>
                <a:gd name="T8" fmla="*/ 7 w 97"/>
                <a:gd name="T9" fmla="*/ 13 h 79"/>
                <a:gd name="T10" fmla="*/ 14 w 97"/>
                <a:gd name="T11" fmla="*/ 13 h 79"/>
                <a:gd name="T12" fmla="*/ 14 w 97"/>
                <a:gd name="T13" fmla="*/ 7 h 79"/>
                <a:gd name="T14" fmla="*/ 39 w 97"/>
                <a:gd name="T15" fmla="*/ 0 h 79"/>
                <a:gd name="T16" fmla="*/ 47 w 97"/>
                <a:gd name="T17" fmla="*/ 7 h 79"/>
                <a:gd name="T18" fmla="*/ 71 w 97"/>
                <a:gd name="T19" fmla="*/ 0 h 79"/>
                <a:gd name="T20" fmla="*/ 96 w 97"/>
                <a:gd name="T21" fmla="*/ 0 h 79"/>
                <a:gd name="T22" fmla="*/ 78 w 97"/>
                <a:gd name="T23" fmla="*/ 7 h 79"/>
                <a:gd name="T24" fmla="*/ 71 w 97"/>
                <a:gd name="T25" fmla="*/ 31 h 79"/>
                <a:gd name="T26" fmla="*/ 47 w 97"/>
                <a:gd name="T27" fmla="*/ 43 h 79"/>
                <a:gd name="T28" fmla="*/ 39 w 97"/>
                <a:gd name="T29" fmla="*/ 43 h 79"/>
                <a:gd name="T30" fmla="*/ 14 w 97"/>
                <a:gd name="T31" fmla="*/ 56 h 79"/>
                <a:gd name="T32" fmla="*/ 0 w 97"/>
                <a:gd name="T33" fmla="*/ 56 h 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7"/>
                <a:gd name="T52" fmla="*/ 0 h 79"/>
                <a:gd name="T53" fmla="*/ 97 w 97"/>
                <a:gd name="T54" fmla="*/ 79 h 7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7" h="79">
                  <a:moveTo>
                    <a:pt x="0" y="78"/>
                  </a:moveTo>
                  <a:lnTo>
                    <a:pt x="7" y="68"/>
                  </a:lnTo>
                  <a:lnTo>
                    <a:pt x="14" y="52"/>
                  </a:lnTo>
                  <a:lnTo>
                    <a:pt x="7" y="42"/>
                  </a:lnTo>
                  <a:lnTo>
                    <a:pt x="7" y="18"/>
                  </a:lnTo>
                  <a:lnTo>
                    <a:pt x="14" y="18"/>
                  </a:lnTo>
                  <a:lnTo>
                    <a:pt x="14" y="9"/>
                  </a:lnTo>
                  <a:lnTo>
                    <a:pt x="39" y="0"/>
                  </a:lnTo>
                  <a:lnTo>
                    <a:pt x="47" y="9"/>
                  </a:lnTo>
                  <a:lnTo>
                    <a:pt x="71" y="0"/>
                  </a:lnTo>
                  <a:lnTo>
                    <a:pt x="96" y="0"/>
                  </a:lnTo>
                  <a:lnTo>
                    <a:pt x="78" y="9"/>
                  </a:lnTo>
                  <a:lnTo>
                    <a:pt x="71" y="42"/>
                  </a:lnTo>
                  <a:lnTo>
                    <a:pt x="47" y="60"/>
                  </a:lnTo>
                  <a:lnTo>
                    <a:pt x="39" y="60"/>
                  </a:lnTo>
                  <a:lnTo>
                    <a:pt x="14" y="78"/>
                  </a:lnTo>
                  <a:lnTo>
                    <a:pt x="0" y="78"/>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244" name="Freeform 1123"/>
            <p:cNvSpPr>
              <a:spLocks noChangeAspect="1"/>
            </p:cNvSpPr>
            <p:nvPr/>
          </p:nvSpPr>
          <p:spPr bwMode="auto">
            <a:xfrm>
              <a:off x="3014" y="2154"/>
              <a:ext cx="57" cy="65"/>
            </a:xfrm>
            <a:custGeom>
              <a:avLst/>
              <a:gdLst>
                <a:gd name="T0" fmla="*/ 56 w 57"/>
                <a:gd name="T1" fmla="*/ 11 h 69"/>
                <a:gd name="T2" fmla="*/ 56 w 57"/>
                <a:gd name="T3" fmla="*/ 0 h 69"/>
                <a:gd name="T4" fmla="*/ 48 w 57"/>
                <a:gd name="T5" fmla="*/ 0 h 69"/>
                <a:gd name="T6" fmla="*/ 24 w 57"/>
                <a:gd name="T7" fmla="*/ 11 h 69"/>
                <a:gd name="T8" fmla="*/ 9 w 57"/>
                <a:gd name="T9" fmla="*/ 11 h 69"/>
                <a:gd name="T10" fmla="*/ 9 w 57"/>
                <a:gd name="T11" fmla="*/ 20 h 69"/>
                <a:gd name="T12" fmla="*/ 9 w 57"/>
                <a:gd name="T13" fmla="*/ 31 h 69"/>
                <a:gd name="T14" fmla="*/ 0 w 57"/>
                <a:gd name="T15" fmla="*/ 51 h 69"/>
                <a:gd name="T16" fmla="*/ 16 w 57"/>
                <a:gd name="T17" fmla="*/ 51 h 69"/>
                <a:gd name="T18" fmla="*/ 24 w 57"/>
                <a:gd name="T19" fmla="*/ 43 h 69"/>
                <a:gd name="T20" fmla="*/ 32 w 57"/>
                <a:gd name="T21" fmla="*/ 43 h 69"/>
                <a:gd name="T22" fmla="*/ 40 w 57"/>
                <a:gd name="T23" fmla="*/ 31 h 69"/>
                <a:gd name="T24" fmla="*/ 32 w 57"/>
                <a:gd name="T25" fmla="*/ 24 h 69"/>
                <a:gd name="T26" fmla="*/ 56 w 57"/>
                <a:gd name="T27" fmla="*/ 11 h 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7"/>
                <a:gd name="T43" fmla="*/ 0 h 69"/>
                <a:gd name="T44" fmla="*/ 57 w 57"/>
                <a:gd name="T45" fmla="*/ 69 h 6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7" h="69">
                  <a:moveTo>
                    <a:pt x="56" y="16"/>
                  </a:moveTo>
                  <a:lnTo>
                    <a:pt x="56" y="0"/>
                  </a:lnTo>
                  <a:lnTo>
                    <a:pt x="48" y="0"/>
                  </a:lnTo>
                  <a:lnTo>
                    <a:pt x="24" y="16"/>
                  </a:lnTo>
                  <a:lnTo>
                    <a:pt x="9" y="16"/>
                  </a:lnTo>
                  <a:lnTo>
                    <a:pt x="9" y="25"/>
                  </a:lnTo>
                  <a:lnTo>
                    <a:pt x="9" y="41"/>
                  </a:lnTo>
                  <a:lnTo>
                    <a:pt x="0" y="68"/>
                  </a:lnTo>
                  <a:lnTo>
                    <a:pt x="16" y="68"/>
                  </a:lnTo>
                  <a:lnTo>
                    <a:pt x="24" y="58"/>
                  </a:lnTo>
                  <a:lnTo>
                    <a:pt x="32" y="58"/>
                  </a:lnTo>
                  <a:lnTo>
                    <a:pt x="40" y="41"/>
                  </a:lnTo>
                  <a:lnTo>
                    <a:pt x="32" y="33"/>
                  </a:lnTo>
                  <a:lnTo>
                    <a:pt x="56" y="16"/>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245" name="Freeform 1124"/>
            <p:cNvSpPr>
              <a:spLocks noChangeAspect="1"/>
            </p:cNvSpPr>
            <p:nvPr/>
          </p:nvSpPr>
          <p:spPr bwMode="auto">
            <a:xfrm>
              <a:off x="3014" y="2154"/>
              <a:ext cx="57" cy="65"/>
            </a:xfrm>
            <a:custGeom>
              <a:avLst/>
              <a:gdLst>
                <a:gd name="T0" fmla="*/ 56 w 57"/>
                <a:gd name="T1" fmla="*/ 11 h 69"/>
                <a:gd name="T2" fmla="*/ 56 w 57"/>
                <a:gd name="T3" fmla="*/ 0 h 69"/>
                <a:gd name="T4" fmla="*/ 48 w 57"/>
                <a:gd name="T5" fmla="*/ 0 h 69"/>
                <a:gd name="T6" fmla="*/ 24 w 57"/>
                <a:gd name="T7" fmla="*/ 11 h 69"/>
                <a:gd name="T8" fmla="*/ 9 w 57"/>
                <a:gd name="T9" fmla="*/ 11 h 69"/>
                <a:gd name="T10" fmla="*/ 9 w 57"/>
                <a:gd name="T11" fmla="*/ 20 h 69"/>
                <a:gd name="T12" fmla="*/ 9 w 57"/>
                <a:gd name="T13" fmla="*/ 31 h 69"/>
                <a:gd name="T14" fmla="*/ 0 w 57"/>
                <a:gd name="T15" fmla="*/ 51 h 69"/>
                <a:gd name="T16" fmla="*/ 16 w 57"/>
                <a:gd name="T17" fmla="*/ 51 h 69"/>
                <a:gd name="T18" fmla="*/ 24 w 57"/>
                <a:gd name="T19" fmla="*/ 43 h 69"/>
                <a:gd name="T20" fmla="*/ 32 w 57"/>
                <a:gd name="T21" fmla="*/ 43 h 69"/>
                <a:gd name="T22" fmla="*/ 40 w 57"/>
                <a:gd name="T23" fmla="*/ 31 h 69"/>
                <a:gd name="T24" fmla="*/ 32 w 57"/>
                <a:gd name="T25" fmla="*/ 24 h 69"/>
                <a:gd name="T26" fmla="*/ 56 w 57"/>
                <a:gd name="T27" fmla="*/ 11 h 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7"/>
                <a:gd name="T43" fmla="*/ 0 h 69"/>
                <a:gd name="T44" fmla="*/ 57 w 57"/>
                <a:gd name="T45" fmla="*/ 69 h 6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7" h="69">
                  <a:moveTo>
                    <a:pt x="56" y="16"/>
                  </a:moveTo>
                  <a:lnTo>
                    <a:pt x="56" y="0"/>
                  </a:lnTo>
                  <a:lnTo>
                    <a:pt x="48" y="0"/>
                  </a:lnTo>
                  <a:lnTo>
                    <a:pt x="24" y="16"/>
                  </a:lnTo>
                  <a:lnTo>
                    <a:pt x="9" y="16"/>
                  </a:lnTo>
                  <a:lnTo>
                    <a:pt x="9" y="25"/>
                  </a:lnTo>
                  <a:lnTo>
                    <a:pt x="9" y="41"/>
                  </a:lnTo>
                  <a:lnTo>
                    <a:pt x="0" y="68"/>
                  </a:lnTo>
                  <a:lnTo>
                    <a:pt x="16" y="68"/>
                  </a:lnTo>
                  <a:lnTo>
                    <a:pt x="24" y="58"/>
                  </a:lnTo>
                  <a:lnTo>
                    <a:pt x="32" y="58"/>
                  </a:lnTo>
                  <a:lnTo>
                    <a:pt x="40" y="41"/>
                  </a:lnTo>
                  <a:lnTo>
                    <a:pt x="32" y="33"/>
                  </a:lnTo>
                  <a:lnTo>
                    <a:pt x="56" y="16"/>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246" name="Freeform 1125"/>
            <p:cNvSpPr>
              <a:spLocks noChangeAspect="1"/>
            </p:cNvSpPr>
            <p:nvPr/>
          </p:nvSpPr>
          <p:spPr bwMode="auto">
            <a:xfrm>
              <a:off x="3024" y="2137"/>
              <a:ext cx="17" cy="25"/>
            </a:xfrm>
            <a:custGeom>
              <a:avLst/>
              <a:gdLst>
                <a:gd name="T0" fmla="*/ 8 w 17"/>
                <a:gd name="T1" fmla="*/ 18 h 27"/>
                <a:gd name="T2" fmla="*/ 0 w 17"/>
                <a:gd name="T3" fmla="*/ 18 h 27"/>
                <a:gd name="T4" fmla="*/ 8 w 17"/>
                <a:gd name="T5" fmla="*/ 0 h 27"/>
                <a:gd name="T6" fmla="*/ 16 w 17"/>
                <a:gd name="T7" fmla="*/ 6 h 27"/>
                <a:gd name="T8" fmla="*/ 8 w 17"/>
                <a:gd name="T9" fmla="*/ 18 h 27"/>
                <a:gd name="T10" fmla="*/ 0 60000 65536"/>
                <a:gd name="T11" fmla="*/ 0 60000 65536"/>
                <a:gd name="T12" fmla="*/ 0 60000 65536"/>
                <a:gd name="T13" fmla="*/ 0 60000 65536"/>
                <a:gd name="T14" fmla="*/ 0 60000 65536"/>
                <a:gd name="T15" fmla="*/ 0 w 17"/>
                <a:gd name="T16" fmla="*/ 0 h 27"/>
                <a:gd name="T17" fmla="*/ 17 w 17"/>
                <a:gd name="T18" fmla="*/ 27 h 27"/>
              </a:gdLst>
              <a:ahLst/>
              <a:cxnLst>
                <a:cxn ang="T10">
                  <a:pos x="T0" y="T1"/>
                </a:cxn>
                <a:cxn ang="T11">
                  <a:pos x="T2" y="T3"/>
                </a:cxn>
                <a:cxn ang="T12">
                  <a:pos x="T4" y="T5"/>
                </a:cxn>
                <a:cxn ang="T13">
                  <a:pos x="T6" y="T7"/>
                </a:cxn>
                <a:cxn ang="T14">
                  <a:pos x="T8" y="T9"/>
                </a:cxn>
              </a:cxnLst>
              <a:rect l="T15" t="T16" r="T17" b="T18"/>
              <a:pathLst>
                <a:path w="17" h="27">
                  <a:moveTo>
                    <a:pt x="8" y="26"/>
                  </a:moveTo>
                  <a:lnTo>
                    <a:pt x="0" y="26"/>
                  </a:lnTo>
                  <a:lnTo>
                    <a:pt x="8" y="0"/>
                  </a:lnTo>
                  <a:lnTo>
                    <a:pt x="16" y="9"/>
                  </a:lnTo>
                  <a:lnTo>
                    <a:pt x="8" y="26"/>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247" name="Freeform 1126"/>
            <p:cNvSpPr>
              <a:spLocks noChangeAspect="1"/>
            </p:cNvSpPr>
            <p:nvPr/>
          </p:nvSpPr>
          <p:spPr bwMode="auto">
            <a:xfrm>
              <a:off x="3024" y="2137"/>
              <a:ext cx="17" cy="25"/>
            </a:xfrm>
            <a:custGeom>
              <a:avLst/>
              <a:gdLst>
                <a:gd name="T0" fmla="*/ 8 w 17"/>
                <a:gd name="T1" fmla="*/ 18 h 27"/>
                <a:gd name="T2" fmla="*/ 0 w 17"/>
                <a:gd name="T3" fmla="*/ 18 h 27"/>
                <a:gd name="T4" fmla="*/ 8 w 17"/>
                <a:gd name="T5" fmla="*/ 0 h 27"/>
                <a:gd name="T6" fmla="*/ 16 w 17"/>
                <a:gd name="T7" fmla="*/ 6 h 27"/>
                <a:gd name="T8" fmla="*/ 8 w 17"/>
                <a:gd name="T9" fmla="*/ 18 h 27"/>
                <a:gd name="T10" fmla="*/ 0 60000 65536"/>
                <a:gd name="T11" fmla="*/ 0 60000 65536"/>
                <a:gd name="T12" fmla="*/ 0 60000 65536"/>
                <a:gd name="T13" fmla="*/ 0 60000 65536"/>
                <a:gd name="T14" fmla="*/ 0 60000 65536"/>
                <a:gd name="T15" fmla="*/ 0 w 17"/>
                <a:gd name="T16" fmla="*/ 0 h 27"/>
                <a:gd name="T17" fmla="*/ 17 w 17"/>
                <a:gd name="T18" fmla="*/ 27 h 27"/>
              </a:gdLst>
              <a:ahLst/>
              <a:cxnLst>
                <a:cxn ang="T10">
                  <a:pos x="T0" y="T1"/>
                </a:cxn>
                <a:cxn ang="T11">
                  <a:pos x="T2" y="T3"/>
                </a:cxn>
                <a:cxn ang="T12">
                  <a:pos x="T4" y="T5"/>
                </a:cxn>
                <a:cxn ang="T13">
                  <a:pos x="T6" y="T7"/>
                </a:cxn>
                <a:cxn ang="T14">
                  <a:pos x="T8" y="T9"/>
                </a:cxn>
              </a:cxnLst>
              <a:rect l="T15" t="T16" r="T17" b="T18"/>
              <a:pathLst>
                <a:path w="17" h="27">
                  <a:moveTo>
                    <a:pt x="8" y="26"/>
                  </a:moveTo>
                  <a:lnTo>
                    <a:pt x="0" y="26"/>
                  </a:lnTo>
                  <a:lnTo>
                    <a:pt x="8" y="0"/>
                  </a:lnTo>
                  <a:lnTo>
                    <a:pt x="16" y="9"/>
                  </a:lnTo>
                  <a:lnTo>
                    <a:pt x="8" y="26"/>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248" name="Freeform 1127"/>
            <p:cNvSpPr>
              <a:spLocks noChangeAspect="1"/>
            </p:cNvSpPr>
            <p:nvPr/>
          </p:nvSpPr>
          <p:spPr bwMode="auto">
            <a:xfrm>
              <a:off x="3007" y="2160"/>
              <a:ext cx="25" cy="59"/>
            </a:xfrm>
            <a:custGeom>
              <a:avLst/>
              <a:gdLst>
                <a:gd name="T0" fmla="*/ 13 w 26"/>
                <a:gd name="T1" fmla="*/ 8 h 61"/>
                <a:gd name="T2" fmla="*/ 13 w 26"/>
                <a:gd name="T3" fmla="*/ 15 h 61"/>
                <a:gd name="T4" fmla="*/ 13 w 26"/>
                <a:gd name="T5" fmla="*/ 28 h 61"/>
                <a:gd name="T6" fmla="*/ 7 w 26"/>
                <a:gd name="T7" fmla="*/ 50 h 61"/>
                <a:gd name="T8" fmla="*/ 0 w 26"/>
                <a:gd name="T9" fmla="*/ 21 h 61"/>
                <a:gd name="T10" fmla="*/ 7 w 26"/>
                <a:gd name="T11" fmla="*/ 15 h 61"/>
                <a:gd name="T12" fmla="*/ 13 w 26"/>
                <a:gd name="T13" fmla="*/ 0 h 61"/>
                <a:gd name="T14" fmla="*/ 20 w 26"/>
                <a:gd name="T15" fmla="*/ 0 h 61"/>
                <a:gd name="T16" fmla="*/ 13 w 26"/>
                <a:gd name="T17" fmla="*/ 8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61"/>
                <a:gd name="T29" fmla="*/ 26 w 26"/>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61">
                  <a:moveTo>
                    <a:pt x="17" y="8"/>
                  </a:moveTo>
                  <a:lnTo>
                    <a:pt x="17" y="17"/>
                  </a:lnTo>
                  <a:lnTo>
                    <a:pt x="17" y="33"/>
                  </a:lnTo>
                  <a:lnTo>
                    <a:pt x="7" y="60"/>
                  </a:lnTo>
                  <a:lnTo>
                    <a:pt x="0" y="26"/>
                  </a:lnTo>
                  <a:lnTo>
                    <a:pt x="7" y="17"/>
                  </a:lnTo>
                  <a:lnTo>
                    <a:pt x="17" y="0"/>
                  </a:lnTo>
                  <a:lnTo>
                    <a:pt x="25" y="0"/>
                  </a:lnTo>
                  <a:lnTo>
                    <a:pt x="17" y="8"/>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249" name="Freeform 1128"/>
            <p:cNvSpPr>
              <a:spLocks noChangeAspect="1"/>
            </p:cNvSpPr>
            <p:nvPr/>
          </p:nvSpPr>
          <p:spPr bwMode="auto">
            <a:xfrm>
              <a:off x="3010" y="2160"/>
              <a:ext cx="26" cy="59"/>
            </a:xfrm>
            <a:custGeom>
              <a:avLst/>
              <a:gdLst>
                <a:gd name="T0" fmla="*/ 17 w 26"/>
                <a:gd name="T1" fmla="*/ 8 h 61"/>
                <a:gd name="T2" fmla="*/ 17 w 26"/>
                <a:gd name="T3" fmla="*/ 15 h 61"/>
                <a:gd name="T4" fmla="*/ 17 w 26"/>
                <a:gd name="T5" fmla="*/ 28 h 61"/>
                <a:gd name="T6" fmla="*/ 7 w 26"/>
                <a:gd name="T7" fmla="*/ 50 h 61"/>
                <a:gd name="T8" fmla="*/ 0 w 26"/>
                <a:gd name="T9" fmla="*/ 21 h 61"/>
                <a:gd name="T10" fmla="*/ 7 w 26"/>
                <a:gd name="T11" fmla="*/ 15 h 61"/>
                <a:gd name="T12" fmla="*/ 17 w 26"/>
                <a:gd name="T13" fmla="*/ 0 h 61"/>
                <a:gd name="T14" fmla="*/ 25 w 26"/>
                <a:gd name="T15" fmla="*/ 0 h 61"/>
                <a:gd name="T16" fmla="*/ 17 w 26"/>
                <a:gd name="T17" fmla="*/ 8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61"/>
                <a:gd name="T29" fmla="*/ 26 w 26"/>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61">
                  <a:moveTo>
                    <a:pt x="17" y="8"/>
                  </a:moveTo>
                  <a:lnTo>
                    <a:pt x="17" y="17"/>
                  </a:lnTo>
                  <a:lnTo>
                    <a:pt x="17" y="33"/>
                  </a:lnTo>
                  <a:lnTo>
                    <a:pt x="7" y="60"/>
                  </a:lnTo>
                  <a:lnTo>
                    <a:pt x="0" y="26"/>
                  </a:lnTo>
                  <a:lnTo>
                    <a:pt x="7" y="17"/>
                  </a:lnTo>
                  <a:lnTo>
                    <a:pt x="17" y="0"/>
                  </a:lnTo>
                  <a:lnTo>
                    <a:pt x="25" y="0"/>
                  </a:lnTo>
                  <a:lnTo>
                    <a:pt x="17" y="8"/>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250" name="Freeform 1129"/>
            <p:cNvSpPr>
              <a:spLocks noChangeAspect="1"/>
            </p:cNvSpPr>
            <p:nvPr/>
          </p:nvSpPr>
          <p:spPr bwMode="auto">
            <a:xfrm>
              <a:off x="3070" y="2088"/>
              <a:ext cx="119" cy="131"/>
            </a:xfrm>
            <a:custGeom>
              <a:avLst/>
              <a:gdLst>
                <a:gd name="T0" fmla="*/ 70 w 119"/>
                <a:gd name="T1" fmla="*/ 8 h 138"/>
                <a:gd name="T2" fmla="*/ 78 w 119"/>
                <a:gd name="T3" fmla="*/ 20 h 138"/>
                <a:gd name="T4" fmla="*/ 87 w 119"/>
                <a:gd name="T5" fmla="*/ 20 h 138"/>
                <a:gd name="T6" fmla="*/ 87 w 119"/>
                <a:gd name="T7" fmla="*/ 32 h 138"/>
                <a:gd name="T8" fmla="*/ 78 w 119"/>
                <a:gd name="T9" fmla="*/ 45 h 138"/>
                <a:gd name="T10" fmla="*/ 87 w 119"/>
                <a:gd name="T11" fmla="*/ 59 h 138"/>
                <a:gd name="T12" fmla="*/ 102 w 119"/>
                <a:gd name="T13" fmla="*/ 66 h 138"/>
                <a:gd name="T14" fmla="*/ 111 w 119"/>
                <a:gd name="T15" fmla="*/ 84 h 138"/>
                <a:gd name="T16" fmla="*/ 118 w 119"/>
                <a:gd name="T17" fmla="*/ 91 h 138"/>
                <a:gd name="T18" fmla="*/ 118 w 119"/>
                <a:gd name="T19" fmla="*/ 98 h 138"/>
                <a:gd name="T20" fmla="*/ 102 w 119"/>
                <a:gd name="T21" fmla="*/ 98 h 138"/>
                <a:gd name="T22" fmla="*/ 93 w 119"/>
                <a:gd name="T23" fmla="*/ 105 h 138"/>
                <a:gd name="T24" fmla="*/ 78 w 119"/>
                <a:gd name="T25" fmla="*/ 98 h 138"/>
                <a:gd name="T26" fmla="*/ 70 w 119"/>
                <a:gd name="T27" fmla="*/ 105 h 138"/>
                <a:gd name="T28" fmla="*/ 54 w 119"/>
                <a:gd name="T29" fmla="*/ 98 h 138"/>
                <a:gd name="T30" fmla="*/ 54 w 119"/>
                <a:gd name="T31" fmla="*/ 91 h 138"/>
                <a:gd name="T32" fmla="*/ 47 w 119"/>
                <a:gd name="T33" fmla="*/ 84 h 138"/>
                <a:gd name="T34" fmla="*/ 23 w 119"/>
                <a:gd name="T35" fmla="*/ 72 h 138"/>
                <a:gd name="T36" fmla="*/ 0 w 119"/>
                <a:gd name="T37" fmla="*/ 66 h 138"/>
                <a:gd name="T38" fmla="*/ 0 w 119"/>
                <a:gd name="T39" fmla="*/ 53 h 138"/>
                <a:gd name="T40" fmla="*/ 23 w 119"/>
                <a:gd name="T41" fmla="*/ 39 h 138"/>
                <a:gd name="T42" fmla="*/ 31 w 119"/>
                <a:gd name="T43" fmla="*/ 12 h 138"/>
                <a:gd name="T44" fmla="*/ 47 w 119"/>
                <a:gd name="T45" fmla="*/ 8 h 138"/>
                <a:gd name="T46" fmla="*/ 47 w 119"/>
                <a:gd name="T47" fmla="*/ 0 h 138"/>
                <a:gd name="T48" fmla="*/ 70 w 119"/>
                <a:gd name="T49" fmla="*/ 8 h 1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9"/>
                <a:gd name="T76" fmla="*/ 0 h 138"/>
                <a:gd name="T77" fmla="*/ 119 w 119"/>
                <a:gd name="T78" fmla="*/ 138 h 13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9" h="138">
                  <a:moveTo>
                    <a:pt x="70" y="8"/>
                  </a:moveTo>
                  <a:lnTo>
                    <a:pt x="78" y="25"/>
                  </a:lnTo>
                  <a:lnTo>
                    <a:pt x="87" y="25"/>
                  </a:lnTo>
                  <a:lnTo>
                    <a:pt x="87" y="42"/>
                  </a:lnTo>
                  <a:lnTo>
                    <a:pt x="78" y="59"/>
                  </a:lnTo>
                  <a:lnTo>
                    <a:pt x="87" y="76"/>
                  </a:lnTo>
                  <a:lnTo>
                    <a:pt x="102" y="85"/>
                  </a:lnTo>
                  <a:lnTo>
                    <a:pt x="111" y="110"/>
                  </a:lnTo>
                  <a:lnTo>
                    <a:pt x="118" y="118"/>
                  </a:lnTo>
                  <a:lnTo>
                    <a:pt x="118" y="127"/>
                  </a:lnTo>
                  <a:lnTo>
                    <a:pt x="102" y="127"/>
                  </a:lnTo>
                  <a:lnTo>
                    <a:pt x="93" y="137"/>
                  </a:lnTo>
                  <a:lnTo>
                    <a:pt x="78" y="127"/>
                  </a:lnTo>
                  <a:lnTo>
                    <a:pt x="70" y="137"/>
                  </a:lnTo>
                  <a:lnTo>
                    <a:pt x="54" y="127"/>
                  </a:lnTo>
                  <a:lnTo>
                    <a:pt x="54" y="118"/>
                  </a:lnTo>
                  <a:lnTo>
                    <a:pt x="47" y="110"/>
                  </a:lnTo>
                  <a:lnTo>
                    <a:pt x="23" y="94"/>
                  </a:lnTo>
                  <a:lnTo>
                    <a:pt x="0" y="85"/>
                  </a:lnTo>
                  <a:lnTo>
                    <a:pt x="0" y="68"/>
                  </a:lnTo>
                  <a:lnTo>
                    <a:pt x="23" y="50"/>
                  </a:lnTo>
                  <a:lnTo>
                    <a:pt x="31" y="17"/>
                  </a:lnTo>
                  <a:lnTo>
                    <a:pt x="47" y="8"/>
                  </a:lnTo>
                  <a:lnTo>
                    <a:pt x="47" y="0"/>
                  </a:lnTo>
                  <a:lnTo>
                    <a:pt x="70" y="8"/>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251" name="Freeform 1130"/>
            <p:cNvSpPr>
              <a:spLocks noChangeAspect="1"/>
            </p:cNvSpPr>
            <p:nvPr/>
          </p:nvSpPr>
          <p:spPr bwMode="auto">
            <a:xfrm>
              <a:off x="3070" y="2088"/>
              <a:ext cx="119" cy="131"/>
            </a:xfrm>
            <a:custGeom>
              <a:avLst/>
              <a:gdLst>
                <a:gd name="T0" fmla="*/ 70 w 119"/>
                <a:gd name="T1" fmla="*/ 8 h 138"/>
                <a:gd name="T2" fmla="*/ 78 w 119"/>
                <a:gd name="T3" fmla="*/ 20 h 138"/>
                <a:gd name="T4" fmla="*/ 87 w 119"/>
                <a:gd name="T5" fmla="*/ 20 h 138"/>
                <a:gd name="T6" fmla="*/ 87 w 119"/>
                <a:gd name="T7" fmla="*/ 32 h 138"/>
                <a:gd name="T8" fmla="*/ 78 w 119"/>
                <a:gd name="T9" fmla="*/ 45 h 138"/>
                <a:gd name="T10" fmla="*/ 87 w 119"/>
                <a:gd name="T11" fmla="*/ 59 h 138"/>
                <a:gd name="T12" fmla="*/ 102 w 119"/>
                <a:gd name="T13" fmla="*/ 66 h 138"/>
                <a:gd name="T14" fmla="*/ 111 w 119"/>
                <a:gd name="T15" fmla="*/ 84 h 138"/>
                <a:gd name="T16" fmla="*/ 118 w 119"/>
                <a:gd name="T17" fmla="*/ 91 h 138"/>
                <a:gd name="T18" fmla="*/ 118 w 119"/>
                <a:gd name="T19" fmla="*/ 98 h 138"/>
                <a:gd name="T20" fmla="*/ 102 w 119"/>
                <a:gd name="T21" fmla="*/ 98 h 138"/>
                <a:gd name="T22" fmla="*/ 93 w 119"/>
                <a:gd name="T23" fmla="*/ 105 h 138"/>
                <a:gd name="T24" fmla="*/ 78 w 119"/>
                <a:gd name="T25" fmla="*/ 98 h 138"/>
                <a:gd name="T26" fmla="*/ 70 w 119"/>
                <a:gd name="T27" fmla="*/ 105 h 138"/>
                <a:gd name="T28" fmla="*/ 54 w 119"/>
                <a:gd name="T29" fmla="*/ 98 h 138"/>
                <a:gd name="T30" fmla="*/ 54 w 119"/>
                <a:gd name="T31" fmla="*/ 91 h 138"/>
                <a:gd name="T32" fmla="*/ 47 w 119"/>
                <a:gd name="T33" fmla="*/ 84 h 138"/>
                <a:gd name="T34" fmla="*/ 23 w 119"/>
                <a:gd name="T35" fmla="*/ 72 h 138"/>
                <a:gd name="T36" fmla="*/ 0 w 119"/>
                <a:gd name="T37" fmla="*/ 66 h 138"/>
                <a:gd name="T38" fmla="*/ 0 w 119"/>
                <a:gd name="T39" fmla="*/ 53 h 138"/>
                <a:gd name="T40" fmla="*/ 23 w 119"/>
                <a:gd name="T41" fmla="*/ 39 h 138"/>
                <a:gd name="T42" fmla="*/ 31 w 119"/>
                <a:gd name="T43" fmla="*/ 12 h 138"/>
                <a:gd name="T44" fmla="*/ 47 w 119"/>
                <a:gd name="T45" fmla="*/ 8 h 138"/>
                <a:gd name="T46" fmla="*/ 47 w 119"/>
                <a:gd name="T47" fmla="*/ 0 h 138"/>
                <a:gd name="T48" fmla="*/ 70 w 119"/>
                <a:gd name="T49" fmla="*/ 8 h 1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9"/>
                <a:gd name="T76" fmla="*/ 0 h 138"/>
                <a:gd name="T77" fmla="*/ 119 w 119"/>
                <a:gd name="T78" fmla="*/ 138 h 13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9" h="138">
                  <a:moveTo>
                    <a:pt x="70" y="8"/>
                  </a:moveTo>
                  <a:lnTo>
                    <a:pt x="78" y="25"/>
                  </a:lnTo>
                  <a:lnTo>
                    <a:pt x="87" y="25"/>
                  </a:lnTo>
                  <a:lnTo>
                    <a:pt x="87" y="42"/>
                  </a:lnTo>
                  <a:lnTo>
                    <a:pt x="78" y="59"/>
                  </a:lnTo>
                  <a:lnTo>
                    <a:pt x="87" y="76"/>
                  </a:lnTo>
                  <a:lnTo>
                    <a:pt x="102" y="85"/>
                  </a:lnTo>
                  <a:lnTo>
                    <a:pt x="111" y="110"/>
                  </a:lnTo>
                  <a:lnTo>
                    <a:pt x="118" y="118"/>
                  </a:lnTo>
                  <a:lnTo>
                    <a:pt x="118" y="127"/>
                  </a:lnTo>
                  <a:lnTo>
                    <a:pt x="102" y="127"/>
                  </a:lnTo>
                  <a:lnTo>
                    <a:pt x="93" y="137"/>
                  </a:lnTo>
                  <a:lnTo>
                    <a:pt x="78" y="127"/>
                  </a:lnTo>
                  <a:lnTo>
                    <a:pt x="70" y="137"/>
                  </a:lnTo>
                  <a:lnTo>
                    <a:pt x="54" y="127"/>
                  </a:lnTo>
                  <a:lnTo>
                    <a:pt x="54" y="118"/>
                  </a:lnTo>
                  <a:lnTo>
                    <a:pt x="47" y="110"/>
                  </a:lnTo>
                  <a:lnTo>
                    <a:pt x="23" y="94"/>
                  </a:lnTo>
                  <a:lnTo>
                    <a:pt x="0" y="85"/>
                  </a:lnTo>
                  <a:lnTo>
                    <a:pt x="0" y="68"/>
                  </a:lnTo>
                  <a:lnTo>
                    <a:pt x="23" y="50"/>
                  </a:lnTo>
                  <a:lnTo>
                    <a:pt x="31" y="17"/>
                  </a:lnTo>
                  <a:lnTo>
                    <a:pt x="47" y="8"/>
                  </a:lnTo>
                  <a:lnTo>
                    <a:pt x="47" y="0"/>
                  </a:lnTo>
                  <a:lnTo>
                    <a:pt x="70" y="8"/>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252" name="Freeform 1131"/>
            <p:cNvSpPr>
              <a:spLocks noChangeAspect="1"/>
            </p:cNvSpPr>
            <p:nvPr/>
          </p:nvSpPr>
          <p:spPr bwMode="auto">
            <a:xfrm>
              <a:off x="3141" y="2210"/>
              <a:ext cx="24" cy="15"/>
            </a:xfrm>
            <a:custGeom>
              <a:avLst/>
              <a:gdLst>
                <a:gd name="T0" fmla="*/ 0 w 24"/>
                <a:gd name="T1" fmla="*/ 4 h 17"/>
                <a:gd name="T2" fmla="*/ 7 w 24"/>
                <a:gd name="T3" fmla="*/ 0 h 17"/>
                <a:gd name="T4" fmla="*/ 23 w 24"/>
                <a:gd name="T5" fmla="*/ 4 h 17"/>
                <a:gd name="T6" fmla="*/ 7 w 24"/>
                <a:gd name="T7" fmla="*/ 9 h 17"/>
                <a:gd name="T8" fmla="*/ 0 w 24"/>
                <a:gd name="T9" fmla="*/ 4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9"/>
                  </a:moveTo>
                  <a:lnTo>
                    <a:pt x="7" y="0"/>
                  </a:lnTo>
                  <a:lnTo>
                    <a:pt x="23" y="9"/>
                  </a:lnTo>
                  <a:lnTo>
                    <a:pt x="7" y="16"/>
                  </a:lnTo>
                  <a:lnTo>
                    <a:pt x="0" y="9"/>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253" name="Freeform 1132"/>
            <p:cNvSpPr>
              <a:spLocks noChangeAspect="1"/>
            </p:cNvSpPr>
            <p:nvPr/>
          </p:nvSpPr>
          <p:spPr bwMode="auto">
            <a:xfrm>
              <a:off x="3141" y="2210"/>
              <a:ext cx="24" cy="15"/>
            </a:xfrm>
            <a:custGeom>
              <a:avLst/>
              <a:gdLst>
                <a:gd name="T0" fmla="*/ 0 w 24"/>
                <a:gd name="T1" fmla="*/ 4 h 17"/>
                <a:gd name="T2" fmla="*/ 7 w 24"/>
                <a:gd name="T3" fmla="*/ 0 h 17"/>
                <a:gd name="T4" fmla="*/ 23 w 24"/>
                <a:gd name="T5" fmla="*/ 4 h 17"/>
                <a:gd name="T6" fmla="*/ 7 w 24"/>
                <a:gd name="T7" fmla="*/ 9 h 17"/>
                <a:gd name="T8" fmla="*/ 0 w 24"/>
                <a:gd name="T9" fmla="*/ 4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9"/>
                  </a:moveTo>
                  <a:lnTo>
                    <a:pt x="7" y="0"/>
                  </a:lnTo>
                  <a:lnTo>
                    <a:pt x="23" y="9"/>
                  </a:lnTo>
                  <a:lnTo>
                    <a:pt x="7" y="16"/>
                  </a:lnTo>
                  <a:lnTo>
                    <a:pt x="0" y="9"/>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254" name="Freeform 1133"/>
            <p:cNvSpPr>
              <a:spLocks noChangeAspect="1"/>
            </p:cNvSpPr>
            <p:nvPr/>
          </p:nvSpPr>
          <p:spPr bwMode="auto">
            <a:xfrm>
              <a:off x="3164" y="2210"/>
              <a:ext cx="25" cy="15"/>
            </a:xfrm>
            <a:custGeom>
              <a:avLst/>
              <a:gdLst>
                <a:gd name="T0" fmla="*/ 0 w 25"/>
                <a:gd name="T1" fmla="*/ 4 h 17"/>
                <a:gd name="T2" fmla="*/ 8 w 25"/>
                <a:gd name="T3" fmla="*/ 0 h 17"/>
                <a:gd name="T4" fmla="*/ 24 w 25"/>
                <a:gd name="T5" fmla="*/ 0 h 17"/>
                <a:gd name="T6" fmla="*/ 17 w 25"/>
                <a:gd name="T7" fmla="*/ 4 h 17"/>
                <a:gd name="T8" fmla="*/ 24 w 25"/>
                <a:gd name="T9" fmla="*/ 9 h 17"/>
                <a:gd name="T10" fmla="*/ 0 w 25"/>
                <a:gd name="T11" fmla="*/ 4 h 17"/>
                <a:gd name="T12" fmla="*/ 0 60000 65536"/>
                <a:gd name="T13" fmla="*/ 0 60000 65536"/>
                <a:gd name="T14" fmla="*/ 0 60000 65536"/>
                <a:gd name="T15" fmla="*/ 0 60000 65536"/>
                <a:gd name="T16" fmla="*/ 0 60000 65536"/>
                <a:gd name="T17" fmla="*/ 0 60000 65536"/>
                <a:gd name="T18" fmla="*/ 0 w 25"/>
                <a:gd name="T19" fmla="*/ 0 h 17"/>
                <a:gd name="T20" fmla="*/ 25 w 25"/>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5" h="17">
                  <a:moveTo>
                    <a:pt x="0" y="9"/>
                  </a:moveTo>
                  <a:lnTo>
                    <a:pt x="8" y="0"/>
                  </a:lnTo>
                  <a:lnTo>
                    <a:pt x="24" y="0"/>
                  </a:lnTo>
                  <a:lnTo>
                    <a:pt x="17" y="9"/>
                  </a:lnTo>
                  <a:lnTo>
                    <a:pt x="24" y="16"/>
                  </a:lnTo>
                  <a:lnTo>
                    <a:pt x="0" y="9"/>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255" name="Freeform 1134"/>
            <p:cNvSpPr>
              <a:spLocks noChangeAspect="1"/>
            </p:cNvSpPr>
            <p:nvPr/>
          </p:nvSpPr>
          <p:spPr bwMode="auto">
            <a:xfrm>
              <a:off x="3164" y="2210"/>
              <a:ext cx="25" cy="15"/>
            </a:xfrm>
            <a:custGeom>
              <a:avLst/>
              <a:gdLst>
                <a:gd name="T0" fmla="*/ 0 w 25"/>
                <a:gd name="T1" fmla="*/ 4 h 17"/>
                <a:gd name="T2" fmla="*/ 8 w 25"/>
                <a:gd name="T3" fmla="*/ 0 h 17"/>
                <a:gd name="T4" fmla="*/ 24 w 25"/>
                <a:gd name="T5" fmla="*/ 0 h 17"/>
                <a:gd name="T6" fmla="*/ 17 w 25"/>
                <a:gd name="T7" fmla="*/ 4 h 17"/>
                <a:gd name="T8" fmla="*/ 24 w 25"/>
                <a:gd name="T9" fmla="*/ 9 h 17"/>
                <a:gd name="T10" fmla="*/ 0 w 25"/>
                <a:gd name="T11" fmla="*/ 4 h 17"/>
                <a:gd name="T12" fmla="*/ 0 60000 65536"/>
                <a:gd name="T13" fmla="*/ 0 60000 65536"/>
                <a:gd name="T14" fmla="*/ 0 60000 65536"/>
                <a:gd name="T15" fmla="*/ 0 60000 65536"/>
                <a:gd name="T16" fmla="*/ 0 60000 65536"/>
                <a:gd name="T17" fmla="*/ 0 60000 65536"/>
                <a:gd name="T18" fmla="*/ 0 w 25"/>
                <a:gd name="T19" fmla="*/ 0 h 17"/>
                <a:gd name="T20" fmla="*/ 25 w 25"/>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5" h="17">
                  <a:moveTo>
                    <a:pt x="0" y="9"/>
                  </a:moveTo>
                  <a:lnTo>
                    <a:pt x="8" y="0"/>
                  </a:lnTo>
                  <a:lnTo>
                    <a:pt x="24" y="0"/>
                  </a:lnTo>
                  <a:lnTo>
                    <a:pt x="17" y="9"/>
                  </a:lnTo>
                  <a:lnTo>
                    <a:pt x="24" y="16"/>
                  </a:lnTo>
                  <a:lnTo>
                    <a:pt x="0" y="9"/>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256" name="Freeform 1135"/>
            <p:cNvSpPr>
              <a:spLocks noChangeAspect="1"/>
            </p:cNvSpPr>
            <p:nvPr/>
          </p:nvSpPr>
          <p:spPr bwMode="auto">
            <a:xfrm>
              <a:off x="3014" y="2169"/>
              <a:ext cx="277" cy="260"/>
            </a:xfrm>
            <a:custGeom>
              <a:avLst/>
              <a:gdLst>
                <a:gd name="T0" fmla="*/ 226 w 278"/>
                <a:gd name="T1" fmla="*/ 167 h 275"/>
                <a:gd name="T2" fmla="*/ 232 w 278"/>
                <a:gd name="T3" fmla="*/ 159 h 275"/>
                <a:gd name="T4" fmla="*/ 242 w 278"/>
                <a:gd name="T5" fmla="*/ 155 h 275"/>
                <a:gd name="T6" fmla="*/ 247 w 278"/>
                <a:gd name="T7" fmla="*/ 147 h 275"/>
                <a:gd name="T8" fmla="*/ 257 w 278"/>
                <a:gd name="T9" fmla="*/ 142 h 275"/>
                <a:gd name="T10" fmla="*/ 266 w 278"/>
                <a:gd name="T11" fmla="*/ 134 h 275"/>
                <a:gd name="T12" fmla="*/ 272 w 278"/>
                <a:gd name="T13" fmla="*/ 134 h 275"/>
                <a:gd name="T14" fmla="*/ 272 w 278"/>
                <a:gd name="T15" fmla="*/ 127 h 275"/>
                <a:gd name="T16" fmla="*/ 272 w 278"/>
                <a:gd name="T17" fmla="*/ 123 h 275"/>
                <a:gd name="T18" fmla="*/ 272 w 278"/>
                <a:gd name="T19" fmla="*/ 115 h 275"/>
                <a:gd name="T20" fmla="*/ 266 w 278"/>
                <a:gd name="T21" fmla="*/ 110 h 275"/>
                <a:gd name="T22" fmla="*/ 257 w 278"/>
                <a:gd name="T23" fmla="*/ 103 h 275"/>
                <a:gd name="T24" fmla="*/ 247 w 278"/>
                <a:gd name="T25" fmla="*/ 103 h 275"/>
                <a:gd name="T26" fmla="*/ 242 w 278"/>
                <a:gd name="T27" fmla="*/ 103 h 275"/>
                <a:gd name="T28" fmla="*/ 242 w 278"/>
                <a:gd name="T29" fmla="*/ 110 h 275"/>
                <a:gd name="T30" fmla="*/ 232 w 278"/>
                <a:gd name="T31" fmla="*/ 110 h 275"/>
                <a:gd name="T32" fmla="*/ 226 w 278"/>
                <a:gd name="T33" fmla="*/ 110 h 275"/>
                <a:gd name="T34" fmla="*/ 217 w 278"/>
                <a:gd name="T35" fmla="*/ 110 h 275"/>
                <a:gd name="T36" fmla="*/ 209 w 278"/>
                <a:gd name="T37" fmla="*/ 110 h 275"/>
                <a:gd name="T38" fmla="*/ 202 w 278"/>
                <a:gd name="T39" fmla="*/ 110 h 275"/>
                <a:gd name="T40" fmla="*/ 193 w 278"/>
                <a:gd name="T41" fmla="*/ 103 h 275"/>
                <a:gd name="T42" fmla="*/ 202 w 278"/>
                <a:gd name="T43" fmla="*/ 95 h 275"/>
                <a:gd name="T44" fmla="*/ 193 w 278"/>
                <a:gd name="T45" fmla="*/ 83 h 275"/>
                <a:gd name="T46" fmla="*/ 193 w 278"/>
                <a:gd name="T47" fmla="*/ 63 h 275"/>
                <a:gd name="T48" fmla="*/ 169 w 278"/>
                <a:gd name="T49" fmla="*/ 43 h 275"/>
                <a:gd name="T50" fmla="*/ 145 w 278"/>
                <a:gd name="T51" fmla="*/ 39 h 275"/>
                <a:gd name="T52" fmla="*/ 134 w 278"/>
                <a:gd name="T53" fmla="*/ 43 h 275"/>
                <a:gd name="T54" fmla="*/ 126 w 278"/>
                <a:gd name="T55" fmla="*/ 39 h 275"/>
                <a:gd name="T56" fmla="*/ 110 w 278"/>
                <a:gd name="T57" fmla="*/ 32 h 275"/>
                <a:gd name="T58" fmla="*/ 110 w 278"/>
                <a:gd name="T59" fmla="*/ 25 h 275"/>
                <a:gd name="T60" fmla="*/ 104 w 278"/>
                <a:gd name="T61" fmla="*/ 20 h 275"/>
                <a:gd name="T62" fmla="*/ 79 w 278"/>
                <a:gd name="T63" fmla="*/ 9 h 275"/>
                <a:gd name="T64" fmla="*/ 56 w 278"/>
                <a:gd name="T65" fmla="*/ 0 h 275"/>
                <a:gd name="T66" fmla="*/ 32 w 278"/>
                <a:gd name="T67" fmla="*/ 12 h 275"/>
                <a:gd name="T68" fmla="*/ 40 w 278"/>
                <a:gd name="T69" fmla="*/ 20 h 275"/>
                <a:gd name="T70" fmla="*/ 32 w 278"/>
                <a:gd name="T71" fmla="*/ 32 h 275"/>
                <a:gd name="T72" fmla="*/ 24 w 278"/>
                <a:gd name="T73" fmla="*/ 32 h 275"/>
                <a:gd name="T74" fmla="*/ 16 w 278"/>
                <a:gd name="T75" fmla="*/ 39 h 275"/>
                <a:gd name="T76" fmla="*/ 0 w 278"/>
                <a:gd name="T77" fmla="*/ 39 h 275"/>
                <a:gd name="T78" fmla="*/ 0 w 278"/>
                <a:gd name="T79" fmla="*/ 52 h 275"/>
                <a:gd name="T80" fmla="*/ 9 w 278"/>
                <a:gd name="T81" fmla="*/ 52 h 275"/>
                <a:gd name="T82" fmla="*/ 40 w 278"/>
                <a:gd name="T83" fmla="*/ 90 h 275"/>
                <a:gd name="T84" fmla="*/ 48 w 278"/>
                <a:gd name="T85" fmla="*/ 95 h 275"/>
                <a:gd name="T86" fmla="*/ 56 w 278"/>
                <a:gd name="T87" fmla="*/ 110 h 275"/>
                <a:gd name="T88" fmla="*/ 56 w 278"/>
                <a:gd name="T89" fmla="*/ 127 h 275"/>
                <a:gd name="T90" fmla="*/ 79 w 278"/>
                <a:gd name="T91" fmla="*/ 142 h 275"/>
                <a:gd name="T92" fmla="*/ 95 w 278"/>
                <a:gd name="T93" fmla="*/ 174 h 275"/>
                <a:gd name="T94" fmla="*/ 104 w 278"/>
                <a:gd name="T95" fmla="*/ 179 h 275"/>
                <a:gd name="T96" fmla="*/ 110 w 278"/>
                <a:gd name="T97" fmla="*/ 174 h 275"/>
                <a:gd name="T98" fmla="*/ 134 w 278"/>
                <a:gd name="T99" fmla="*/ 193 h 275"/>
                <a:gd name="T100" fmla="*/ 139 w 278"/>
                <a:gd name="T101" fmla="*/ 207 h 275"/>
                <a:gd name="T102" fmla="*/ 193 w 278"/>
                <a:gd name="T103" fmla="*/ 174 h 275"/>
                <a:gd name="T104" fmla="*/ 226 w 278"/>
                <a:gd name="T105" fmla="*/ 167 h 27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8"/>
                <a:gd name="T160" fmla="*/ 0 h 275"/>
                <a:gd name="T161" fmla="*/ 278 w 278"/>
                <a:gd name="T162" fmla="*/ 275 h 27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8" h="275">
                  <a:moveTo>
                    <a:pt x="231" y="221"/>
                  </a:moveTo>
                  <a:lnTo>
                    <a:pt x="237" y="210"/>
                  </a:lnTo>
                  <a:lnTo>
                    <a:pt x="247" y="205"/>
                  </a:lnTo>
                  <a:lnTo>
                    <a:pt x="252" y="194"/>
                  </a:lnTo>
                  <a:lnTo>
                    <a:pt x="262" y="188"/>
                  </a:lnTo>
                  <a:lnTo>
                    <a:pt x="271" y="178"/>
                  </a:lnTo>
                  <a:lnTo>
                    <a:pt x="277" y="178"/>
                  </a:lnTo>
                  <a:lnTo>
                    <a:pt x="277" y="168"/>
                  </a:lnTo>
                  <a:lnTo>
                    <a:pt x="277" y="162"/>
                  </a:lnTo>
                  <a:lnTo>
                    <a:pt x="277" y="152"/>
                  </a:lnTo>
                  <a:lnTo>
                    <a:pt x="271" y="146"/>
                  </a:lnTo>
                  <a:lnTo>
                    <a:pt x="262" y="136"/>
                  </a:lnTo>
                  <a:lnTo>
                    <a:pt x="252" y="136"/>
                  </a:lnTo>
                  <a:lnTo>
                    <a:pt x="247" y="136"/>
                  </a:lnTo>
                  <a:lnTo>
                    <a:pt x="247" y="146"/>
                  </a:lnTo>
                  <a:lnTo>
                    <a:pt x="237" y="146"/>
                  </a:lnTo>
                  <a:lnTo>
                    <a:pt x="231" y="146"/>
                  </a:lnTo>
                  <a:lnTo>
                    <a:pt x="222" y="146"/>
                  </a:lnTo>
                  <a:lnTo>
                    <a:pt x="214" y="146"/>
                  </a:lnTo>
                  <a:lnTo>
                    <a:pt x="207" y="146"/>
                  </a:lnTo>
                  <a:lnTo>
                    <a:pt x="198" y="136"/>
                  </a:lnTo>
                  <a:lnTo>
                    <a:pt x="207" y="126"/>
                  </a:lnTo>
                  <a:lnTo>
                    <a:pt x="198" y="110"/>
                  </a:lnTo>
                  <a:lnTo>
                    <a:pt x="198" y="84"/>
                  </a:lnTo>
                  <a:lnTo>
                    <a:pt x="174" y="58"/>
                  </a:lnTo>
                  <a:lnTo>
                    <a:pt x="150" y="51"/>
                  </a:lnTo>
                  <a:lnTo>
                    <a:pt x="134" y="58"/>
                  </a:lnTo>
                  <a:lnTo>
                    <a:pt x="126" y="51"/>
                  </a:lnTo>
                  <a:lnTo>
                    <a:pt x="110" y="42"/>
                  </a:lnTo>
                  <a:lnTo>
                    <a:pt x="110" y="33"/>
                  </a:lnTo>
                  <a:lnTo>
                    <a:pt x="104" y="25"/>
                  </a:lnTo>
                  <a:lnTo>
                    <a:pt x="79" y="9"/>
                  </a:lnTo>
                  <a:lnTo>
                    <a:pt x="56" y="0"/>
                  </a:lnTo>
                  <a:lnTo>
                    <a:pt x="32" y="17"/>
                  </a:lnTo>
                  <a:lnTo>
                    <a:pt x="40" y="25"/>
                  </a:lnTo>
                  <a:lnTo>
                    <a:pt x="32" y="42"/>
                  </a:lnTo>
                  <a:lnTo>
                    <a:pt x="24" y="42"/>
                  </a:lnTo>
                  <a:lnTo>
                    <a:pt x="16" y="51"/>
                  </a:lnTo>
                  <a:lnTo>
                    <a:pt x="0" y="51"/>
                  </a:lnTo>
                  <a:lnTo>
                    <a:pt x="0" y="68"/>
                  </a:lnTo>
                  <a:lnTo>
                    <a:pt x="9" y="68"/>
                  </a:lnTo>
                  <a:lnTo>
                    <a:pt x="40" y="120"/>
                  </a:lnTo>
                  <a:lnTo>
                    <a:pt x="48" y="126"/>
                  </a:lnTo>
                  <a:lnTo>
                    <a:pt x="56" y="146"/>
                  </a:lnTo>
                  <a:lnTo>
                    <a:pt x="56" y="168"/>
                  </a:lnTo>
                  <a:lnTo>
                    <a:pt x="79" y="188"/>
                  </a:lnTo>
                  <a:lnTo>
                    <a:pt x="95" y="231"/>
                  </a:lnTo>
                  <a:lnTo>
                    <a:pt x="104" y="237"/>
                  </a:lnTo>
                  <a:lnTo>
                    <a:pt x="110" y="231"/>
                  </a:lnTo>
                  <a:lnTo>
                    <a:pt x="134" y="255"/>
                  </a:lnTo>
                  <a:lnTo>
                    <a:pt x="143" y="274"/>
                  </a:lnTo>
                  <a:lnTo>
                    <a:pt x="198" y="231"/>
                  </a:lnTo>
                  <a:lnTo>
                    <a:pt x="231" y="221"/>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257" name="Freeform 1136"/>
            <p:cNvSpPr>
              <a:spLocks noChangeAspect="1"/>
            </p:cNvSpPr>
            <p:nvPr/>
          </p:nvSpPr>
          <p:spPr bwMode="auto">
            <a:xfrm>
              <a:off x="3014" y="2169"/>
              <a:ext cx="277" cy="260"/>
            </a:xfrm>
            <a:custGeom>
              <a:avLst/>
              <a:gdLst>
                <a:gd name="T0" fmla="*/ 226 w 278"/>
                <a:gd name="T1" fmla="*/ 167 h 275"/>
                <a:gd name="T2" fmla="*/ 232 w 278"/>
                <a:gd name="T3" fmla="*/ 159 h 275"/>
                <a:gd name="T4" fmla="*/ 242 w 278"/>
                <a:gd name="T5" fmla="*/ 155 h 275"/>
                <a:gd name="T6" fmla="*/ 247 w 278"/>
                <a:gd name="T7" fmla="*/ 147 h 275"/>
                <a:gd name="T8" fmla="*/ 257 w 278"/>
                <a:gd name="T9" fmla="*/ 142 h 275"/>
                <a:gd name="T10" fmla="*/ 266 w 278"/>
                <a:gd name="T11" fmla="*/ 134 h 275"/>
                <a:gd name="T12" fmla="*/ 272 w 278"/>
                <a:gd name="T13" fmla="*/ 134 h 275"/>
                <a:gd name="T14" fmla="*/ 272 w 278"/>
                <a:gd name="T15" fmla="*/ 127 h 275"/>
                <a:gd name="T16" fmla="*/ 272 w 278"/>
                <a:gd name="T17" fmla="*/ 123 h 275"/>
                <a:gd name="T18" fmla="*/ 272 w 278"/>
                <a:gd name="T19" fmla="*/ 115 h 275"/>
                <a:gd name="T20" fmla="*/ 266 w 278"/>
                <a:gd name="T21" fmla="*/ 110 h 275"/>
                <a:gd name="T22" fmla="*/ 257 w 278"/>
                <a:gd name="T23" fmla="*/ 103 h 275"/>
                <a:gd name="T24" fmla="*/ 247 w 278"/>
                <a:gd name="T25" fmla="*/ 103 h 275"/>
                <a:gd name="T26" fmla="*/ 242 w 278"/>
                <a:gd name="T27" fmla="*/ 103 h 275"/>
                <a:gd name="T28" fmla="*/ 242 w 278"/>
                <a:gd name="T29" fmla="*/ 110 h 275"/>
                <a:gd name="T30" fmla="*/ 232 w 278"/>
                <a:gd name="T31" fmla="*/ 110 h 275"/>
                <a:gd name="T32" fmla="*/ 226 w 278"/>
                <a:gd name="T33" fmla="*/ 110 h 275"/>
                <a:gd name="T34" fmla="*/ 217 w 278"/>
                <a:gd name="T35" fmla="*/ 110 h 275"/>
                <a:gd name="T36" fmla="*/ 209 w 278"/>
                <a:gd name="T37" fmla="*/ 110 h 275"/>
                <a:gd name="T38" fmla="*/ 202 w 278"/>
                <a:gd name="T39" fmla="*/ 110 h 275"/>
                <a:gd name="T40" fmla="*/ 193 w 278"/>
                <a:gd name="T41" fmla="*/ 103 h 275"/>
                <a:gd name="T42" fmla="*/ 202 w 278"/>
                <a:gd name="T43" fmla="*/ 95 h 275"/>
                <a:gd name="T44" fmla="*/ 193 w 278"/>
                <a:gd name="T45" fmla="*/ 83 h 275"/>
                <a:gd name="T46" fmla="*/ 193 w 278"/>
                <a:gd name="T47" fmla="*/ 63 h 275"/>
                <a:gd name="T48" fmla="*/ 169 w 278"/>
                <a:gd name="T49" fmla="*/ 43 h 275"/>
                <a:gd name="T50" fmla="*/ 145 w 278"/>
                <a:gd name="T51" fmla="*/ 39 h 275"/>
                <a:gd name="T52" fmla="*/ 134 w 278"/>
                <a:gd name="T53" fmla="*/ 43 h 275"/>
                <a:gd name="T54" fmla="*/ 126 w 278"/>
                <a:gd name="T55" fmla="*/ 39 h 275"/>
                <a:gd name="T56" fmla="*/ 110 w 278"/>
                <a:gd name="T57" fmla="*/ 32 h 275"/>
                <a:gd name="T58" fmla="*/ 110 w 278"/>
                <a:gd name="T59" fmla="*/ 25 h 275"/>
                <a:gd name="T60" fmla="*/ 104 w 278"/>
                <a:gd name="T61" fmla="*/ 20 h 275"/>
                <a:gd name="T62" fmla="*/ 79 w 278"/>
                <a:gd name="T63" fmla="*/ 9 h 275"/>
                <a:gd name="T64" fmla="*/ 56 w 278"/>
                <a:gd name="T65" fmla="*/ 0 h 275"/>
                <a:gd name="T66" fmla="*/ 32 w 278"/>
                <a:gd name="T67" fmla="*/ 12 h 275"/>
                <a:gd name="T68" fmla="*/ 40 w 278"/>
                <a:gd name="T69" fmla="*/ 20 h 275"/>
                <a:gd name="T70" fmla="*/ 32 w 278"/>
                <a:gd name="T71" fmla="*/ 32 h 275"/>
                <a:gd name="T72" fmla="*/ 24 w 278"/>
                <a:gd name="T73" fmla="*/ 32 h 275"/>
                <a:gd name="T74" fmla="*/ 16 w 278"/>
                <a:gd name="T75" fmla="*/ 39 h 275"/>
                <a:gd name="T76" fmla="*/ 0 w 278"/>
                <a:gd name="T77" fmla="*/ 39 h 275"/>
                <a:gd name="T78" fmla="*/ 0 w 278"/>
                <a:gd name="T79" fmla="*/ 52 h 275"/>
                <a:gd name="T80" fmla="*/ 9 w 278"/>
                <a:gd name="T81" fmla="*/ 52 h 275"/>
                <a:gd name="T82" fmla="*/ 40 w 278"/>
                <a:gd name="T83" fmla="*/ 90 h 275"/>
                <a:gd name="T84" fmla="*/ 48 w 278"/>
                <a:gd name="T85" fmla="*/ 95 h 275"/>
                <a:gd name="T86" fmla="*/ 56 w 278"/>
                <a:gd name="T87" fmla="*/ 110 h 275"/>
                <a:gd name="T88" fmla="*/ 56 w 278"/>
                <a:gd name="T89" fmla="*/ 127 h 275"/>
                <a:gd name="T90" fmla="*/ 79 w 278"/>
                <a:gd name="T91" fmla="*/ 142 h 275"/>
                <a:gd name="T92" fmla="*/ 95 w 278"/>
                <a:gd name="T93" fmla="*/ 174 h 275"/>
                <a:gd name="T94" fmla="*/ 104 w 278"/>
                <a:gd name="T95" fmla="*/ 179 h 275"/>
                <a:gd name="T96" fmla="*/ 110 w 278"/>
                <a:gd name="T97" fmla="*/ 174 h 275"/>
                <a:gd name="T98" fmla="*/ 134 w 278"/>
                <a:gd name="T99" fmla="*/ 193 h 275"/>
                <a:gd name="T100" fmla="*/ 139 w 278"/>
                <a:gd name="T101" fmla="*/ 207 h 275"/>
                <a:gd name="T102" fmla="*/ 193 w 278"/>
                <a:gd name="T103" fmla="*/ 174 h 275"/>
                <a:gd name="T104" fmla="*/ 226 w 278"/>
                <a:gd name="T105" fmla="*/ 167 h 27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8"/>
                <a:gd name="T160" fmla="*/ 0 h 275"/>
                <a:gd name="T161" fmla="*/ 278 w 278"/>
                <a:gd name="T162" fmla="*/ 275 h 27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8" h="275">
                  <a:moveTo>
                    <a:pt x="231" y="221"/>
                  </a:moveTo>
                  <a:lnTo>
                    <a:pt x="237" y="210"/>
                  </a:lnTo>
                  <a:lnTo>
                    <a:pt x="247" y="205"/>
                  </a:lnTo>
                  <a:lnTo>
                    <a:pt x="252" y="194"/>
                  </a:lnTo>
                  <a:lnTo>
                    <a:pt x="262" y="188"/>
                  </a:lnTo>
                  <a:lnTo>
                    <a:pt x="271" y="178"/>
                  </a:lnTo>
                  <a:lnTo>
                    <a:pt x="277" y="178"/>
                  </a:lnTo>
                  <a:lnTo>
                    <a:pt x="277" y="168"/>
                  </a:lnTo>
                  <a:lnTo>
                    <a:pt x="277" y="162"/>
                  </a:lnTo>
                  <a:lnTo>
                    <a:pt x="277" y="152"/>
                  </a:lnTo>
                  <a:lnTo>
                    <a:pt x="271" y="146"/>
                  </a:lnTo>
                  <a:lnTo>
                    <a:pt x="262" y="136"/>
                  </a:lnTo>
                  <a:lnTo>
                    <a:pt x="252" y="136"/>
                  </a:lnTo>
                  <a:lnTo>
                    <a:pt x="247" y="136"/>
                  </a:lnTo>
                  <a:lnTo>
                    <a:pt x="247" y="146"/>
                  </a:lnTo>
                  <a:lnTo>
                    <a:pt x="237" y="146"/>
                  </a:lnTo>
                  <a:lnTo>
                    <a:pt x="231" y="146"/>
                  </a:lnTo>
                  <a:lnTo>
                    <a:pt x="222" y="146"/>
                  </a:lnTo>
                  <a:lnTo>
                    <a:pt x="214" y="146"/>
                  </a:lnTo>
                  <a:lnTo>
                    <a:pt x="207" y="146"/>
                  </a:lnTo>
                  <a:lnTo>
                    <a:pt x="198" y="136"/>
                  </a:lnTo>
                  <a:lnTo>
                    <a:pt x="207" y="126"/>
                  </a:lnTo>
                  <a:lnTo>
                    <a:pt x="198" y="110"/>
                  </a:lnTo>
                  <a:lnTo>
                    <a:pt x="198" y="84"/>
                  </a:lnTo>
                  <a:lnTo>
                    <a:pt x="174" y="58"/>
                  </a:lnTo>
                  <a:lnTo>
                    <a:pt x="150" y="51"/>
                  </a:lnTo>
                  <a:lnTo>
                    <a:pt x="134" y="58"/>
                  </a:lnTo>
                  <a:lnTo>
                    <a:pt x="126" y="51"/>
                  </a:lnTo>
                  <a:lnTo>
                    <a:pt x="110" y="42"/>
                  </a:lnTo>
                  <a:lnTo>
                    <a:pt x="110" y="33"/>
                  </a:lnTo>
                  <a:lnTo>
                    <a:pt x="104" y="25"/>
                  </a:lnTo>
                  <a:lnTo>
                    <a:pt x="79" y="9"/>
                  </a:lnTo>
                  <a:lnTo>
                    <a:pt x="56" y="0"/>
                  </a:lnTo>
                  <a:lnTo>
                    <a:pt x="32" y="17"/>
                  </a:lnTo>
                  <a:lnTo>
                    <a:pt x="40" y="25"/>
                  </a:lnTo>
                  <a:lnTo>
                    <a:pt x="32" y="42"/>
                  </a:lnTo>
                  <a:lnTo>
                    <a:pt x="24" y="42"/>
                  </a:lnTo>
                  <a:lnTo>
                    <a:pt x="16" y="51"/>
                  </a:lnTo>
                  <a:lnTo>
                    <a:pt x="0" y="51"/>
                  </a:lnTo>
                  <a:lnTo>
                    <a:pt x="0" y="68"/>
                  </a:lnTo>
                  <a:lnTo>
                    <a:pt x="9" y="68"/>
                  </a:lnTo>
                  <a:lnTo>
                    <a:pt x="40" y="120"/>
                  </a:lnTo>
                  <a:lnTo>
                    <a:pt x="48" y="126"/>
                  </a:lnTo>
                  <a:lnTo>
                    <a:pt x="56" y="146"/>
                  </a:lnTo>
                  <a:lnTo>
                    <a:pt x="56" y="168"/>
                  </a:lnTo>
                  <a:lnTo>
                    <a:pt x="79" y="188"/>
                  </a:lnTo>
                  <a:lnTo>
                    <a:pt x="95" y="231"/>
                  </a:lnTo>
                  <a:lnTo>
                    <a:pt x="104" y="237"/>
                  </a:lnTo>
                  <a:lnTo>
                    <a:pt x="110" y="231"/>
                  </a:lnTo>
                  <a:lnTo>
                    <a:pt x="134" y="255"/>
                  </a:lnTo>
                  <a:lnTo>
                    <a:pt x="143" y="274"/>
                  </a:lnTo>
                  <a:lnTo>
                    <a:pt x="198" y="231"/>
                  </a:lnTo>
                  <a:lnTo>
                    <a:pt x="231" y="221"/>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258" name="Freeform 1137"/>
            <p:cNvSpPr>
              <a:spLocks noChangeAspect="1"/>
            </p:cNvSpPr>
            <p:nvPr/>
          </p:nvSpPr>
          <p:spPr bwMode="auto">
            <a:xfrm>
              <a:off x="3213" y="2265"/>
              <a:ext cx="17" cy="25"/>
            </a:xfrm>
            <a:custGeom>
              <a:avLst/>
              <a:gdLst>
                <a:gd name="T0" fmla="*/ 9 w 17"/>
                <a:gd name="T1" fmla="*/ 18 h 27"/>
                <a:gd name="T2" fmla="*/ 0 w 17"/>
                <a:gd name="T3" fmla="*/ 6 h 27"/>
                <a:gd name="T4" fmla="*/ 9 w 17"/>
                <a:gd name="T5" fmla="*/ 0 h 27"/>
                <a:gd name="T6" fmla="*/ 16 w 17"/>
                <a:gd name="T7" fmla="*/ 0 h 27"/>
                <a:gd name="T8" fmla="*/ 9 w 17"/>
                <a:gd name="T9" fmla="*/ 18 h 27"/>
                <a:gd name="T10" fmla="*/ 0 60000 65536"/>
                <a:gd name="T11" fmla="*/ 0 60000 65536"/>
                <a:gd name="T12" fmla="*/ 0 60000 65536"/>
                <a:gd name="T13" fmla="*/ 0 60000 65536"/>
                <a:gd name="T14" fmla="*/ 0 60000 65536"/>
                <a:gd name="T15" fmla="*/ 0 w 17"/>
                <a:gd name="T16" fmla="*/ 0 h 27"/>
                <a:gd name="T17" fmla="*/ 17 w 17"/>
                <a:gd name="T18" fmla="*/ 27 h 27"/>
              </a:gdLst>
              <a:ahLst/>
              <a:cxnLst>
                <a:cxn ang="T10">
                  <a:pos x="T0" y="T1"/>
                </a:cxn>
                <a:cxn ang="T11">
                  <a:pos x="T2" y="T3"/>
                </a:cxn>
                <a:cxn ang="T12">
                  <a:pos x="T4" y="T5"/>
                </a:cxn>
                <a:cxn ang="T13">
                  <a:pos x="T6" y="T7"/>
                </a:cxn>
                <a:cxn ang="T14">
                  <a:pos x="T8" y="T9"/>
                </a:cxn>
              </a:cxnLst>
              <a:rect l="T15" t="T16" r="T17" b="T18"/>
              <a:pathLst>
                <a:path w="17" h="27">
                  <a:moveTo>
                    <a:pt x="9" y="26"/>
                  </a:moveTo>
                  <a:lnTo>
                    <a:pt x="0" y="9"/>
                  </a:lnTo>
                  <a:lnTo>
                    <a:pt x="9" y="0"/>
                  </a:lnTo>
                  <a:lnTo>
                    <a:pt x="16" y="0"/>
                  </a:lnTo>
                  <a:lnTo>
                    <a:pt x="9" y="26"/>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259" name="Freeform 1138"/>
            <p:cNvSpPr>
              <a:spLocks noChangeAspect="1"/>
            </p:cNvSpPr>
            <p:nvPr/>
          </p:nvSpPr>
          <p:spPr bwMode="auto">
            <a:xfrm>
              <a:off x="3213" y="2265"/>
              <a:ext cx="17" cy="25"/>
            </a:xfrm>
            <a:custGeom>
              <a:avLst/>
              <a:gdLst>
                <a:gd name="T0" fmla="*/ 9 w 17"/>
                <a:gd name="T1" fmla="*/ 18 h 27"/>
                <a:gd name="T2" fmla="*/ 0 w 17"/>
                <a:gd name="T3" fmla="*/ 6 h 27"/>
                <a:gd name="T4" fmla="*/ 9 w 17"/>
                <a:gd name="T5" fmla="*/ 0 h 27"/>
                <a:gd name="T6" fmla="*/ 16 w 17"/>
                <a:gd name="T7" fmla="*/ 0 h 27"/>
                <a:gd name="T8" fmla="*/ 9 w 17"/>
                <a:gd name="T9" fmla="*/ 18 h 27"/>
                <a:gd name="T10" fmla="*/ 0 60000 65536"/>
                <a:gd name="T11" fmla="*/ 0 60000 65536"/>
                <a:gd name="T12" fmla="*/ 0 60000 65536"/>
                <a:gd name="T13" fmla="*/ 0 60000 65536"/>
                <a:gd name="T14" fmla="*/ 0 60000 65536"/>
                <a:gd name="T15" fmla="*/ 0 w 17"/>
                <a:gd name="T16" fmla="*/ 0 h 27"/>
                <a:gd name="T17" fmla="*/ 17 w 17"/>
                <a:gd name="T18" fmla="*/ 27 h 27"/>
              </a:gdLst>
              <a:ahLst/>
              <a:cxnLst>
                <a:cxn ang="T10">
                  <a:pos x="T0" y="T1"/>
                </a:cxn>
                <a:cxn ang="T11">
                  <a:pos x="T2" y="T3"/>
                </a:cxn>
                <a:cxn ang="T12">
                  <a:pos x="T4" y="T5"/>
                </a:cxn>
                <a:cxn ang="T13">
                  <a:pos x="T6" y="T7"/>
                </a:cxn>
                <a:cxn ang="T14">
                  <a:pos x="T8" y="T9"/>
                </a:cxn>
              </a:cxnLst>
              <a:rect l="T15" t="T16" r="T17" b="T18"/>
              <a:pathLst>
                <a:path w="17" h="27">
                  <a:moveTo>
                    <a:pt x="9" y="26"/>
                  </a:moveTo>
                  <a:lnTo>
                    <a:pt x="0" y="9"/>
                  </a:lnTo>
                  <a:lnTo>
                    <a:pt x="9" y="0"/>
                  </a:lnTo>
                  <a:lnTo>
                    <a:pt x="16" y="0"/>
                  </a:lnTo>
                  <a:lnTo>
                    <a:pt x="9" y="26"/>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260" name="Freeform 1139"/>
            <p:cNvSpPr>
              <a:spLocks noChangeAspect="1"/>
            </p:cNvSpPr>
            <p:nvPr/>
          </p:nvSpPr>
          <p:spPr bwMode="auto">
            <a:xfrm>
              <a:off x="3213" y="2265"/>
              <a:ext cx="78" cy="43"/>
            </a:xfrm>
            <a:custGeom>
              <a:avLst/>
              <a:gdLst>
                <a:gd name="T0" fmla="*/ 57 w 79"/>
                <a:gd name="T1" fmla="*/ 25 h 46"/>
                <a:gd name="T2" fmla="*/ 73 w 79"/>
                <a:gd name="T3" fmla="*/ 14 h 46"/>
                <a:gd name="T4" fmla="*/ 73 w 79"/>
                <a:gd name="T5" fmla="*/ 7 h 46"/>
                <a:gd name="T6" fmla="*/ 67 w 79"/>
                <a:gd name="T7" fmla="*/ 0 h 46"/>
                <a:gd name="T8" fmla="*/ 43 w 79"/>
                <a:gd name="T9" fmla="*/ 19 h 46"/>
                <a:gd name="T10" fmla="*/ 24 w 79"/>
                <a:gd name="T11" fmla="*/ 19 h 46"/>
                <a:gd name="T12" fmla="*/ 8 w 79"/>
                <a:gd name="T13" fmla="*/ 19 h 46"/>
                <a:gd name="T14" fmla="*/ 0 w 79"/>
                <a:gd name="T15" fmla="*/ 25 h 46"/>
                <a:gd name="T16" fmla="*/ 8 w 79"/>
                <a:gd name="T17" fmla="*/ 32 h 46"/>
                <a:gd name="T18" fmla="*/ 15 w 79"/>
                <a:gd name="T19" fmla="*/ 32 h 46"/>
                <a:gd name="T20" fmla="*/ 24 w 79"/>
                <a:gd name="T21" fmla="*/ 32 h 46"/>
                <a:gd name="T22" fmla="*/ 32 w 79"/>
                <a:gd name="T23" fmla="*/ 32 h 46"/>
                <a:gd name="T24" fmla="*/ 38 w 79"/>
                <a:gd name="T25" fmla="*/ 32 h 46"/>
                <a:gd name="T26" fmla="*/ 43 w 79"/>
                <a:gd name="T27" fmla="*/ 32 h 46"/>
                <a:gd name="T28" fmla="*/ 43 w 79"/>
                <a:gd name="T29" fmla="*/ 25 h 46"/>
                <a:gd name="T30" fmla="*/ 48 w 79"/>
                <a:gd name="T31" fmla="*/ 25 h 46"/>
                <a:gd name="T32" fmla="*/ 57 w 79"/>
                <a:gd name="T33" fmla="*/ 25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
                <a:gd name="T52" fmla="*/ 0 h 46"/>
                <a:gd name="T53" fmla="*/ 79 w 79"/>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 h="46">
                  <a:moveTo>
                    <a:pt x="62" y="35"/>
                  </a:moveTo>
                  <a:lnTo>
                    <a:pt x="78" y="19"/>
                  </a:lnTo>
                  <a:lnTo>
                    <a:pt x="78" y="9"/>
                  </a:lnTo>
                  <a:lnTo>
                    <a:pt x="72" y="0"/>
                  </a:lnTo>
                  <a:lnTo>
                    <a:pt x="48" y="25"/>
                  </a:lnTo>
                  <a:lnTo>
                    <a:pt x="24" y="25"/>
                  </a:lnTo>
                  <a:lnTo>
                    <a:pt x="8" y="25"/>
                  </a:lnTo>
                  <a:lnTo>
                    <a:pt x="0" y="35"/>
                  </a:lnTo>
                  <a:lnTo>
                    <a:pt x="8" y="45"/>
                  </a:lnTo>
                  <a:lnTo>
                    <a:pt x="15" y="45"/>
                  </a:lnTo>
                  <a:lnTo>
                    <a:pt x="24" y="45"/>
                  </a:lnTo>
                  <a:lnTo>
                    <a:pt x="32" y="45"/>
                  </a:lnTo>
                  <a:lnTo>
                    <a:pt x="38" y="45"/>
                  </a:lnTo>
                  <a:lnTo>
                    <a:pt x="48" y="45"/>
                  </a:lnTo>
                  <a:lnTo>
                    <a:pt x="48" y="35"/>
                  </a:lnTo>
                  <a:lnTo>
                    <a:pt x="53" y="35"/>
                  </a:lnTo>
                  <a:lnTo>
                    <a:pt x="62" y="35"/>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261" name="Freeform 1140"/>
            <p:cNvSpPr>
              <a:spLocks noChangeAspect="1"/>
            </p:cNvSpPr>
            <p:nvPr/>
          </p:nvSpPr>
          <p:spPr bwMode="auto">
            <a:xfrm>
              <a:off x="3213" y="2265"/>
              <a:ext cx="78" cy="43"/>
            </a:xfrm>
            <a:custGeom>
              <a:avLst/>
              <a:gdLst>
                <a:gd name="T0" fmla="*/ 57 w 79"/>
                <a:gd name="T1" fmla="*/ 25 h 46"/>
                <a:gd name="T2" fmla="*/ 73 w 79"/>
                <a:gd name="T3" fmla="*/ 14 h 46"/>
                <a:gd name="T4" fmla="*/ 73 w 79"/>
                <a:gd name="T5" fmla="*/ 7 h 46"/>
                <a:gd name="T6" fmla="*/ 67 w 79"/>
                <a:gd name="T7" fmla="*/ 0 h 46"/>
                <a:gd name="T8" fmla="*/ 43 w 79"/>
                <a:gd name="T9" fmla="*/ 19 h 46"/>
                <a:gd name="T10" fmla="*/ 24 w 79"/>
                <a:gd name="T11" fmla="*/ 19 h 46"/>
                <a:gd name="T12" fmla="*/ 8 w 79"/>
                <a:gd name="T13" fmla="*/ 19 h 46"/>
                <a:gd name="T14" fmla="*/ 0 w 79"/>
                <a:gd name="T15" fmla="*/ 25 h 46"/>
                <a:gd name="T16" fmla="*/ 8 w 79"/>
                <a:gd name="T17" fmla="*/ 32 h 46"/>
                <a:gd name="T18" fmla="*/ 15 w 79"/>
                <a:gd name="T19" fmla="*/ 32 h 46"/>
                <a:gd name="T20" fmla="*/ 24 w 79"/>
                <a:gd name="T21" fmla="*/ 32 h 46"/>
                <a:gd name="T22" fmla="*/ 32 w 79"/>
                <a:gd name="T23" fmla="*/ 32 h 46"/>
                <a:gd name="T24" fmla="*/ 38 w 79"/>
                <a:gd name="T25" fmla="*/ 32 h 46"/>
                <a:gd name="T26" fmla="*/ 43 w 79"/>
                <a:gd name="T27" fmla="*/ 32 h 46"/>
                <a:gd name="T28" fmla="*/ 43 w 79"/>
                <a:gd name="T29" fmla="*/ 25 h 46"/>
                <a:gd name="T30" fmla="*/ 48 w 79"/>
                <a:gd name="T31" fmla="*/ 25 h 46"/>
                <a:gd name="T32" fmla="*/ 57 w 79"/>
                <a:gd name="T33" fmla="*/ 25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
                <a:gd name="T52" fmla="*/ 0 h 46"/>
                <a:gd name="T53" fmla="*/ 79 w 79"/>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 h="46">
                  <a:moveTo>
                    <a:pt x="62" y="35"/>
                  </a:moveTo>
                  <a:lnTo>
                    <a:pt x="78" y="19"/>
                  </a:lnTo>
                  <a:lnTo>
                    <a:pt x="78" y="9"/>
                  </a:lnTo>
                  <a:lnTo>
                    <a:pt x="72" y="0"/>
                  </a:lnTo>
                  <a:lnTo>
                    <a:pt x="48" y="25"/>
                  </a:lnTo>
                  <a:lnTo>
                    <a:pt x="24" y="25"/>
                  </a:lnTo>
                  <a:lnTo>
                    <a:pt x="8" y="25"/>
                  </a:lnTo>
                  <a:lnTo>
                    <a:pt x="0" y="35"/>
                  </a:lnTo>
                  <a:lnTo>
                    <a:pt x="8" y="45"/>
                  </a:lnTo>
                  <a:lnTo>
                    <a:pt x="15" y="45"/>
                  </a:lnTo>
                  <a:lnTo>
                    <a:pt x="24" y="45"/>
                  </a:lnTo>
                  <a:lnTo>
                    <a:pt x="32" y="45"/>
                  </a:lnTo>
                  <a:lnTo>
                    <a:pt x="38" y="45"/>
                  </a:lnTo>
                  <a:lnTo>
                    <a:pt x="48" y="45"/>
                  </a:lnTo>
                  <a:lnTo>
                    <a:pt x="48" y="35"/>
                  </a:lnTo>
                  <a:lnTo>
                    <a:pt x="53" y="35"/>
                  </a:lnTo>
                  <a:lnTo>
                    <a:pt x="62" y="35"/>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262" name="Freeform 1141"/>
            <p:cNvSpPr>
              <a:spLocks noChangeAspect="1"/>
            </p:cNvSpPr>
            <p:nvPr/>
          </p:nvSpPr>
          <p:spPr bwMode="auto">
            <a:xfrm>
              <a:off x="3285" y="2257"/>
              <a:ext cx="17" cy="17"/>
            </a:xfrm>
            <a:custGeom>
              <a:avLst/>
              <a:gdLst>
                <a:gd name="T0" fmla="*/ 16 w 17"/>
                <a:gd name="T1" fmla="*/ 12 h 18"/>
                <a:gd name="T2" fmla="*/ 0 w 17"/>
                <a:gd name="T3" fmla="*/ 7 h 18"/>
                <a:gd name="T4" fmla="*/ 0 w 17"/>
                <a:gd name="T5" fmla="*/ 0 h 18"/>
                <a:gd name="T6" fmla="*/ 16 w 17"/>
                <a:gd name="T7" fmla="*/ 0 h 18"/>
                <a:gd name="T8" fmla="*/ 16 w 17"/>
                <a:gd name="T9" fmla="*/ 12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16" y="17"/>
                  </a:moveTo>
                  <a:lnTo>
                    <a:pt x="0" y="7"/>
                  </a:lnTo>
                  <a:lnTo>
                    <a:pt x="0" y="0"/>
                  </a:lnTo>
                  <a:lnTo>
                    <a:pt x="16" y="0"/>
                  </a:lnTo>
                  <a:lnTo>
                    <a:pt x="16" y="17"/>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263" name="Freeform 1142"/>
            <p:cNvSpPr>
              <a:spLocks noChangeAspect="1"/>
            </p:cNvSpPr>
            <p:nvPr/>
          </p:nvSpPr>
          <p:spPr bwMode="auto">
            <a:xfrm>
              <a:off x="3285" y="2257"/>
              <a:ext cx="17" cy="17"/>
            </a:xfrm>
            <a:custGeom>
              <a:avLst/>
              <a:gdLst>
                <a:gd name="T0" fmla="*/ 16 w 17"/>
                <a:gd name="T1" fmla="*/ 12 h 18"/>
                <a:gd name="T2" fmla="*/ 0 w 17"/>
                <a:gd name="T3" fmla="*/ 7 h 18"/>
                <a:gd name="T4" fmla="*/ 0 w 17"/>
                <a:gd name="T5" fmla="*/ 0 h 18"/>
                <a:gd name="T6" fmla="*/ 16 w 17"/>
                <a:gd name="T7" fmla="*/ 0 h 18"/>
                <a:gd name="T8" fmla="*/ 16 w 17"/>
                <a:gd name="T9" fmla="*/ 12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16" y="17"/>
                  </a:moveTo>
                  <a:lnTo>
                    <a:pt x="0" y="7"/>
                  </a:lnTo>
                  <a:lnTo>
                    <a:pt x="0" y="0"/>
                  </a:lnTo>
                  <a:lnTo>
                    <a:pt x="16" y="0"/>
                  </a:lnTo>
                  <a:lnTo>
                    <a:pt x="16" y="17"/>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264" name="Freeform 1143"/>
            <p:cNvSpPr>
              <a:spLocks noChangeAspect="1"/>
            </p:cNvSpPr>
            <p:nvPr/>
          </p:nvSpPr>
          <p:spPr bwMode="auto">
            <a:xfrm>
              <a:off x="3246" y="2284"/>
              <a:ext cx="84" cy="105"/>
            </a:xfrm>
            <a:custGeom>
              <a:avLst/>
              <a:gdLst>
                <a:gd name="T0" fmla="*/ 0 w 85"/>
                <a:gd name="T1" fmla="*/ 81 h 112"/>
                <a:gd name="T2" fmla="*/ 20 w 85"/>
                <a:gd name="T3" fmla="*/ 81 h 112"/>
                <a:gd name="T4" fmla="*/ 29 w 85"/>
                <a:gd name="T5" fmla="*/ 73 h 112"/>
                <a:gd name="T6" fmla="*/ 38 w 85"/>
                <a:gd name="T7" fmla="*/ 65 h 112"/>
                <a:gd name="T8" fmla="*/ 48 w 85"/>
                <a:gd name="T9" fmla="*/ 62 h 112"/>
                <a:gd name="T10" fmla="*/ 58 w 85"/>
                <a:gd name="T11" fmla="*/ 54 h 112"/>
                <a:gd name="T12" fmla="*/ 58 w 85"/>
                <a:gd name="T13" fmla="*/ 50 h 112"/>
                <a:gd name="T14" fmla="*/ 72 w 85"/>
                <a:gd name="T15" fmla="*/ 31 h 112"/>
                <a:gd name="T16" fmla="*/ 79 w 85"/>
                <a:gd name="T17" fmla="*/ 23 h 112"/>
                <a:gd name="T18" fmla="*/ 63 w 85"/>
                <a:gd name="T19" fmla="*/ 11 h 112"/>
                <a:gd name="T20" fmla="*/ 48 w 85"/>
                <a:gd name="T21" fmla="*/ 6 h 112"/>
                <a:gd name="T22" fmla="*/ 42 w 85"/>
                <a:gd name="T23" fmla="*/ 0 h 112"/>
                <a:gd name="T24" fmla="*/ 29 w 85"/>
                <a:gd name="T25" fmla="*/ 11 h 112"/>
                <a:gd name="T26" fmla="*/ 38 w 85"/>
                <a:gd name="T27" fmla="*/ 19 h 112"/>
                <a:gd name="T28" fmla="*/ 42 w 85"/>
                <a:gd name="T29" fmla="*/ 23 h 112"/>
                <a:gd name="T30" fmla="*/ 42 w 85"/>
                <a:gd name="T31" fmla="*/ 31 h 112"/>
                <a:gd name="T32" fmla="*/ 42 w 85"/>
                <a:gd name="T33" fmla="*/ 35 h 112"/>
                <a:gd name="T34" fmla="*/ 42 w 85"/>
                <a:gd name="T35" fmla="*/ 42 h 112"/>
                <a:gd name="T36" fmla="*/ 38 w 85"/>
                <a:gd name="T37" fmla="*/ 42 h 112"/>
                <a:gd name="T38" fmla="*/ 29 w 85"/>
                <a:gd name="T39" fmla="*/ 50 h 112"/>
                <a:gd name="T40" fmla="*/ 20 w 85"/>
                <a:gd name="T41" fmla="*/ 54 h 112"/>
                <a:gd name="T42" fmla="*/ 14 w 85"/>
                <a:gd name="T43" fmla="*/ 62 h 112"/>
                <a:gd name="T44" fmla="*/ 5 w 85"/>
                <a:gd name="T45" fmla="*/ 65 h 112"/>
                <a:gd name="T46" fmla="*/ 0 w 85"/>
                <a:gd name="T47" fmla="*/ 73 h 112"/>
                <a:gd name="T48" fmla="*/ 0 w 85"/>
                <a:gd name="T49" fmla="*/ 81 h 1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112"/>
                <a:gd name="T77" fmla="*/ 85 w 85"/>
                <a:gd name="T78" fmla="*/ 112 h 11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112">
                  <a:moveTo>
                    <a:pt x="0" y="111"/>
                  </a:moveTo>
                  <a:lnTo>
                    <a:pt x="20" y="111"/>
                  </a:lnTo>
                  <a:lnTo>
                    <a:pt x="29" y="101"/>
                  </a:lnTo>
                  <a:lnTo>
                    <a:pt x="38" y="90"/>
                  </a:lnTo>
                  <a:lnTo>
                    <a:pt x="53" y="85"/>
                  </a:lnTo>
                  <a:lnTo>
                    <a:pt x="63" y="75"/>
                  </a:lnTo>
                  <a:lnTo>
                    <a:pt x="63" y="68"/>
                  </a:lnTo>
                  <a:lnTo>
                    <a:pt x="77" y="42"/>
                  </a:lnTo>
                  <a:lnTo>
                    <a:pt x="84" y="32"/>
                  </a:lnTo>
                  <a:lnTo>
                    <a:pt x="68" y="16"/>
                  </a:lnTo>
                  <a:lnTo>
                    <a:pt x="53" y="6"/>
                  </a:lnTo>
                  <a:lnTo>
                    <a:pt x="44" y="0"/>
                  </a:lnTo>
                  <a:lnTo>
                    <a:pt x="29" y="16"/>
                  </a:lnTo>
                  <a:lnTo>
                    <a:pt x="38" y="25"/>
                  </a:lnTo>
                  <a:lnTo>
                    <a:pt x="44" y="32"/>
                  </a:lnTo>
                  <a:lnTo>
                    <a:pt x="44" y="42"/>
                  </a:lnTo>
                  <a:lnTo>
                    <a:pt x="44" y="48"/>
                  </a:lnTo>
                  <a:lnTo>
                    <a:pt x="44" y="58"/>
                  </a:lnTo>
                  <a:lnTo>
                    <a:pt x="38" y="58"/>
                  </a:lnTo>
                  <a:lnTo>
                    <a:pt x="29" y="68"/>
                  </a:lnTo>
                  <a:lnTo>
                    <a:pt x="20" y="75"/>
                  </a:lnTo>
                  <a:lnTo>
                    <a:pt x="14" y="85"/>
                  </a:lnTo>
                  <a:lnTo>
                    <a:pt x="5" y="90"/>
                  </a:lnTo>
                  <a:lnTo>
                    <a:pt x="0" y="101"/>
                  </a:lnTo>
                  <a:lnTo>
                    <a:pt x="0" y="111"/>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265" name="Freeform 1144"/>
            <p:cNvSpPr>
              <a:spLocks noChangeAspect="1"/>
            </p:cNvSpPr>
            <p:nvPr/>
          </p:nvSpPr>
          <p:spPr bwMode="auto">
            <a:xfrm>
              <a:off x="3246" y="2284"/>
              <a:ext cx="84" cy="105"/>
            </a:xfrm>
            <a:custGeom>
              <a:avLst/>
              <a:gdLst>
                <a:gd name="T0" fmla="*/ 0 w 85"/>
                <a:gd name="T1" fmla="*/ 81 h 112"/>
                <a:gd name="T2" fmla="*/ 20 w 85"/>
                <a:gd name="T3" fmla="*/ 81 h 112"/>
                <a:gd name="T4" fmla="*/ 29 w 85"/>
                <a:gd name="T5" fmla="*/ 73 h 112"/>
                <a:gd name="T6" fmla="*/ 38 w 85"/>
                <a:gd name="T7" fmla="*/ 65 h 112"/>
                <a:gd name="T8" fmla="*/ 48 w 85"/>
                <a:gd name="T9" fmla="*/ 62 h 112"/>
                <a:gd name="T10" fmla="*/ 58 w 85"/>
                <a:gd name="T11" fmla="*/ 54 h 112"/>
                <a:gd name="T12" fmla="*/ 58 w 85"/>
                <a:gd name="T13" fmla="*/ 50 h 112"/>
                <a:gd name="T14" fmla="*/ 72 w 85"/>
                <a:gd name="T15" fmla="*/ 31 h 112"/>
                <a:gd name="T16" fmla="*/ 79 w 85"/>
                <a:gd name="T17" fmla="*/ 23 h 112"/>
                <a:gd name="T18" fmla="*/ 63 w 85"/>
                <a:gd name="T19" fmla="*/ 11 h 112"/>
                <a:gd name="T20" fmla="*/ 48 w 85"/>
                <a:gd name="T21" fmla="*/ 6 h 112"/>
                <a:gd name="T22" fmla="*/ 42 w 85"/>
                <a:gd name="T23" fmla="*/ 0 h 112"/>
                <a:gd name="T24" fmla="*/ 29 w 85"/>
                <a:gd name="T25" fmla="*/ 11 h 112"/>
                <a:gd name="T26" fmla="*/ 38 w 85"/>
                <a:gd name="T27" fmla="*/ 19 h 112"/>
                <a:gd name="T28" fmla="*/ 42 w 85"/>
                <a:gd name="T29" fmla="*/ 23 h 112"/>
                <a:gd name="T30" fmla="*/ 42 w 85"/>
                <a:gd name="T31" fmla="*/ 31 h 112"/>
                <a:gd name="T32" fmla="*/ 42 w 85"/>
                <a:gd name="T33" fmla="*/ 35 h 112"/>
                <a:gd name="T34" fmla="*/ 42 w 85"/>
                <a:gd name="T35" fmla="*/ 42 h 112"/>
                <a:gd name="T36" fmla="*/ 38 w 85"/>
                <a:gd name="T37" fmla="*/ 42 h 112"/>
                <a:gd name="T38" fmla="*/ 29 w 85"/>
                <a:gd name="T39" fmla="*/ 50 h 112"/>
                <a:gd name="T40" fmla="*/ 20 w 85"/>
                <a:gd name="T41" fmla="*/ 54 h 112"/>
                <a:gd name="T42" fmla="*/ 14 w 85"/>
                <a:gd name="T43" fmla="*/ 62 h 112"/>
                <a:gd name="T44" fmla="*/ 5 w 85"/>
                <a:gd name="T45" fmla="*/ 65 h 112"/>
                <a:gd name="T46" fmla="*/ 0 w 85"/>
                <a:gd name="T47" fmla="*/ 73 h 112"/>
                <a:gd name="T48" fmla="*/ 0 w 85"/>
                <a:gd name="T49" fmla="*/ 81 h 1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112"/>
                <a:gd name="T77" fmla="*/ 85 w 85"/>
                <a:gd name="T78" fmla="*/ 112 h 11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112">
                  <a:moveTo>
                    <a:pt x="0" y="111"/>
                  </a:moveTo>
                  <a:lnTo>
                    <a:pt x="20" y="111"/>
                  </a:lnTo>
                  <a:lnTo>
                    <a:pt x="29" y="101"/>
                  </a:lnTo>
                  <a:lnTo>
                    <a:pt x="38" y="90"/>
                  </a:lnTo>
                  <a:lnTo>
                    <a:pt x="53" y="85"/>
                  </a:lnTo>
                  <a:lnTo>
                    <a:pt x="63" y="75"/>
                  </a:lnTo>
                  <a:lnTo>
                    <a:pt x="63" y="68"/>
                  </a:lnTo>
                  <a:lnTo>
                    <a:pt x="77" y="42"/>
                  </a:lnTo>
                  <a:lnTo>
                    <a:pt x="84" y="32"/>
                  </a:lnTo>
                  <a:lnTo>
                    <a:pt x="68" y="16"/>
                  </a:lnTo>
                  <a:lnTo>
                    <a:pt x="53" y="6"/>
                  </a:lnTo>
                  <a:lnTo>
                    <a:pt x="44" y="0"/>
                  </a:lnTo>
                  <a:lnTo>
                    <a:pt x="29" y="16"/>
                  </a:lnTo>
                  <a:lnTo>
                    <a:pt x="38" y="25"/>
                  </a:lnTo>
                  <a:lnTo>
                    <a:pt x="44" y="32"/>
                  </a:lnTo>
                  <a:lnTo>
                    <a:pt x="44" y="42"/>
                  </a:lnTo>
                  <a:lnTo>
                    <a:pt x="44" y="48"/>
                  </a:lnTo>
                  <a:lnTo>
                    <a:pt x="44" y="58"/>
                  </a:lnTo>
                  <a:lnTo>
                    <a:pt x="38" y="58"/>
                  </a:lnTo>
                  <a:lnTo>
                    <a:pt x="29" y="68"/>
                  </a:lnTo>
                  <a:lnTo>
                    <a:pt x="20" y="75"/>
                  </a:lnTo>
                  <a:lnTo>
                    <a:pt x="14" y="85"/>
                  </a:lnTo>
                  <a:lnTo>
                    <a:pt x="5" y="90"/>
                  </a:lnTo>
                  <a:lnTo>
                    <a:pt x="0" y="101"/>
                  </a:lnTo>
                  <a:lnTo>
                    <a:pt x="0" y="111"/>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266" name="Freeform 1145"/>
            <p:cNvSpPr>
              <a:spLocks noChangeAspect="1"/>
            </p:cNvSpPr>
            <p:nvPr/>
          </p:nvSpPr>
          <p:spPr bwMode="auto">
            <a:xfrm>
              <a:off x="3120" y="2378"/>
              <a:ext cx="127" cy="67"/>
            </a:xfrm>
            <a:custGeom>
              <a:avLst/>
              <a:gdLst>
                <a:gd name="T0" fmla="*/ 0 w 128"/>
                <a:gd name="T1" fmla="*/ 12 h 71"/>
                <a:gd name="T2" fmla="*/ 5 w 128"/>
                <a:gd name="T3" fmla="*/ 8 h 71"/>
                <a:gd name="T4" fmla="*/ 29 w 128"/>
                <a:gd name="T5" fmla="*/ 25 h 71"/>
                <a:gd name="T6" fmla="*/ 39 w 128"/>
                <a:gd name="T7" fmla="*/ 40 h 71"/>
                <a:gd name="T8" fmla="*/ 88 w 128"/>
                <a:gd name="T9" fmla="*/ 8 h 71"/>
                <a:gd name="T10" fmla="*/ 122 w 128"/>
                <a:gd name="T11" fmla="*/ 0 h 71"/>
                <a:gd name="T12" fmla="*/ 122 w 128"/>
                <a:gd name="T13" fmla="*/ 8 h 71"/>
                <a:gd name="T14" fmla="*/ 113 w 128"/>
                <a:gd name="T15" fmla="*/ 12 h 71"/>
                <a:gd name="T16" fmla="*/ 113 w 128"/>
                <a:gd name="T17" fmla="*/ 21 h 71"/>
                <a:gd name="T18" fmla="*/ 80 w 128"/>
                <a:gd name="T19" fmla="*/ 25 h 71"/>
                <a:gd name="T20" fmla="*/ 55 w 128"/>
                <a:gd name="T21" fmla="*/ 45 h 71"/>
                <a:gd name="T22" fmla="*/ 39 w 128"/>
                <a:gd name="T23" fmla="*/ 45 h 71"/>
                <a:gd name="T24" fmla="*/ 22 w 128"/>
                <a:gd name="T25" fmla="*/ 53 h 71"/>
                <a:gd name="T26" fmla="*/ 5 w 128"/>
                <a:gd name="T27" fmla="*/ 53 h 71"/>
                <a:gd name="T28" fmla="*/ 0 w 128"/>
                <a:gd name="T29" fmla="*/ 12 h 7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8"/>
                <a:gd name="T46" fmla="*/ 0 h 71"/>
                <a:gd name="T47" fmla="*/ 128 w 128"/>
                <a:gd name="T48" fmla="*/ 71 h 7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8" h="71">
                  <a:moveTo>
                    <a:pt x="0" y="17"/>
                  </a:moveTo>
                  <a:lnTo>
                    <a:pt x="5" y="9"/>
                  </a:lnTo>
                  <a:lnTo>
                    <a:pt x="29" y="35"/>
                  </a:lnTo>
                  <a:lnTo>
                    <a:pt x="39" y="53"/>
                  </a:lnTo>
                  <a:lnTo>
                    <a:pt x="93" y="9"/>
                  </a:lnTo>
                  <a:lnTo>
                    <a:pt x="127" y="0"/>
                  </a:lnTo>
                  <a:lnTo>
                    <a:pt x="127" y="9"/>
                  </a:lnTo>
                  <a:lnTo>
                    <a:pt x="118" y="17"/>
                  </a:lnTo>
                  <a:lnTo>
                    <a:pt x="118" y="26"/>
                  </a:lnTo>
                  <a:lnTo>
                    <a:pt x="85" y="35"/>
                  </a:lnTo>
                  <a:lnTo>
                    <a:pt x="55" y="60"/>
                  </a:lnTo>
                  <a:lnTo>
                    <a:pt x="39" y="60"/>
                  </a:lnTo>
                  <a:lnTo>
                    <a:pt x="22" y="70"/>
                  </a:lnTo>
                  <a:lnTo>
                    <a:pt x="5" y="70"/>
                  </a:lnTo>
                  <a:lnTo>
                    <a:pt x="0" y="17"/>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267" name="Freeform 1146"/>
            <p:cNvSpPr>
              <a:spLocks noChangeAspect="1"/>
            </p:cNvSpPr>
            <p:nvPr/>
          </p:nvSpPr>
          <p:spPr bwMode="auto">
            <a:xfrm>
              <a:off x="3120" y="2378"/>
              <a:ext cx="127" cy="67"/>
            </a:xfrm>
            <a:custGeom>
              <a:avLst/>
              <a:gdLst>
                <a:gd name="T0" fmla="*/ 0 w 128"/>
                <a:gd name="T1" fmla="*/ 12 h 71"/>
                <a:gd name="T2" fmla="*/ 5 w 128"/>
                <a:gd name="T3" fmla="*/ 8 h 71"/>
                <a:gd name="T4" fmla="*/ 29 w 128"/>
                <a:gd name="T5" fmla="*/ 25 h 71"/>
                <a:gd name="T6" fmla="*/ 39 w 128"/>
                <a:gd name="T7" fmla="*/ 40 h 71"/>
                <a:gd name="T8" fmla="*/ 88 w 128"/>
                <a:gd name="T9" fmla="*/ 8 h 71"/>
                <a:gd name="T10" fmla="*/ 122 w 128"/>
                <a:gd name="T11" fmla="*/ 0 h 71"/>
                <a:gd name="T12" fmla="*/ 122 w 128"/>
                <a:gd name="T13" fmla="*/ 8 h 71"/>
                <a:gd name="T14" fmla="*/ 113 w 128"/>
                <a:gd name="T15" fmla="*/ 12 h 71"/>
                <a:gd name="T16" fmla="*/ 113 w 128"/>
                <a:gd name="T17" fmla="*/ 21 h 71"/>
                <a:gd name="T18" fmla="*/ 80 w 128"/>
                <a:gd name="T19" fmla="*/ 25 h 71"/>
                <a:gd name="T20" fmla="*/ 55 w 128"/>
                <a:gd name="T21" fmla="*/ 45 h 71"/>
                <a:gd name="T22" fmla="*/ 39 w 128"/>
                <a:gd name="T23" fmla="*/ 45 h 71"/>
                <a:gd name="T24" fmla="*/ 22 w 128"/>
                <a:gd name="T25" fmla="*/ 53 h 71"/>
                <a:gd name="T26" fmla="*/ 5 w 128"/>
                <a:gd name="T27" fmla="*/ 53 h 71"/>
                <a:gd name="T28" fmla="*/ 0 w 128"/>
                <a:gd name="T29" fmla="*/ 12 h 7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8"/>
                <a:gd name="T46" fmla="*/ 0 h 71"/>
                <a:gd name="T47" fmla="*/ 128 w 128"/>
                <a:gd name="T48" fmla="*/ 71 h 7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8" h="71">
                  <a:moveTo>
                    <a:pt x="0" y="17"/>
                  </a:moveTo>
                  <a:lnTo>
                    <a:pt x="5" y="9"/>
                  </a:lnTo>
                  <a:lnTo>
                    <a:pt x="29" y="35"/>
                  </a:lnTo>
                  <a:lnTo>
                    <a:pt x="39" y="53"/>
                  </a:lnTo>
                  <a:lnTo>
                    <a:pt x="93" y="9"/>
                  </a:lnTo>
                  <a:lnTo>
                    <a:pt x="127" y="0"/>
                  </a:lnTo>
                  <a:lnTo>
                    <a:pt x="127" y="9"/>
                  </a:lnTo>
                  <a:lnTo>
                    <a:pt x="118" y="17"/>
                  </a:lnTo>
                  <a:lnTo>
                    <a:pt x="118" y="26"/>
                  </a:lnTo>
                  <a:lnTo>
                    <a:pt x="85" y="35"/>
                  </a:lnTo>
                  <a:lnTo>
                    <a:pt x="55" y="60"/>
                  </a:lnTo>
                  <a:lnTo>
                    <a:pt x="39" y="60"/>
                  </a:lnTo>
                  <a:lnTo>
                    <a:pt x="22" y="70"/>
                  </a:lnTo>
                  <a:lnTo>
                    <a:pt x="5" y="70"/>
                  </a:lnTo>
                  <a:lnTo>
                    <a:pt x="0" y="17"/>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268" name="Freeform 1147"/>
            <p:cNvSpPr>
              <a:spLocks noChangeAspect="1"/>
            </p:cNvSpPr>
            <p:nvPr/>
          </p:nvSpPr>
          <p:spPr bwMode="auto">
            <a:xfrm>
              <a:off x="3585" y="2201"/>
              <a:ext cx="96" cy="59"/>
            </a:xfrm>
            <a:custGeom>
              <a:avLst/>
              <a:gdLst>
                <a:gd name="T0" fmla="*/ 8 w 96"/>
                <a:gd name="T1" fmla="*/ 0 h 61"/>
                <a:gd name="T2" fmla="*/ 0 w 96"/>
                <a:gd name="T3" fmla="*/ 19 h 61"/>
                <a:gd name="T4" fmla="*/ 16 w 96"/>
                <a:gd name="T5" fmla="*/ 29 h 61"/>
                <a:gd name="T6" fmla="*/ 86 w 96"/>
                <a:gd name="T7" fmla="*/ 50 h 61"/>
                <a:gd name="T8" fmla="*/ 95 w 96"/>
                <a:gd name="T9" fmla="*/ 50 h 61"/>
                <a:gd name="T10" fmla="*/ 95 w 96"/>
                <a:gd name="T11" fmla="*/ 42 h 61"/>
                <a:gd name="T12" fmla="*/ 95 w 96"/>
                <a:gd name="T13" fmla="*/ 29 h 61"/>
                <a:gd name="T14" fmla="*/ 70 w 96"/>
                <a:gd name="T15" fmla="*/ 29 h 61"/>
                <a:gd name="T16" fmla="*/ 56 w 96"/>
                <a:gd name="T17" fmla="*/ 19 h 61"/>
                <a:gd name="T18" fmla="*/ 46 w 96"/>
                <a:gd name="T19" fmla="*/ 15 h 61"/>
                <a:gd name="T20" fmla="*/ 41 w 96"/>
                <a:gd name="T21" fmla="*/ 15 h 61"/>
                <a:gd name="T22" fmla="*/ 24 w 96"/>
                <a:gd name="T23" fmla="*/ 0 h 61"/>
                <a:gd name="T24" fmla="*/ 8 w 96"/>
                <a:gd name="T25" fmla="*/ 0 h 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6"/>
                <a:gd name="T40" fmla="*/ 0 h 61"/>
                <a:gd name="T41" fmla="*/ 96 w 96"/>
                <a:gd name="T42" fmla="*/ 61 h 6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6" h="61">
                  <a:moveTo>
                    <a:pt x="8" y="0"/>
                  </a:moveTo>
                  <a:lnTo>
                    <a:pt x="0" y="24"/>
                  </a:lnTo>
                  <a:lnTo>
                    <a:pt x="16" y="34"/>
                  </a:lnTo>
                  <a:lnTo>
                    <a:pt x="86" y="60"/>
                  </a:lnTo>
                  <a:lnTo>
                    <a:pt x="95" y="60"/>
                  </a:lnTo>
                  <a:lnTo>
                    <a:pt x="95" y="50"/>
                  </a:lnTo>
                  <a:lnTo>
                    <a:pt x="95" y="34"/>
                  </a:lnTo>
                  <a:lnTo>
                    <a:pt x="70" y="34"/>
                  </a:lnTo>
                  <a:lnTo>
                    <a:pt x="56" y="24"/>
                  </a:lnTo>
                  <a:lnTo>
                    <a:pt x="46" y="17"/>
                  </a:lnTo>
                  <a:lnTo>
                    <a:pt x="41" y="17"/>
                  </a:lnTo>
                  <a:lnTo>
                    <a:pt x="24" y="0"/>
                  </a:lnTo>
                  <a:lnTo>
                    <a:pt x="8" y="0"/>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270" name="Freeform 1149"/>
            <p:cNvSpPr>
              <a:spLocks noChangeAspect="1"/>
            </p:cNvSpPr>
            <p:nvPr/>
          </p:nvSpPr>
          <p:spPr bwMode="auto">
            <a:xfrm>
              <a:off x="3680" y="2257"/>
              <a:ext cx="64" cy="73"/>
            </a:xfrm>
            <a:custGeom>
              <a:avLst/>
              <a:gdLst>
                <a:gd name="T0" fmla="*/ 59 w 65"/>
                <a:gd name="T1" fmla="*/ 53 h 77"/>
                <a:gd name="T2" fmla="*/ 50 w 65"/>
                <a:gd name="T3" fmla="*/ 33 h 77"/>
                <a:gd name="T4" fmla="*/ 50 w 65"/>
                <a:gd name="T5" fmla="*/ 25 h 77"/>
                <a:gd name="T6" fmla="*/ 43 w 65"/>
                <a:gd name="T7" fmla="*/ 33 h 77"/>
                <a:gd name="T8" fmla="*/ 34 w 65"/>
                <a:gd name="T9" fmla="*/ 33 h 77"/>
                <a:gd name="T10" fmla="*/ 34 w 65"/>
                <a:gd name="T11" fmla="*/ 25 h 77"/>
                <a:gd name="T12" fmla="*/ 50 w 65"/>
                <a:gd name="T13" fmla="*/ 11 h 77"/>
                <a:gd name="T14" fmla="*/ 24 w 65"/>
                <a:gd name="T15" fmla="*/ 11 h 77"/>
                <a:gd name="T16" fmla="*/ 24 w 65"/>
                <a:gd name="T17" fmla="*/ 0 h 77"/>
                <a:gd name="T18" fmla="*/ 15 w 65"/>
                <a:gd name="T19" fmla="*/ 0 h 77"/>
                <a:gd name="T20" fmla="*/ 8 w 65"/>
                <a:gd name="T21" fmla="*/ 0 h 77"/>
                <a:gd name="T22" fmla="*/ 8 w 65"/>
                <a:gd name="T23" fmla="*/ 6 h 77"/>
                <a:gd name="T24" fmla="*/ 0 w 65"/>
                <a:gd name="T25" fmla="*/ 21 h 77"/>
                <a:gd name="T26" fmla="*/ 8 w 65"/>
                <a:gd name="T27" fmla="*/ 21 h 77"/>
                <a:gd name="T28" fmla="*/ 15 w 65"/>
                <a:gd name="T29" fmla="*/ 53 h 77"/>
                <a:gd name="T30" fmla="*/ 32 w 65"/>
                <a:gd name="T31" fmla="*/ 53 h 77"/>
                <a:gd name="T32" fmla="*/ 43 w 65"/>
                <a:gd name="T33" fmla="*/ 40 h 77"/>
                <a:gd name="T34" fmla="*/ 50 w 65"/>
                <a:gd name="T35" fmla="*/ 58 h 77"/>
                <a:gd name="T36" fmla="*/ 59 w 65"/>
                <a:gd name="T37" fmla="*/ 53 h 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77"/>
                <a:gd name="T59" fmla="*/ 65 w 65"/>
                <a:gd name="T60" fmla="*/ 77 h 7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77">
                  <a:moveTo>
                    <a:pt x="64" y="69"/>
                  </a:moveTo>
                  <a:lnTo>
                    <a:pt x="55" y="43"/>
                  </a:lnTo>
                  <a:lnTo>
                    <a:pt x="55" y="32"/>
                  </a:lnTo>
                  <a:lnTo>
                    <a:pt x="48" y="43"/>
                  </a:lnTo>
                  <a:lnTo>
                    <a:pt x="39" y="43"/>
                  </a:lnTo>
                  <a:lnTo>
                    <a:pt x="39" y="32"/>
                  </a:lnTo>
                  <a:lnTo>
                    <a:pt x="55" y="16"/>
                  </a:lnTo>
                  <a:lnTo>
                    <a:pt x="24" y="16"/>
                  </a:lnTo>
                  <a:lnTo>
                    <a:pt x="24" y="0"/>
                  </a:lnTo>
                  <a:lnTo>
                    <a:pt x="15" y="0"/>
                  </a:lnTo>
                  <a:lnTo>
                    <a:pt x="8" y="0"/>
                  </a:lnTo>
                  <a:lnTo>
                    <a:pt x="8" y="6"/>
                  </a:lnTo>
                  <a:lnTo>
                    <a:pt x="0" y="26"/>
                  </a:lnTo>
                  <a:lnTo>
                    <a:pt x="8" y="26"/>
                  </a:lnTo>
                  <a:lnTo>
                    <a:pt x="15" y="69"/>
                  </a:lnTo>
                  <a:lnTo>
                    <a:pt x="32" y="69"/>
                  </a:lnTo>
                  <a:lnTo>
                    <a:pt x="48" y="52"/>
                  </a:lnTo>
                  <a:lnTo>
                    <a:pt x="55" y="76"/>
                  </a:lnTo>
                  <a:lnTo>
                    <a:pt x="64" y="69"/>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272" name="Freeform 1151"/>
            <p:cNvSpPr>
              <a:spLocks noChangeAspect="1"/>
            </p:cNvSpPr>
            <p:nvPr/>
          </p:nvSpPr>
          <p:spPr bwMode="auto">
            <a:xfrm>
              <a:off x="3734" y="2233"/>
              <a:ext cx="114" cy="252"/>
            </a:xfrm>
            <a:custGeom>
              <a:avLst/>
              <a:gdLst>
                <a:gd name="T0" fmla="*/ 82 w 114"/>
                <a:gd name="T1" fmla="*/ 199 h 267"/>
                <a:gd name="T2" fmla="*/ 97 w 114"/>
                <a:gd name="T3" fmla="*/ 173 h 267"/>
                <a:gd name="T4" fmla="*/ 88 w 114"/>
                <a:gd name="T5" fmla="*/ 155 h 267"/>
                <a:gd name="T6" fmla="*/ 82 w 114"/>
                <a:gd name="T7" fmla="*/ 141 h 267"/>
                <a:gd name="T8" fmla="*/ 82 w 114"/>
                <a:gd name="T9" fmla="*/ 127 h 267"/>
                <a:gd name="T10" fmla="*/ 73 w 114"/>
                <a:gd name="T11" fmla="*/ 107 h 267"/>
                <a:gd name="T12" fmla="*/ 73 w 114"/>
                <a:gd name="T13" fmla="*/ 95 h 267"/>
                <a:gd name="T14" fmla="*/ 103 w 114"/>
                <a:gd name="T15" fmla="*/ 83 h 267"/>
                <a:gd name="T16" fmla="*/ 113 w 114"/>
                <a:gd name="T17" fmla="*/ 72 h 267"/>
                <a:gd name="T18" fmla="*/ 103 w 114"/>
                <a:gd name="T19" fmla="*/ 72 h 267"/>
                <a:gd name="T20" fmla="*/ 88 w 114"/>
                <a:gd name="T21" fmla="*/ 64 h 267"/>
                <a:gd name="T22" fmla="*/ 88 w 114"/>
                <a:gd name="T23" fmla="*/ 59 h 267"/>
                <a:gd name="T24" fmla="*/ 88 w 114"/>
                <a:gd name="T25" fmla="*/ 52 h 267"/>
                <a:gd name="T26" fmla="*/ 82 w 114"/>
                <a:gd name="T27" fmla="*/ 43 h 267"/>
                <a:gd name="T28" fmla="*/ 73 w 114"/>
                <a:gd name="T29" fmla="*/ 43 h 267"/>
                <a:gd name="T30" fmla="*/ 82 w 114"/>
                <a:gd name="T31" fmla="*/ 11 h 267"/>
                <a:gd name="T32" fmla="*/ 73 w 114"/>
                <a:gd name="T33" fmla="*/ 0 h 267"/>
                <a:gd name="T34" fmla="*/ 64 w 114"/>
                <a:gd name="T35" fmla="*/ 0 h 267"/>
                <a:gd name="T36" fmla="*/ 64 w 114"/>
                <a:gd name="T37" fmla="*/ 11 h 267"/>
                <a:gd name="T38" fmla="*/ 48 w 114"/>
                <a:gd name="T39" fmla="*/ 11 h 267"/>
                <a:gd name="T40" fmla="*/ 39 w 114"/>
                <a:gd name="T41" fmla="*/ 21 h 267"/>
                <a:gd name="T42" fmla="*/ 24 w 114"/>
                <a:gd name="T43" fmla="*/ 43 h 267"/>
                <a:gd name="T44" fmla="*/ 17 w 114"/>
                <a:gd name="T45" fmla="*/ 52 h 267"/>
                <a:gd name="T46" fmla="*/ 8 w 114"/>
                <a:gd name="T47" fmla="*/ 64 h 267"/>
                <a:gd name="T48" fmla="*/ 8 w 114"/>
                <a:gd name="T49" fmla="*/ 72 h 267"/>
                <a:gd name="T50" fmla="*/ 0 w 114"/>
                <a:gd name="T51" fmla="*/ 76 h 267"/>
                <a:gd name="T52" fmla="*/ 17 w 114"/>
                <a:gd name="T53" fmla="*/ 91 h 267"/>
                <a:gd name="T54" fmla="*/ 24 w 114"/>
                <a:gd name="T55" fmla="*/ 103 h 267"/>
                <a:gd name="T56" fmla="*/ 33 w 114"/>
                <a:gd name="T57" fmla="*/ 123 h 267"/>
                <a:gd name="T58" fmla="*/ 24 w 114"/>
                <a:gd name="T59" fmla="*/ 127 h 267"/>
                <a:gd name="T60" fmla="*/ 39 w 114"/>
                <a:gd name="T61" fmla="*/ 135 h 267"/>
                <a:gd name="T62" fmla="*/ 57 w 114"/>
                <a:gd name="T63" fmla="*/ 123 h 267"/>
                <a:gd name="T64" fmla="*/ 64 w 114"/>
                <a:gd name="T65" fmla="*/ 127 h 267"/>
                <a:gd name="T66" fmla="*/ 82 w 114"/>
                <a:gd name="T67" fmla="*/ 166 h 267"/>
                <a:gd name="T68" fmla="*/ 82 w 114"/>
                <a:gd name="T69" fmla="*/ 199 h 26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4"/>
                <a:gd name="T106" fmla="*/ 0 h 267"/>
                <a:gd name="T107" fmla="*/ 114 w 114"/>
                <a:gd name="T108" fmla="*/ 267 h 26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4" h="267">
                  <a:moveTo>
                    <a:pt x="82" y="266"/>
                  </a:moveTo>
                  <a:lnTo>
                    <a:pt x="97" y="231"/>
                  </a:lnTo>
                  <a:lnTo>
                    <a:pt x="88" y="207"/>
                  </a:lnTo>
                  <a:lnTo>
                    <a:pt x="82" y="188"/>
                  </a:lnTo>
                  <a:lnTo>
                    <a:pt x="82" y="170"/>
                  </a:lnTo>
                  <a:lnTo>
                    <a:pt x="73" y="143"/>
                  </a:lnTo>
                  <a:lnTo>
                    <a:pt x="73" y="127"/>
                  </a:lnTo>
                  <a:lnTo>
                    <a:pt x="103" y="111"/>
                  </a:lnTo>
                  <a:lnTo>
                    <a:pt x="113" y="95"/>
                  </a:lnTo>
                  <a:lnTo>
                    <a:pt x="103" y="95"/>
                  </a:lnTo>
                  <a:lnTo>
                    <a:pt x="88" y="85"/>
                  </a:lnTo>
                  <a:lnTo>
                    <a:pt x="88" y="78"/>
                  </a:lnTo>
                  <a:lnTo>
                    <a:pt x="88" y="69"/>
                  </a:lnTo>
                  <a:lnTo>
                    <a:pt x="82" y="58"/>
                  </a:lnTo>
                  <a:lnTo>
                    <a:pt x="73" y="58"/>
                  </a:lnTo>
                  <a:lnTo>
                    <a:pt x="82" y="16"/>
                  </a:lnTo>
                  <a:lnTo>
                    <a:pt x="73" y="0"/>
                  </a:lnTo>
                  <a:lnTo>
                    <a:pt x="64" y="0"/>
                  </a:lnTo>
                  <a:lnTo>
                    <a:pt x="64" y="16"/>
                  </a:lnTo>
                  <a:lnTo>
                    <a:pt x="48" y="16"/>
                  </a:lnTo>
                  <a:lnTo>
                    <a:pt x="39" y="26"/>
                  </a:lnTo>
                  <a:lnTo>
                    <a:pt x="24" y="58"/>
                  </a:lnTo>
                  <a:lnTo>
                    <a:pt x="17" y="69"/>
                  </a:lnTo>
                  <a:lnTo>
                    <a:pt x="8" y="85"/>
                  </a:lnTo>
                  <a:lnTo>
                    <a:pt x="8" y="95"/>
                  </a:lnTo>
                  <a:lnTo>
                    <a:pt x="0" y="101"/>
                  </a:lnTo>
                  <a:lnTo>
                    <a:pt x="17" y="121"/>
                  </a:lnTo>
                  <a:lnTo>
                    <a:pt x="24" y="138"/>
                  </a:lnTo>
                  <a:lnTo>
                    <a:pt x="33" y="164"/>
                  </a:lnTo>
                  <a:lnTo>
                    <a:pt x="24" y="170"/>
                  </a:lnTo>
                  <a:lnTo>
                    <a:pt x="39" y="180"/>
                  </a:lnTo>
                  <a:lnTo>
                    <a:pt x="57" y="164"/>
                  </a:lnTo>
                  <a:lnTo>
                    <a:pt x="64" y="170"/>
                  </a:lnTo>
                  <a:lnTo>
                    <a:pt x="82" y="223"/>
                  </a:lnTo>
                  <a:lnTo>
                    <a:pt x="82" y="266"/>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273" name="Freeform 1152"/>
            <p:cNvSpPr>
              <a:spLocks noChangeAspect="1"/>
            </p:cNvSpPr>
            <p:nvPr/>
          </p:nvSpPr>
          <p:spPr bwMode="auto">
            <a:xfrm>
              <a:off x="3734" y="2233"/>
              <a:ext cx="114" cy="252"/>
            </a:xfrm>
            <a:custGeom>
              <a:avLst/>
              <a:gdLst>
                <a:gd name="T0" fmla="*/ 82 w 114"/>
                <a:gd name="T1" fmla="*/ 199 h 267"/>
                <a:gd name="T2" fmla="*/ 97 w 114"/>
                <a:gd name="T3" fmla="*/ 173 h 267"/>
                <a:gd name="T4" fmla="*/ 88 w 114"/>
                <a:gd name="T5" fmla="*/ 155 h 267"/>
                <a:gd name="T6" fmla="*/ 82 w 114"/>
                <a:gd name="T7" fmla="*/ 141 h 267"/>
                <a:gd name="T8" fmla="*/ 82 w 114"/>
                <a:gd name="T9" fmla="*/ 127 h 267"/>
                <a:gd name="T10" fmla="*/ 73 w 114"/>
                <a:gd name="T11" fmla="*/ 107 h 267"/>
                <a:gd name="T12" fmla="*/ 73 w 114"/>
                <a:gd name="T13" fmla="*/ 95 h 267"/>
                <a:gd name="T14" fmla="*/ 103 w 114"/>
                <a:gd name="T15" fmla="*/ 83 h 267"/>
                <a:gd name="T16" fmla="*/ 113 w 114"/>
                <a:gd name="T17" fmla="*/ 72 h 267"/>
                <a:gd name="T18" fmla="*/ 103 w 114"/>
                <a:gd name="T19" fmla="*/ 72 h 267"/>
                <a:gd name="T20" fmla="*/ 88 w 114"/>
                <a:gd name="T21" fmla="*/ 64 h 267"/>
                <a:gd name="T22" fmla="*/ 88 w 114"/>
                <a:gd name="T23" fmla="*/ 59 h 267"/>
                <a:gd name="T24" fmla="*/ 88 w 114"/>
                <a:gd name="T25" fmla="*/ 52 h 267"/>
                <a:gd name="T26" fmla="*/ 82 w 114"/>
                <a:gd name="T27" fmla="*/ 43 h 267"/>
                <a:gd name="T28" fmla="*/ 73 w 114"/>
                <a:gd name="T29" fmla="*/ 43 h 267"/>
                <a:gd name="T30" fmla="*/ 82 w 114"/>
                <a:gd name="T31" fmla="*/ 11 h 267"/>
                <a:gd name="T32" fmla="*/ 73 w 114"/>
                <a:gd name="T33" fmla="*/ 0 h 267"/>
                <a:gd name="T34" fmla="*/ 64 w 114"/>
                <a:gd name="T35" fmla="*/ 0 h 267"/>
                <a:gd name="T36" fmla="*/ 64 w 114"/>
                <a:gd name="T37" fmla="*/ 11 h 267"/>
                <a:gd name="T38" fmla="*/ 48 w 114"/>
                <a:gd name="T39" fmla="*/ 11 h 267"/>
                <a:gd name="T40" fmla="*/ 39 w 114"/>
                <a:gd name="T41" fmla="*/ 21 h 267"/>
                <a:gd name="T42" fmla="*/ 24 w 114"/>
                <a:gd name="T43" fmla="*/ 43 h 267"/>
                <a:gd name="T44" fmla="*/ 17 w 114"/>
                <a:gd name="T45" fmla="*/ 52 h 267"/>
                <a:gd name="T46" fmla="*/ 8 w 114"/>
                <a:gd name="T47" fmla="*/ 64 h 267"/>
                <a:gd name="T48" fmla="*/ 8 w 114"/>
                <a:gd name="T49" fmla="*/ 72 h 267"/>
                <a:gd name="T50" fmla="*/ 0 w 114"/>
                <a:gd name="T51" fmla="*/ 76 h 267"/>
                <a:gd name="T52" fmla="*/ 17 w 114"/>
                <a:gd name="T53" fmla="*/ 91 h 267"/>
                <a:gd name="T54" fmla="*/ 24 w 114"/>
                <a:gd name="T55" fmla="*/ 103 h 267"/>
                <a:gd name="T56" fmla="*/ 33 w 114"/>
                <a:gd name="T57" fmla="*/ 123 h 267"/>
                <a:gd name="T58" fmla="*/ 24 w 114"/>
                <a:gd name="T59" fmla="*/ 127 h 267"/>
                <a:gd name="T60" fmla="*/ 39 w 114"/>
                <a:gd name="T61" fmla="*/ 135 h 267"/>
                <a:gd name="T62" fmla="*/ 57 w 114"/>
                <a:gd name="T63" fmla="*/ 123 h 267"/>
                <a:gd name="T64" fmla="*/ 64 w 114"/>
                <a:gd name="T65" fmla="*/ 127 h 267"/>
                <a:gd name="T66" fmla="*/ 82 w 114"/>
                <a:gd name="T67" fmla="*/ 166 h 267"/>
                <a:gd name="T68" fmla="*/ 82 w 114"/>
                <a:gd name="T69" fmla="*/ 199 h 26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4"/>
                <a:gd name="T106" fmla="*/ 0 h 267"/>
                <a:gd name="T107" fmla="*/ 114 w 114"/>
                <a:gd name="T108" fmla="*/ 267 h 26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4" h="267">
                  <a:moveTo>
                    <a:pt x="82" y="266"/>
                  </a:moveTo>
                  <a:lnTo>
                    <a:pt x="97" y="231"/>
                  </a:lnTo>
                  <a:lnTo>
                    <a:pt x="88" y="207"/>
                  </a:lnTo>
                  <a:lnTo>
                    <a:pt x="82" y="188"/>
                  </a:lnTo>
                  <a:lnTo>
                    <a:pt x="82" y="170"/>
                  </a:lnTo>
                  <a:lnTo>
                    <a:pt x="73" y="143"/>
                  </a:lnTo>
                  <a:lnTo>
                    <a:pt x="73" y="127"/>
                  </a:lnTo>
                  <a:lnTo>
                    <a:pt x="103" y="111"/>
                  </a:lnTo>
                  <a:lnTo>
                    <a:pt x="113" y="95"/>
                  </a:lnTo>
                  <a:lnTo>
                    <a:pt x="103" y="95"/>
                  </a:lnTo>
                  <a:lnTo>
                    <a:pt x="88" y="85"/>
                  </a:lnTo>
                  <a:lnTo>
                    <a:pt x="88" y="78"/>
                  </a:lnTo>
                  <a:lnTo>
                    <a:pt x="88" y="69"/>
                  </a:lnTo>
                  <a:lnTo>
                    <a:pt x="82" y="58"/>
                  </a:lnTo>
                  <a:lnTo>
                    <a:pt x="73" y="58"/>
                  </a:lnTo>
                  <a:lnTo>
                    <a:pt x="82" y="16"/>
                  </a:lnTo>
                  <a:lnTo>
                    <a:pt x="73" y="0"/>
                  </a:lnTo>
                  <a:lnTo>
                    <a:pt x="64" y="0"/>
                  </a:lnTo>
                  <a:lnTo>
                    <a:pt x="64" y="16"/>
                  </a:lnTo>
                  <a:lnTo>
                    <a:pt x="48" y="16"/>
                  </a:lnTo>
                  <a:lnTo>
                    <a:pt x="39" y="26"/>
                  </a:lnTo>
                  <a:lnTo>
                    <a:pt x="24" y="58"/>
                  </a:lnTo>
                  <a:lnTo>
                    <a:pt x="17" y="69"/>
                  </a:lnTo>
                  <a:lnTo>
                    <a:pt x="8" y="85"/>
                  </a:lnTo>
                  <a:lnTo>
                    <a:pt x="8" y="95"/>
                  </a:lnTo>
                  <a:lnTo>
                    <a:pt x="0" y="101"/>
                  </a:lnTo>
                  <a:lnTo>
                    <a:pt x="17" y="121"/>
                  </a:lnTo>
                  <a:lnTo>
                    <a:pt x="24" y="138"/>
                  </a:lnTo>
                  <a:lnTo>
                    <a:pt x="33" y="164"/>
                  </a:lnTo>
                  <a:lnTo>
                    <a:pt x="24" y="170"/>
                  </a:lnTo>
                  <a:lnTo>
                    <a:pt x="39" y="180"/>
                  </a:lnTo>
                  <a:lnTo>
                    <a:pt x="57" y="164"/>
                  </a:lnTo>
                  <a:lnTo>
                    <a:pt x="64" y="170"/>
                  </a:lnTo>
                  <a:lnTo>
                    <a:pt x="82" y="223"/>
                  </a:lnTo>
                  <a:lnTo>
                    <a:pt x="82" y="266"/>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274" name="Freeform 1153"/>
            <p:cNvSpPr>
              <a:spLocks noChangeAspect="1"/>
            </p:cNvSpPr>
            <p:nvPr/>
          </p:nvSpPr>
          <p:spPr bwMode="auto">
            <a:xfrm>
              <a:off x="3807" y="2339"/>
              <a:ext cx="96" cy="195"/>
            </a:xfrm>
            <a:custGeom>
              <a:avLst/>
              <a:gdLst>
                <a:gd name="T0" fmla="*/ 30 w 96"/>
                <a:gd name="T1" fmla="*/ 0 h 206"/>
                <a:gd name="T2" fmla="*/ 0 w 96"/>
                <a:gd name="T3" fmla="*/ 11 h 206"/>
                <a:gd name="T4" fmla="*/ 0 w 96"/>
                <a:gd name="T5" fmla="*/ 25 h 206"/>
                <a:gd name="T6" fmla="*/ 9 w 96"/>
                <a:gd name="T7" fmla="*/ 44 h 206"/>
                <a:gd name="T8" fmla="*/ 9 w 96"/>
                <a:gd name="T9" fmla="*/ 58 h 206"/>
                <a:gd name="T10" fmla="*/ 15 w 96"/>
                <a:gd name="T11" fmla="*/ 72 h 206"/>
                <a:gd name="T12" fmla="*/ 24 w 96"/>
                <a:gd name="T13" fmla="*/ 90 h 206"/>
                <a:gd name="T14" fmla="*/ 9 w 96"/>
                <a:gd name="T15" fmla="*/ 115 h 206"/>
                <a:gd name="T16" fmla="*/ 9 w 96"/>
                <a:gd name="T17" fmla="*/ 121 h 206"/>
                <a:gd name="T18" fmla="*/ 9 w 96"/>
                <a:gd name="T19" fmla="*/ 128 h 206"/>
                <a:gd name="T20" fmla="*/ 30 w 96"/>
                <a:gd name="T21" fmla="*/ 149 h 206"/>
                <a:gd name="T22" fmla="*/ 30 w 96"/>
                <a:gd name="T23" fmla="*/ 143 h 206"/>
                <a:gd name="T24" fmla="*/ 40 w 96"/>
                <a:gd name="T25" fmla="*/ 149 h 206"/>
                <a:gd name="T26" fmla="*/ 49 w 96"/>
                <a:gd name="T27" fmla="*/ 156 h 206"/>
                <a:gd name="T28" fmla="*/ 55 w 96"/>
                <a:gd name="T29" fmla="*/ 149 h 206"/>
                <a:gd name="T30" fmla="*/ 49 w 96"/>
                <a:gd name="T31" fmla="*/ 143 h 206"/>
                <a:gd name="T32" fmla="*/ 30 w 96"/>
                <a:gd name="T33" fmla="*/ 143 h 206"/>
                <a:gd name="T34" fmla="*/ 24 w 96"/>
                <a:gd name="T35" fmla="*/ 115 h 206"/>
                <a:gd name="T36" fmla="*/ 15 w 96"/>
                <a:gd name="T37" fmla="*/ 115 h 206"/>
                <a:gd name="T38" fmla="*/ 15 w 96"/>
                <a:gd name="T39" fmla="*/ 109 h 206"/>
                <a:gd name="T40" fmla="*/ 24 w 96"/>
                <a:gd name="T41" fmla="*/ 90 h 206"/>
                <a:gd name="T42" fmla="*/ 24 w 96"/>
                <a:gd name="T43" fmla="*/ 76 h 206"/>
                <a:gd name="T44" fmla="*/ 40 w 96"/>
                <a:gd name="T45" fmla="*/ 76 h 206"/>
                <a:gd name="T46" fmla="*/ 40 w 96"/>
                <a:gd name="T47" fmla="*/ 83 h 206"/>
                <a:gd name="T48" fmla="*/ 49 w 96"/>
                <a:gd name="T49" fmla="*/ 83 h 206"/>
                <a:gd name="T50" fmla="*/ 63 w 96"/>
                <a:gd name="T51" fmla="*/ 96 h 206"/>
                <a:gd name="T52" fmla="*/ 63 w 96"/>
                <a:gd name="T53" fmla="*/ 90 h 206"/>
                <a:gd name="T54" fmla="*/ 55 w 96"/>
                <a:gd name="T55" fmla="*/ 76 h 206"/>
                <a:gd name="T56" fmla="*/ 63 w 96"/>
                <a:gd name="T57" fmla="*/ 63 h 206"/>
                <a:gd name="T58" fmla="*/ 95 w 96"/>
                <a:gd name="T59" fmla="*/ 63 h 206"/>
                <a:gd name="T60" fmla="*/ 95 w 96"/>
                <a:gd name="T61" fmla="*/ 51 h 206"/>
                <a:gd name="T62" fmla="*/ 89 w 96"/>
                <a:gd name="T63" fmla="*/ 44 h 206"/>
                <a:gd name="T64" fmla="*/ 79 w 96"/>
                <a:gd name="T65" fmla="*/ 31 h 206"/>
                <a:gd name="T66" fmla="*/ 73 w 96"/>
                <a:gd name="T67" fmla="*/ 20 h 206"/>
                <a:gd name="T68" fmla="*/ 55 w 96"/>
                <a:gd name="T69" fmla="*/ 25 h 206"/>
                <a:gd name="T70" fmla="*/ 40 w 96"/>
                <a:gd name="T71" fmla="*/ 31 h 206"/>
                <a:gd name="T72" fmla="*/ 40 w 96"/>
                <a:gd name="T73" fmla="*/ 11 h 206"/>
                <a:gd name="T74" fmla="*/ 30 w 96"/>
                <a:gd name="T75" fmla="*/ 9 h 206"/>
                <a:gd name="T76" fmla="*/ 30 w 96"/>
                <a:gd name="T77" fmla="*/ 0 h 20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6"/>
                <a:gd name="T118" fmla="*/ 0 h 206"/>
                <a:gd name="T119" fmla="*/ 96 w 96"/>
                <a:gd name="T120" fmla="*/ 206 h 20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6" h="206">
                  <a:moveTo>
                    <a:pt x="30" y="0"/>
                  </a:moveTo>
                  <a:lnTo>
                    <a:pt x="0" y="16"/>
                  </a:lnTo>
                  <a:lnTo>
                    <a:pt x="0" y="32"/>
                  </a:lnTo>
                  <a:lnTo>
                    <a:pt x="9" y="58"/>
                  </a:lnTo>
                  <a:lnTo>
                    <a:pt x="9" y="76"/>
                  </a:lnTo>
                  <a:lnTo>
                    <a:pt x="15" y="94"/>
                  </a:lnTo>
                  <a:lnTo>
                    <a:pt x="24" y="118"/>
                  </a:lnTo>
                  <a:lnTo>
                    <a:pt x="9" y="152"/>
                  </a:lnTo>
                  <a:lnTo>
                    <a:pt x="9" y="160"/>
                  </a:lnTo>
                  <a:lnTo>
                    <a:pt x="9" y="168"/>
                  </a:lnTo>
                  <a:lnTo>
                    <a:pt x="30" y="195"/>
                  </a:lnTo>
                  <a:lnTo>
                    <a:pt x="30" y="187"/>
                  </a:lnTo>
                  <a:lnTo>
                    <a:pt x="40" y="195"/>
                  </a:lnTo>
                  <a:lnTo>
                    <a:pt x="49" y="205"/>
                  </a:lnTo>
                  <a:lnTo>
                    <a:pt x="55" y="195"/>
                  </a:lnTo>
                  <a:lnTo>
                    <a:pt x="49" y="187"/>
                  </a:lnTo>
                  <a:lnTo>
                    <a:pt x="30" y="187"/>
                  </a:lnTo>
                  <a:lnTo>
                    <a:pt x="24" y="152"/>
                  </a:lnTo>
                  <a:lnTo>
                    <a:pt x="15" y="152"/>
                  </a:lnTo>
                  <a:lnTo>
                    <a:pt x="15" y="144"/>
                  </a:lnTo>
                  <a:lnTo>
                    <a:pt x="24" y="118"/>
                  </a:lnTo>
                  <a:lnTo>
                    <a:pt x="24" y="100"/>
                  </a:lnTo>
                  <a:lnTo>
                    <a:pt x="40" y="100"/>
                  </a:lnTo>
                  <a:lnTo>
                    <a:pt x="40" y="110"/>
                  </a:lnTo>
                  <a:lnTo>
                    <a:pt x="49" y="110"/>
                  </a:lnTo>
                  <a:lnTo>
                    <a:pt x="63" y="126"/>
                  </a:lnTo>
                  <a:lnTo>
                    <a:pt x="63" y="118"/>
                  </a:lnTo>
                  <a:lnTo>
                    <a:pt x="55" y="100"/>
                  </a:lnTo>
                  <a:lnTo>
                    <a:pt x="63" y="83"/>
                  </a:lnTo>
                  <a:lnTo>
                    <a:pt x="95" y="83"/>
                  </a:lnTo>
                  <a:lnTo>
                    <a:pt x="95" y="67"/>
                  </a:lnTo>
                  <a:lnTo>
                    <a:pt x="89" y="58"/>
                  </a:lnTo>
                  <a:lnTo>
                    <a:pt x="79" y="41"/>
                  </a:lnTo>
                  <a:lnTo>
                    <a:pt x="73" y="25"/>
                  </a:lnTo>
                  <a:lnTo>
                    <a:pt x="55" y="32"/>
                  </a:lnTo>
                  <a:lnTo>
                    <a:pt x="40" y="41"/>
                  </a:lnTo>
                  <a:lnTo>
                    <a:pt x="40" y="16"/>
                  </a:lnTo>
                  <a:lnTo>
                    <a:pt x="30" y="9"/>
                  </a:lnTo>
                  <a:lnTo>
                    <a:pt x="30" y="0"/>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275" name="Freeform 1154"/>
            <p:cNvSpPr>
              <a:spLocks noChangeAspect="1"/>
            </p:cNvSpPr>
            <p:nvPr/>
          </p:nvSpPr>
          <p:spPr bwMode="auto">
            <a:xfrm>
              <a:off x="3807" y="2339"/>
              <a:ext cx="96" cy="195"/>
            </a:xfrm>
            <a:custGeom>
              <a:avLst/>
              <a:gdLst>
                <a:gd name="T0" fmla="*/ 30 w 96"/>
                <a:gd name="T1" fmla="*/ 0 h 206"/>
                <a:gd name="T2" fmla="*/ 0 w 96"/>
                <a:gd name="T3" fmla="*/ 11 h 206"/>
                <a:gd name="T4" fmla="*/ 0 w 96"/>
                <a:gd name="T5" fmla="*/ 25 h 206"/>
                <a:gd name="T6" fmla="*/ 9 w 96"/>
                <a:gd name="T7" fmla="*/ 44 h 206"/>
                <a:gd name="T8" fmla="*/ 9 w 96"/>
                <a:gd name="T9" fmla="*/ 58 h 206"/>
                <a:gd name="T10" fmla="*/ 15 w 96"/>
                <a:gd name="T11" fmla="*/ 72 h 206"/>
                <a:gd name="T12" fmla="*/ 24 w 96"/>
                <a:gd name="T13" fmla="*/ 90 h 206"/>
                <a:gd name="T14" fmla="*/ 9 w 96"/>
                <a:gd name="T15" fmla="*/ 115 h 206"/>
                <a:gd name="T16" fmla="*/ 9 w 96"/>
                <a:gd name="T17" fmla="*/ 121 h 206"/>
                <a:gd name="T18" fmla="*/ 9 w 96"/>
                <a:gd name="T19" fmla="*/ 128 h 206"/>
                <a:gd name="T20" fmla="*/ 30 w 96"/>
                <a:gd name="T21" fmla="*/ 149 h 206"/>
                <a:gd name="T22" fmla="*/ 30 w 96"/>
                <a:gd name="T23" fmla="*/ 143 h 206"/>
                <a:gd name="T24" fmla="*/ 40 w 96"/>
                <a:gd name="T25" fmla="*/ 149 h 206"/>
                <a:gd name="T26" fmla="*/ 49 w 96"/>
                <a:gd name="T27" fmla="*/ 156 h 206"/>
                <a:gd name="T28" fmla="*/ 55 w 96"/>
                <a:gd name="T29" fmla="*/ 149 h 206"/>
                <a:gd name="T30" fmla="*/ 49 w 96"/>
                <a:gd name="T31" fmla="*/ 143 h 206"/>
                <a:gd name="T32" fmla="*/ 30 w 96"/>
                <a:gd name="T33" fmla="*/ 143 h 206"/>
                <a:gd name="T34" fmla="*/ 24 w 96"/>
                <a:gd name="T35" fmla="*/ 115 h 206"/>
                <a:gd name="T36" fmla="*/ 15 w 96"/>
                <a:gd name="T37" fmla="*/ 115 h 206"/>
                <a:gd name="T38" fmla="*/ 15 w 96"/>
                <a:gd name="T39" fmla="*/ 109 h 206"/>
                <a:gd name="T40" fmla="*/ 24 w 96"/>
                <a:gd name="T41" fmla="*/ 90 h 206"/>
                <a:gd name="T42" fmla="*/ 24 w 96"/>
                <a:gd name="T43" fmla="*/ 76 h 206"/>
                <a:gd name="T44" fmla="*/ 40 w 96"/>
                <a:gd name="T45" fmla="*/ 76 h 206"/>
                <a:gd name="T46" fmla="*/ 40 w 96"/>
                <a:gd name="T47" fmla="*/ 83 h 206"/>
                <a:gd name="T48" fmla="*/ 49 w 96"/>
                <a:gd name="T49" fmla="*/ 83 h 206"/>
                <a:gd name="T50" fmla="*/ 63 w 96"/>
                <a:gd name="T51" fmla="*/ 96 h 206"/>
                <a:gd name="T52" fmla="*/ 63 w 96"/>
                <a:gd name="T53" fmla="*/ 90 h 206"/>
                <a:gd name="T54" fmla="*/ 55 w 96"/>
                <a:gd name="T55" fmla="*/ 76 h 206"/>
                <a:gd name="T56" fmla="*/ 63 w 96"/>
                <a:gd name="T57" fmla="*/ 63 h 206"/>
                <a:gd name="T58" fmla="*/ 95 w 96"/>
                <a:gd name="T59" fmla="*/ 63 h 206"/>
                <a:gd name="T60" fmla="*/ 95 w 96"/>
                <a:gd name="T61" fmla="*/ 51 h 206"/>
                <a:gd name="T62" fmla="*/ 89 w 96"/>
                <a:gd name="T63" fmla="*/ 44 h 206"/>
                <a:gd name="T64" fmla="*/ 79 w 96"/>
                <a:gd name="T65" fmla="*/ 31 h 206"/>
                <a:gd name="T66" fmla="*/ 73 w 96"/>
                <a:gd name="T67" fmla="*/ 20 h 206"/>
                <a:gd name="T68" fmla="*/ 55 w 96"/>
                <a:gd name="T69" fmla="*/ 25 h 206"/>
                <a:gd name="T70" fmla="*/ 40 w 96"/>
                <a:gd name="T71" fmla="*/ 31 h 206"/>
                <a:gd name="T72" fmla="*/ 40 w 96"/>
                <a:gd name="T73" fmla="*/ 11 h 206"/>
                <a:gd name="T74" fmla="*/ 30 w 96"/>
                <a:gd name="T75" fmla="*/ 9 h 206"/>
                <a:gd name="T76" fmla="*/ 30 w 96"/>
                <a:gd name="T77" fmla="*/ 0 h 20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6"/>
                <a:gd name="T118" fmla="*/ 0 h 206"/>
                <a:gd name="T119" fmla="*/ 96 w 96"/>
                <a:gd name="T120" fmla="*/ 206 h 20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6" h="206">
                  <a:moveTo>
                    <a:pt x="30" y="0"/>
                  </a:moveTo>
                  <a:lnTo>
                    <a:pt x="0" y="16"/>
                  </a:lnTo>
                  <a:lnTo>
                    <a:pt x="0" y="32"/>
                  </a:lnTo>
                  <a:lnTo>
                    <a:pt x="9" y="58"/>
                  </a:lnTo>
                  <a:lnTo>
                    <a:pt x="9" y="76"/>
                  </a:lnTo>
                  <a:lnTo>
                    <a:pt x="15" y="94"/>
                  </a:lnTo>
                  <a:lnTo>
                    <a:pt x="24" y="118"/>
                  </a:lnTo>
                  <a:lnTo>
                    <a:pt x="9" y="152"/>
                  </a:lnTo>
                  <a:lnTo>
                    <a:pt x="9" y="160"/>
                  </a:lnTo>
                  <a:lnTo>
                    <a:pt x="9" y="168"/>
                  </a:lnTo>
                  <a:lnTo>
                    <a:pt x="30" y="195"/>
                  </a:lnTo>
                  <a:lnTo>
                    <a:pt x="30" y="187"/>
                  </a:lnTo>
                  <a:lnTo>
                    <a:pt x="40" y="195"/>
                  </a:lnTo>
                  <a:lnTo>
                    <a:pt x="49" y="205"/>
                  </a:lnTo>
                  <a:lnTo>
                    <a:pt x="55" y="195"/>
                  </a:lnTo>
                  <a:lnTo>
                    <a:pt x="49" y="187"/>
                  </a:lnTo>
                  <a:lnTo>
                    <a:pt x="30" y="187"/>
                  </a:lnTo>
                  <a:lnTo>
                    <a:pt x="24" y="152"/>
                  </a:lnTo>
                  <a:lnTo>
                    <a:pt x="15" y="152"/>
                  </a:lnTo>
                  <a:lnTo>
                    <a:pt x="15" y="144"/>
                  </a:lnTo>
                  <a:lnTo>
                    <a:pt x="24" y="118"/>
                  </a:lnTo>
                  <a:lnTo>
                    <a:pt x="24" y="100"/>
                  </a:lnTo>
                  <a:lnTo>
                    <a:pt x="40" y="100"/>
                  </a:lnTo>
                  <a:lnTo>
                    <a:pt x="40" y="110"/>
                  </a:lnTo>
                  <a:lnTo>
                    <a:pt x="49" y="110"/>
                  </a:lnTo>
                  <a:lnTo>
                    <a:pt x="63" y="126"/>
                  </a:lnTo>
                  <a:lnTo>
                    <a:pt x="63" y="118"/>
                  </a:lnTo>
                  <a:lnTo>
                    <a:pt x="55" y="100"/>
                  </a:lnTo>
                  <a:lnTo>
                    <a:pt x="63" y="83"/>
                  </a:lnTo>
                  <a:lnTo>
                    <a:pt x="95" y="83"/>
                  </a:lnTo>
                  <a:lnTo>
                    <a:pt x="95" y="67"/>
                  </a:lnTo>
                  <a:lnTo>
                    <a:pt x="89" y="58"/>
                  </a:lnTo>
                  <a:lnTo>
                    <a:pt x="79" y="41"/>
                  </a:lnTo>
                  <a:lnTo>
                    <a:pt x="73" y="25"/>
                  </a:lnTo>
                  <a:lnTo>
                    <a:pt x="55" y="32"/>
                  </a:lnTo>
                  <a:lnTo>
                    <a:pt x="40" y="41"/>
                  </a:lnTo>
                  <a:lnTo>
                    <a:pt x="40" y="16"/>
                  </a:lnTo>
                  <a:lnTo>
                    <a:pt x="30" y="9"/>
                  </a:lnTo>
                  <a:lnTo>
                    <a:pt x="30" y="0"/>
                  </a:lnTo>
                </a:path>
              </a:pathLst>
            </a:custGeom>
            <a:solidFill>
              <a:schemeClr val="accent3">
                <a:lumMod val="75000"/>
              </a:schemeClr>
            </a:solidFill>
            <a:ln w="12700" cap="rnd">
              <a:solidFill>
                <a:schemeClr val="bg2"/>
              </a:solidFill>
              <a:round/>
              <a:headEnd type="none" w="sm" len="sm"/>
              <a:tailEnd type="none" w="sm" len="sm"/>
            </a:ln>
          </p:spPr>
          <p:txBody>
            <a:bodyPr/>
            <a:lstStyle/>
            <a:p>
              <a:pPr eaLnBrk="0" hangingPunct="0"/>
              <a:endParaRPr lang="en-US"/>
            </a:p>
          </p:txBody>
        </p:sp>
        <p:sp>
          <p:nvSpPr>
            <p:cNvPr id="276" name="Freeform 1155"/>
            <p:cNvSpPr>
              <a:spLocks noChangeAspect="1"/>
            </p:cNvSpPr>
            <p:nvPr/>
          </p:nvSpPr>
          <p:spPr bwMode="auto">
            <a:xfrm>
              <a:off x="3838" y="2315"/>
              <a:ext cx="89" cy="114"/>
            </a:xfrm>
            <a:custGeom>
              <a:avLst/>
              <a:gdLst>
                <a:gd name="T0" fmla="*/ 88 w 89"/>
                <a:gd name="T1" fmla="*/ 81 h 121"/>
                <a:gd name="T2" fmla="*/ 88 w 89"/>
                <a:gd name="T3" fmla="*/ 69 h 121"/>
                <a:gd name="T4" fmla="*/ 72 w 89"/>
                <a:gd name="T5" fmla="*/ 57 h 121"/>
                <a:gd name="T6" fmla="*/ 72 w 89"/>
                <a:gd name="T7" fmla="*/ 50 h 121"/>
                <a:gd name="T8" fmla="*/ 41 w 89"/>
                <a:gd name="T9" fmla="*/ 32 h 121"/>
                <a:gd name="T10" fmla="*/ 57 w 89"/>
                <a:gd name="T11" fmla="*/ 25 h 121"/>
                <a:gd name="T12" fmla="*/ 48 w 89"/>
                <a:gd name="T13" fmla="*/ 20 h 121"/>
                <a:gd name="T14" fmla="*/ 33 w 89"/>
                <a:gd name="T15" fmla="*/ 11 h 121"/>
                <a:gd name="T16" fmla="*/ 24 w 89"/>
                <a:gd name="T17" fmla="*/ 0 h 121"/>
                <a:gd name="T18" fmla="*/ 17 w 89"/>
                <a:gd name="T19" fmla="*/ 0 h 121"/>
                <a:gd name="T20" fmla="*/ 17 w 89"/>
                <a:gd name="T21" fmla="*/ 11 h 121"/>
                <a:gd name="T22" fmla="*/ 8 w 89"/>
                <a:gd name="T23" fmla="*/ 11 h 121"/>
                <a:gd name="T24" fmla="*/ 8 w 89"/>
                <a:gd name="T25" fmla="*/ 8 h 121"/>
                <a:gd name="T26" fmla="*/ 0 w 89"/>
                <a:gd name="T27" fmla="*/ 20 h 121"/>
                <a:gd name="T28" fmla="*/ 0 w 89"/>
                <a:gd name="T29" fmla="*/ 25 h 121"/>
                <a:gd name="T30" fmla="*/ 8 w 89"/>
                <a:gd name="T31" fmla="*/ 32 h 121"/>
                <a:gd name="T32" fmla="*/ 8 w 89"/>
                <a:gd name="T33" fmla="*/ 50 h 121"/>
                <a:gd name="T34" fmla="*/ 24 w 89"/>
                <a:gd name="T35" fmla="*/ 42 h 121"/>
                <a:gd name="T36" fmla="*/ 41 w 89"/>
                <a:gd name="T37" fmla="*/ 38 h 121"/>
                <a:gd name="T38" fmla="*/ 48 w 89"/>
                <a:gd name="T39" fmla="*/ 50 h 121"/>
                <a:gd name="T40" fmla="*/ 57 w 89"/>
                <a:gd name="T41" fmla="*/ 62 h 121"/>
                <a:gd name="T42" fmla="*/ 63 w 89"/>
                <a:gd name="T43" fmla="*/ 69 h 121"/>
                <a:gd name="T44" fmla="*/ 63 w 89"/>
                <a:gd name="T45" fmla="*/ 81 h 121"/>
                <a:gd name="T46" fmla="*/ 72 w 89"/>
                <a:gd name="T47" fmla="*/ 89 h 121"/>
                <a:gd name="T48" fmla="*/ 72 w 89"/>
                <a:gd name="T49" fmla="*/ 81 h 121"/>
                <a:gd name="T50" fmla="*/ 88 w 89"/>
                <a:gd name="T51" fmla="*/ 81 h 12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9"/>
                <a:gd name="T79" fmla="*/ 0 h 121"/>
                <a:gd name="T80" fmla="*/ 89 w 89"/>
                <a:gd name="T81" fmla="*/ 121 h 12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9" h="121">
                  <a:moveTo>
                    <a:pt x="88" y="109"/>
                  </a:moveTo>
                  <a:lnTo>
                    <a:pt x="88" y="93"/>
                  </a:lnTo>
                  <a:lnTo>
                    <a:pt x="72" y="77"/>
                  </a:lnTo>
                  <a:lnTo>
                    <a:pt x="72" y="67"/>
                  </a:lnTo>
                  <a:lnTo>
                    <a:pt x="41" y="42"/>
                  </a:lnTo>
                  <a:lnTo>
                    <a:pt x="57" y="35"/>
                  </a:lnTo>
                  <a:lnTo>
                    <a:pt x="48" y="25"/>
                  </a:lnTo>
                  <a:lnTo>
                    <a:pt x="33" y="16"/>
                  </a:lnTo>
                  <a:lnTo>
                    <a:pt x="24" y="0"/>
                  </a:lnTo>
                  <a:lnTo>
                    <a:pt x="17" y="0"/>
                  </a:lnTo>
                  <a:lnTo>
                    <a:pt x="17" y="16"/>
                  </a:lnTo>
                  <a:lnTo>
                    <a:pt x="8" y="16"/>
                  </a:lnTo>
                  <a:lnTo>
                    <a:pt x="8" y="9"/>
                  </a:lnTo>
                  <a:lnTo>
                    <a:pt x="0" y="25"/>
                  </a:lnTo>
                  <a:lnTo>
                    <a:pt x="0" y="35"/>
                  </a:lnTo>
                  <a:lnTo>
                    <a:pt x="8" y="42"/>
                  </a:lnTo>
                  <a:lnTo>
                    <a:pt x="8" y="67"/>
                  </a:lnTo>
                  <a:lnTo>
                    <a:pt x="24" y="57"/>
                  </a:lnTo>
                  <a:lnTo>
                    <a:pt x="41" y="51"/>
                  </a:lnTo>
                  <a:lnTo>
                    <a:pt x="48" y="67"/>
                  </a:lnTo>
                  <a:lnTo>
                    <a:pt x="57" y="84"/>
                  </a:lnTo>
                  <a:lnTo>
                    <a:pt x="63" y="93"/>
                  </a:lnTo>
                  <a:lnTo>
                    <a:pt x="63" y="109"/>
                  </a:lnTo>
                  <a:lnTo>
                    <a:pt x="72" y="120"/>
                  </a:lnTo>
                  <a:lnTo>
                    <a:pt x="72" y="109"/>
                  </a:lnTo>
                  <a:lnTo>
                    <a:pt x="88" y="109"/>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277" name="Freeform 1156"/>
            <p:cNvSpPr>
              <a:spLocks noChangeAspect="1"/>
            </p:cNvSpPr>
            <p:nvPr/>
          </p:nvSpPr>
          <p:spPr bwMode="auto">
            <a:xfrm>
              <a:off x="3838" y="2315"/>
              <a:ext cx="89" cy="114"/>
            </a:xfrm>
            <a:custGeom>
              <a:avLst/>
              <a:gdLst>
                <a:gd name="T0" fmla="*/ 88 w 89"/>
                <a:gd name="T1" fmla="*/ 81 h 121"/>
                <a:gd name="T2" fmla="*/ 88 w 89"/>
                <a:gd name="T3" fmla="*/ 69 h 121"/>
                <a:gd name="T4" fmla="*/ 72 w 89"/>
                <a:gd name="T5" fmla="*/ 57 h 121"/>
                <a:gd name="T6" fmla="*/ 72 w 89"/>
                <a:gd name="T7" fmla="*/ 50 h 121"/>
                <a:gd name="T8" fmla="*/ 41 w 89"/>
                <a:gd name="T9" fmla="*/ 32 h 121"/>
                <a:gd name="T10" fmla="*/ 57 w 89"/>
                <a:gd name="T11" fmla="*/ 25 h 121"/>
                <a:gd name="T12" fmla="*/ 48 w 89"/>
                <a:gd name="T13" fmla="*/ 20 h 121"/>
                <a:gd name="T14" fmla="*/ 33 w 89"/>
                <a:gd name="T15" fmla="*/ 11 h 121"/>
                <a:gd name="T16" fmla="*/ 24 w 89"/>
                <a:gd name="T17" fmla="*/ 0 h 121"/>
                <a:gd name="T18" fmla="*/ 17 w 89"/>
                <a:gd name="T19" fmla="*/ 0 h 121"/>
                <a:gd name="T20" fmla="*/ 17 w 89"/>
                <a:gd name="T21" fmla="*/ 11 h 121"/>
                <a:gd name="T22" fmla="*/ 8 w 89"/>
                <a:gd name="T23" fmla="*/ 11 h 121"/>
                <a:gd name="T24" fmla="*/ 8 w 89"/>
                <a:gd name="T25" fmla="*/ 8 h 121"/>
                <a:gd name="T26" fmla="*/ 0 w 89"/>
                <a:gd name="T27" fmla="*/ 20 h 121"/>
                <a:gd name="T28" fmla="*/ 0 w 89"/>
                <a:gd name="T29" fmla="*/ 25 h 121"/>
                <a:gd name="T30" fmla="*/ 8 w 89"/>
                <a:gd name="T31" fmla="*/ 32 h 121"/>
                <a:gd name="T32" fmla="*/ 8 w 89"/>
                <a:gd name="T33" fmla="*/ 50 h 121"/>
                <a:gd name="T34" fmla="*/ 24 w 89"/>
                <a:gd name="T35" fmla="*/ 42 h 121"/>
                <a:gd name="T36" fmla="*/ 41 w 89"/>
                <a:gd name="T37" fmla="*/ 38 h 121"/>
                <a:gd name="T38" fmla="*/ 48 w 89"/>
                <a:gd name="T39" fmla="*/ 50 h 121"/>
                <a:gd name="T40" fmla="*/ 57 w 89"/>
                <a:gd name="T41" fmla="*/ 62 h 121"/>
                <a:gd name="T42" fmla="*/ 63 w 89"/>
                <a:gd name="T43" fmla="*/ 69 h 121"/>
                <a:gd name="T44" fmla="*/ 63 w 89"/>
                <a:gd name="T45" fmla="*/ 81 h 121"/>
                <a:gd name="T46" fmla="*/ 72 w 89"/>
                <a:gd name="T47" fmla="*/ 89 h 121"/>
                <a:gd name="T48" fmla="*/ 72 w 89"/>
                <a:gd name="T49" fmla="*/ 81 h 121"/>
                <a:gd name="T50" fmla="*/ 88 w 89"/>
                <a:gd name="T51" fmla="*/ 81 h 12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9"/>
                <a:gd name="T79" fmla="*/ 0 h 121"/>
                <a:gd name="T80" fmla="*/ 89 w 89"/>
                <a:gd name="T81" fmla="*/ 121 h 12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9" h="121">
                  <a:moveTo>
                    <a:pt x="88" y="109"/>
                  </a:moveTo>
                  <a:lnTo>
                    <a:pt x="88" y="93"/>
                  </a:lnTo>
                  <a:lnTo>
                    <a:pt x="72" y="77"/>
                  </a:lnTo>
                  <a:lnTo>
                    <a:pt x="72" y="67"/>
                  </a:lnTo>
                  <a:lnTo>
                    <a:pt x="41" y="42"/>
                  </a:lnTo>
                  <a:lnTo>
                    <a:pt x="57" y="35"/>
                  </a:lnTo>
                  <a:lnTo>
                    <a:pt x="48" y="25"/>
                  </a:lnTo>
                  <a:lnTo>
                    <a:pt x="33" y="16"/>
                  </a:lnTo>
                  <a:lnTo>
                    <a:pt x="24" y="0"/>
                  </a:lnTo>
                  <a:lnTo>
                    <a:pt x="17" y="0"/>
                  </a:lnTo>
                  <a:lnTo>
                    <a:pt x="17" y="16"/>
                  </a:lnTo>
                  <a:lnTo>
                    <a:pt x="8" y="16"/>
                  </a:lnTo>
                  <a:lnTo>
                    <a:pt x="8" y="9"/>
                  </a:lnTo>
                  <a:lnTo>
                    <a:pt x="0" y="25"/>
                  </a:lnTo>
                  <a:lnTo>
                    <a:pt x="0" y="35"/>
                  </a:lnTo>
                  <a:lnTo>
                    <a:pt x="8" y="42"/>
                  </a:lnTo>
                  <a:lnTo>
                    <a:pt x="8" y="67"/>
                  </a:lnTo>
                  <a:lnTo>
                    <a:pt x="24" y="57"/>
                  </a:lnTo>
                  <a:lnTo>
                    <a:pt x="41" y="51"/>
                  </a:lnTo>
                  <a:lnTo>
                    <a:pt x="48" y="67"/>
                  </a:lnTo>
                  <a:lnTo>
                    <a:pt x="57" y="84"/>
                  </a:lnTo>
                  <a:lnTo>
                    <a:pt x="63" y="93"/>
                  </a:lnTo>
                  <a:lnTo>
                    <a:pt x="63" y="109"/>
                  </a:lnTo>
                  <a:lnTo>
                    <a:pt x="72" y="120"/>
                  </a:lnTo>
                  <a:lnTo>
                    <a:pt x="72" y="109"/>
                  </a:lnTo>
                  <a:lnTo>
                    <a:pt x="88" y="109"/>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278" name="Freeform 1157"/>
            <p:cNvSpPr>
              <a:spLocks noChangeAspect="1"/>
            </p:cNvSpPr>
            <p:nvPr/>
          </p:nvSpPr>
          <p:spPr bwMode="auto">
            <a:xfrm>
              <a:off x="3863" y="2308"/>
              <a:ext cx="87" cy="186"/>
            </a:xfrm>
            <a:custGeom>
              <a:avLst/>
              <a:gdLst>
                <a:gd name="T0" fmla="*/ 0 w 88"/>
                <a:gd name="T1" fmla="*/ 6 h 196"/>
                <a:gd name="T2" fmla="*/ 0 w 88"/>
                <a:gd name="T3" fmla="*/ 0 h 196"/>
                <a:gd name="T4" fmla="*/ 8 w 88"/>
                <a:gd name="T5" fmla="*/ 6 h 196"/>
                <a:gd name="T6" fmla="*/ 38 w 88"/>
                <a:gd name="T7" fmla="*/ 0 h 196"/>
                <a:gd name="T8" fmla="*/ 51 w 88"/>
                <a:gd name="T9" fmla="*/ 0 h 196"/>
                <a:gd name="T10" fmla="*/ 51 w 88"/>
                <a:gd name="T11" fmla="*/ 11 h 196"/>
                <a:gd name="T12" fmla="*/ 67 w 88"/>
                <a:gd name="T13" fmla="*/ 11 h 196"/>
                <a:gd name="T14" fmla="*/ 51 w 88"/>
                <a:gd name="T15" fmla="*/ 17 h 196"/>
                <a:gd name="T16" fmla="*/ 44 w 88"/>
                <a:gd name="T17" fmla="*/ 33 h 196"/>
                <a:gd name="T18" fmla="*/ 38 w 88"/>
                <a:gd name="T19" fmla="*/ 38 h 196"/>
                <a:gd name="T20" fmla="*/ 74 w 88"/>
                <a:gd name="T21" fmla="*/ 84 h 196"/>
                <a:gd name="T22" fmla="*/ 82 w 88"/>
                <a:gd name="T23" fmla="*/ 98 h 196"/>
                <a:gd name="T24" fmla="*/ 74 w 88"/>
                <a:gd name="T25" fmla="*/ 123 h 196"/>
                <a:gd name="T26" fmla="*/ 57 w 88"/>
                <a:gd name="T27" fmla="*/ 131 h 196"/>
                <a:gd name="T28" fmla="*/ 51 w 88"/>
                <a:gd name="T29" fmla="*/ 131 h 196"/>
                <a:gd name="T30" fmla="*/ 44 w 88"/>
                <a:gd name="T31" fmla="*/ 143 h 196"/>
                <a:gd name="T32" fmla="*/ 33 w 88"/>
                <a:gd name="T33" fmla="*/ 150 h 196"/>
                <a:gd name="T34" fmla="*/ 33 w 88"/>
                <a:gd name="T35" fmla="*/ 136 h 196"/>
                <a:gd name="T36" fmla="*/ 23 w 88"/>
                <a:gd name="T37" fmla="*/ 131 h 196"/>
                <a:gd name="T38" fmla="*/ 38 w 88"/>
                <a:gd name="T39" fmla="*/ 123 h 196"/>
                <a:gd name="T40" fmla="*/ 44 w 88"/>
                <a:gd name="T41" fmla="*/ 117 h 196"/>
                <a:gd name="T42" fmla="*/ 57 w 88"/>
                <a:gd name="T43" fmla="*/ 110 h 196"/>
                <a:gd name="T44" fmla="*/ 57 w 88"/>
                <a:gd name="T45" fmla="*/ 90 h 196"/>
                <a:gd name="T46" fmla="*/ 57 w 88"/>
                <a:gd name="T47" fmla="*/ 78 h 196"/>
                <a:gd name="T48" fmla="*/ 44 w 88"/>
                <a:gd name="T49" fmla="*/ 65 h 196"/>
                <a:gd name="T50" fmla="*/ 44 w 88"/>
                <a:gd name="T51" fmla="*/ 58 h 196"/>
                <a:gd name="T52" fmla="*/ 17 w 88"/>
                <a:gd name="T53" fmla="*/ 38 h 196"/>
                <a:gd name="T54" fmla="*/ 33 w 88"/>
                <a:gd name="T55" fmla="*/ 33 h 196"/>
                <a:gd name="T56" fmla="*/ 23 w 88"/>
                <a:gd name="T57" fmla="*/ 25 h 196"/>
                <a:gd name="T58" fmla="*/ 8 w 88"/>
                <a:gd name="T59" fmla="*/ 17 h 196"/>
                <a:gd name="T60" fmla="*/ 0 w 88"/>
                <a:gd name="T61" fmla="*/ 6 h 1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8"/>
                <a:gd name="T94" fmla="*/ 0 h 196"/>
                <a:gd name="T95" fmla="*/ 88 w 88"/>
                <a:gd name="T96" fmla="*/ 196 h 1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8" h="196">
                  <a:moveTo>
                    <a:pt x="0" y="6"/>
                  </a:moveTo>
                  <a:lnTo>
                    <a:pt x="0" y="0"/>
                  </a:lnTo>
                  <a:lnTo>
                    <a:pt x="8" y="6"/>
                  </a:lnTo>
                  <a:lnTo>
                    <a:pt x="38" y="0"/>
                  </a:lnTo>
                  <a:lnTo>
                    <a:pt x="56" y="0"/>
                  </a:lnTo>
                  <a:lnTo>
                    <a:pt x="56" y="16"/>
                  </a:lnTo>
                  <a:lnTo>
                    <a:pt x="72" y="16"/>
                  </a:lnTo>
                  <a:lnTo>
                    <a:pt x="56" y="22"/>
                  </a:lnTo>
                  <a:lnTo>
                    <a:pt x="47" y="43"/>
                  </a:lnTo>
                  <a:lnTo>
                    <a:pt x="38" y="48"/>
                  </a:lnTo>
                  <a:lnTo>
                    <a:pt x="79" y="109"/>
                  </a:lnTo>
                  <a:lnTo>
                    <a:pt x="87" y="128"/>
                  </a:lnTo>
                  <a:lnTo>
                    <a:pt x="79" y="160"/>
                  </a:lnTo>
                  <a:lnTo>
                    <a:pt x="62" y="170"/>
                  </a:lnTo>
                  <a:lnTo>
                    <a:pt x="56" y="170"/>
                  </a:lnTo>
                  <a:lnTo>
                    <a:pt x="47" y="186"/>
                  </a:lnTo>
                  <a:lnTo>
                    <a:pt x="33" y="195"/>
                  </a:lnTo>
                  <a:lnTo>
                    <a:pt x="33" y="177"/>
                  </a:lnTo>
                  <a:lnTo>
                    <a:pt x="23" y="170"/>
                  </a:lnTo>
                  <a:lnTo>
                    <a:pt x="38" y="160"/>
                  </a:lnTo>
                  <a:lnTo>
                    <a:pt x="47" y="152"/>
                  </a:lnTo>
                  <a:lnTo>
                    <a:pt x="62" y="143"/>
                  </a:lnTo>
                  <a:lnTo>
                    <a:pt x="62" y="117"/>
                  </a:lnTo>
                  <a:lnTo>
                    <a:pt x="62" y="101"/>
                  </a:lnTo>
                  <a:lnTo>
                    <a:pt x="47" y="85"/>
                  </a:lnTo>
                  <a:lnTo>
                    <a:pt x="47" y="75"/>
                  </a:lnTo>
                  <a:lnTo>
                    <a:pt x="17" y="48"/>
                  </a:lnTo>
                  <a:lnTo>
                    <a:pt x="33" y="43"/>
                  </a:lnTo>
                  <a:lnTo>
                    <a:pt x="23" y="32"/>
                  </a:lnTo>
                  <a:lnTo>
                    <a:pt x="8" y="22"/>
                  </a:lnTo>
                  <a:lnTo>
                    <a:pt x="0" y="6"/>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279" name="Freeform 1158"/>
            <p:cNvSpPr>
              <a:spLocks noChangeAspect="1"/>
            </p:cNvSpPr>
            <p:nvPr/>
          </p:nvSpPr>
          <p:spPr bwMode="auto">
            <a:xfrm>
              <a:off x="3863" y="2308"/>
              <a:ext cx="87" cy="186"/>
            </a:xfrm>
            <a:custGeom>
              <a:avLst/>
              <a:gdLst>
                <a:gd name="T0" fmla="*/ 0 w 88"/>
                <a:gd name="T1" fmla="*/ 6 h 196"/>
                <a:gd name="T2" fmla="*/ 0 w 88"/>
                <a:gd name="T3" fmla="*/ 0 h 196"/>
                <a:gd name="T4" fmla="*/ 8 w 88"/>
                <a:gd name="T5" fmla="*/ 6 h 196"/>
                <a:gd name="T6" fmla="*/ 38 w 88"/>
                <a:gd name="T7" fmla="*/ 0 h 196"/>
                <a:gd name="T8" fmla="*/ 51 w 88"/>
                <a:gd name="T9" fmla="*/ 0 h 196"/>
                <a:gd name="T10" fmla="*/ 51 w 88"/>
                <a:gd name="T11" fmla="*/ 11 h 196"/>
                <a:gd name="T12" fmla="*/ 67 w 88"/>
                <a:gd name="T13" fmla="*/ 11 h 196"/>
                <a:gd name="T14" fmla="*/ 51 w 88"/>
                <a:gd name="T15" fmla="*/ 17 h 196"/>
                <a:gd name="T16" fmla="*/ 44 w 88"/>
                <a:gd name="T17" fmla="*/ 33 h 196"/>
                <a:gd name="T18" fmla="*/ 38 w 88"/>
                <a:gd name="T19" fmla="*/ 38 h 196"/>
                <a:gd name="T20" fmla="*/ 74 w 88"/>
                <a:gd name="T21" fmla="*/ 84 h 196"/>
                <a:gd name="T22" fmla="*/ 82 w 88"/>
                <a:gd name="T23" fmla="*/ 98 h 196"/>
                <a:gd name="T24" fmla="*/ 74 w 88"/>
                <a:gd name="T25" fmla="*/ 123 h 196"/>
                <a:gd name="T26" fmla="*/ 57 w 88"/>
                <a:gd name="T27" fmla="*/ 131 h 196"/>
                <a:gd name="T28" fmla="*/ 51 w 88"/>
                <a:gd name="T29" fmla="*/ 131 h 196"/>
                <a:gd name="T30" fmla="*/ 44 w 88"/>
                <a:gd name="T31" fmla="*/ 143 h 196"/>
                <a:gd name="T32" fmla="*/ 33 w 88"/>
                <a:gd name="T33" fmla="*/ 150 h 196"/>
                <a:gd name="T34" fmla="*/ 33 w 88"/>
                <a:gd name="T35" fmla="*/ 136 h 196"/>
                <a:gd name="T36" fmla="*/ 23 w 88"/>
                <a:gd name="T37" fmla="*/ 131 h 196"/>
                <a:gd name="T38" fmla="*/ 38 w 88"/>
                <a:gd name="T39" fmla="*/ 123 h 196"/>
                <a:gd name="T40" fmla="*/ 44 w 88"/>
                <a:gd name="T41" fmla="*/ 117 h 196"/>
                <a:gd name="T42" fmla="*/ 57 w 88"/>
                <a:gd name="T43" fmla="*/ 110 h 196"/>
                <a:gd name="T44" fmla="*/ 57 w 88"/>
                <a:gd name="T45" fmla="*/ 90 h 196"/>
                <a:gd name="T46" fmla="*/ 57 w 88"/>
                <a:gd name="T47" fmla="*/ 78 h 196"/>
                <a:gd name="T48" fmla="*/ 44 w 88"/>
                <a:gd name="T49" fmla="*/ 65 h 196"/>
                <a:gd name="T50" fmla="*/ 44 w 88"/>
                <a:gd name="T51" fmla="*/ 58 h 196"/>
                <a:gd name="T52" fmla="*/ 17 w 88"/>
                <a:gd name="T53" fmla="*/ 38 h 196"/>
                <a:gd name="T54" fmla="*/ 33 w 88"/>
                <a:gd name="T55" fmla="*/ 33 h 196"/>
                <a:gd name="T56" fmla="*/ 23 w 88"/>
                <a:gd name="T57" fmla="*/ 25 h 196"/>
                <a:gd name="T58" fmla="*/ 8 w 88"/>
                <a:gd name="T59" fmla="*/ 17 h 196"/>
                <a:gd name="T60" fmla="*/ 0 w 88"/>
                <a:gd name="T61" fmla="*/ 6 h 1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8"/>
                <a:gd name="T94" fmla="*/ 0 h 196"/>
                <a:gd name="T95" fmla="*/ 88 w 88"/>
                <a:gd name="T96" fmla="*/ 196 h 1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8" h="196">
                  <a:moveTo>
                    <a:pt x="0" y="6"/>
                  </a:moveTo>
                  <a:lnTo>
                    <a:pt x="0" y="0"/>
                  </a:lnTo>
                  <a:lnTo>
                    <a:pt x="8" y="6"/>
                  </a:lnTo>
                  <a:lnTo>
                    <a:pt x="38" y="0"/>
                  </a:lnTo>
                  <a:lnTo>
                    <a:pt x="56" y="0"/>
                  </a:lnTo>
                  <a:lnTo>
                    <a:pt x="56" y="16"/>
                  </a:lnTo>
                  <a:lnTo>
                    <a:pt x="72" y="16"/>
                  </a:lnTo>
                  <a:lnTo>
                    <a:pt x="56" y="22"/>
                  </a:lnTo>
                  <a:lnTo>
                    <a:pt x="47" y="43"/>
                  </a:lnTo>
                  <a:lnTo>
                    <a:pt x="38" y="48"/>
                  </a:lnTo>
                  <a:lnTo>
                    <a:pt x="79" y="109"/>
                  </a:lnTo>
                  <a:lnTo>
                    <a:pt x="87" y="128"/>
                  </a:lnTo>
                  <a:lnTo>
                    <a:pt x="79" y="160"/>
                  </a:lnTo>
                  <a:lnTo>
                    <a:pt x="62" y="170"/>
                  </a:lnTo>
                  <a:lnTo>
                    <a:pt x="56" y="170"/>
                  </a:lnTo>
                  <a:lnTo>
                    <a:pt x="47" y="186"/>
                  </a:lnTo>
                  <a:lnTo>
                    <a:pt x="33" y="195"/>
                  </a:lnTo>
                  <a:lnTo>
                    <a:pt x="33" y="177"/>
                  </a:lnTo>
                  <a:lnTo>
                    <a:pt x="23" y="170"/>
                  </a:lnTo>
                  <a:lnTo>
                    <a:pt x="38" y="160"/>
                  </a:lnTo>
                  <a:lnTo>
                    <a:pt x="47" y="152"/>
                  </a:lnTo>
                  <a:lnTo>
                    <a:pt x="62" y="143"/>
                  </a:lnTo>
                  <a:lnTo>
                    <a:pt x="62" y="117"/>
                  </a:lnTo>
                  <a:lnTo>
                    <a:pt x="62" y="101"/>
                  </a:lnTo>
                  <a:lnTo>
                    <a:pt x="47" y="85"/>
                  </a:lnTo>
                  <a:lnTo>
                    <a:pt x="47" y="75"/>
                  </a:lnTo>
                  <a:lnTo>
                    <a:pt x="17" y="48"/>
                  </a:lnTo>
                  <a:lnTo>
                    <a:pt x="33" y="43"/>
                  </a:lnTo>
                  <a:lnTo>
                    <a:pt x="23" y="32"/>
                  </a:lnTo>
                  <a:lnTo>
                    <a:pt x="8" y="22"/>
                  </a:lnTo>
                  <a:lnTo>
                    <a:pt x="0" y="6"/>
                  </a:lnTo>
                </a:path>
              </a:pathLst>
            </a:custGeom>
            <a:solidFill>
              <a:schemeClr val="accent3">
                <a:lumMod val="75000"/>
              </a:schemeClr>
            </a:solidFill>
            <a:ln w="12700" cap="rnd">
              <a:solidFill>
                <a:schemeClr val="bg2"/>
              </a:solidFill>
              <a:round/>
              <a:headEnd type="none" w="sm" len="sm"/>
              <a:tailEnd type="none" w="sm" len="sm"/>
            </a:ln>
          </p:spPr>
          <p:txBody>
            <a:bodyPr/>
            <a:lstStyle/>
            <a:p>
              <a:pPr eaLnBrk="0" hangingPunct="0"/>
              <a:endParaRPr lang="en-US"/>
            </a:p>
          </p:txBody>
        </p:sp>
        <p:sp>
          <p:nvSpPr>
            <p:cNvPr id="280" name="Freeform 1159"/>
            <p:cNvSpPr>
              <a:spLocks noChangeAspect="1"/>
            </p:cNvSpPr>
            <p:nvPr/>
          </p:nvSpPr>
          <p:spPr bwMode="auto">
            <a:xfrm>
              <a:off x="3863" y="2419"/>
              <a:ext cx="64" cy="52"/>
            </a:xfrm>
            <a:custGeom>
              <a:avLst/>
              <a:gdLst>
                <a:gd name="T0" fmla="*/ 23 w 64"/>
                <a:gd name="T1" fmla="*/ 41 h 55"/>
                <a:gd name="T2" fmla="*/ 38 w 64"/>
                <a:gd name="T3" fmla="*/ 34 h 55"/>
                <a:gd name="T4" fmla="*/ 48 w 64"/>
                <a:gd name="T5" fmla="*/ 26 h 55"/>
                <a:gd name="T6" fmla="*/ 63 w 64"/>
                <a:gd name="T7" fmla="*/ 21 h 55"/>
                <a:gd name="T8" fmla="*/ 63 w 64"/>
                <a:gd name="T9" fmla="*/ 0 h 55"/>
                <a:gd name="T10" fmla="*/ 48 w 64"/>
                <a:gd name="T11" fmla="*/ 0 h 55"/>
                <a:gd name="T12" fmla="*/ 48 w 64"/>
                <a:gd name="T13" fmla="*/ 9 h 55"/>
                <a:gd name="T14" fmla="*/ 38 w 64"/>
                <a:gd name="T15" fmla="*/ 0 h 55"/>
                <a:gd name="T16" fmla="*/ 8 w 64"/>
                <a:gd name="T17" fmla="*/ 0 h 55"/>
                <a:gd name="T18" fmla="*/ 0 w 64"/>
                <a:gd name="T19" fmla="*/ 11 h 55"/>
                <a:gd name="T20" fmla="*/ 8 w 64"/>
                <a:gd name="T21" fmla="*/ 26 h 55"/>
                <a:gd name="T22" fmla="*/ 8 w 64"/>
                <a:gd name="T23" fmla="*/ 34 h 55"/>
                <a:gd name="T24" fmla="*/ 8 w 64"/>
                <a:gd name="T25" fmla="*/ 41 h 55"/>
                <a:gd name="T26" fmla="*/ 23 w 64"/>
                <a:gd name="T27" fmla="*/ 41 h 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4"/>
                <a:gd name="T43" fmla="*/ 0 h 55"/>
                <a:gd name="T44" fmla="*/ 64 w 64"/>
                <a:gd name="T45" fmla="*/ 55 h 5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4" h="55">
                  <a:moveTo>
                    <a:pt x="23" y="54"/>
                  </a:moveTo>
                  <a:lnTo>
                    <a:pt x="38" y="44"/>
                  </a:lnTo>
                  <a:lnTo>
                    <a:pt x="48" y="35"/>
                  </a:lnTo>
                  <a:lnTo>
                    <a:pt x="63" y="26"/>
                  </a:lnTo>
                  <a:lnTo>
                    <a:pt x="63" y="0"/>
                  </a:lnTo>
                  <a:lnTo>
                    <a:pt x="48" y="0"/>
                  </a:lnTo>
                  <a:lnTo>
                    <a:pt x="48" y="10"/>
                  </a:lnTo>
                  <a:lnTo>
                    <a:pt x="38" y="0"/>
                  </a:lnTo>
                  <a:lnTo>
                    <a:pt x="8" y="0"/>
                  </a:lnTo>
                  <a:lnTo>
                    <a:pt x="0" y="16"/>
                  </a:lnTo>
                  <a:lnTo>
                    <a:pt x="8" y="35"/>
                  </a:lnTo>
                  <a:lnTo>
                    <a:pt x="8" y="44"/>
                  </a:lnTo>
                  <a:lnTo>
                    <a:pt x="8" y="54"/>
                  </a:lnTo>
                  <a:lnTo>
                    <a:pt x="23" y="54"/>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281" name="Freeform 1160"/>
            <p:cNvSpPr>
              <a:spLocks noChangeAspect="1"/>
            </p:cNvSpPr>
            <p:nvPr/>
          </p:nvSpPr>
          <p:spPr bwMode="auto">
            <a:xfrm>
              <a:off x="3863" y="2419"/>
              <a:ext cx="64" cy="52"/>
            </a:xfrm>
            <a:custGeom>
              <a:avLst/>
              <a:gdLst>
                <a:gd name="T0" fmla="*/ 23 w 64"/>
                <a:gd name="T1" fmla="*/ 41 h 55"/>
                <a:gd name="T2" fmla="*/ 38 w 64"/>
                <a:gd name="T3" fmla="*/ 34 h 55"/>
                <a:gd name="T4" fmla="*/ 48 w 64"/>
                <a:gd name="T5" fmla="*/ 26 h 55"/>
                <a:gd name="T6" fmla="*/ 63 w 64"/>
                <a:gd name="T7" fmla="*/ 21 h 55"/>
                <a:gd name="T8" fmla="*/ 63 w 64"/>
                <a:gd name="T9" fmla="*/ 0 h 55"/>
                <a:gd name="T10" fmla="*/ 48 w 64"/>
                <a:gd name="T11" fmla="*/ 0 h 55"/>
                <a:gd name="T12" fmla="*/ 48 w 64"/>
                <a:gd name="T13" fmla="*/ 9 h 55"/>
                <a:gd name="T14" fmla="*/ 38 w 64"/>
                <a:gd name="T15" fmla="*/ 0 h 55"/>
                <a:gd name="T16" fmla="*/ 8 w 64"/>
                <a:gd name="T17" fmla="*/ 0 h 55"/>
                <a:gd name="T18" fmla="*/ 0 w 64"/>
                <a:gd name="T19" fmla="*/ 11 h 55"/>
                <a:gd name="T20" fmla="*/ 8 w 64"/>
                <a:gd name="T21" fmla="*/ 26 h 55"/>
                <a:gd name="T22" fmla="*/ 8 w 64"/>
                <a:gd name="T23" fmla="*/ 34 h 55"/>
                <a:gd name="T24" fmla="*/ 8 w 64"/>
                <a:gd name="T25" fmla="*/ 41 h 55"/>
                <a:gd name="T26" fmla="*/ 23 w 64"/>
                <a:gd name="T27" fmla="*/ 41 h 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4"/>
                <a:gd name="T43" fmla="*/ 0 h 55"/>
                <a:gd name="T44" fmla="*/ 64 w 64"/>
                <a:gd name="T45" fmla="*/ 55 h 5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4" h="55">
                  <a:moveTo>
                    <a:pt x="23" y="54"/>
                  </a:moveTo>
                  <a:lnTo>
                    <a:pt x="38" y="44"/>
                  </a:lnTo>
                  <a:lnTo>
                    <a:pt x="48" y="35"/>
                  </a:lnTo>
                  <a:lnTo>
                    <a:pt x="63" y="26"/>
                  </a:lnTo>
                  <a:lnTo>
                    <a:pt x="63" y="0"/>
                  </a:lnTo>
                  <a:lnTo>
                    <a:pt x="48" y="0"/>
                  </a:lnTo>
                  <a:lnTo>
                    <a:pt x="48" y="10"/>
                  </a:lnTo>
                  <a:lnTo>
                    <a:pt x="38" y="0"/>
                  </a:lnTo>
                  <a:lnTo>
                    <a:pt x="8" y="0"/>
                  </a:lnTo>
                  <a:lnTo>
                    <a:pt x="0" y="16"/>
                  </a:lnTo>
                  <a:lnTo>
                    <a:pt x="8" y="35"/>
                  </a:lnTo>
                  <a:lnTo>
                    <a:pt x="8" y="44"/>
                  </a:lnTo>
                  <a:lnTo>
                    <a:pt x="8" y="54"/>
                  </a:lnTo>
                  <a:lnTo>
                    <a:pt x="23" y="54"/>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282" name="Freeform 1161"/>
            <p:cNvSpPr>
              <a:spLocks noChangeAspect="1"/>
            </p:cNvSpPr>
            <p:nvPr/>
          </p:nvSpPr>
          <p:spPr bwMode="auto">
            <a:xfrm>
              <a:off x="3838" y="2515"/>
              <a:ext cx="49" cy="75"/>
            </a:xfrm>
            <a:custGeom>
              <a:avLst/>
              <a:gdLst>
                <a:gd name="T0" fmla="*/ 24 w 49"/>
                <a:gd name="T1" fmla="*/ 8 h 78"/>
                <a:gd name="T2" fmla="*/ 17 w 49"/>
                <a:gd name="T3" fmla="*/ 12 h 78"/>
                <a:gd name="T4" fmla="*/ 8 w 49"/>
                <a:gd name="T5" fmla="*/ 8 h 78"/>
                <a:gd name="T6" fmla="*/ 0 w 49"/>
                <a:gd name="T7" fmla="*/ 0 h 78"/>
                <a:gd name="T8" fmla="*/ 0 w 49"/>
                <a:gd name="T9" fmla="*/ 8 h 78"/>
                <a:gd name="T10" fmla="*/ 0 w 49"/>
                <a:gd name="T11" fmla="*/ 29 h 78"/>
                <a:gd name="T12" fmla="*/ 17 w 49"/>
                <a:gd name="T13" fmla="*/ 40 h 78"/>
                <a:gd name="T14" fmla="*/ 41 w 49"/>
                <a:gd name="T15" fmla="*/ 63 h 78"/>
                <a:gd name="T16" fmla="*/ 48 w 49"/>
                <a:gd name="T17" fmla="*/ 63 h 78"/>
                <a:gd name="T18" fmla="*/ 41 w 49"/>
                <a:gd name="T19" fmla="*/ 40 h 78"/>
                <a:gd name="T20" fmla="*/ 41 w 49"/>
                <a:gd name="T21" fmla="*/ 21 h 78"/>
                <a:gd name="T22" fmla="*/ 24 w 49"/>
                <a:gd name="T23" fmla="*/ 8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
                <a:gd name="T37" fmla="*/ 0 h 78"/>
                <a:gd name="T38" fmla="*/ 49 w 49"/>
                <a:gd name="T39" fmla="*/ 78 h 7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 h="78">
                  <a:moveTo>
                    <a:pt x="24" y="8"/>
                  </a:moveTo>
                  <a:lnTo>
                    <a:pt x="17" y="17"/>
                  </a:lnTo>
                  <a:lnTo>
                    <a:pt x="8" y="8"/>
                  </a:lnTo>
                  <a:lnTo>
                    <a:pt x="0" y="0"/>
                  </a:lnTo>
                  <a:lnTo>
                    <a:pt x="0" y="8"/>
                  </a:lnTo>
                  <a:lnTo>
                    <a:pt x="0" y="34"/>
                  </a:lnTo>
                  <a:lnTo>
                    <a:pt x="17" y="50"/>
                  </a:lnTo>
                  <a:lnTo>
                    <a:pt x="41" y="77"/>
                  </a:lnTo>
                  <a:lnTo>
                    <a:pt x="48" y="77"/>
                  </a:lnTo>
                  <a:lnTo>
                    <a:pt x="41" y="50"/>
                  </a:lnTo>
                  <a:lnTo>
                    <a:pt x="41" y="26"/>
                  </a:lnTo>
                  <a:lnTo>
                    <a:pt x="24" y="8"/>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283" name="Freeform 1162"/>
            <p:cNvSpPr>
              <a:spLocks noChangeAspect="1"/>
            </p:cNvSpPr>
            <p:nvPr/>
          </p:nvSpPr>
          <p:spPr bwMode="auto">
            <a:xfrm>
              <a:off x="3838" y="2515"/>
              <a:ext cx="49" cy="75"/>
            </a:xfrm>
            <a:custGeom>
              <a:avLst/>
              <a:gdLst>
                <a:gd name="T0" fmla="*/ 24 w 49"/>
                <a:gd name="T1" fmla="*/ 8 h 78"/>
                <a:gd name="T2" fmla="*/ 17 w 49"/>
                <a:gd name="T3" fmla="*/ 12 h 78"/>
                <a:gd name="T4" fmla="*/ 8 w 49"/>
                <a:gd name="T5" fmla="*/ 8 h 78"/>
                <a:gd name="T6" fmla="*/ 0 w 49"/>
                <a:gd name="T7" fmla="*/ 0 h 78"/>
                <a:gd name="T8" fmla="*/ 0 w 49"/>
                <a:gd name="T9" fmla="*/ 8 h 78"/>
                <a:gd name="T10" fmla="*/ 0 w 49"/>
                <a:gd name="T11" fmla="*/ 29 h 78"/>
                <a:gd name="T12" fmla="*/ 17 w 49"/>
                <a:gd name="T13" fmla="*/ 40 h 78"/>
                <a:gd name="T14" fmla="*/ 41 w 49"/>
                <a:gd name="T15" fmla="*/ 63 h 78"/>
                <a:gd name="T16" fmla="*/ 48 w 49"/>
                <a:gd name="T17" fmla="*/ 63 h 78"/>
                <a:gd name="T18" fmla="*/ 41 w 49"/>
                <a:gd name="T19" fmla="*/ 40 h 78"/>
                <a:gd name="T20" fmla="*/ 41 w 49"/>
                <a:gd name="T21" fmla="*/ 21 h 78"/>
                <a:gd name="T22" fmla="*/ 24 w 49"/>
                <a:gd name="T23" fmla="*/ 8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
                <a:gd name="T37" fmla="*/ 0 h 78"/>
                <a:gd name="T38" fmla="*/ 49 w 49"/>
                <a:gd name="T39" fmla="*/ 78 h 7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 h="78">
                  <a:moveTo>
                    <a:pt x="24" y="8"/>
                  </a:moveTo>
                  <a:lnTo>
                    <a:pt x="17" y="17"/>
                  </a:lnTo>
                  <a:lnTo>
                    <a:pt x="8" y="8"/>
                  </a:lnTo>
                  <a:lnTo>
                    <a:pt x="0" y="0"/>
                  </a:lnTo>
                  <a:lnTo>
                    <a:pt x="0" y="8"/>
                  </a:lnTo>
                  <a:lnTo>
                    <a:pt x="0" y="34"/>
                  </a:lnTo>
                  <a:lnTo>
                    <a:pt x="17" y="50"/>
                  </a:lnTo>
                  <a:lnTo>
                    <a:pt x="41" y="77"/>
                  </a:lnTo>
                  <a:lnTo>
                    <a:pt x="48" y="77"/>
                  </a:lnTo>
                  <a:lnTo>
                    <a:pt x="41" y="50"/>
                  </a:lnTo>
                  <a:lnTo>
                    <a:pt x="41" y="26"/>
                  </a:lnTo>
                  <a:lnTo>
                    <a:pt x="24" y="8"/>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284" name="Freeform 1163"/>
            <p:cNvSpPr>
              <a:spLocks noChangeAspect="1"/>
            </p:cNvSpPr>
            <p:nvPr/>
          </p:nvSpPr>
          <p:spPr bwMode="auto">
            <a:xfrm>
              <a:off x="3949" y="2515"/>
              <a:ext cx="129" cy="75"/>
            </a:xfrm>
            <a:custGeom>
              <a:avLst/>
              <a:gdLst>
                <a:gd name="T0" fmla="*/ 72 w 129"/>
                <a:gd name="T1" fmla="*/ 21 h 78"/>
                <a:gd name="T2" fmla="*/ 79 w 129"/>
                <a:gd name="T3" fmla="*/ 21 h 78"/>
                <a:gd name="T4" fmla="*/ 72 w 129"/>
                <a:gd name="T5" fmla="*/ 29 h 78"/>
                <a:gd name="T6" fmla="*/ 64 w 129"/>
                <a:gd name="T7" fmla="*/ 29 h 78"/>
                <a:gd name="T8" fmla="*/ 55 w 129"/>
                <a:gd name="T9" fmla="*/ 29 h 78"/>
                <a:gd name="T10" fmla="*/ 39 w 129"/>
                <a:gd name="T11" fmla="*/ 40 h 78"/>
                <a:gd name="T12" fmla="*/ 24 w 129"/>
                <a:gd name="T13" fmla="*/ 40 h 78"/>
                <a:gd name="T14" fmla="*/ 24 w 129"/>
                <a:gd name="T15" fmla="*/ 57 h 78"/>
                <a:gd name="T16" fmla="*/ 0 w 129"/>
                <a:gd name="T17" fmla="*/ 57 h 78"/>
                <a:gd name="T18" fmla="*/ 15 w 129"/>
                <a:gd name="T19" fmla="*/ 63 h 78"/>
                <a:gd name="T20" fmla="*/ 31 w 129"/>
                <a:gd name="T21" fmla="*/ 63 h 78"/>
                <a:gd name="T22" fmla="*/ 39 w 129"/>
                <a:gd name="T23" fmla="*/ 57 h 78"/>
                <a:gd name="T24" fmla="*/ 55 w 129"/>
                <a:gd name="T25" fmla="*/ 63 h 78"/>
                <a:gd name="T26" fmla="*/ 64 w 129"/>
                <a:gd name="T27" fmla="*/ 57 h 78"/>
                <a:gd name="T28" fmla="*/ 88 w 129"/>
                <a:gd name="T29" fmla="*/ 29 h 78"/>
                <a:gd name="T30" fmla="*/ 110 w 129"/>
                <a:gd name="T31" fmla="*/ 29 h 78"/>
                <a:gd name="T32" fmla="*/ 119 w 129"/>
                <a:gd name="T33" fmla="*/ 29 h 78"/>
                <a:gd name="T34" fmla="*/ 110 w 129"/>
                <a:gd name="T35" fmla="*/ 21 h 78"/>
                <a:gd name="T36" fmla="*/ 128 w 129"/>
                <a:gd name="T37" fmla="*/ 21 h 78"/>
                <a:gd name="T38" fmla="*/ 102 w 129"/>
                <a:gd name="T39" fmla="*/ 12 h 78"/>
                <a:gd name="T40" fmla="*/ 102 w 129"/>
                <a:gd name="T41" fmla="*/ 8 h 78"/>
                <a:gd name="T42" fmla="*/ 96 w 129"/>
                <a:gd name="T43" fmla="*/ 0 h 78"/>
                <a:gd name="T44" fmla="*/ 79 w 129"/>
                <a:gd name="T45" fmla="*/ 12 h 78"/>
                <a:gd name="T46" fmla="*/ 72 w 129"/>
                <a:gd name="T47" fmla="*/ 21 h 7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9"/>
                <a:gd name="T73" fmla="*/ 0 h 78"/>
                <a:gd name="T74" fmla="*/ 129 w 129"/>
                <a:gd name="T75" fmla="*/ 78 h 7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9" h="78">
                  <a:moveTo>
                    <a:pt x="72" y="26"/>
                  </a:moveTo>
                  <a:lnTo>
                    <a:pt x="79" y="26"/>
                  </a:lnTo>
                  <a:lnTo>
                    <a:pt x="72" y="34"/>
                  </a:lnTo>
                  <a:lnTo>
                    <a:pt x="64" y="34"/>
                  </a:lnTo>
                  <a:lnTo>
                    <a:pt x="55" y="34"/>
                  </a:lnTo>
                  <a:lnTo>
                    <a:pt x="39" y="50"/>
                  </a:lnTo>
                  <a:lnTo>
                    <a:pt x="24" y="50"/>
                  </a:lnTo>
                  <a:lnTo>
                    <a:pt x="24" y="68"/>
                  </a:lnTo>
                  <a:lnTo>
                    <a:pt x="0" y="68"/>
                  </a:lnTo>
                  <a:lnTo>
                    <a:pt x="15" y="77"/>
                  </a:lnTo>
                  <a:lnTo>
                    <a:pt x="31" y="77"/>
                  </a:lnTo>
                  <a:lnTo>
                    <a:pt x="39" y="68"/>
                  </a:lnTo>
                  <a:lnTo>
                    <a:pt x="55" y="77"/>
                  </a:lnTo>
                  <a:lnTo>
                    <a:pt x="64" y="68"/>
                  </a:lnTo>
                  <a:lnTo>
                    <a:pt x="88" y="34"/>
                  </a:lnTo>
                  <a:lnTo>
                    <a:pt x="110" y="34"/>
                  </a:lnTo>
                  <a:lnTo>
                    <a:pt x="119" y="34"/>
                  </a:lnTo>
                  <a:lnTo>
                    <a:pt x="110" y="26"/>
                  </a:lnTo>
                  <a:lnTo>
                    <a:pt x="128" y="26"/>
                  </a:lnTo>
                  <a:lnTo>
                    <a:pt x="102" y="17"/>
                  </a:lnTo>
                  <a:lnTo>
                    <a:pt x="102" y="8"/>
                  </a:lnTo>
                  <a:lnTo>
                    <a:pt x="96" y="0"/>
                  </a:lnTo>
                  <a:lnTo>
                    <a:pt x="79" y="17"/>
                  </a:lnTo>
                  <a:lnTo>
                    <a:pt x="72" y="26"/>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285" name="Freeform 1164"/>
            <p:cNvSpPr>
              <a:spLocks noChangeAspect="1"/>
            </p:cNvSpPr>
            <p:nvPr/>
          </p:nvSpPr>
          <p:spPr bwMode="auto">
            <a:xfrm>
              <a:off x="3949" y="2515"/>
              <a:ext cx="129" cy="75"/>
            </a:xfrm>
            <a:custGeom>
              <a:avLst/>
              <a:gdLst>
                <a:gd name="T0" fmla="*/ 72 w 129"/>
                <a:gd name="T1" fmla="*/ 21 h 78"/>
                <a:gd name="T2" fmla="*/ 79 w 129"/>
                <a:gd name="T3" fmla="*/ 21 h 78"/>
                <a:gd name="T4" fmla="*/ 72 w 129"/>
                <a:gd name="T5" fmla="*/ 29 h 78"/>
                <a:gd name="T6" fmla="*/ 64 w 129"/>
                <a:gd name="T7" fmla="*/ 29 h 78"/>
                <a:gd name="T8" fmla="*/ 55 w 129"/>
                <a:gd name="T9" fmla="*/ 29 h 78"/>
                <a:gd name="T10" fmla="*/ 39 w 129"/>
                <a:gd name="T11" fmla="*/ 40 h 78"/>
                <a:gd name="T12" fmla="*/ 24 w 129"/>
                <a:gd name="T13" fmla="*/ 40 h 78"/>
                <a:gd name="T14" fmla="*/ 24 w 129"/>
                <a:gd name="T15" fmla="*/ 57 h 78"/>
                <a:gd name="T16" fmla="*/ 0 w 129"/>
                <a:gd name="T17" fmla="*/ 57 h 78"/>
                <a:gd name="T18" fmla="*/ 15 w 129"/>
                <a:gd name="T19" fmla="*/ 63 h 78"/>
                <a:gd name="T20" fmla="*/ 31 w 129"/>
                <a:gd name="T21" fmla="*/ 63 h 78"/>
                <a:gd name="T22" fmla="*/ 39 w 129"/>
                <a:gd name="T23" fmla="*/ 57 h 78"/>
                <a:gd name="T24" fmla="*/ 55 w 129"/>
                <a:gd name="T25" fmla="*/ 63 h 78"/>
                <a:gd name="T26" fmla="*/ 64 w 129"/>
                <a:gd name="T27" fmla="*/ 57 h 78"/>
                <a:gd name="T28" fmla="*/ 88 w 129"/>
                <a:gd name="T29" fmla="*/ 29 h 78"/>
                <a:gd name="T30" fmla="*/ 110 w 129"/>
                <a:gd name="T31" fmla="*/ 29 h 78"/>
                <a:gd name="T32" fmla="*/ 119 w 129"/>
                <a:gd name="T33" fmla="*/ 29 h 78"/>
                <a:gd name="T34" fmla="*/ 110 w 129"/>
                <a:gd name="T35" fmla="*/ 21 h 78"/>
                <a:gd name="T36" fmla="*/ 128 w 129"/>
                <a:gd name="T37" fmla="*/ 21 h 78"/>
                <a:gd name="T38" fmla="*/ 102 w 129"/>
                <a:gd name="T39" fmla="*/ 12 h 78"/>
                <a:gd name="T40" fmla="*/ 102 w 129"/>
                <a:gd name="T41" fmla="*/ 8 h 78"/>
                <a:gd name="T42" fmla="*/ 96 w 129"/>
                <a:gd name="T43" fmla="*/ 0 h 78"/>
                <a:gd name="T44" fmla="*/ 79 w 129"/>
                <a:gd name="T45" fmla="*/ 12 h 78"/>
                <a:gd name="T46" fmla="*/ 72 w 129"/>
                <a:gd name="T47" fmla="*/ 21 h 7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9"/>
                <a:gd name="T73" fmla="*/ 0 h 78"/>
                <a:gd name="T74" fmla="*/ 129 w 129"/>
                <a:gd name="T75" fmla="*/ 78 h 7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9" h="78">
                  <a:moveTo>
                    <a:pt x="72" y="26"/>
                  </a:moveTo>
                  <a:lnTo>
                    <a:pt x="79" y="26"/>
                  </a:lnTo>
                  <a:lnTo>
                    <a:pt x="72" y="34"/>
                  </a:lnTo>
                  <a:lnTo>
                    <a:pt x="64" y="34"/>
                  </a:lnTo>
                  <a:lnTo>
                    <a:pt x="55" y="34"/>
                  </a:lnTo>
                  <a:lnTo>
                    <a:pt x="39" y="50"/>
                  </a:lnTo>
                  <a:lnTo>
                    <a:pt x="24" y="50"/>
                  </a:lnTo>
                  <a:lnTo>
                    <a:pt x="24" y="68"/>
                  </a:lnTo>
                  <a:lnTo>
                    <a:pt x="0" y="68"/>
                  </a:lnTo>
                  <a:lnTo>
                    <a:pt x="15" y="77"/>
                  </a:lnTo>
                  <a:lnTo>
                    <a:pt x="31" y="77"/>
                  </a:lnTo>
                  <a:lnTo>
                    <a:pt x="39" y="68"/>
                  </a:lnTo>
                  <a:lnTo>
                    <a:pt x="55" y="77"/>
                  </a:lnTo>
                  <a:lnTo>
                    <a:pt x="64" y="68"/>
                  </a:lnTo>
                  <a:lnTo>
                    <a:pt x="88" y="34"/>
                  </a:lnTo>
                  <a:lnTo>
                    <a:pt x="110" y="34"/>
                  </a:lnTo>
                  <a:lnTo>
                    <a:pt x="119" y="34"/>
                  </a:lnTo>
                  <a:lnTo>
                    <a:pt x="110" y="26"/>
                  </a:lnTo>
                  <a:lnTo>
                    <a:pt x="128" y="26"/>
                  </a:lnTo>
                  <a:lnTo>
                    <a:pt x="102" y="17"/>
                  </a:lnTo>
                  <a:lnTo>
                    <a:pt x="102" y="8"/>
                  </a:lnTo>
                  <a:lnTo>
                    <a:pt x="96" y="0"/>
                  </a:lnTo>
                  <a:lnTo>
                    <a:pt x="79" y="17"/>
                  </a:lnTo>
                  <a:lnTo>
                    <a:pt x="72" y="26"/>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286" name="Freeform 1165"/>
            <p:cNvSpPr>
              <a:spLocks noChangeAspect="1"/>
            </p:cNvSpPr>
            <p:nvPr/>
          </p:nvSpPr>
          <p:spPr bwMode="auto">
            <a:xfrm>
              <a:off x="4006" y="2540"/>
              <a:ext cx="23" cy="16"/>
            </a:xfrm>
            <a:custGeom>
              <a:avLst/>
              <a:gdLst>
                <a:gd name="T0" fmla="*/ 0 w 23"/>
                <a:gd name="T1" fmla="*/ 11 h 17"/>
                <a:gd name="T2" fmla="*/ 7 w 23"/>
                <a:gd name="T3" fmla="*/ 11 h 17"/>
                <a:gd name="T4" fmla="*/ 14 w 23"/>
                <a:gd name="T5" fmla="*/ 11 h 17"/>
                <a:gd name="T6" fmla="*/ 22 w 23"/>
                <a:gd name="T7" fmla="*/ 0 h 17"/>
                <a:gd name="T8" fmla="*/ 14 w 23"/>
                <a:gd name="T9" fmla="*/ 0 h 17"/>
                <a:gd name="T10" fmla="*/ 0 w 23"/>
                <a:gd name="T11" fmla="*/ 11 h 17"/>
                <a:gd name="T12" fmla="*/ 0 60000 65536"/>
                <a:gd name="T13" fmla="*/ 0 60000 65536"/>
                <a:gd name="T14" fmla="*/ 0 60000 65536"/>
                <a:gd name="T15" fmla="*/ 0 60000 65536"/>
                <a:gd name="T16" fmla="*/ 0 60000 65536"/>
                <a:gd name="T17" fmla="*/ 0 60000 65536"/>
                <a:gd name="T18" fmla="*/ 0 w 23"/>
                <a:gd name="T19" fmla="*/ 0 h 17"/>
                <a:gd name="T20" fmla="*/ 23 w 23"/>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3" h="17">
                  <a:moveTo>
                    <a:pt x="0" y="16"/>
                  </a:moveTo>
                  <a:lnTo>
                    <a:pt x="7" y="16"/>
                  </a:lnTo>
                  <a:lnTo>
                    <a:pt x="14" y="16"/>
                  </a:lnTo>
                  <a:lnTo>
                    <a:pt x="22" y="0"/>
                  </a:lnTo>
                  <a:lnTo>
                    <a:pt x="14" y="0"/>
                  </a:lnTo>
                  <a:lnTo>
                    <a:pt x="0" y="16"/>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287" name="Freeform 1166"/>
            <p:cNvSpPr>
              <a:spLocks noChangeAspect="1"/>
            </p:cNvSpPr>
            <p:nvPr/>
          </p:nvSpPr>
          <p:spPr bwMode="auto">
            <a:xfrm>
              <a:off x="4006" y="2540"/>
              <a:ext cx="23" cy="16"/>
            </a:xfrm>
            <a:custGeom>
              <a:avLst/>
              <a:gdLst>
                <a:gd name="T0" fmla="*/ 0 w 23"/>
                <a:gd name="T1" fmla="*/ 11 h 17"/>
                <a:gd name="T2" fmla="*/ 7 w 23"/>
                <a:gd name="T3" fmla="*/ 11 h 17"/>
                <a:gd name="T4" fmla="*/ 14 w 23"/>
                <a:gd name="T5" fmla="*/ 11 h 17"/>
                <a:gd name="T6" fmla="*/ 22 w 23"/>
                <a:gd name="T7" fmla="*/ 0 h 17"/>
                <a:gd name="T8" fmla="*/ 14 w 23"/>
                <a:gd name="T9" fmla="*/ 0 h 17"/>
                <a:gd name="T10" fmla="*/ 0 w 23"/>
                <a:gd name="T11" fmla="*/ 11 h 17"/>
                <a:gd name="T12" fmla="*/ 0 60000 65536"/>
                <a:gd name="T13" fmla="*/ 0 60000 65536"/>
                <a:gd name="T14" fmla="*/ 0 60000 65536"/>
                <a:gd name="T15" fmla="*/ 0 60000 65536"/>
                <a:gd name="T16" fmla="*/ 0 60000 65536"/>
                <a:gd name="T17" fmla="*/ 0 60000 65536"/>
                <a:gd name="T18" fmla="*/ 0 w 23"/>
                <a:gd name="T19" fmla="*/ 0 h 17"/>
                <a:gd name="T20" fmla="*/ 23 w 23"/>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3" h="17">
                  <a:moveTo>
                    <a:pt x="0" y="16"/>
                  </a:moveTo>
                  <a:lnTo>
                    <a:pt x="7" y="16"/>
                  </a:lnTo>
                  <a:lnTo>
                    <a:pt x="14" y="16"/>
                  </a:lnTo>
                  <a:lnTo>
                    <a:pt x="22" y="0"/>
                  </a:lnTo>
                  <a:lnTo>
                    <a:pt x="14" y="0"/>
                  </a:lnTo>
                  <a:lnTo>
                    <a:pt x="0" y="16"/>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288" name="Freeform 1167"/>
            <p:cNvSpPr>
              <a:spLocks noChangeAspect="1"/>
            </p:cNvSpPr>
            <p:nvPr/>
          </p:nvSpPr>
          <p:spPr bwMode="auto">
            <a:xfrm>
              <a:off x="3943" y="2548"/>
              <a:ext cx="127" cy="107"/>
            </a:xfrm>
            <a:custGeom>
              <a:avLst/>
              <a:gdLst>
                <a:gd name="T0" fmla="*/ 7 w 128"/>
                <a:gd name="T1" fmla="*/ 26 h 113"/>
                <a:gd name="T2" fmla="*/ 22 w 128"/>
                <a:gd name="T3" fmla="*/ 32 h 113"/>
                <a:gd name="T4" fmla="*/ 38 w 128"/>
                <a:gd name="T5" fmla="*/ 32 h 113"/>
                <a:gd name="T6" fmla="*/ 46 w 128"/>
                <a:gd name="T7" fmla="*/ 26 h 113"/>
                <a:gd name="T8" fmla="*/ 63 w 128"/>
                <a:gd name="T9" fmla="*/ 32 h 113"/>
                <a:gd name="T10" fmla="*/ 66 w 128"/>
                <a:gd name="T11" fmla="*/ 26 h 113"/>
                <a:gd name="T12" fmla="*/ 90 w 128"/>
                <a:gd name="T13" fmla="*/ 0 h 113"/>
                <a:gd name="T14" fmla="*/ 113 w 128"/>
                <a:gd name="T15" fmla="*/ 0 h 113"/>
                <a:gd name="T16" fmla="*/ 105 w 128"/>
                <a:gd name="T17" fmla="*/ 11 h 113"/>
                <a:gd name="T18" fmla="*/ 113 w 128"/>
                <a:gd name="T19" fmla="*/ 21 h 113"/>
                <a:gd name="T20" fmla="*/ 105 w 128"/>
                <a:gd name="T21" fmla="*/ 26 h 113"/>
                <a:gd name="T22" fmla="*/ 122 w 128"/>
                <a:gd name="T23" fmla="*/ 32 h 113"/>
                <a:gd name="T24" fmla="*/ 113 w 128"/>
                <a:gd name="T25" fmla="*/ 39 h 113"/>
                <a:gd name="T26" fmla="*/ 98 w 128"/>
                <a:gd name="T27" fmla="*/ 53 h 113"/>
                <a:gd name="T28" fmla="*/ 90 w 128"/>
                <a:gd name="T29" fmla="*/ 64 h 113"/>
                <a:gd name="T30" fmla="*/ 98 w 128"/>
                <a:gd name="T31" fmla="*/ 64 h 113"/>
                <a:gd name="T32" fmla="*/ 90 w 128"/>
                <a:gd name="T33" fmla="*/ 79 h 113"/>
                <a:gd name="T34" fmla="*/ 74 w 128"/>
                <a:gd name="T35" fmla="*/ 85 h 113"/>
                <a:gd name="T36" fmla="*/ 66 w 128"/>
                <a:gd name="T37" fmla="*/ 79 h 113"/>
                <a:gd name="T38" fmla="*/ 55 w 128"/>
                <a:gd name="T39" fmla="*/ 79 h 113"/>
                <a:gd name="T40" fmla="*/ 38 w 128"/>
                <a:gd name="T41" fmla="*/ 79 h 113"/>
                <a:gd name="T42" fmla="*/ 38 w 128"/>
                <a:gd name="T43" fmla="*/ 72 h 113"/>
                <a:gd name="T44" fmla="*/ 22 w 128"/>
                <a:gd name="T45" fmla="*/ 72 h 113"/>
                <a:gd name="T46" fmla="*/ 16 w 128"/>
                <a:gd name="T47" fmla="*/ 58 h 113"/>
                <a:gd name="T48" fmla="*/ 7 w 128"/>
                <a:gd name="T49" fmla="*/ 45 h 113"/>
                <a:gd name="T50" fmla="*/ 0 w 128"/>
                <a:gd name="T51" fmla="*/ 32 h 113"/>
                <a:gd name="T52" fmla="*/ 7 w 128"/>
                <a:gd name="T53" fmla="*/ 26 h 11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8"/>
                <a:gd name="T82" fmla="*/ 0 h 113"/>
                <a:gd name="T83" fmla="*/ 128 w 128"/>
                <a:gd name="T84" fmla="*/ 113 h 11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8" h="113">
                  <a:moveTo>
                    <a:pt x="7" y="34"/>
                  </a:moveTo>
                  <a:lnTo>
                    <a:pt x="22" y="42"/>
                  </a:lnTo>
                  <a:lnTo>
                    <a:pt x="38" y="42"/>
                  </a:lnTo>
                  <a:lnTo>
                    <a:pt x="46" y="34"/>
                  </a:lnTo>
                  <a:lnTo>
                    <a:pt x="63" y="42"/>
                  </a:lnTo>
                  <a:lnTo>
                    <a:pt x="71" y="34"/>
                  </a:lnTo>
                  <a:lnTo>
                    <a:pt x="95" y="0"/>
                  </a:lnTo>
                  <a:lnTo>
                    <a:pt x="118" y="0"/>
                  </a:lnTo>
                  <a:lnTo>
                    <a:pt x="110" y="16"/>
                  </a:lnTo>
                  <a:lnTo>
                    <a:pt x="118" y="26"/>
                  </a:lnTo>
                  <a:lnTo>
                    <a:pt x="110" y="34"/>
                  </a:lnTo>
                  <a:lnTo>
                    <a:pt x="127" y="42"/>
                  </a:lnTo>
                  <a:lnTo>
                    <a:pt x="118" y="51"/>
                  </a:lnTo>
                  <a:lnTo>
                    <a:pt x="103" y="69"/>
                  </a:lnTo>
                  <a:lnTo>
                    <a:pt x="95" y="85"/>
                  </a:lnTo>
                  <a:lnTo>
                    <a:pt x="103" y="85"/>
                  </a:lnTo>
                  <a:lnTo>
                    <a:pt x="95" y="103"/>
                  </a:lnTo>
                  <a:lnTo>
                    <a:pt x="79" y="112"/>
                  </a:lnTo>
                  <a:lnTo>
                    <a:pt x="71" y="103"/>
                  </a:lnTo>
                  <a:lnTo>
                    <a:pt x="55" y="103"/>
                  </a:lnTo>
                  <a:lnTo>
                    <a:pt x="38" y="103"/>
                  </a:lnTo>
                  <a:lnTo>
                    <a:pt x="38" y="94"/>
                  </a:lnTo>
                  <a:lnTo>
                    <a:pt x="22" y="94"/>
                  </a:lnTo>
                  <a:lnTo>
                    <a:pt x="16" y="76"/>
                  </a:lnTo>
                  <a:lnTo>
                    <a:pt x="7" y="60"/>
                  </a:lnTo>
                  <a:lnTo>
                    <a:pt x="0" y="42"/>
                  </a:lnTo>
                  <a:lnTo>
                    <a:pt x="7" y="34"/>
                  </a:lnTo>
                </a:path>
              </a:pathLst>
            </a:custGeom>
            <a:solidFill>
              <a:schemeClr val="accent3">
                <a:lumMod val="75000"/>
              </a:schemeClr>
            </a:solidFill>
            <a:ln w="9525" cap="rnd">
              <a:solidFill>
                <a:schemeClr val="bg2"/>
              </a:solidFill>
              <a:round/>
              <a:headEnd type="none" w="sm" len="sm"/>
              <a:tailEnd type="none" w="sm" len="sm"/>
            </a:ln>
          </p:spPr>
          <p:txBody>
            <a:bodyPr/>
            <a:lstStyle/>
            <a:p>
              <a:pPr eaLnBrk="0" hangingPunct="0"/>
              <a:endParaRPr lang="en-US"/>
            </a:p>
          </p:txBody>
        </p:sp>
        <p:sp>
          <p:nvSpPr>
            <p:cNvPr id="289" name="Freeform 1168"/>
            <p:cNvSpPr>
              <a:spLocks noChangeAspect="1"/>
            </p:cNvSpPr>
            <p:nvPr/>
          </p:nvSpPr>
          <p:spPr bwMode="auto">
            <a:xfrm>
              <a:off x="4219" y="2606"/>
              <a:ext cx="130" cy="112"/>
            </a:xfrm>
            <a:custGeom>
              <a:avLst/>
              <a:gdLst>
                <a:gd name="T0" fmla="*/ 125 w 131"/>
                <a:gd name="T1" fmla="*/ 25 h 118"/>
                <a:gd name="T2" fmla="*/ 125 w 131"/>
                <a:gd name="T3" fmla="*/ 52 h 118"/>
                <a:gd name="T4" fmla="*/ 125 w 131"/>
                <a:gd name="T5" fmla="*/ 90 h 118"/>
                <a:gd name="T6" fmla="*/ 107 w 131"/>
                <a:gd name="T7" fmla="*/ 77 h 118"/>
                <a:gd name="T8" fmla="*/ 82 w 131"/>
                <a:gd name="T9" fmla="*/ 84 h 118"/>
                <a:gd name="T10" fmla="*/ 91 w 131"/>
                <a:gd name="T11" fmla="*/ 71 h 118"/>
                <a:gd name="T12" fmla="*/ 82 w 131"/>
                <a:gd name="T13" fmla="*/ 58 h 118"/>
                <a:gd name="T14" fmla="*/ 32 w 131"/>
                <a:gd name="T15" fmla="*/ 31 h 118"/>
                <a:gd name="T16" fmla="*/ 25 w 131"/>
                <a:gd name="T17" fmla="*/ 39 h 118"/>
                <a:gd name="T18" fmla="*/ 25 w 131"/>
                <a:gd name="T19" fmla="*/ 31 h 118"/>
                <a:gd name="T20" fmla="*/ 17 w 131"/>
                <a:gd name="T21" fmla="*/ 25 h 118"/>
                <a:gd name="T22" fmla="*/ 32 w 131"/>
                <a:gd name="T23" fmla="*/ 25 h 118"/>
                <a:gd name="T24" fmla="*/ 41 w 131"/>
                <a:gd name="T25" fmla="*/ 19 h 118"/>
                <a:gd name="T26" fmla="*/ 17 w 131"/>
                <a:gd name="T27" fmla="*/ 19 h 118"/>
                <a:gd name="T28" fmla="*/ 8 w 131"/>
                <a:gd name="T29" fmla="*/ 11 h 118"/>
                <a:gd name="T30" fmla="*/ 0 w 131"/>
                <a:gd name="T31" fmla="*/ 11 h 118"/>
                <a:gd name="T32" fmla="*/ 17 w 131"/>
                <a:gd name="T33" fmla="*/ 0 h 118"/>
                <a:gd name="T34" fmla="*/ 25 w 131"/>
                <a:gd name="T35" fmla="*/ 0 h 118"/>
                <a:gd name="T36" fmla="*/ 41 w 131"/>
                <a:gd name="T37" fmla="*/ 8 h 118"/>
                <a:gd name="T38" fmla="*/ 41 w 131"/>
                <a:gd name="T39" fmla="*/ 19 h 118"/>
                <a:gd name="T40" fmla="*/ 56 w 131"/>
                <a:gd name="T41" fmla="*/ 31 h 118"/>
                <a:gd name="T42" fmla="*/ 66 w 131"/>
                <a:gd name="T43" fmla="*/ 19 h 118"/>
                <a:gd name="T44" fmla="*/ 82 w 131"/>
                <a:gd name="T45" fmla="*/ 11 h 118"/>
                <a:gd name="T46" fmla="*/ 125 w 131"/>
                <a:gd name="T47" fmla="*/ 25 h 1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1"/>
                <a:gd name="T73" fmla="*/ 0 h 118"/>
                <a:gd name="T74" fmla="*/ 131 w 131"/>
                <a:gd name="T75" fmla="*/ 118 h 11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1" h="118">
                  <a:moveTo>
                    <a:pt x="130" y="32"/>
                  </a:moveTo>
                  <a:lnTo>
                    <a:pt x="130" y="67"/>
                  </a:lnTo>
                  <a:lnTo>
                    <a:pt x="130" y="117"/>
                  </a:lnTo>
                  <a:lnTo>
                    <a:pt x="112" y="100"/>
                  </a:lnTo>
                  <a:lnTo>
                    <a:pt x="87" y="110"/>
                  </a:lnTo>
                  <a:lnTo>
                    <a:pt x="96" y="92"/>
                  </a:lnTo>
                  <a:lnTo>
                    <a:pt x="87" y="75"/>
                  </a:lnTo>
                  <a:lnTo>
                    <a:pt x="32" y="41"/>
                  </a:lnTo>
                  <a:lnTo>
                    <a:pt x="25" y="50"/>
                  </a:lnTo>
                  <a:lnTo>
                    <a:pt x="25" y="41"/>
                  </a:lnTo>
                  <a:lnTo>
                    <a:pt x="17" y="32"/>
                  </a:lnTo>
                  <a:lnTo>
                    <a:pt x="32" y="32"/>
                  </a:lnTo>
                  <a:lnTo>
                    <a:pt x="41" y="24"/>
                  </a:lnTo>
                  <a:lnTo>
                    <a:pt x="17" y="24"/>
                  </a:lnTo>
                  <a:lnTo>
                    <a:pt x="8" y="16"/>
                  </a:lnTo>
                  <a:lnTo>
                    <a:pt x="0" y="16"/>
                  </a:lnTo>
                  <a:lnTo>
                    <a:pt x="17" y="0"/>
                  </a:lnTo>
                  <a:lnTo>
                    <a:pt x="25" y="0"/>
                  </a:lnTo>
                  <a:lnTo>
                    <a:pt x="41" y="8"/>
                  </a:lnTo>
                  <a:lnTo>
                    <a:pt x="41" y="24"/>
                  </a:lnTo>
                  <a:lnTo>
                    <a:pt x="56" y="41"/>
                  </a:lnTo>
                  <a:lnTo>
                    <a:pt x="71" y="24"/>
                  </a:lnTo>
                  <a:lnTo>
                    <a:pt x="87" y="16"/>
                  </a:lnTo>
                  <a:lnTo>
                    <a:pt x="130" y="32"/>
                  </a:lnTo>
                </a:path>
              </a:pathLst>
            </a:custGeom>
            <a:solidFill>
              <a:schemeClr val="accent3">
                <a:lumMod val="75000"/>
              </a:schemeClr>
            </a:solidFill>
            <a:ln w="9525" cap="rnd">
              <a:solidFill>
                <a:schemeClr val="bg2"/>
              </a:solidFill>
              <a:round/>
              <a:headEnd type="none" w="sm" len="sm"/>
              <a:tailEnd type="none" w="sm" len="sm"/>
            </a:ln>
          </p:spPr>
          <p:txBody>
            <a:bodyPr/>
            <a:lstStyle/>
            <a:p>
              <a:pPr eaLnBrk="0" hangingPunct="0"/>
              <a:endParaRPr lang="en-US"/>
            </a:p>
          </p:txBody>
        </p:sp>
        <p:sp>
          <p:nvSpPr>
            <p:cNvPr id="290" name="Freeform 1169"/>
            <p:cNvSpPr>
              <a:spLocks noChangeAspect="1"/>
            </p:cNvSpPr>
            <p:nvPr/>
          </p:nvSpPr>
          <p:spPr bwMode="auto">
            <a:xfrm>
              <a:off x="4348" y="2637"/>
              <a:ext cx="120" cy="106"/>
            </a:xfrm>
            <a:custGeom>
              <a:avLst/>
              <a:gdLst>
                <a:gd name="T0" fmla="*/ 0 w 120"/>
                <a:gd name="T1" fmla="*/ 64 h 112"/>
                <a:gd name="T2" fmla="*/ 0 w 120"/>
                <a:gd name="T3" fmla="*/ 26 h 112"/>
                <a:gd name="T4" fmla="*/ 0 w 120"/>
                <a:gd name="T5" fmla="*/ 0 h 112"/>
                <a:gd name="T6" fmla="*/ 30 w 120"/>
                <a:gd name="T7" fmla="*/ 9 h 112"/>
                <a:gd name="T8" fmla="*/ 55 w 120"/>
                <a:gd name="T9" fmla="*/ 20 h 112"/>
                <a:gd name="T10" fmla="*/ 55 w 120"/>
                <a:gd name="T11" fmla="*/ 26 h 112"/>
                <a:gd name="T12" fmla="*/ 85 w 120"/>
                <a:gd name="T13" fmla="*/ 39 h 112"/>
                <a:gd name="T14" fmla="*/ 70 w 120"/>
                <a:gd name="T15" fmla="*/ 44 h 112"/>
                <a:gd name="T16" fmla="*/ 79 w 120"/>
                <a:gd name="T17" fmla="*/ 44 h 112"/>
                <a:gd name="T18" fmla="*/ 85 w 120"/>
                <a:gd name="T19" fmla="*/ 52 h 112"/>
                <a:gd name="T20" fmla="*/ 94 w 120"/>
                <a:gd name="T21" fmla="*/ 64 h 112"/>
                <a:gd name="T22" fmla="*/ 101 w 120"/>
                <a:gd name="T23" fmla="*/ 64 h 112"/>
                <a:gd name="T24" fmla="*/ 101 w 120"/>
                <a:gd name="T25" fmla="*/ 72 h 112"/>
                <a:gd name="T26" fmla="*/ 119 w 120"/>
                <a:gd name="T27" fmla="*/ 79 h 112"/>
                <a:gd name="T28" fmla="*/ 119 w 120"/>
                <a:gd name="T29" fmla="*/ 84 h 112"/>
                <a:gd name="T30" fmla="*/ 79 w 120"/>
                <a:gd name="T31" fmla="*/ 79 h 112"/>
                <a:gd name="T32" fmla="*/ 61 w 120"/>
                <a:gd name="T33" fmla="*/ 52 h 112"/>
                <a:gd name="T34" fmla="*/ 45 w 120"/>
                <a:gd name="T35" fmla="*/ 52 h 112"/>
                <a:gd name="T36" fmla="*/ 39 w 120"/>
                <a:gd name="T37" fmla="*/ 52 h 112"/>
                <a:gd name="T38" fmla="*/ 21 w 120"/>
                <a:gd name="T39" fmla="*/ 59 h 112"/>
                <a:gd name="T40" fmla="*/ 30 w 120"/>
                <a:gd name="T41" fmla="*/ 64 h 112"/>
                <a:gd name="T42" fmla="*/ 15 w 120"/>
                <a:gd name="T43" fmla="*/ 64 h 112"/>
                <a:gd name="T44" fmla="*/ 0 w 120"/>
                <a:gd name="T45" fmla="*/ 64 h 1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0"/>
                <a:gd name="T70" fmla="*/ 0 h 112"/>
                <a:gd name="T71" fmla="*/ 120 w 120"/>
                <a:gd name="T72" fmla="*/ 112 h 11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0" h="112">
                  <a:moveTo>
                    <a:pt x="0" y="84"/>
                  </a:moveTo>
                  <a:lnTo>
                    <a:pt x="0" y="35"/>
                  </a:lnTo>
                  <a:lnTo>
                    <a:pt x="0" y="0"/>
                  </a:lnTo>
                  <a:lnTo>
                    <a:pt x="30" y="9"/>
                  </a:lnTo>
                  <a:lnTo>
                    <a:pt x="55" y="25"/>
                  </a:lnTo>
                  <a:lnTo>
                    <a:pt x="55" y="35"/>
                  </a:lnTo>
                  <a:lnTo>
                    <a:pt x="85" y="51"/>
                  </a:lnTo>
                  <a:lnTo>
                    <a:pt x="70" y="59"/>
                  </a:lnTo>
                  <a:lnTo>
                    <a:pt x="79" y="59"/>
                  </a:lnTo>
                  <a:lnTo>
                    <a:pt x="85" y="68"/>
                  </a:lnTo>
                  <a:lnTo>
                    <a:pt x="94" y="84"/>
                  </a:lnTo>
                  <a:lnTo>
                    <a:pt x="101" y="84"/>
                  </a:lnTo>
                  <a:lnTo>
                    <a:pt x="101" y="94"/>
                  </a:lnTo>
                  <a:lnTo>
                    <a:pt x="119" y="104"/>
                  </a:lnTo>
                  <a:lnTo>
                    <a:pt x="119" y="111"/>
                  </a:lnTo>
                  <a:lnTo>
                    <a:pt x="79" y="104"/>
                  </a:lnTo>
                  <a:lnTo>
                    <a:pt x="61" y="68"/>
                  </a:lnTo>
                  <a:lnTo>
                    <a:pt x="45" y="68"/>
                  </a:lnTo>
                  <a:lnTo>
                    <a:pt x="39" y="68"/>
                  </a:lnTo>
                  <a:lnTo>
                    <a:pt x="21" y="78"/>
                  </a:lnTo>
                  <a:lnTo>
                    <a:pt x="30" y="84"/>
                  </a:lnTo>
                  <a:lnTo>
                    <a:pt x="15" y="84"/>
                  </a:lnTo>
                  <a:lnTo>
                    <a:pt x="0" y="84"/>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291" name="Freeform 1170"/>
            <p:cNvSpPr>
              <a:spLocks noChangeAspect="1"/>
            </p:cNvSpPr>
            <p:nvPr/>
          </p:nvSpPr>
          <p:spPr bwMode="auto">
            <a:xfrm>
              <a:off x="4348" y="2637"/>
              <a:ext cx="120" cy="106"/>
            </a:xfrm>
            <a:custGeom>
              <a:avLst/>
              <a:gdLst>
                <a:gd name="T0" fmla="*/ 0 w 120"/>
                <a:gd name="T1" fmla="*/ 64 h 112"/>
                <a:gd name="T2" fmla="*/ 0 w 120"/>
                <a:gd name="T3" fmla="*/ 26 h 112"/>
                <a:gd name="T4" fmla="*/ 0 w 120"/>
                <a:gd name="T5" fmla="*/ 0 h 112"/>
                <a:gd name="T6" fmla="*/ 30 w 120"/>
                <a:gd name="T7" fmla="*/ 9 h 112"/>
                <a:gd name="T8" fmla="*/ 55 w 120"/>
                <a:gd name="T9" fmla="*/ 20 h 112"/>
                <a:gd name="T10" fmla="*/ 55 w 120"/>
                <a:gd name="T11" fmla="*/ 26 h 112"/>
                <a:gd name="T12" fmla="*/ 85 w 120"/>
                <a:gd name="T13" fmla="*/ 39 h 112"/>
                <a:gd name="T14" fmla="*/ 70 w 120"/>
                <a:gd name="T15" fmla="*/ 44 h 112"/>
                <a:gd name="T16" fmla="*/ 79 w 120"/>
                <a:gd name="T17" fmla="*/ 44 h 112"/>
                <a:gd name="T18" fmla="*/ 85 w 120"/>
                <a:gd name="T19" fmla="*/ 52 h 112"/>
                <a:gd name="T20" fmla="*/ 94 w 120"/>
                <a:gd name="T21" fmla="*/ 64 h 112"/>
                <a:gd name="T22" fmla="*/ 101 w 120"/>
                <a:gd name="T23" fmla="*/ 64 h 112"/>
                <a:gd name="T24" fmla="*/ 101 w 120"/>
                <a:gd name="T25" fmla="*/ 72 h 112"/>
                <a:gd name="T26" fmla="*/ 119 w 120"/>
                <a:gd name="T27" fmla="*/ 79 h 112"/>
                <a:gd name="T28" fmla="*/ 119 w 120"/>
                <a:gd name="T29" fmla="*/ 84 h 112"/>
                <a:gd name="T30" fmla="*/ 79 w 120"/>
                <a:gd name="T31" fmla="*/ 79 h 112"/>
                <a:gd name="T32" fmla="*/ 61 w 120"/>
                <a:gd name="T33" fmla="*/ 52 h 112"/>
                <a:gd name="T34" fmla="*/ 45 w 120"/>
                <a:gd name="T35" fmla="*/ 52 h 112"/>
                <a:gd name="T36" fmla="*/ 39 w 120"/>
                <a:gd name="T37" fmla="*/ 52 h 112"/>
                <a:gd name="T38" fmla="*/ 21 w 120"/>
                <a:gd name="T39" fmla="*/ 59 h 112"/>
                <a:gd name="T40" fmla="*/ 30 w 120"/>
                <a:gd name="T41" fmla="*/ 64 h 112"/>
                <a:gd name="T42" fmla="*/ 15 w 120"/>
                <a:gd name="T43" fmla="*/ 64 h 112"/>
                <a:gd name="T44" fmla="*/ 0 w 120"/>
                <a:gd name="T45" fmla="*/ 64 h 1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0"/>
                <a:gd name="T70" fmla="*/ 0 h 112"/>
                <a:gd name="T71" fmla="*/ 120 w 120"/>
                <a:gd name="T72" fmla="*/ 112 h 11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0" h="112">
                  <a:moveTo>
                    <a:pt x="0" y="84"/>
                  </a:moveTo>
                  <a:lnTo>
                    <a:pt x="0" y="35"/>
                  </a:lnTo>
                  <a:lnTo>
                    <a:pt x="0" y="0"/>
                  </a:lnTo>
                  <a:lnTo>
                    <a:pt x="30" y="9"/>
                  </a:lnTo>
                  <a:lnTo>
                    <a:pt x="55" y="25"/>
                  </a:lnTo>
                  <a:lnTo>
                    <a:pt x="55" y="35"/>
                  </a:lnTo>
                  <a:lnTo>
                    <a:pt x="85" y="51"/>
                  </a:lnTo>
                  <a:lnTo>
                    <a:pt x="70" y="59"/>
                  </a:lnTo>
                  <a:lnTo>
                    <a:pt x="79" y="59"/>
                  </a:lnTo>
                  <a:lnTo>
                    <a:pt x="85" y="68"/>
                  </a:lnTo>
                  <a:lnTo>
                    <a:pt x="94" y="84"/>
                  </a:lnTo>
                  <a:lnTo>
                    <a:pt x="101" y="84"/>
                  </a:lnTo>
                  <a:lnTo>
                    <a:pt x="101" y="94"/>
                  </a:lnTo>
                  <a:lnTo>
                    <a:pt x="119" y="104"/>
                  </a:lnTo>
                  <a:lnTo>
                    <a:pt x="119" y="111"/>
                  </a:lnTo>
                  <a:lnTo>
                    <a:pt x="79" y="104"/>
                  </a:lnTo>
                  <a:lnTo>
                    <a:pt x="61" y="68"/>
                  </a:lnTo>
                  <a:lnTo>
                    <a:pt x="45" y="68"/>
                  </a:lnTo>
                  <a:lnTo>
                    <a:pt x="39" y="68"/>
                  </a:lnTo>
                  <a:lnTo>
                    <a:pt x="21" y="78"/>
                  </a:lnTo>
                  <a:lnTo>
                    <a:pt x="30" y="84"/>
                  </a:lnTo>
                  <a:lnTo>
                    <a:pt x="15" y="84"/>
                  </a:lnTo>
                  <a:lnTo>
                    <a:pt x="0" y="84"/>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292" name="Freeform 1171"/>
            <p:cNvSpPr>
              <a:spLocks noChangeAspect="1"/>
            </p:cNvSpPr>
            <p:nvPr/>
          </p:nvSpPr>
          <p:spPr bwMode="auto">
            <a:xfrm>
              <a:off x="4162" y="2071"/>
              <a:ext cx="44" cy="67"/>
            </a:xfrm>
            <a:custGeom>
              <a:avLst/>
              <a:gdLst>
                <a:gd name="T0" fmla="*/ 0 w 43"/>
                <a:gd name="T1" fmla="*/ 13 h 70"/>
                <a:gd name="T2" fmla="*/ 29 w 43"/>
                <a:gd name="T3" fmla="*/ 0 h 70"/>
                <a:gd name="T4" fmla="*/ 38 w 43"/>
                <a:gd name="T5" fmla="*/ 13 h 70"/>
                <a:gd name="T6" fmla="*/ 47 w 43"/>
                <a:gd name="T7" fmla="*/ 34 h 70"/>
                <a:gd name="T8" fmla="*/ 38 w 43"/>
                <a:gd name="T9" fmla="*/ 49 h 70"/>
                <a:gd name="T10" fmla="*/ 0 w 43"/>
                <a:gd name="T11" fmla="*/ 55 h 70"/>
                <a:gd name="T12" fmla="*/ 0 w 43"/>
                <a:gd name="T13" fmla="*/ 49 h 70"/>
                <a:gd name="T14" fmla="*/ 0 w 43"/>
                <a:gd name="T15" fmla="*/ 42 h 70"/>
                <a:gd name="T16" fmla="*/ 0 w 43"/>
                <a:gd name="T17" fmla="*/ 21 h 70"/>
                <a:gd name="T18" fmla="*/ 0 w 43"/>
                <a:gd name="T19" fmla="*/ 13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
                <a:gd name="T31" fmla="*/ 0 h 70"/>
                <a:gd name="T32" fmla="*/ 43 w 43"/>
                <a:gd name="T33" fmla="*/ 70 h 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 h="70">
                  <a:moveTo>
                    <a:pt x="0" y="18"/>
                  </a:moveTo>
                  <a:lnTo>
                    <a:pt x="24" y="0"/>
                  </a:lnTo>
                  <a:lnTo>
                    <a:pt x="33" y="18"/>
                  </a:lnTo>
                  <a:lnTo>
                    <a:pt x="42" y="44"/>
                  </a:lnTo>
                  <a:lnTo>
                    <a:pt x="33" y="60"/>
                  </a:lnTo>
                  <a:lnTo>
                    <a:pt x="0" y="69"/>
                  </a:lnTo>
                  <a:lnTo>
                    <a:pt x="0" y="60"/>
                  </a:lnTo>
                  <a:lnTo>
                    <a:pt x="0" y="52"/>
                  </a:lnTo>
                  <a:lnTo>
                    <a:pt x="0" y="26"/>
                  </a:lnTo>
                  <a:lnTo>
                    <a:pt x="0" y="18"/>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293" name="Freeform 1172"/>
            <p:cNvSpPr>
              <a:spLocks noChangeAspect="1"/>
            </p:cNvSpPr>
            <p:nvPr/>
          </p:nvSpPr>
          <p:spPr bwMode="auto">
            <a:xfrm>
              <a:off x="4162" y="2071"/>
              <a:ext cx="44" cy="67"/>
            </a:xfrm>
            <a:custGeom>
              <a:avLst/>
              <a:gdLst>
                <a:gd name="T0" fmla="*/ 0 w 43"/>
                <a:gd name="T1" fmla="*/ 13 h 70"/>
                <a:gd name="T2" fmla="*/ 29 w 43"/>
                <a:gd name="T3" fmla="*/ 0 h 70"/>
                <a:gd name="T4" fmla="*/ 38 w 43"/>
                <a:gd name="T5" fmla="*/ 13 h 70"/>
                <a:gd name="T6" fmla="*/ 47 w 43"/>
                <a:gd name="T7" fmla="*/ 34 h 70"/>
                <a:gd name="T8" fmla="*/ 38 w 43"/>
                <a:gd name="T9" fmla="*/ 49 h 70"/>
                <a:gd name="T10" fmla="*/ 0 w 43"/>
                <a:gd name="T11" fmla="*/ 55 h 70"/>
                <a:gd name="T12" fmla="*/ 0 w 43"/>
                <a:gd name="T13" fmla="*/ 49 h 70"/>
                <a:gd name="T14" fmla="*/ 0 w 43"/>
                <a:gd name="T15" fmla="*/ 42 h 70"/>
                <a:gd name="T16" fmla="*/ 0 w 43"/>
                <a:gd name="T17" fmla="*/ 21 h 70"/>
                <a:gd name="T18" fmla="*/ 0 w 43"/>
                <a:gd name="T19" fmla="*/ 13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
                <a:gd name="T31" fmla="*/ 0 h 70"/>
                <a:gd name="T32" fmla="*/ 43 w 43"/>
                <a:gd name="T33" fmla="*/ 70 h 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 h="70">
                  <a:moveTo>
                    <a:pt x="0" y="18"/>
                  </a:moveTo>
                  <a:lnTo>
                    <a:pt x="24" y="0"/>
                  </a:lnTo>
                  <a:lnTo>
                    <a:pt x="33" y="18"/>
                  </a:lnTo>
                  <a:lnTo>
                    <a:pt x="42" y="44"/>
                  </a:lnTo>
                  <a:lnTo>
                    <a:pt x="33" y="60"/>
                  </a:lnTo>
                  <a:lnTo>
                    <a:pt x="0" y="69"/>
                  </a:lnTo>
                  <a:lnTo>
                    <a:pt x="0" y="60"/>
                  </a:lnTo>
                  <a:lnTo>
                    <a:pt x="0" y="52"/>
                  </a:lnTo>
                  <a:lnTo>
                    <a:pt x="0" y="26"/>
                  </a:lnTo>
                  <a:lnTo>
                    <a:pt x="0" y="18"/>
                  </a:lnTo>
                </a:path>
              </a:pathLst>
            </a:custGeom>
            <a:solidFill>
              <a:schemeClr val="accent3">
                <a:lumMod val="75000"/>
              </a:schemeClr>
            </a:solidFill>
            <a:ln w="12700" cap="rnd">
              <a:solidFill>
                <a:schemeClr val="bg2"/>
              </a:solidFill>
              <a:round/>
              <a:headEnd type="none" w="sm" len="sm"/>
              <a:tailEnd type="none" w="sm" len="sm"/>
            </a:ln>
          </p:spPr>
          <p:txBody>
            <a:bodyPr/>
            <a:lstStyle/>
            <a:p>
              <a:pPr eaLnBrk="0" hangingPunct="0"/>
              <a:endParaRPr lang="en-US"/>
            </a:p>
          </p:txBody>
        </p:sp>
        <p:sp>
          <p:nvSpPr>
            <p:cNvPr id="294" name="Freeform 1173"/>
            <p:cNvSpPr>
              <a:spLocks noChangeAspect="1"/>
            </p:cNvSpPr>
            <p:nvPr/>
          </p:nvSpPr>
          <p:spPr bwMode="auto">
            <a:xfrm>
              <a:off x="4141" y="2007"/>
              <a:ext cx="79" cy="82"/>
            </a:xfrm>
            <a:custGeom>
              <a:avLst/>
              <a:gdLst>
                <a:gd name="T0" fmla="*/ 78 w 79"/>
                <a:gd name="T1" fmla="*/ 0 h 87"/>
                <a:gd name="T2" fmla="*/ 70 w 79"/>
                <a:gd name="T3" fmla="*/ 0 h 87"/>
                <a:gd name="T4" fmla="*/ 55 w 79"/>
                <a:gd name="T5" fmla="*/ 8 h 87"/>
                <a:gd name="T6" fmla="*/ 46 w 79"/>
                <a:gd name="T7" fmla="*/ 8 h 87"/>
                <a:gd name="T8" fmla="*/ 38 w 79"/>
                <a:gd name="T9" fmla="*/ 12 h 87"/>
                <a:gd name="T10" fmla="*/ 31 w 79"/>
                <a:gd name="T11" fmla="*/ 12 h 87"/>
                <a:gd name="T12" fmla="*/ 0 w 79"/>
                <a:gd name="T13" fmla="*/ 33 h 87"/>
                <a:gd name="T14" fmla="*/ 0 w 79"/>
                <a:gd name="T15" fmla="*/ 39 h 87"/>
                <a:gd name="T16" fmla="*/ 7 w 79"/>
                <a:gd name="T17" fmla="*/ 39 h 87"/>
                <a:gd name="T18" fmla="*/ 0 w 79"/>
                <a:gd name="T19" fmla="*/ 57 h 87"/>
                <a:gd name="T20" fmla="*/ 7 w 79"/>
                <a:gd name="T21" fmla="*/ 64 h 87"/>
                <a:gd name="T22" fmla="*/ 15 w 79"/>
                <a:gd name="T23" fmla="*/ 64 h 87"/>
                <a:gd name="T24" fmla="*/ 22 w 79"/>
                <a:gd name="T25" fmla="*/ 64 h 87"/>
                <a:gd name="T26" fmla="*/ 46 w 79"/>
                <a:gd name="T27" fmla="*/ 51 h 87"/>
                <a:gd name="T28" fmla="*/ 31 w 79"/>
                <a:gd name="T29" fmla="*/ 45 h 87"/>
                <a:gd name="T30" fmla="*/ 31 w 79"/>
                <a:gd name="T31" fmla="*/ 39 h 87"/>
                <a:gd name="T32" fmla="*/ 63 w 79"/>
                <a:gd name="T33" fmla="*/ 25 h 87"/>
                <a:gd name="T34" fmla="*/ 63 w 79"/>
                <a:gd name="T35" fmla="*/ 12 h 87"/>
                <a:gd name="T36" fmla="*/ 78 w 79"/>
                <a:gd name="T37" fmla="*/ 0 h 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9"/>
                <a:gd name="T58" fmla="*/ 0 h 87"/>
                <a:gd name="T59" fmla="*/ 79 w 79"/>
                <a:gd name="T60" fmla="*/ 87 h 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9" h="87">
                  <a:moveTo>
                    <a:pt x="78" y="0"/>
                  </a:moveTo>
                  <a:lnTo>
                    <a:pt x="70" y="0"/>
                  </a:lnTo>
                  <a:lnTo>
                    <a:pt x="55" y="9"/>
                  </a:lnTo>
                  <a:lnTo>
                    <a:pt x="46" y="9"/>
                  </a:lnTo>
                  <a:lnTo>
                    <a:pt x="38" y="17"/>
                  </a:lnTo>
                  <a:lnTo>
                    <a:pt x="31" y="17"/>
                  </a:lnTo>
                  <a:lnTo>
                    <a:pt x="0" y="44"/>
                  </a:lnTo>
                  <a:lnTo>
                    <a:pt x="0" y="52"/>
                  </a:lnTo>
                  <a:lnTo>
                    <a:pt x="7" y="52"/>
                  </a:lnTo>
                  <a:lnTo>
                    <a:pt x="0" y="77"/>
                  </a:lnTo>
                  <a:lnTo>
                    <a:pt x="7" y="86"/>
                  </a:lnTo>
                  <a:lnTo>
                    <a:pt x="15" y="86"/>
                  </a:lnTo>
                  <a:lnTo>
                    <a:pt x="22" y="86"/>
                  </a:lnTo>
                  <a:lnTo>
                    <a:pt x="46" y="68"/>
                  </a:lnTo>
                  <a:lnTo>
                    <a:pt x="31" y="60"/>
                  </a:lnTo>
                  <a:lnTo>
                    <a:pt x="31" y="52"/>
                  </a:lnTo>
                  <a:lnTo>
                    <a:pt x="63" y="35"/>
                  </a:lnTo>
                  <a:lnTo>
                    <a:pt x="63" y="17"/>
                  </a:lnTo>
                  <a:lnTo>
                    <a:pt x="78" y="0"/>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295" name="Freeform 1174"/>
            <p:cNvSpPr>
              <a:spLocks noChangeAspect="1"/>
            </p:cNvSpPr>
            <p:nvPr/>
          </p:nvSpPr>
          <p:spPr bwMode="auto">
            <a:xfrm>
              <a:off x="4141" y="2007"/>
              <a:ext cx="79" cy="82"/>
            </a:xfrm>
            <a:custGeom>
              <a:avLst/>
              <a:gdLst>
                <a:gd name="T0" fmla="*/ 78 w 79"/>
                <a:gd name="T1" fmla="*/ 0 h 87"/>
                <a:gd name="T2" fmla="*/ 70 w 79"/>
                <a:gd name="T3" fmla="*/ 0 h 87"/>
                <a:gd name="T4" fmla="*/ 55 w 79"/>
                <a:gd name="T5" fmla="*/ 8 h 87"/>
                <a:gd name="T6" fmla="*/ 46 w 79"/>
                <a:gd name="T7" fmla="*/ 8 h 87"/>
                <a:gd name="T8" fmla="*/ 38 w 79"/>
                <a:gd name="T9" fmla="*/ 12 h 87"/>
                <a:gd name="T10" fmla="*/ 31 w 79"/>
                <a:gd name="T11" fmla="*/ 12 h 87"/>
                <a:gd name="T12" fmla="*/ 0 w 79"/>
                <a:gd name="T13" fmla="*/ 33 h 87"/>
                <a:gd name="T14" fmla="*/ 0 w 79"/>
                <a:gd name="T15" fmla="*/ 39 h 87"/>
                <a:gd name="T16" fmla="*/ 7 w 79"/>
                <a:gd name="T17" fmla="*/ 39 h 87"/>
                <a:gd name="T18" fmla="*/ 0 w 79"/>
                <a:gd name="T19" fmla="*/ 57 h 87"/>
                <a:gd name="T20" fmla="*/ 7 w 79"/>
                <a:gd name="T21" fmla="*/ 64 h 87"/>
                <a:gd name="T22" fmla="*/ 15 w 79"/>
                <a:gd name="T23" fmla="*/ 64 h 87"/>
                <a:gd name="T24" fmla="*/ 22 w 79"/>
                <a:gd name="T25" fmla="*/ 64 h 87"/>
                <a:gd name="T26" fmla="*/ 46 w 79"/>
                <a:gd name="T27" fmla="*/ 51 h 87"/>
                <a:gd name="T28" fmla="*/ 31 w 79"/>
                <a:gd name="T29" fmla="*/ 45 h 87"/>
                <a:gd name="T30" fmla="*/ 31 w 79"/>
                <a:gd name="T31" fmla="*/ 39 h 87"/>
                <a:gd name="T32" fmla="*/ 63 w 79"/>
                <a:gd name="T33" fmla="*/ 25 h 87"/>
                <a:gd name="T34" fmla="*/ 63 w 79"/>
                <a:gd name="T35" fmla="*/ 12 h 87"/>
                <a:gd name="T36" fmla="*/ 78 w 79"/>
                <a:gd name="T37" fmla="*/ 0 h 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9"/>
                <a:gd name="T58" fmla="*/ 0 h 87"/>
                <a:gd name="T59" fmla="*/ 79 w 79"/>
                <a:gd name="T60" fmla="*/ 87 h 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9" h="87">
                  <a:moveTo>
                    <a:pt x="78" y="0"/>
                  </a:moveTo>
                  <a:lnTo>
                    <a:pt x="70" y="0"/>
                  </a:lnTo>
                  <a:lnTo>
                    <a:pt x="55" y="9"/>
                  </a:lnTo>
                  <a:lnTo>
                    <a:pt x="46" y="9"/>
                  </a:lnTo>
                  <a:lnTo>
                    <a:pt x="38" y="17"/>
                  </a:lnTo>
                  <a:lnTo>
                    <a:pt x="31" y="17"/>
                  </a:lnTo>
                  <a:lnTo>
                    <a:pt x="0" y="44"/>
                  </a:lnTo>
                  <a:lnTo>
                    <a:pt x="0" y="52"/>
                  </a:lnTo>
                  <a:lnTo>
                    <a:pt x="7" y="52"/>
                  </a:lnTo>
                  <a:lnTo>
                    <a:pt x="0" y="77"/>
                  </a:lnTo>
                  <a:lnTo>
                    <a:pt x="7" y="86"/>
                  </a:lnTo>
                  <a:lnTo>
                    <a:pt x="15" y="86"/>
                  </a:lnTo>
                  <a:lnTo>
                    <a:pt x="22" y="86"/>
                  </a:lnTo>
                  <a:lnTo>
                    <a:pt x="46" y="68"/>
                  </a:lnTo>
                  <a:lnTo>
                    <a:pt x="31" y="60"/>
                  </a:lnTo>
                  <a:lnTo>
                    <a:pt x="31" y="52"/>
                  </a:lnTo>
                  <a:lnTo>
                    <a:pt x="63" y="35"/>
                  </a:lnTo>
                  <a:lnTo>
                    <a:pt x="63" y="17"/>
                  </a:lnTo>
                  <a:lnTo>
                    <a:pt x="78" y="0"/>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296" name="Freeform 1175"/>
            <p:cNvSpPr>
              <a:spLocks noChangeAspect="1"/>
            </p:cNvSpPr>
            <p:nvPr/>
          </p:nvSpPr>
          <p:spPr bwMode="auto">
            <a:xfrm>
              <a:off x="2419" y="2120"/>
              <a:ext cx="154" cy="124"/>
            </a:xfrm>
            <a:custGeom>
              <a:avLst/>
              <a:gdLst>
                <a:gd name="T0" fmla="*/ 141 w 153"/>
                <a:gd name="T1" fmla="*/ 8 h 131"/>
                <a:gd name="T2" fmla="*/ 148 w 153"/>
                <a:gd name="T3" fmla="*/ 8 h 131"/>
                <a:gd name="T4" fmla="*/ 157 w 153"/>
                <a:gd name="T5" fmla="*/ 39 h 131"/>
                <a:gd name="T6" fmla="*/ 124 w 153"/>
                <a:gd name="T7" fmla="*/ 45 h 131"/>
                <a:gd name="T8" fmla="*/ 124 w 153"/>
                <a:gd name="T9" fmla="*/ 53 h 131"/>
                <a:gd name="T10" fmla="*/ 101 w 153"/>
                <a:gd name="T11" fmla="*/ 64 h 131"/>
                <a:gd name="T12" fmla="*/ 64 w 153"/>
                <a:gd name="T13" fmla="*/ 78 h 131"/>
                <a:gd name="T14" fmla="*/ 54 w 153"/>
                <a:gd name="T15" fmla="*/ 83 h 131"/>
                <a:gd name="T16" fmla="*/ 54 w 153"/>
                <a:gd name="T17" fmla="*/ 98 h 131"/>
                <a:gd name="T18" fmla="*/ 0 w 153"/>
                <a:gd name="T19" fmla="*/ 92 h 131"/>
                <a:gd name="T20" fmla="*/ 14 w 153"/>
                <a:gd name="T21" fmla="*/ 92 h 131"/>
                <a:gd name="T22" fmla="*/ 30 w 153"/>
                <a:gd name="T23" fmla="*/ 78 h 131"/>
                <a:gd name="T24" fmla="*/ 40 w 153"/>
                <a:gd name="T25" fmla="*/ 64 h 131"/>
                <a:gd name="T26" fmla="*/ 40 w 153"/>
                <a:gd name="T27" fmla="*/ 53 h 131"/>
                <a:gd name="T28" fmla="*/ 47 w 153"/>
                <a:gd name="T29" fmla="*/ 39 h 131"/>
                <a:gd name="T30" fmla="*/ 54 w 153"/>
                <a:gd name="T31" fmla="*/ 26 h 131"/>
                <a:gd name="T32" fmla="*/ 84 w 153"/>
                <a:gd name="T33" fmla="*/ 21 h 131"/>
                <a:gd name="T34" fmla="*/ 92 w 153"/>
                <a:gd name="T35" fmla="*/ 0 h 131"/>
                <a:gd name="T36" fmla="*/ 101 w 153"/>
                <a:gd name="T37" fmla="*/ 0 h 131"/>
                <a:gd name="T38" fmla="*/ 108 w 153"/>
                <a:gd name="T39" fmla="*/ 8 h 131"/>
                <a:gd name="T40" fmla="*/ 133 w 153"/>
                <a:gd name="T41" fmla="*/ 8 h 131"/>
                <a:gd name="T42" fmla="*/ 141 w 153"/>
                <a:gd name="T43" fmla="*/ 8 h 1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3"/>
                <a:gd name="T67" fmla="*/ 0 h 131"/>
                <a:gd name="T68" fmla="*/ 153 w 153"/>
                <a:gd name="T69" fmla="*/ 131 h 13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3" h="131">
                  <a:moveTo>
                    <a:pt x="136" y="8"/>
                  </a:moveTo>
                  <a:lnTo>
                    <a:pt x="143" y="8"/>
                  </a:lnTo>
                  <a:lnTo>
                    <a:pt x="152" y="51"/>
                  </a:lnTo>
                  <a:lnTo>
                    <a:pt x="119" y="60"/>
                  </a:lnTo>
                  <a:lnTo>
                    <a:pt x="119" y="69"/>
                  </a:lnTo>
                  <a:lnTo>
                    <a:pt x="96" y="85"/>
                  </a:lnTo>
                  <a:lnTo>
                    <a:pt x="64" y="103"/>
                  </a:lnTo>
                  <a:lnTo>
                    <a:pt x="54" y="110"/>
                  </a:lnTo>
                  <a:lnTo>
                    <a:pt x="54" y="130"/>
                  </a:lnTo>
                  <a:lnTo>
                    <a:pt x="0" y="120"/>
                  </a:lnTo>
                  <a:lnTo>
                    <a:pt x="14" y="120"/>
                  </a:lnTo>
                  <a:lnTo>
                    <a:pt x="30" y="103"/>
                  </a:lnTo>
                  <a:lnTo>
                    <a:pt x="40" y="85"/>
                  </a:lnTo>
                  <a:lnTo>
                    <a:pt x="40" y="69"/>
                  </a:lnTo>
                  <a:lnTo>
                    <a:pt x="47" y="51"/>
                  </a:lnTo>
                  <a:lnTo>
                    <a:pt x="54" y="34"/>
                  </a:lnTo>
                  <a:lnTo>
                    <a:pt x="79" y="26"/>
                  </a:lnTo>
                  <a:lnTo>
                    <a:pt x="87" y="0"/>
                  </a:lnTo>
                  <a:lnTo>
                    <a:pt x="96" y="0"/>
                  </a:lnTo>
                  <a:lnTo>
                    <a:pt x="103" y="8"/>
                  </a:lnTo>
                  <a:lnTo>
                    <a:pt x="128" y="8"/>
                  </a:lnTo>
                  <a:lnTo>
                    <a:pt x="136" y="8"/>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297" name="Freeform 1176"/>
            <p:cNvSpPr>
              <a:spLocks noChangeAspect="1"/>
            </p:cNvSpPr>
            <p:nvPr/>
          </p:nvSpPr>
          <p:spPr bwMode="auto">
            <a:xfrm>
              <a:off x="2419" y="2120"/>
              <a:ext cx="154" cy="124"/>
            </a:xfrm>
            <a:custGeom>
              <a:avLst/>
              <a:gdLst>
                <a:gd name="T0" fmla="*/ 141 w 153"/>
                <a:gd name="T1" fmla="*/ 8 h 131"/>
                <a:gd name="T2" fmla="*/ 148 w 153"/>
                <a:gd name="T3" fmla="*/ 8 h 131"/>
                <a:gd name="T4" fmla="*/ 157 w 153"/>
                <a:gd name="T5" fmla="*/ 39 h 131"/>
                <a:gd name="T6" fmla="*/ 124 w 153"/>
                <a:gd name="T7" fmla="*/ 45 h 131"/>
                <a:gd name="T8" fmla="*/ 124 w 153"/>
                <a:gd name="T9" fmla="*/ 53 h 131"/>
                <a:gd name="T10" fmla="*/ 101 w 153"/>
                <a:gd name="T11" fmla="*/ 64 h 131"/>
                <a:gd name="T12" fmla="*/ 64 w 153"/>
                <a:gd name="T13" fmla="*/ 78 h 131"/>
                <a:gd name="T14" fmla="*/ 54 w 153"/>
                <a:gd name="T15" fmla="*/ 83 h 131"/>
                <a:gd name="T16" fmla="*/ 54 w 153"/>
                <a:gd name="T17" fmla="*/ 98 h 131"/>
                <a:gd name="T18" fmla="*/ 0 w 153"/>
                <a:gd name="T19" fmla="*/ 92 h 131"/>
                <a:gd name="T20" fmla="*/ 14 w 153"/>
                <a:gd name="T21" fmla="*/ 92 h 131"/>
                <a:gd name="T22" fmla="*/ 30 w 153"/>
                <a:gd name="T23" fmla="*/ 78 h 131"/>
                <a:gd name="T24" fmla="*/ 40 w 153"/>
                <a:gd name="T25" fmla="*/ 64 h 131"/>
                <a:gd name="T26" fmla="*/ 40 w 153"/>
                <a:gd name="T27" fmla="*/ 53 h 131"/>
                <a:gd name="T28" fmla="*/ 47 w 153"/>
                <a:gd name="T29" fmla="*/ 39 h 131"/>
                <a:gd name="T30" fmla="*/ 54 w 153"/>
                <a:gd name="T31" fmla="*/ 26 h 131"/>
                <a:gd name="T32" fmla="*/ 84 w 153"/>
                <a:gd name="T33" fmla="*/ 21 h 131"/>
                <a:gd name="T34" fmla="*/ 92 w 153"/>
                <a:gd name="T35" fmla="*/ 0 h 131"/>
                <a:gd name="T36" fmla="*/ 101 w 153"/>
                <a:gd name="T37" fmla="*/ 0 h 131"/>
                <a:gd name="T38" fmla="*/ 108 w 153"/>
                <a:gd name="T39" fmla="*/ 8 h 131"/>
                <a:gd name="T40" fmla="*/ 133 w 153"/>
                <a:gd name="T41" fmla="*/ 8 h 131"/>
                <a:gd name="T42" fmla="*/ 141 w 153"/>
                <a:gd name="T43" fmla="*/ 8 h 1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3"/>
                <a:gd name="T67" fmla="*/ 0 h 131"/>
                <a:gd name="T68" fmla="*/ 153 w 153"/>
                <a:gd name="T69" fmla="*/ 131 h 13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3" h="131">
                  <a:moveTo>
                    <a:pt x="136" y="8"/>
                  </a:moveTo>
                  <a:lnTo>
                    <a:pt x="143" y="8"/>
                  </a:lnTo>
                  <a:lnTo>
                    <a:pt x="152" y="51"/>
                  </a:lnTo>
                  <a:lnTo>
                    <a:pt x="119" y="60"/>
                  </a:lnTo>
                  <a:lnTo>
                    <a:pt x="119" y="69"/>
                  </a:lnTo>
                  <a:lnTo>
                    <a:pt x="96" y="85"/>
                  </a:lnTo>
                  <a:lnTo>
                    <a:pt x="64" y="103"/>
                  </a:lnTo>
                  <a:lnTo>
                    <a:pt x="54" y="110"/>
                  </a:lnTo>
                  <a:lnTo>
                    <a:pt x="54" y="130"/>
                  </a:lnTo>
                  <a:lnTo>
                    <a:pt x="0" y="120"/>
                  </a:lnTo>
                  <a:lnTo>
                    <a:pt x="14" y="120"/>
                  </a:lnTo>
                  <a:lnTo>
                    <a:pt x="30" y="103"/>
                  </a:lnTo>
                  <a:lnTo>
                    <a:pt x="40" y="85"/>
                  </a:lnTo>
                  <a:lnTo>
                    <a:pt x="40" y="69"/>
                  </a:lnTo>
                  <a:lnTo>
                    <a:pt x="47" y="51"/>
                  </a:lnTo>
                  <a:lnTo>
                    <a:pt x="54" y="34"/>
                  </a:lnTo>
                  <a:lnTo>
                    <a:pt x="79" y="26"/>
                  </a:lnTo>
                  <a:lnTo>
                    <a:pt x="87" y="0"/>
                  </a:lnTo>
                  <a:lnTo>
                    <a:pt x="96" y="0"/>
                  </a:lnTo>
                  <a:lnTo>
                    <a:pt x="103" y="8"/>
                  </a:lnTo>
                  <a:lnTo>
                    <a:pt x="128" y="8"/>
                  </a:lnTo>
                  <a:lnTo>
                    <a:pt x="136" y="8"/>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298" name="Freeform 1177"/>
            <p:cNvSpPr>
              <a:spLocks noChangeAspect="1"/>
            </p:cNvSpPr>
            <p:nvPr/>
          </p:nvSpPr>
          <p:spPr bwMode="auto">
            <a:xfrm>
              <a:off x="2675" y="2096"/>
              <a:ext cx="47" cy="106"/>
            </a:xfrm>
            <a:custGeom>
              <a:avLst/>
              <a:gdLst>
                <a:gd name="T0" fmla="*/ 50 w 46"/>
                <a:gd name="T1" fmla="*/ 50 h 113"/>
                <a:gd name="T2" fmla="*/ 50 w 46"/>
                <a:gd name="T3" fmla="*/ 56 h 113"/>
                <a:gd name="T4" fmla="*/ 35 w 46"/>
                <a:gd name="T5" fmla="*/ 68 h 113"/>
                <a:gd name="T6" fmla="*/ 35 w 46"/>
                <a:gd name="T7" fmla="*/ 75 h 113"/>
                <a:gd name="T8" fmla="*/ 28 w 46"/>
                <a:gd name="T9" fmla="*/ 81 h 113"/>
                <a:gd name="T10" fmla="*/ 28 w 46"/>
                <a:gd name="T11" fmla="*/ 64 h 113"/>
                <a:gd name="T12" fmla="*/ 6 w 46"/>
                <a:gd name="T13" fmla="*/ 56 h 113"/>
                <a:gd name="T14" fmla="*/ 0 w 46"/>
                <a:gd name="T15" fmla="*/ 44 h 113"/>
                <a:gd name="T16" fmla="*/ 15 w 46"/>
                <a:gd name="T17" fmla="*/ 31 h 113"/>
                <a:gd name="T18" fmla="*/ 6 w 46"/>
                <a:gd name="T19" fmla="*/ 8 h 113"/>
                <a:gd name="T20" fmla="*/ 15 w 46"/>
                <a:gd name="T21" fmla="*/ 0 h 113"/>
                <a:gd name="T22" fmla="*/ 35 w 46"/>
                <a:gd name="T23" fmla="*/ 0 h 113"/>
                <a:gd name="T24" fmla="*/ 44 w 46"/>
                <a:gd name="T25" fmla="*/ 8 h 113"/>
                <a:gd name="T26" fmla="*/ 50 w 46"/>
                <a:gd name="T27" fmla="*/ 0 h 113"/>
                <a:gd name="T28" fmla="*/ 44 w 46"/>
                <a:gd name="T29" fmla="*/ 12 h 113"/>
                <a:gd name="T30" fmla="*/ 50 w 46"/>
                <a:gd name="T31" fmla="*/ 24 h 113"/>
                <a:gd name="T32" fmla="*/ 35 w 46"/>
                <a:gd name="T33" fmla="*/ 38 h 113"/>
                <a:gd name="T34" fmla="*/ 35 w 46"/>
                <a:gd name="T35" fmla="*/ 44 h 113"/>
                <a:gd name="T36" fmla="*/ 50 w 46"/>
                <a:gd name="T37" fmla="*/ 44 h 113"/>
                <a:gd name="T38" fmla="*/ 50 w 46"/>
                <a:gd name="T39" fmla="*/ 50 h 1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6"/>
                <a:gd name="T61" fmla="*/ 0 h 113"/>
                <a:gd name="T62" fmla="*/ 46 w 46"/>
                <a:gd name="T63" fmla="*/ 113 h 11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6" h="113">
                  <a:moveTo>
                    <a:pt x="45" y="69"/>
                  </a:moveTo>
                  <a:lnTo>
                    <a:pt x="45" y="77"/>
                  </a:lnTo>
                  <a:lnTo>
                    <a:pt x="30" y="95"/>
                  </a:lnTo>
                  <a:lnTo>
                    <a:pt x="30" y="103"/>
                  </a:lnTo>
                  <a:lnTo>
                    <a:pt x="23" y="112"/>
                  </a:lnTo>
                  <a:lnTo>
                    <a:pt x="23" y="87"/>
                  </a:lnTo>
                  <a:lnTo>
                    <a:pt x="6" y="77"/>
                  </a:lnTo>
                  <a:lnTo>
                    <a:pt x="0" y="61"/>
                  </a:lnTo>
                  <a:lnTo>
                    <a:pt x="15" y="42"/>
                  </a:lnTo>
                  <a:lnTo>
                    <a:pt x="6" y="9"/>
                  </a:lnTo>
                  <a:lnTo>
                    <a:pt x="15" y="0"/>
                  </a:lnTo>
                  <a:lnTo>
                    <a:pt x="30" y="0"/>
                  </a:lnTo>
                  <a:lnTo>
                    <a:pt x="39" y="9"/>
                  </a:lnTo>
                  <a:lnTo>
                    <a:pt x="45" y="0"/>
                  </a:lnTo>
                  <a:lnTo>
                    <a:pt x="39" y="17"/>
                  </a:lnTo>
                  <a:lnTo>
                    <a:pt x="45" y="34"/>
                  </a:lnTo>
                  <a:lnTo>
                    <a:pt x="30" y="53"/>
                  </a:lnTo>
                  <a:lnTo>
                    <a:pt x="30" y="61"/>
                  </a:lnTo>
                  <a:lnTo>
                    <a:pt x="45" y="61"/>
                  </a:lnTo>
                  <a:lnTo>
                    <a:pt x="45" y="69"/>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299" name="Freeform 1178"/>
            <p:cNvSpPr>
              <a:spLocks noChangeAspect="1"/>
            </p:cNvSpPr>
            <p:nvPr/>
          </p:nvSpPr>
          <p:spPr bwMode="auto">
            <a:xfrm>
              <a:off x="2675" y="2096"/>
              <a:ext cx="47" cy="106"/>
            </a:xfrm>
            <a:custGeom>
              <a:avLst/>
              <a:gdLst>
                <a:gd name="T0" fmla="*/ 50 w 46"/>
                <a:gd name="T1" fmla="*/ 50 h 113"/>
                <a:gd name="T2" fmla="*/ 50 w 46"/>
                <a:gd name="T3" fmla="*/ 56 h 113"/>
                <a:gd name="T4" fmla="*/ 35 w 46"/>
                <a:gd name="T5" fmla="*/ 68 h 113"/>
                <a:gd name="T6" fmla="*/ 35 w 46"/>
                <a:gd name="T7" fmla="*/ 75 h 113"/>
                <a:gd name="T8" fmla="*/ 28 w 46"/>
                <a:gd name="T9" fmla="*/ 81 h 113"/>
                <a:gd name="T10" fmla="*/ 28 w 46"/>
                <a:gd name="T11" fmla="*/ 64 h 113"/>
                <a:gd name="T12" fmla="*/ 6 w 46"/>
                <a:gd name="T13" fmla="*/ 56 h 113"/>
                <a:gd name="T14" fmla="*/ 0 w 46"/>
                <a:gd name="T15" fmla="*/ 44 h 113"/>
                <a:gd name="T16" fmla="*/ 15 w 46"/>
                <a:gd name="T17" fmla="*/ 31 h 113"/>
                <a:gd name="T18" fmla="*/ 6 w 46"/>
                <a:gd name="T19" fmla="*/ 8 h 113"/>
                <a:gd name="T20" fmla="*/ 15 w 46"/>
                <a:gd name="T21" fmla="*/ 0 h 113"/>
                <a:gd name="T22" fmla="*/ 35 w 46"/>
                <a:gd name="T23" fmla="*/ 0 h 113"/>
                <a:gd name="T24" fmla="*/ 44 w 46"/>
                <a:gd name="T25" fmla="*/ 8 h 113"/>
                <a:gd name="T26" fmla="*/ 50 w 46"/>
                <a:gd name="T27" fmla="*/ 0 h 113"/>
                <a:gd name="T28" fmla="*/ 44 w 46"/>
                <a:gd name="T29" fmla="*/ 12 h 113"/>
                <a:gd name="T30" fmla="*/ 50 w 46"/>
                <a:gd name="T31" fmla="*/ 24 h 113"/>
                <a:gd name="T32" fmla="*/ 35 w 46"/>
                <a:gd name="T33" fmla="*/ 38 h 113"/>
                <a:gd name="T34" fmla="*/ 35 w 46"/>
                <a:gd name="T35" fmla="*/ 44 h 113"/>
                <a:gd name="T36" fmla="*/ 50 w 46"/>
                <a:gd name="T37" fmla="*/ 44 h 113"/>
                <a:gd name="T38" fmla="*/ 50 w 46"/>
                <a:gd name="T39" fmla="*/ 50 h 1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6"/>
                <a:gd name="T61" fmla="*/ 0 h 113"/>
                <a:gd name="T62" fmla="*/ 46 w 46"/>
                <a:gd name="T63" fmla="*/ 113 h 11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6" h="113">
                  <a:moveTo>
                    <a:pt x="45" y="69"/>
                  </a:moveTo>
                  <a:lnTo>
                    <a:pt x="45" y="77"/>
                  </a:lnTo>
                  <a:lnTo>
                    <a:pt x="30" y="95"/>
                  </a:lnTo>
                  <a:lnTo>
                    <a:pt x="30" y="103"/>
                  </a:lnTo>
                  <a:lnTo>
                    <a:pt x="23" y="112"/>
                  </a:lnTo>
                  <a:lnTo>
                    <a:pt x="23" y="87"/>
                  </a:lnTo>
                  <a:lnTo>
                    <a:pt x="6" y="77"/>
                  </a:lnTo>
                  <a:lnTo>
                    <a:pt x="0" y="61"/>
                  </a:lnTo>
                  <a:lnTo>
                    <a:pt x="15" y="42"/>
                  </a:lnTo>
                  <a:lnTo>
                    <a:pt x="6" y="9"/>
                  </a:lnTo>
                  <a:lnTo>
                    <a:pt x="15" y="0"/>
                  </a:lnTo>
                  <a:lnTo>
                    <a:pt x="30" y="0"/>
                  </a:lnTo>
                  <a:lnTo>
                    <a:pt x="39" y="9"/>
                  </a:lnTo>
                  <a:lnTo>
                    <a:pt x="45" y="0"/>
                  </a:lnTo>
                  <a:lnTo>
                    <a:pt x="39" y="17"/>
                  </a:lnTo>
                  <a:lnTo>
                    <a:pt x="45" y="34"/>
                  </a:lnTo>
                  <a:lnTo>
                    <a:pt x="30" y="53"/>
                  </a:lnTo>
                  <a:lnTo>
                    <a:pt x="30" y="61"/>
                  </a:lnTo>
                  <a:lnTo>
                    <a:pt x="45" y="61"/>
                  </a:lnTo>
                  <a:lnTo>
                    <a:pt x="45" y="69"/>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300" name="Freeform 1179"/>
            <p:cNvSpPr>
              <a:spLocks noChangeAspect="1"/>
            </p:cNvSpPr>
            <p:nvPr/>
          </p:nvSpPr>
          <p:spPr bwMode="auto">
            <a:xfrm>
              <a:off x="2999" y="2369"/>
              <a:ext cx="184" cy="187"/>
            </a:xfrm>
            <a:custGeom>
              <a:avLst/>
              <a:gdLst>
                <a:gd name="T0" fmla="*/ 114 w 185"/>
                <a:gd name="T1" fmla="*/ 59 h 198"/>
                <a:gd name="T2" fmla="*/ 106 w 185"/>
                <a:gd name="T3" fmla="*/ 59 h 198"/>
                <a:gd name="T4" fmla="*/ 106 w 185"/>
                <a:gd name="T5" fmla="*/ 71 h 198"/>
                <a:gd name="T6" fmla="*/ 106 w 185"/>
                <a:gd name="T7" fmla="*/ 78 h 198"/>
                <a:gd name="T8" fmla="*/ 114 w 185"/>
                <a:gd name="T9" fmla="*/ 78 h 198"/>
                <a:gd name="T10" fmla="*/ 114 w 185"/>
                <a:gd name="T11" fmla="*/ 84 h 198"/>
                <a:gd name="T12" fmla="*/ 130 w 185"/>
                <a:gd name="T13" fmla="*/ 96 h 198"/>
                <a:gd name="T14" fmla="*/ 170 w 185"/>
                <a:gd name="T15" fmla="*/ 102 h 198"/>
                <a:gd name="T16" fmla="*/ 179 w 185"/>
                <a:gd name="T17" fmla="*/ 102 h 198"/>
                <a:gd name="T18" fmla="*/ 145 w 185"/>
                <a:gd name="T19" fmla="*/ 136 h 198"/>
                <a:gd name="T20" fmla="*/ 120 w 185"/>
                <a:gd name="T21" fmla="*/ 136 h 198"/>
                <a:gd name="T22" fmla="*/ 106 w 185"/>
                <a:gd name="T23" fmla="*/ 148 h 198"/>
                <a:gd name="T24" fmla="*/ 92 w 185"/>
                <a:gd name="T25" fmla="*/ 142 h 198"/>
                <a:gd name="T26" fmla="*/ 71 w 185"/>
                <a:gd name="T27" fmla="*/ 148 h 198"/>
                <a:gd name="T28" fmla="*/ 31 w 185"/>
                <a:gd name="T29" fmla="*/ 142 h 198"/>
                <a:gd name="T30" fmla="*/ 31 w 185"/>
                <a:gd name="T31" fmla="*/ 129 h 198"/>
                <a:gd name="T32" fmla="*/ 24 w 185"/>
                <a:gd name="T33" fmla="*/ 129 h 198"/>
                <a:gd name="T34" fmla="*/ 7 w 185"/>
                <a:gd name="T35" fmla="*/ 110 h 198"/>
                <a:gd name="T36" fmla="*/ 0 w 185"/>
                <a:gd name="T37" fmla="*/ 102 h 198"/>
                <a:gd name="T38" fmla="*/ 7 w 185"/>
                <a:gd name="T39" fmla="*/ 96 h 198"/>
                <a:gd name="T40" fmla="*/ 15 w 185"/>
                <a:gd name="T41" fmla="*/ 78 h 198"/>
                <a:gd name="T42" fmla="*/ 38 w 185"/>
                <a:gd name="T43" fmla="*/ 51 h 198"/>
                <a:gd name="T44" fmla="*/ 47 w 185"/>
                <a:gd name="T45" fmla="*/ 14 h 198"/>
                <a:gd name="T46" fmla="*/ 64 w 185"/>
                <a:gd name="T47" fmla="*/ 9 h 198"/>
                <a:gd name="T48" fmla="*/ 64 w 185"/>
                <a:gd name="T49" fmla="*/ 0 h 198"/>
                <a:gd name="T50" fmla="*/ 78 w 185"/>
                <a:gd name="T51" fmla="*/ 25 h 198"/>
                <a:gd name="T52" fmla="*/ 92 w 185"/>
                <a:gd name="T53" fmla="*/ 39 h 198"/>
                <a:gd name="T54" fmla="*/ 114 w 185"/>
                <a:gd name="T55" fmla="*/ 59 h 19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85"/>
                <a:gd name="T85" fmla="*/ 0 h 198"/>
                <a:gd name="T86" fmla="*/ 185 w 185"/>
                <a:gd name="T87" fmla="*/ 198 h 19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85" h="198">
                  <a:moveTo>
                    <a:pt x="119" y="78"/>
                  </a:moveTo>
                  <a:lnTo>
                    <a:pt x="111" y="78"/>
                  </a:lnTo>
                  <a:lnTo>
                    <a:pt x="111" y="94"/>
                  </a:lnTo>
                  <a:lnTo>
                    <a:pt x="111" y="104"/>
                  </a:lnTo>
                  <a:lnTo>
                    <a:pt x="119" y="104"/>
                  </a:lnTo>
                  <a:lnTo>
                    <a:pt x="119" y="112"/>
                  </a:lnTo>
                  <a:lnTo>
                    <a:pt x="135" y="128"/>
                  </a:lnTo>
                  <a:lnTo>
                    <a:pt x="175" y="136"/>
                  </a:lnTo>
                  <a:lnTo>
                    <a:pt x="184" y="136"/>
                  </a:lnTo>
                  <a:lnTo>
                    <a:pt x="150" y="180"/>
                  </a:lnTo>
                  <a:lnTo>
                    <a:pt x="125" y="180"/>
                  </a:lnTo>
                  <a:lnTo>
                    <a:pt x="111" y="197"/>
                  </a:lnTo>
                  <a:lnTo>
                    <a:pt x="95" y="188"/>
                  </a:lnTo>
                  <a:lnTo>
                    <a:pt x="71" y="197"/>
                  </a:lnTo>
                  <a:lnTo>
                    <a:pt x="31" y="188"/>
                  </a:lnTo>
                  <a:lnTo>
                    <a:pt x="31" y="171"/>
                  </a:lnTo>
                  <a:lnTo>
                    <a:pt x="24" y="171"/>
                  </a:lnTo>
                  <a:lnTo>
                    <a:pt x="7" y="146"/>
                  </a:lnTo>
                  <a:lnTo>
                    <a:pt x="0" y="136"/>
                  </a:lnTo>
                  <a:lnTo>
                    <a:pt x="7" y="128"/>
                  </a:lnTo>
                  <a:lnTo>
                    <a:pt x="15" y="104"/>
                  </a:lnTo>
                  <a:lnTo>
                    <a:pt x="38" y="68"/>
                  </a:lnTo>
                  <a:lnTo>
                    <a:pt x="47" y="19"/>
                  </a:lnTo>
                  <a:lnTo>
                    <a:pt x="64" y="9"/>
                  </a:lnTo>
                  <a:lnTo>
                    <a:pt x="64" y="0"/>
                  </a:lnTo>
                  <a:lnTo>
                    <a:pt x="78" y="35"/>
                  </a:lnTo>
                  <a:lnTo>
                    <a:pt x="95" y="51"/>
                  </a:lnTo>
                  <a:lnTo>
                    <a:pt x="119" y="78"/>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301" name="Freeform 1180"/>
            <p:cNvSpPr>
              <a:spLocks noChangeAspect="1"/>
            </p:cNvSpPr>
            <p:nvPr/>
          </p:nvSpPr>
          <p:spPr bwMode="auto">
            <a:xfrm>
              <a:off x="2999" y="2369"/>
              <a:ext cx="184" cy="187"/>
            </a:xfrm>
            <a:custGeom>
              <a:avLst/>
              <a:gdLst>
                <a:gd name="T0" fmla="*/ 114 w 185"/>
                <a:gd name="T1" fmla="*/ 59 h 198"/>
                <a:gd name="T2" fmla="*/ 106 w 185"/>
                <a:gd name="T3" fmla="*/ 59 h 198"/>
                <a:gd name="T4" fmla="*/ 106 w 185"/>
                <a:gd name="T5" fmla="*/ 71 h 198"/>
                <a:gd name="T6" fmla="*/ 106 w 185"/>
                <a:gd name="T7" fmla="*/ 78 h 198"/>
                <a:gd name="T8" fmla="*/ 114 w 185"/>
                <a:gd name="T9" fmla="*/ 78 h 198"/>
                <a:gd name="T10" fmla="*/ 114 w 185"/>
                <a:gd name="T11" fmla="*/ 84 h 198"/>
                <a:gd name="T12" fmla="*/ 130 w 185"/>
                <a:gd name="T13" fmla="*/ 96 h 198"/>
                <a:gd name="T14" fmla="*/ 170 w 185"/>
                <a:gd name="T15" fmla="*/ 102 h 198"/>
                <a:gd name="T16" fmla="*/ 179 w 185"/>
                <a:gd name="T17" fmla="*/ 102 h 198"/>
                <a:gd name="T18" fmla="*/ 145 w 185"/>
                <a:gd name="T19" fmla="*/ 136 h 198"/>
                <a:gd name="T20" fmla="*/ 120 w 185"/>
                <a:gd name="T21" fmla="*/ 136 h 198"/>
                <a:gd name="T22" fmla="*/ 106 w 185"/>
                <a:gd name="T23" fmla="*/ 148 h 198"/>
                <a:gd name="T24" fmla="*/ 92 w 185"/>
                <a:gd name="T25" fmla="*/ 142 h 198"/>
                <a:gd name="T26" fmla="*/ 71 w 185"/>
                <a:gd name="T27" fmla="*/ 148 h 198"/>
                <a:gd name="T28" fmla="*/ 31 w 185"/>
                <a:gd name="T29" fmla="*/ 142 h 198"/>
                <a:gd name="T30" fmla="*/ 31 w 185"/>
                <a:gd name="T31" fmla="*/ 129 h 198"/>
                <a:gd name="T32" fmla="*/ 24 w 185"/>
                <a:gd name="T33" fmla="*/ 129 h 198"/>
                <a:gd name="T34" fmla="*/ 7 w 185"/>
                <a:gd name="T35" fmla="*/ 110 h 198"/>
                <a:gd name="T36" fmla="*/ 0 w 185"/>
                <a:gd name="T37" fmla="*/ 102 h 198"/>
                <a:gd name="T38" fmla="*/ 7 w 185"/>
                <a:gd name="T39" fmla="*/ 96 h 198"/>
                <a:gd name="T40" fmla="*/ 15 w 185"/>
                <a:gd name="T41" fmla="*/ 78 h 198"/>
                <a:gd name="T42" fmla="*/ 38 w 185"/>
                <a:gd name="T43" fmla="*/ 51 h 198"/>
                <a:gd name="T44" fmla="*/ 47 w 185"/>
                <a:gd name="T45" fmla="*/ 14 h 198"/>
                <a:gd name="T46" fmla="*/ 64 w 185"/>
                <a:gd name="T47" fmla="*/ 9 h 198"/>
                <a:gd name="T48" fmla="*/ 64 w 185"/>
                <a:gd name="T49" fmla="*/ 0 h 198"/>
                <a:gd name="T50" fmla="*/ 78 w 185"/>
                <a:gd name="T51" fmla="*/ 25 h 198"/>
                <a:gd name="T52" fmla="*/ 92 w 185"/>
                <a:gd name="T53" fmla="*/ 39 h 198"/>
                <a:gd name="T54" fmla="*/ 114 w 185"/>
                <a:gd name="T55" fmla="*/ 59 h 19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85"/>
                <a:gd name="T85" fmla="*/ 0 h 198"/>
                <a:gd name="T86" fmla="*/ 185 w 185"/>
                <a:gd name="T87" fmla="*/ 198 h 19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85" h="198">
                  <a:moveTo>
                    <a:pt x="119" y="78"/>
                  </a:moveTo>
                  <a:lnTo>
                    <a:pt x="111" y="78"/>
                  </a:lnTo>
                  <a:lnTo>
                    <a:pt x="111" y="94"/>
                  </a:lnTo>
                  <a:lnTo>
                    <a:pt x="111" y="104"/>
                  </a:lnTo>
                  <a:lnTo>
                    <a:pt x="119" y="104"/>
                  </a:lnTo>
                  <a:lnTo>
                    <a:pt x="119" y="112"/>
                  </a:lnTo>
                  <a:lnTo>
                    <a:pt x="135" y="128"/>
                  </a:lnTo>
                  <a:lnTo>
                    <a:pt x="175" y="136"/>
                  </a:lnTo>
                  <a:lnTo>
                    <a:pt x="184" y="136"/>
                  </a:lnTo>
                  <a:lnTo>
                    <a:pt x="150" y="180"/>
                  </a:lnTo>
                  <a:lnTo>
                    <a:pt x="125" y="180"/>
                  </a:lnTo>
                  <a:lnTo>
                    <a:pt x="111" y="197"/>
                  </a:lnTo>
                  <a:lnTo>
                    <a:pt x="95" y="188"/>
                  </a:lnTo>
                  <a:lnTo>
                    <a:pt x="71" y="197"/>
                  </a:lnTo>
                  <a:lnTo>
                    <a:pt x="31" y="188"/>
                  </a:lnTo>
                  <a:lnTo>
                    <a:pt x="31" y="171"/>
                  </a:lnTo>
                  <a:lnTo>
                    <a:pt x="24" y="171"/>
                  </a:lnTo>
                  <a:lnTo>
                    <a:pt x="7" y="146"/>
                  </a:lnTo>
                  <a:lnTo>
                    <a:pt x="0" y="136"/>
                  </a:lnTo>
                  <a:lnTo>
                    <a:pt x="7" y="128"/>
                  </a:lnTo>
                  <a:lnTo>
                    <a:pt x="15" y="104"/>
                  </a:lnTo>
                  <a:lnTo>
                    <a:pt x="38" y="68"/>
                  </a:lnTo>
                  <a:lnTo>
                    <a:pt x="47" y="19"/>
                  </a:lnTo>
                  <a:lnTo>
                    <a:pt x="64" y="9"/>
                  </a:lnTo>
                  <a:lnTo>
                    <a:pt x="64" y="0"/>
                  </a:lnTo>
                  <a:lnTo>
                    <a:pt x="78" y="35"/>
                  </a:lnTo>
                  <a:lnTo>
                    <a:pt x="95" y="51"/>
                  </a:lnTo>
                  <a:lnTo>
                    <a:pt x="119" y="78"/>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302" name="Freeform 1181"/>
            <p:cNvSpPr>
              <a:spLocks noChangeAspect="1"/>
            </p:cNvSpPr>
            <p:nvPr/>
          </p:nvSpPr>
          <p:spPr bwMode="auto">
            <a:xfrm>
              <a:off x="3109" y="2444"/>
              <a:ext cx="17" cy="27"/>
            </a:xfrm>
            <a:custGeom>
              <a:avLst/>
              <a:gdLst>
                <a:gd name="T0" fmla="*/ 9 w 17"/>
                <a:gd name="T1" fmla="*/ 22 h 28"/>
                <a:gd name="T2" fmla="*/ 0 w 17"/>
                <a:gd name="T3" fmla="*/ 22 h 28"/>
                <a:gd name="T4" fmla="*/ 0 w 17"/>
                <a:gd name="T5" fmla="*/ 14 h 28"/>
                <a:gd name="T6" fmla="*/ 0 w 17"/>
                <a:gd name="T7" fmla="*/ 0 h 28"/>
                <a:gd name="T8" fmla="*/ 9 w 17"/>
                <a:gd name="T9" fmla="*/ 0 h 28"/>
                <a:gd name="T10" fmla="*/ 16 w 17"/>
                <a:gd name="T11" fmla="*/ 0 h 28"/>
                <a:gd name="T12" fmla="*/ 16 w 17"/>
                <a:gd name="T13" fmla="*/ 9 h 28"/>
                <a:gd name="T14" fmla="*/ 9 w 17"/>
                <a:gd name="T15" fmla="*/ 9 h 28"/>
                <a:gd name="T16" fmla="*/ 16 w 17"/>
                <a:gd name="T17" fmla="*/ 14 h 28"/>
                <a:gd name="T18" fmla="*/ 9 w 17"/>
                <a:gd name="T19" fmla="*/ 22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8"/>
                <a:gd name="T32" fmla="*/ 17 w 17"/>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8">
                  <a:moveTo>
                    <a:pt x="9" y="27"/>
                  </a:moveTo>
                  <a:lnTo>
                    <a:pt x="0" y="27"/>
                  </a:lnTo>
                  <a:lnTo>
                    <a:pt x="0" y="17"/>
                  </a:lnTo>
                  <a:lnTo>
                    <a:pt x="0" y="0"/>
                  </a:lnTo>
                  <a:lnTo>
                    <a:pt x="9" y="0"/>
                  </a:lnTo>
                  <a:lnTo>
                    <a:pt x="16" y="0"/>
                  </a:lnTo>
                  <a:lnTo>
                    <a:pt x="16" y="9"/>
                  </a:lnTo>
                  <a:lnTo>
                    <a:pt x="9" y="9"/>
                  </a:lnTo>
                  <a:lnTo>
                    <a:pt x="16" y="17"/>
                  </a:lnTo>
                  <a:lnTo>
                    <a:pt x="9" y="27"/>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303" name="Freeform 1182"/>
            <p:cNvSpPr>
              <a:spLocks noChangeAspect="1"/>
            </p:cNvSpPr>
            <p:nvPr/>
          </p:nvSpPr>
          <p:spPr bwMode="auto">
            <a:xfrm>
              <a:off x="3109" y="2444"/>
              <a:ext cx="17" cy="27"/>
            </a:xfrm>
            <a:custGeom>
              <a:avLst/>
              <a:gdLst>
                <a:gd name="T0" fmla="*/ 9 w 17"/>
                <a:gd name="T1" fmla="*/ 22 h 28"/>
                <a:gd name="T2" fmla="*/ 0 w 17"/>
                <a:gd name="T3" fmla="*/ 22 h 28"/>
                <a:gd name="T4" fmla="*/ 0 w 17"/>
                <a:gd name="T5" fmla="*/ 14 h 28"/>
                <a:gd name="T6" fmla="*/ 0 w 17"/>
                <a:gd name="T7" fmla="*/ 0 h 28"/>
                <a:gd name="T8" fmla="*/ 9 w 17"/>
                <a:gd name="T9" fmla="*/ 0 h 28"/>
                <a:gd name="T10" fmla="*/ 16 w 17"/>
                <a:gd name="T11" fmla="*/ 0 h 28"/>
                <a:gd name="T12" fmla="*/ 16 w 17"/>
                <a:gd name="T13" fmla="*/ 9 h 28"/>
                <a:gd name="T14" fmla="*/ 9 w 17"/>
                <a:gd name="T15" fmla="*/ 9 h 28"/>
                <a:gd name="T16" fmla="*/ 16 w 17"/>
                <a:gd name="T17" fmla="*/ 14 h 28"/>
                <a:gd name="T18" fmla="*/ 9 w 17"/>
                <a:gd name="T19" fmla="*/ 22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8"/>
                <a:gd name="T32" fmla="*/ 17 w 17"/>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8">
                  <a:moveTo>
                    <a:pt x="9" y="27"/>
                  </a:moveTo>
                  <a:lnTo>
                    <a:pt x="0" y="27"/>
                  </a:lnTo>
                  <a:lnTo>
                    <a:pt x="0" y="17"/>
                  </a:lnTo>
                  <a:lnTo>
                    <a:pt x="0" y="0"/>
                  </a:lnTo>
                  <a:lnTo>
                    <a:pt x="9" y="0"/>
                  </a:lnTo>
                  <a:lnTo>
                    <a:pt x="16" y="0"/>
                  </a:lnTo>
                  <a:lnTo>
                    <a:pt x="16" y="9"/>
                  </a:lnTo>
                  <a:lnTo>
                    <a:pt x="9" y="9"/>
                  </a:lnTo>
                  <a:lnTo>
                    <a:pt x="16" y="17"/>
                  </a:lnTo>
                  <a:lnTo>
                    <a:pt x="9" y="27"/>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304" name="Freeform 1183"/>
            <p:cNvSpPr>
              <a:spLocks noChangeAspect="1"/>
            </p:cNvSpPr>
            <p:nvPr/>
          </p:nvSpPr>
          <p:spPr bwMode="auto">
            <a:xfrm>
              <a:off x="3095" y="2452"/>
              <a:ext cx="128" cy="171"/>
            </a:xfrm>
            <a:custGeom>
              <a:avLst/>
              <a:gdLst>
                <a:gd name="T0" fmla="*/ 15 w 128"/>
                <a:gd name="T1" fmla="*/ 84 h 181"/>
                <a:gd name="T2" fmla="*/ 0 w 128"/>
                <a:gd name="T3" fmla="*/ 97 h 181"/>
                <a:gd name="T4" fmla="*/ 0 w 128"/>
                <a:gd name="T5" fmla="*/ 129 h 181"/>
                <a:gd name="T6" fmla="*/ 7 w 128"/>
                <a:gd name="T7" fmla="*/ 136 h 181"/>
                <a:gd name="T8" fmla="*/ 29 w 128"/>
                <a:gd name="T9" fmla="*/ 115 h 181"/>
                <a:gd name="T10" fmla="*/ 63 w 128"/>
                <a:gd name="T11" fmla="*/ 97 h 181"/>
                <a:gd name="T12" fmla="*/ 87 w 128"/>
                <a:gd name="T13" fmla="*/ 77 h 181"/>
                <a:gd name="T14" fmla="*/ 102 w 128"/>
                <a:gd name="T15" fmla="*/ 64 h 181"/>
                <a:gd name="T16" fmla="*/ 127 w 128"/>
                <a:gd name="T17" fmla="*/ 12 h 181"/>
                <a:gd name="T18" fmla="*/ 127 w 128"/>
                <a:gd name="T19" fmla="*/ 0 h 181"/>
                <a:gd name="T20" fmla="*/ 118 w 128"/>
                <a:gd name="T21" fmla="*/ 0 h 181"/>
                <a:gd name="T22" fmla="*/ 102 w 128"/>
                <a:gd name="T23" fmla="*/ 8 h 181"/>
                <a:gd name="T24" fmla="*/ 46 w 128"/>
                <a:gd name="T25" fmla="*/ 20 h 181"/>
                <a:gd name="T26" fmla="*/ 39 w 128"/>
                <a:gd name="T27" fmla="*/ 12 h 181"/>
                <a:gd name="T28" fmla="*/ 29 w 128"/>
                <a:gd name="T29" fmla="*/ 8 h 181"/>
                <a:gd name="T30" fmla="*/ 24 w 128"/>
                <a:gd name="T31" fmla="*/ 12 h 181"/>
                <a:gd name="T32" fmla="*/ 24 w 128"/>
                <a:gd name="T33" fmla="*/ 20 h 181"/>
                <a:gd name="T34" fmla="*/ 39 w 128"/>
                <a:gd name="T35" fmla="*/ 32 h 181"/>
                <a:gd name="T36" fmla="*/ 78 w 128"/>
                <a:gd name="T37" fmla="*/ 38 h 181"/>
                <a:gd name="T38" fmla="*/ 87 w 128"/>
                <a:gd name="T39" fmla="*/ 38 h 181"/>
                <a:gd name="T40" fmla="*/ 55 w 128"/>
                <a:gd name="T41" fmla="*/ 71 h 181"/>
                <a:gd name="T42" fmla="*/ 29 w 128"/>
                <a:gd name="T43" fmla="*/ 71 h 181"/>
                <a:gd name="T44" fmla="*/ 15 w 128"/>
                <a:gd name="T45" fmla="*/ 84 h 18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8"/>
                <a:gd name="T70" fmla="*/ 0 h 181"/>
                <a:gd name="T71" fmla="*/ 128 w 128"/>
                <a:gd name="T72" fmla="*/ 181 h 18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8" h="181">
                  <a:moveTo>
                    <a:pt x="15" y="111"/>
                  </a:moveTo>
                  <a:lnTo>
                    <a:pt x="0" y="129"/>
                  </a:lnTo>
                  <a:lnTo>
                    <a:pt x="0" y="171"/>
                  </a:lnTo>
                  <a:lnTo>
                    <a:pt x="7" y="180"/>
                  </a:lnTo>
                  <a:lnTo>
                    <a:pt x="29" y="154"/>
                  </a:lnTo>
                  <a:lnTo>
                    <a:pt x="63" y="129"/>
                  </a:lnTo>
                  <a:lnTo>
                    <a:pt x="87" y="102"/>
                  </a:lnTo>
                  <a:lnTo>
                    <a:pt x="102" y="85"/>
                  </a:lnTo>
                  <a:lnTo>
                    <a:pt x="127" y="17"/>
                  </a:lnTo>
                  <a:lnTo>
                    <a:pt x="127" y="0"/>
                  </a:lnTo>
                  <a:lnTo>
                    <a:pt x="118" y="0"/>
                  </a:lnTo>
                  <a:lnTo>
                    <a:pt x="102" y="8"/>
                  </a:lnTo>
                  <a:lnTo>
                    <a:pt x="46" y="25"/>
                  </a:lnTo>
                  <a:lnTo>
                    <a:pt x="39" y="17"/>
                  </a:lnTo>
                  <a:lnTo>
                    <a:pt x="29" y="8"/>
                  </a:lnTo>
                  <a:lnTo>
                    <a:pt x="24" y="17"/>
                  </a:lnTo>
                  <a:lnTo>
                    <a:pt x="24" y="25"/>
                  </a:lnTo>
                  <a:lnTo>
                    <a:pt x="39" y="42"/>
                  </a:lnTo>
                  <a:lnTo>
                    <a:pt x="78" y="50"/>
                  </a:lnTo>
                  <a:lnTo>
                    <a:pt x="87" y="50"/>
                  </a:lnTo>
                  <a:lnTo>
                    <a:pt x="55" y="94"/>
                  </a:lnTo>
                  <a:lnTo>
                    <a:pt x="29" y="94"/>
                  </a:lnTo>
                  <a:lnTo>
                    <a:pt x="15" y="111"/>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305" name="Freeform 1184"/>
            <p:cNvSpPr>
              <a:spLocks noChangeAspect="1"/>
            </p:cNvSpPr>
            <p:nvPr/>
          </p:nvSpPr>
          <p:spPr bwMode="auto">
            <a:xfrm>
              <a:off x="3095" y="2452"/>
              <a:ext cx="128" cy="171"/>
            </a:xfrm>
            <a:custGeom>
              <a:avLst/>
              <a:gdLst>
                <a:gd name="T0" fmla="*/ 15 w 128"/>
                <a:gd name="T1" fmla="*/ 84 h 181"/>
                <a:gd name="T2" fmla="*/ 0 w 128"/>
                <a:gd name="T3" fmla="*/ 97 h 181"/>
                <a:gd name="T4" fmla="*/ 0 w 128"/>
                <a:gd name="T5" fmla="*/ 129 h 181"/>
                <a:gd name="T6" fmla="*/ 7 w 128"/>
                <a:gd name="T7" fmla="*/ 136 h 181"/>
                <a:gd name="T8" fmla="*/ 29 w 128"/>
                <a:gd name="T9" fmla="*/ 115 h 181"/>
                <a:gd name="T10" fmla="*/ 63 w 128"/>
                <a:gd name="T11" fmla="*/ 97 h 181"/>
                <a:gd name="T12" fmla="*/ 87 w 128"/>
                <a:gd name="T13" fmla="*/ 77 h 181"/>
                <a:gd name="T14" fmla="*/ 102 w 128"/>
                <a:gd name="T15" fmla="*/ 64 h 181"/>
                <a:gd name="T16" fmla="*/ 127 w 128"/>
                <a:gd name="T17" fmla="*/ 12 h 181"/>
                <a:gd name="T18" fmla="*/ 127 w 128"/>
                <a:gd name="T19" fmla="*/ 0 h 181"/>
                <a:gd name="T20" fmla="*/ 118 w 128"/>
                <a:gd name="T21" fmla="*/ 0 h 181"/>
                <a:gd name="T22" fmla="*/ 102 w 128"/>
                <a:gd name="T23" fmla="*/ 8 h 181"/>
                <a:gd name="T24" fmla="*/ 46 w 128"/>
                <a:gd name="T25" fmla="*/ 20 h 181"/>
                <a:gd name="T26" fmla="*/ 39 w 128"/>
                <a:gd name="T27" fmla="*/ 12 h 181"/>
                <a:gd name="T28" fmla="*/ 29 w 128"/>
                <a:gd name="T29" fmla="*/ 8 h 181"/>
                <a:gd name="T30" fmla="*/ 24 w 128"/>
                <a:gd name="T31" fmla="*/ 12 h 181"/>
                <a:gd name="T32" fmla="*/ 24 w 128"/>
                <a:gd name="T33" fmla="*/ 20 h 181"/>
                <a:gd name="T34" fmla="*/ 39 w 128"/>
                <a:gd name="T35" fmla="*/ 32 h 181"/>
                <a:gd name="T36" fmla="*/ 78 w 128"/>
                <a:gd name="T37" fmla="*/ 38 h 181"/>
                <a:gd name="T38" fmla="*/ 87 w 128"/>
                <a:gd name="T39" fmla="*/ 38 h 181"/>
                <a:gd name="T40" fmla="*/ 55 w 128"/>
                <a:gd name="T41" fmla="*/ 71 h 181"/>
                <a:gd name="T42" fmla="*/ 29 w 128"/>
                <a:gd name="T43" fmla="*/ 71 h 181"/>
                <a:gd name="T44" fmla="*/ 15 w 128"/>
                <a:gd name="T45" fmla="*/ 84 h 18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8"/>
                <a:gd name="T70" fmla="*/ 0 h 181"/>
                <a:gd name="T71" fmla="*/ 128 w 128"/>
                <a:gd name="T72" fmla="*/ 181 h 18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8" h="181">
                  <a:moveTo>
                    <a:pt x="15" y="111"/>
                  </a:moveTo>
                  <a:lnTo>
                    <a:pt x="0" y="129"/>
                  </a:lnTo>
                  <a:lnTo>
                    <a:pt x="0" y="171"/>
                  </a:lnTo>
                  <a:lnTo>
                    <a:pt x="7" y="180"/>
                  </a:lnTo>
                  <a:lnTo>
                    <a:pt x="29" y="154"/>
                  </a:lnTo>
                  <a:lnTo>
                    <a:pt x="63" y="129"/>
                  </a:lnTo>
                  <a:lnTo>
                    <a:pt x="87" y="102"/>
                  </a:lnTo>
                  <a:lnTo>
                    <a:pt x="102" y="85"/>
                  </a:lnTo>
                  <a:lnTo>
                    <a:pt x="127" y="17"/>
                  </a:lnTo>
                  <a:lnTo>
                    <a:pt x="127" y="0"/>
                  </a:lnTo>
                  <a:lnTo>
                    <a:pt x="118" y="0"/>
                  </a:lnTo>
                  <a:lnTo>
                    <a:pt x="102" y="8"/>
                  </a:lnTo>
                  <a:lnTo>
                    <a:pt x="46" y="25"/>
                  </a:lnTo>
                  <a:lnTo>
                    <a:pt x="39" y="17"/>
                  </a:lnTo>
                  <a:lnTo>
                    <a:pt x="29" y="8"/>
                  </a:lnTo>
                  <a:lnTo>
                    <a:pt x="24" y="17"/>
                  </a:lnTo>
                  <a:lnTo>
                    <a:pt x="24" y="25"/>
                  </a:lnTo>
                  <a:lnTo>
                    <a:pt x="39" y="42"/>
                  </a:lnTo>
                  <a:lnTo>
                    <a:pt x="78" y="50"/>
                  </a:lnTo>
                  <a:lnTo>
                    <a:pt x="87" y="50"/>
                  </a:lnTo>
                  <a:lnTo>
                    <a:pt x="55" y="94"/>
                  </a:lnTo>
                  <a:lnTo>
                    <a:pt x="29" y="94"/>
                  </a:lnTo>
                  <a:lnTo>
                    <a:pt x="15" y="111"/>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306" name="Freeform 1185"/>
            <p:cNvSpPr>
              <a:spLocks noChangeAspect="1"/>
            </p:cNvSpPr>
            <p:nvPr/>
          </p:nvSpPr>
          <p:spPr bwMode="auto">
            <a:xfrm>
              <a:off x="2373" y="2243"/>
              <a:ext cx="151" cy="169"/>
            </a:xfrm>
            <a:custGeom>
              <a:avLst/>
              <a:gdLst>
                <a:gd name="T0" fmla="*/ 0 w 153"/>
                <a:gd name="T1" fmla="*/ 69 h 178"/>
                <a:gd name="T2" fmla="*/ 7 w 153"/>
                <a:gd name="T3" fmla="*/ 65 h 178"/>
                <a:gd name="T4" fmla="*/ 43 w 153"/>
                <a:gd name="T5" fmla="*/ 65 h 178"/>
                <a:gd name="T6" fmla="*/ 43 w 153"/>
                <a:gd name="T7" fmla="*/ 52 h 178"/>
                <a:gd name="T8" fmla="*/ 58 w 153"/>
                <a:gd name="T9" fmla="*/ 45 h 178"/>
                <a:gd name="T10" fmla="*/ 58 w 153"/>
                <a:gd name="T11" fmla="*/ 11 h 178"/>
                <a:gd name="T12" fmla="*/ 98 w 153"/>
                <a:gd name="T13" fmla="*/ 11 h 178"/>
                <a:gd name="T14" fmla="*/ 98 w 153"/>
                <a:gd name="T15" fmla="*/ 0 h 178"/>
                <a:gd name="T16" fmla="*/ 142 w 153"/>
                <a:gd name="T17" fmla="*/ 25 h 178"/>
                <a:gd name="T18" fmla="*/ 117 w 153"/>
                <a:gd name="T19" fmla="*/ 25 h 178"/>
                <a:gd name="T20" fmla="*/ 134 w 153"/>
                <a:gd name="T21" fmla="*/ 130 h 178"/>
                <a:gd name="T22" fmla="*/ 83 w 153"/>
                <a:gd name="T23" fmla="*/ 130 h 178"/>
                <a:gd name="T24" fmla="*/ 74 w 153"/>
                <a:gd name="T25" fmla="*/ 137 h 178"/>
                <a:gd name="T26" fmla="*/ 66 w 153"/>
                <a:gd name="T27" fmla="*/ 130 h 178"/>
                <a:gd name="T28" fmla="*/ 50 w 153"/>
                <a:gd name="T29" fmla="*/ 137 h 178"/>
                <a:gd name="T30" fmla="*/ 43 w 153"/>
                <a:gd name="T31" fmla="*/ 122 h 178"/>
                <a:gd name="T32" fmla="*/ 24 w 153"/>
                <a:gd name="T33" fmla="*/ 117 h 178"/>
                <a:gd name="T34" fmla="*/ 7 w 153"/>
                <a:gd name="T35" fmla="*/ 117 h 178"/>
                <a:gd name="T36" fmla="*/ 0 w 153"/>
                <a:gd name="T37" fmla="*/ 122 h 178"/>
                <a:gd name="T38" fmla="*/ 7 w 153"/>
                <a:gd name="T39" fmla="*/ 98 h 178"/>
                <a:gd name="T40" fmla="*/ 0 w 153"/>
                <a:gd name="T41" fmla="*/ 90 h 178"/>
                <a:gd name="T42" fmla="*/ 7 w 153"/>
                <a:gd name="T43" fmla="*/ 77 h 178"/>
                <a:gd name="T44" fmla="*/ 0 w 153"/>
                <a:gd name="T45" fmla="*/ 69 h 17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3"/>
                <a:gd name="T70" fmla="*/ 0 h 178"/>
                <a:gd name="T71" fmla="*/ 153 w 153"/>
                <a:gd name="T72" fmla="*/ 178 h 17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3" h="178">
                  <a:moveTo>
                    <a:pt x="0" y="90"/>
                  </a:moveTo>
                  <a:lnTo>
                    <a:pt x="7" y="84"/>
                  </a:lnTo>
                  <a:lnTo>
                    <a:pt x="48" y="84"/>
                  </a:lnTo>
                  <a:lnTo>
                    <a:pt x="48" y="67"/>
                  </a:lnTo>
                  <a:lnTo>
                    <a:pt x="63" y="58"/>
                  </a:lnTo>
                  <a:lnTo>
                    <a:pt x="63" y="16"/>
                  </a:lnTo>
                  <a:lnTo>
                    <a:pt x="103" y="16"/>
                  </a:lnTo>
                  <a:lnTo>
                    <a:pt x="103" y="0"/>
                  </a:lnTo>
                  <a:lnTo>
                    <a:pt x="152" y="32"/>
                  </a:lnTo>
                  <a:lnTo>
                    <a:pt x="127" y="32"/>
                  </a:lnTo>
                  <a:lnTo>
                    <a:pt x="144" y="168"/>
                  </a:lnTo>
                  <a:lnTo>
                    <a:pt x="88" y="168"/>
                  </a:lnTo>
                  <a:lnTo>
                    <a:pt x="79" y="177"/>
                  </a:lnTo>
                  <a:lnTo>
                    <a:pt x="71" y="168"/>
                  </a:lnTo>
                  <a:lnTo>
                    <a:pt x="55" y="177"/>
                  </a:lnTo>
                  <a:lnTo>
                    <a:pt x="48" y="159"/>
                  </a:lnTo>
                  <a:lnTo>
                    <a:pt x="24" y="152"/>
                  </a:lnTo>
                  <a:lnTo>
                    <a:pt x="7" y="152"/>
                  </a:lnTo>
                  <a:lnTo>
                    <a:pt x="0" y="159"/>
                  </a:lnTo>
                  <a:lnTo>
                    <a:pt x="7" y="126"/>
                  </a:lnTo>
                  <a:lnTo>
                    <a:pt x="0" y="117"/>
                  </a:lnTo>
                  <a:lnTo>
                    <a:pt x="7" y="100"/>
                  </a:lnTo>
                  <a:lnTo>
                    <a:pt x="0" y="90"/>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307" name="Freeform 1186"/>
            <p:cNvSpPr>
              <a:spLocks noChangeAspect="1"/>
            </p:cNvSpPr>
            <p:nvPr/>
          </p:nvSpPr>
          <p:spPr bwMode="auto">
            <a:xfrm>
              <a:off x="2373" y="2243"/>
              <a:ext cx="151" cy="169"/>
            </a:xfrm>
            <a:custGeom>
              <a:avLst/>
              <a:gdLst>
                <a:gd name="T0" fmla="*/ 0 w 153"/>
                <a:gd name="T1" fmla="*/ 69 h 178"/>
                <a:gd name="T2" fmla="*/ 7 w 153"/>
                <a:gd name="T3" fmla="*/ 65 h 178"/>
                <a:gd name="T4" fmla="*/ 43 w 153"/>
                <a:gd name="T5" fmla="*/ 65 h 178"/>
                <a:gd name="T6" fmla="*/ 43 w 153"/>
                <a:gd name="T7" fmla="*/ 52 h 178"/>
                <a:gd name="T8" fmla="*/ 58 w 153"/>
                <a:gd name="T9" fmla="*/ 45 h 178"/>
                <a:gd name="T10" fmla="*/ 58 w 153"/>
                <a:gd name="T11" fmla="*/ 11 h 178"/>
                <a:gd name="T12" fmla="*/ 98 w 153"/>
                <a:gd name="T13" fmla="*/ 11 h 178"/>
                <a:gd name="T14" fmla="*/ 98 w 153"/>
                <a:gd name="T15" fmla="*/ 0 h 178"/>
                <a:gd name="T16" fmla="*/ 142 w 153"/>
                <a:gd name="T17" fmla="*/ 25 h 178"/>
                <a:gd name="T18" fmla="*/ 117 w 153"/>
                <a:gd name="T19" fmla="*/ 25 h 178"/>
                <a:gd name="T20" fmla="*/ 134 w 153"/>
                <a:gd name="T21" fmla="*/ 130 h 178"/>
                <a:gd name="T22" fmla="*/ 83 w 153"/>
                <a:gd name="T23" fmla="*/ 130 h 178"/>
                <a:gd name="T24" fmla="*/ 74 w 153"/>
                <a:gd name="T25" fmla="*/ 137 h 178"/>
                <a:gd name="T26" fmla="*/ 66 w 153"/>
                <a:gd name="T27" fmla="*/ 130 h 178"/>
                <a:gd name="T28" fmla="*/ 50 w 153"/>
                <a:gd name="T29" fmla="*/ 137 h 178"/>
                <a:gd name="T30" fmla="*/ 43 w 153"/>
                <a:gd name="T31" fmla="*/ 122 h 178"/>
                <a:gd name="T32" fmla="*/ 24 w 153"/>
                <a:gd name="T33" fmla="*/ 117 h 178"/>
                <a:gd name="T34" fmla="*/ 7 w 153"/>
                <a:gd name="T35" fmla="*/ 117 h 178"/>
                <a:gd name="T36" fmla="*/ 0 w 153"/>
                <a:gd name="T37" fmla="*/ 122 h 178"/>
                <a:gd name="T38" fmla="*/ 7 w 153"/>
                <a:gd name="T39" fmla="*/ 98 h 178"/>
                <a:gd name="T40" fmla="*/ 0 w 153"/>
                <a:gd name="T41" fmla="*/ 90 h 178"/>
                <a:gd name="T42" fmla="*/ 7 w 153"/>
                <a:gd name="T43" fmla="*/ 77 h 178"/>
                <a:gd name="T44" fmla="*/ 0 w 153"/>
                <a:gd name="T45" fmla="*/ 69 h 17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3"/>
                <a:gd name="T70" fmla="*/ 0 h 178"/>
                <a:gd name="T71" fmla="*/ 153 w 153"/>
                <a:gd name="T72" fmla="*/ 178 h 17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3" h="178">
                  <a:moveTo>
                    <a:pt x="0" y="90"/>
                  </a:moveTo>
                  <a:lnTo>
                    <a:pt x="7" y="84"/>
                  </a:lnTo>
                  <a:lnTo>
                    <a:pt x="48" y="84"/>
                  </a:lnTo>
                  <a:lnTo>
                    <a:pt x="48" y="67"/>
                  </a:lnTo>
                  <a:lnTo>
                    <a:pt x="63" y="58"/>
                  </a:lnTo>
                  <a:lnTo>
                    <a:pt x="63" y="16"/>
                  </a:lnTo>
                  <a:lnTo>
                    <a:pt x="103" y="16"/>
                  </a:lnTo>
                  <a:lnTo>
                    <a:pt x="103" y="0"/>
                  </a:lnTo>
                  <a:lnTo>
                    <a:pt x="152" y="32"/>
                  </a:lnTo>
                  <a:lnTo>
                    <a:pt x="127" y="32"/>
                  </a:lnTo>
                  <a:lnTo>
                    <a:pt x="144" y="168"/>
                  </a:lnTo>
                  <a:lnTo>
                    <a:pt x="88" y="168"/>
                  </a:lnTo>
                  <a:lnTo>
                    <a:pt x="79" y="177"/>
                  </a:lnTo>
                  <a:lnTo>
                    <a:pt x="71" y="168"/>
                  </a:lnTo>
                  <a:lnTo>
                    <a:pt x="55" y="177"/>
                  </a:lnTo>
                  <a:lnTo>
                    <a:pt x="48" y="159"/>
                  </a:lnTo>
                  <a:lnTo>
                    <a:pt x="24" y="152"/>
                  </a:lnTo>
                  <a:lnTo>
                    <a:pt x="7" y="152"/>
                  </a:lnTo>
                  <a:lnTo>
                    <a:pt x="0" y="159"/>
                  </a:lnTo>
                  <a:lnTo>
                    <a:pt x="7" y="126"/>
                  </a:lnTo>
                  <a:lnTo>
                    <a:pt x="0" y="117"/>
                  </a:lnTo>
                  <a:lnTo>
                    <a:pt x="7" y="100"/>
                  </a:lnTo>
                  <a:lnTo>
                    <a:pt x="0" y="90"/>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308" name="Freeform 1187"/>
            <p:cNvSpPr>
              <a:spLocks noChangeAspect="1"/>
            </p:cNvSpPr>
            <p:nvPr/>
          </p:nvSpPr>
          <p:spPr bwMode="auto">
            <a:xfrm>
              <a:off x="2372" y="2233"/>
              <a:ext cx="103" cy="97"/>
            </a:xfrm>
            <a:custGeom>
              <a:avLst/>
              <a:gdLst>
                <a:gd name="T0" fmla="*/ 0 w 105"/>
                <a:gd name="T1" fmla="*/ 75 h 103"/>
                <a:gd name="T2" fmla="*/ 7 w 105"/>
                <a:gd name="T3" fmla="*/ 70 h 103"/>
                <a:gd name="T4" fmla="*/ 43 w 105"/>
                <a:gd name="T5" fmla="*/ 70 h 103"/>
                <a:gd name="T6" fmla="*/ 43 w 105"/>
                <a:gd name="T7" fmla="*/ 57 h 103"/>
                <a:gd name="T8" fmla="*/ 59 w 105"/>
                <a:gd name="T9" fmla="*/ 51 h 103"/>
                <a:gd name="T10" fmla="*/ 59 w 105"/>
                <a:gd name="T11" fmla="*/ 20 h 103"/>
                <a:gd name="T12" fmla="*/ 94 w 105"/>
                <a:gd name="T13" fmla="*/ 20 h 103"/>
                <a:gd name="T14" fmla="*/ 94 w 105"/>
                <a:gd name="T15" fmla="*/ 8 h 103"/>
                <a:gd name="T16" fmla="*/ 43 w 105"/>
                <a:gd name="T17" fmla="*/ 0 h 103"/>
                <a:gd name="T18" fmla="*/ 34 w 105"/>
                <a:gd name="T19" fmla="*/ 11 h 103"/>
                <a:gd name="T20" fmla="*/ 26 w 105"/>
                <a:gd name="T21" fmla="*/ 20 h 103"/>
                <a:gd name="T22" fmla="*/ 24 w 105"/>
                <a:gd name="T23" fmla="*/ 39 h 103"/>
                <a:gd name="T24" fmla="*/ 0 w 105"/>
                <a:gd name="T25" fmla="*/ 63 h 103"/>
                <a:gd name="T26" fmla="*/ 0 w 105"/>
                <a:gd name="T27" fmla="*/ 75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5"/>
                <a:gd name="T43" fmla="*/ 0 h 103"/>
                <a:gd name="T44" fmla="*/ 105 w 105"/>
                <a:gd name="T45" fmla="*/ 103 h 1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5" h="103">
                  <a:moveTo>
                    <a:pt x="0" y="102"/>
                  </a:moveTo>
                  <a:lnTo>
                    <a:pt x="7" y="95"/>
                  </a:lnTo>
                  <a:lnTo>
                    <a:pt x="48" y="95"/>
                  </a:lnTo>
                  <a:lnTo>
                    <a:pt x="48" y="78"/>
                  </a:lnTo>
                  <a:lnTo>
                    <a:pt x="64" y="69"/>
                  </a:lnTo>
                  <a:lnTo>
                    <a:pt x="64" y="26"/>
                  </a:lnTo>
                  <a:lnTo>
                    <a:pt x="104" y="26"/>
                  </a:lnTo>
                  <a:lnTo>
                    <a:pt x="104" y="9"/>
                  </a:lnTo>
                  <a:lnTo>
                    <a:pt x="48" y="0"/>
                  </a:lnTo>
                  <a:lnTo>
                    <a:pt x="39" y="16"/>
                  </a:lnTo>
                  <a:lnTo>
                    <a:pt x="31" y="26"/>
                  </a:lnTo>
                  <a:lnTo>
                    <a:pt x="24" y="53"/>
                  </a:lnTo>
                  <a:lnTo>
                    <a:pt x="0" y="85"/>
                  </a:lnTo>
                  <a:lnTo>
                    <a:pt x="0" y="102"/>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309" name="Freeform 1188"/>
            <p:cNvSpPr>
              <a:spLocks noChangeAspect="1"/>
            </p:cNvSpPr>
            <p:nvPr/>
          </p:nvSpPr>
          <p:spPr bwMode="auto">
            <a:xfrm>
              <a:off x="2372" y="2233"/>
              <a:ext cx="103" cy="97"/>
            </a:xfrm>
            <a:custGeom>
              <a:avLst/>
              <a:gdLst>
                <a:gd name="T0" fmla="*/ 0 w 105"/>
                <a:gd name="T1" fmla="*/ 75 h 103"/>
                <a:gd name="T2" fmla="*/ 7 w 105"/>
                <a:gd name="T3" fmla="*/ 70 h 103"/>
                <a:gd name="T4" fmla="*/ 43 w 105"/>
                <a:gd name="T5" fmla="*/ 70 h 103"/>
                <a:gd name="T6" fmla="*/ 43 w 105"/>
                <a:gd name="T7" fmla="*/ 57 h 103"/>
                <a:gd name="T8" fmla="*/ 59 w 105"/>
                <a:gd name="T9" fmla="*/ 51 h 103"/>
                <a:gd name="T10" fmla="*/ 59 w 105"/>
                <a:gd name="T11" fmla="*/ 20 h 103"/>
                <a:gd name="T12" fmla="*/ 94 w 105"/>
                <a:gd name="T13" fmla="*/ 20 h 103"/>
                <a:gd name="T14" fmla="*/ 94 w 105"/>
                <a:gd name="T15" fmla="*/ 8 h 103"/>
                <a:gd name="T16" fmla="*/ 43 w 105"/>
                <a:gd name="T17" fmla="*/ 0 h 103"/>
                <a:gd name="T18" fmla="*/ 34 w 105"/>
                <a:gd name="T19" fmla="*/ 11 h 103"/>
                <a:gd name="T20" fmla="*/ 26 w 105"/>
                <a:gd name="T21" fmla="*/ 20 h 103"/>
                <a:gd name="T22" fmla="*/ 24 w 105"/>
                <a:gd name="T23" fmla="*/ 39 h 103"/>
                <a:gd name="T24" fmla="*/ 0 w 105"/>
                <a:gd name="T25" fmla="*/ 63 h 103"/>
                <a:gd name="T26" fmla="*/ 0 w 105"/>
                <a:gd name="T27" fmla="*/ 75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5"/>
                <a:gd name="T43" fmla="*/ 0 h 103"/>
                <a:gd name="T44" fmla="*/ 105 w 105"/>
                <a:gd name="T45" fmla="*/ 103 h 1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5" h="103">
                  <a:moveTo>
                    <a:pt x="0" y="102"/>
                  </a:moveTo>
                  <a:lnTo>
                    <a:pt x="7" y="95"/>
                  </a:lnTo>
                  <a:lnTo>
                    <a:pt x="48" y="95"/>
                  </a:lnTo>
                  <a:lnTo>
                    <a:pt x="48" y="78"/>
                  </a:lnTo>
                  <a:lnTo>
                    <a:pt x="64" y="69"/>
                  </a:lnTo>
                  <a:lnTo>
                    <a:pt x="64" y="26"/>
                  </a:lnTo>
                  <a:lnTo>
                    <a:pt x="104" y="26"/>
                  </a:lnTo>
                  <a:lnTo>
                    <a:pt x="104" y="9"/>
                  </a:lnTo>
                  <a:lnTo>
                    <a:pt x="48" y="0"/>
                  </a:lnTo>
                  <a:lnTo>
                    <a:pt x="39" y="16"/>
                  </a:lnTo>
                  <a:lnTo>
                    <a:pt x="31" y="26"/>
                  </a:lnTo>
                  <a:lnTo>
                    <a:pt x="24" y="53"/>
                  </a:lnTo>
                  <a:lnTo>
                    <a:pt x="0" y="85"/>
                  </a:lnTo>
                  <a:lnTo>
                    <a:pt x="0" y="102"/>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310" name="Freeform 1189"/>
            <p:cNvSpPr>
              <a:spLocks noChangeAspect="1"/>
            </p:cNvSpPr>
            <p:nvPr/>
          </p:nvSpPr>
          <p:spPr bwMode="auto">
            <a:xfrm>
              <a:off x="2365" y="2388"/>
              <a:ext cx="79" cy="57"/>
            </a:xfrm>
            <a:custGeom>
              <a:avLst/>
              <a:gdLst>
                <a:gd name="T0" fmla="*/ 8 w 79"/>
                <a:gd name="T1" fmla="*/ 39 h 60"/>
                <a:gd name="T2" fmla="*/ 14 w 79"/>
                <a:gd name="T3" fmla="*/ 39 h 60"/>
                <a:gd name="T4" fmla="*/ 31 w 79"/>
                <a:gd name="T5" fmla="*/ 33 h 60"/>
                <a:gd name="T6" fmla="*/ 38 w 79"/>
                <a:gd name="T7" fmla="*/ 39 h 60"/>
                <a:gd name="T8" fmla="*/ 46 w 79"/>
                <a:gd name="T9" fmla="*/ 33 h 60"/>
                <a:gd name="T10" fmla="*/ 31 w 79"/>
                <a:gd name="T11" fmla="*/ 33 h 60"/>
                <a:gd name="T12" fmla="*/ 8 w 79"/>
                <a:gd name="T13" fmla="*/ 33 h 60"/>
                <a:gd name="T14" fmla="*/ 0 w 79"/>
                <a:gd name="T15" fmla="*/ 19 h 60"/>
                <a:gd name="T16" fmla="*/ 8 w 79"/>
                <a:gd name="T17" fmla="*/ 6 h 60"/>
                <a:gd name="T18" fmla="*/ 14 w 79"/>
                <a:gd name="T19" fmla="*/ 0 h 60"/>
                <a:gd name="T20" fmla="*/ 31 w 79"/>
                <a:gd name="T21" fmla="*/ 0 h 60"/>
                <a:gd name="T22" fmla="*/ 55 w 79"/>
                <a:gd name="T23" fmla="*/ 6 h 60"/>
                <a:gd name="T24" fmla="*/ 62 w 79"/>
                <a:gd name="T25" fmla="*/ 19 h 60"/>
                <a:gd name="T26" fmla="*/ 78 w 79"/>
                <a:gd name="T27" fmla="*/ 46 h 60"/>
                <a:gd name="T28" fmla="*/ 46 w 79"/>
                <a:gd name="T29" fmla="*/ 46 h 60"/>
                <a:gd name="T30" fmla="*/ 8 w 79"/>
                <a:gd name="T31" fmla="*/ 46 h 60"/>
                <a:gd name="T32" fmla="*/ 8 w 79"/>
                <a:gd name="T33" fmla="*/ 39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
                <a:gd name="T52" fmla="*/ 0 h 60"/>
                <a:gd name="T53" fmla="*/ 79 w 79"/>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 h="60">
                  <a:moveTo>
                    <a:pt x="8" y="49"/>
                  </a:moveTo>
                  <a:lnTo>
                    <a:pt x="14" y="49"/>
                  </a:lnTo>
                  <a:lnTo>
                    <a:pt x="31" y="43"/>
                  </a:lnTo>
                  <a:lnTo>
                    <a:pt x="38" y="49"/>
                  </a:lnTo>
                  <a:lnTo>
                    <a:pt x="46" y="43"/>
                  </a:lnTo>
                  <a:lnTo>
                    <a:pt x="31" y="43"/>
                  </a:lnTo>
                  <a:lnTo>
                    <a:pt x="8" y="43"/>
                  </a:lnTo>
                  <a:lnTo>
                    <a:pt x="0" y="24"/>
                  </a:lnTo>
                  <a:lnTo>
                    <a:pt x="8" y="6"/>
                  </a:lnTo>
                  <a:lnTo>
                    <a:pt x="14" y="0"/>
                  </a:lnTo>
                  <a:lnTo>
                    <a:pt x="31" y="0"/>
                  </a:lnTo>
                  <a:lnTo>
                    <a:pt x="55" y="6"/>
                  </a:lnTo>
                  <a:lnTo>
                    <a:pt x="62" y="24"/>
                  </a:lnTo>
                  <a:lnTo>
                    <a:pt x="78" y="59"/>
                  </a:lnTo>
                  <a:lnTo>
                    <a:pt x="46" y="59"/>
                  </a:lnTo>
                  <a:lnTo>
                    <a:pt x="8" y="59"/>
                  </a:lnTo>
                  <a:lnTo>
                    <a:pt x="8" y="49"/>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311" name="Freeform 1190"/>
            <p:cNvSpPr>
              <a:spLocks noChangeAspect="1"/>
            </p:cNvSpPr>
            <p:nvPr/>
          </p:nvSpPr>
          <p:spPr bwMode="auto">
            <a:xfrm>
              <a:off x="2365" y="2388"/>
              <a:ext cx="79" cy="57"/>
            </a:xfrm>
            <a:custGeom>
              <a:avLst/>
              <a:gdLst>
                <a:gd name="T0" fmla="*/ 8 w 79"/>
                <a:gd name="T1" fmla="*/ 39 h 60"/>
                <a:gd name="T2" fmla="*/ 14 w 79"/>
                <a:gd name="T3" fmla="*/ 39 h 60"/>
                <a:gd name="T4" fmla="*/ 31 w 79"/>
                <a:gd name="T5" fmla="*/ 33 h 60"/>
                <a:gd name="T6" fmla="*/ 38 w 79"/>
                <a:gd name="T7" fmla="*/ 39 h 60"/>
                <a:gd name="T8" fmla="*/ 46 w 79"/>
                <a:gd name="T9" fmla="*/ 33 h 60"/>
                <a:gd name="T10" fmla="*/ 31 w 79"/>
                <a:gd name="T11" fmla="*/ 33 h 60"/>
                <a:gd name="T12" fmla="*/ 8 w 79"/>
                <a:gd name="T13" fmla="*/ 33 h 60"/>
                <a:gd name="T14" fmla="*/ 0 w 79"/>
                <a:gd name="T15" fmla="*/ 19 h 60"/>
                <a:gd name="T16" fmla="*/ 8 w 79"/>
                <a:gd name="T17" fmla="*/ 6 h 60"/>
                <a:gd name="T18" fmla="*/ 14 w 79"/>
                <a:gd name="T19" fmla="*/ 0 h 60"/>
                <a:gd name="T20" fmla="*/ 31 w 79"/>
                <a:gd name="T21" fmla="*/ 0 h 60"/>
                <a:gd name="T22" fmla="*/ 55 w 79"/>
                <a:gd name="T23" fmla="*/ 6 h 60"/>
                <a:gd name="T24" fmla="*/ 62 w 79"/>
                <a:gd name="T25" fmla="*/ 19 h 60"/>
                <a:gd name="T26" fmla="*/ 78 w 79"/>
                <a:gd name="T27" fmla="*/ 46 h 60"/>
                <a:gd name="T28" fmla="*/ 46 w 79"/>
                <a:gd name="T29" fmla="*/ 46 h 60"/>
                <a:gd name="T30" fmla="*/ 8 w 79"/>
                <a:gd name="T31" fmla="*/ 46 h 60"/>
                <a:gd name="T32" fmla="*/ 8 w 79"/>
                <a:gd name="T33" fmla="*/ 39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
                <a:gd name="T52" fmla="*/ 0 h 60"/>
                <a:gd name="T53" fmla="*/ 79 w 79"/>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 h="60">
                  <a:moveTo>
                    <a:pt x="8" y="49"/>
                  </a:moveTo>
                  <a:lnTo>
                    <a:pt x="14" y="49"/>
                  </a:lnTo>
                  <a:lnTo>
                    <a:pt x="31" y="43"/>
                  </a:lnTo>
                  <a:lnTo>
                    <a:pt x="38" y="49"/>
                  </a:lnTo>
                  <a:lnTo>
                    <a:pt x="46" y="43"/>
                  </a:lnTo>
                  <a:lnTo>
                    <a:pt x="31" y="43"/>
                  </a:lnTo>
                  <a:lnTo>
                    <a:pt x="8" y="43"/>
                  </a:lnTo>
                  <a:lnTo>
                    <a:pt x="0" y="24"/>
                  </a:lnTo>
                  <a:lnTo>
                    <a:pt x="8" y="6"/>
                  </a:lnTo>
                  <a:lnTo>
                    <a:pt x="14" y="0"/>
                  </a:lnTo>
                  <a:lnTo>
                    <a:pt x="31" y="0"/>
                  </a:lnTo>
                  <a:lnTo>
                    <a:pt x="55" y="6"/>
                  </a:lnTo>
                  <a:lnTo>
                    <a:pt x="62" y="24"/>
                  </a:lnTo>
                  <a:lnTo>
                    <a:pt x="78" y="59"/>
                  </a:lnTo>
                  <a:lnTo>
                    <a:pt x="46" y="59"/>
                  </a:lnTo>
                  <a:lnTo>
                    <a:pt x="8" y="59"/>
                  </a:lnTo>
                  <a:lnTo>
                    <a:pt x="8" y="49"/>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312" name="Freeform 1191"/>
            <p:cNvSpPr>
              <a:spLocks noChangeAspect="1"/>
            </p:cNvSpPr>
            <p:nvPr/>
          </p:nvSpPr>
          <p:spPr bwMode="auto">
            <a:xfrm>
              <a:off x="2373" y="2428"/>
              <a:ext cx="40" cy="16"/>
            </a:xfrm>
            <a:custGeom>
              <a:avLst/>
              <a:gdLst>
                <a:gd name="T0" fmla="*/ 0 w 41"/>
                <a:gd name="T1" fmla="*/ 11 h 17"/>
                <a:gd name="T2" fmla="*/ 7 w 41"/>
                <a:gd name="T3" fmla="*/ 11 h 17"/>
                <a:gd name="T4" fmla="*/ 20 w 41"/>
                <a:gd name="T5" fmla="*/ 0 h 17"/>
                <a:gd name="T6" fmla="*/ 26 w 41"/>
                <a:gd name="T7" fmla="*/ 11 h 17"/>
                <a:gd name="T8" fmla="*/ 35 w 41"/>
                <a:gd name="T9" fmla="*/ 0 h 17"/>
                <a:gd name="T10" fmla="*/ 20 w 41"/>
                <a:gd name="T11" fmla="*/ 0 h 17"/>
                <a:gd name="T12" fmla="*/ 0 w 41"/>
                <a:gd name="T13" fmla="*/ 0 h 17"/>
                <a:gd name="T14" fmla="*/ 0 w 41"/>
                <a:gd name="T15" fmla="*/ 11 h 17"/>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17"/>
                <a:gd name="T26" fmla="*/ 41 w 41"/>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17">
                  <a:moveTo>
                    <a:pt x="0" y="16"/>
                  </a:moveTo>
                  <a:lnTo>
                    <a:pt x="7" y="16"/>
                  </a:lnTo>
                  <a:lnTo>
                    <a:pt x="24" y="0"/>
                  </a:lnTo>
                  <a:lnTo>
                    <a:pt x="31" y="16"/>
                  </a:lnTo>
                  <a:lnTo>
                    <a:pt x="40" y="0"/>
                  </a:lnTo>
                  <a:lnTo>
                    <a:pt x="24" y="0"/>
                  </a:lnTo>
                  <a:lnTo>
                    <a:pt x="0" y="0"/>
                  </a:lnTo>
                  <a:lnTo>
                    <a:pt x="0" y="16"/>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313" name="Freeform 1192"/>
            <p:cNvSpPr>
              <a:spLocks noChangeAspect="1"/>
            </p:cNvSpPr>
            <p:nvPr/>
          </p:nvSpPr>
          <p:spPr bwMode="auto">
            <a:xfrm>
              <a:off x="2373" y="2428"/>
              <a:ext cx="40" cy="16"/>
            </a:xfrm>
            <a:custGeom>
              <a:avLst/>
              <a:gdLst>
                <a:gd name="T0" fmla="*/ 0 w 41"/>
                <a:gd name="T1" fmla="*/ 11 h 17"/>
                <a:gd name="T2" fmla="*/ 7 w 41"/>
                <a:gd name="T3" fmla="*/ 11 h 17"/>
                <a:gd name="T4" fmla="*/ 20 w 41"/>
                <a:gd name="T5" fmla="*/ 0 h 17"/>
                <a:gd name="T6" fmla="*/ 26 w 41"/>
                <a:gd name="T7" fmla="*/ 11 h 17"/>
                <a:gd name="T8" fmla="*/ 35 w 41"/>
                <a:gd name="T9" fmla="*/ 0 h 17"/>
                <a:gd name="T10" fmla="*/ 20 w 41"/>
                <a:gd name="T11" fmla="*/ 0 h 17"/>
                <a:gd name="T12" fmla="*/ 0 w 41"/>
                <a:gd name="T13" fmla="*/ 0 h 17"/>
                <a:gd name="T14" fmla="*/ 0 w 41"/>
                <a:gd name="T15" fmla="*/ 11 h 17"/>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17"/>
                <a:gd name="T26" fmla="*/ 41 w 41"/>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17">
                  <a:moveTo>
                    <a:pt x="0" y="16"/>
                  </a:moveTo>
                  <a:lnTo>
                    <a:pt x="7" y="16"/>
                  </a:lnTo>
                  <a:lnTo>
                    <a:pt x="24" y="0"/>
                  </a:lnTo>
                  <a:lnTo>
                    <a:pt x="31" y="16"/>
                  </a:lnTo>
                  <a:lnTo>
                    <a:pt x="40" y="0"/>
                  </a:lnTo>
                  <a:lnTo>
                    <a:pt x="24" y="0"/>
                  </a:lnTo>
                  <a:lnTo>
                    <a:pt x="0" y="0"/>
                  </a:lnTo>
                  <a:lnTo>
                    <a:pt x="0" y="16"/>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314" name="Freeform 1193"/>
            <p:cNvSpPr>
              <a:spLocks noChangeAspect="1"/>
            </p:cNvSpPr>
            <p:nvPr/>
          </p:nvSpPr>
          <p:spPr bwMode="auto">
            <a:xfrm>
              <a:off x="2373" y="2444"/>
              <a:ext cx="40" cy="27"/>
            </a:xfrm>
            <a:custGeom>
              <a:avLst/>
              <a:gdLst>
                <a:gd name="T0" fmla="*/ 20 w 41"/>
                <a:gd name="T1" fmla="*/ 22 h 28"/>
                <a:gd name="T2" fmla="*/ 35 w 41"/>
                <a:gd name="T3" fmla="*/ 9 h 28"/>
                <a:gd name="T4" fmla="*/ 35 w 41"/>
                <a:gd name="T5" fmla="*/ 0 h 28"/>
                <a:gd name="T6" fmla="*/ 0 w 41"/>
                <a:gd name="T7" fmla="*/ 0 h 28"/>
                <a:gd name="T8" fmla="*/ 16 w 41"/>
                <a:gd name="T9" fmla="*/ 9 h 28"/>
                <a:gd name="T10" fmla="*/ 16 w 41"/>
                <a:gd name="T11" fmla="*/ 14 h 28"/>
                <a:gd name="T12" fmla="*/ 20 w 41"/>
                <a:gd name="T13" fmla="*/ 22 h 28"/>
                <a:gd name="T14" fmla="*/ 0 60000 65536"/>
                <a:gd name="T15" fmla="*/ 0 60000 65536"/>
                <a:gd name="T16" fmla="*/ 0 60000 65536"/>
                <a:gd name="T17" fmla="*/ 0 60000 65536"/>
                <a:gd name="T18" fmla="*/ 0 60000 65536"/>
                <a:gd name="T19" fmla="*/ 0 60000 65536"/>
                <a:gd name="T20" fmla="*/ 0 60000 65536"/>
                <a:gd name="T21" fmla="*/ 0 w 41"/>
                <a:gd name="T22" fmla="*/ 0 h 28"/>
                <a:gd name="T23" fmla="*/ 41 w 41"/>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8">
                  <a:moveTo>
                    <a:pt x="24" y="27"/>
                  </a:moveTo>
                  <a:lnTo>
                    <a:pt x="40" y="9"/>
                  </a:lnTo>
                  <a:lnTo>
                    <a:pt x="40" y="0"/>
                  </a:lnTo>
                  <a:lnTo>
                    <a:pt x="0" y="0"/>
                  </a:lnTo>
                  <a:lnTo>
                    <a:pt x="16" y="9"/>
                  </a:lnTo>
                  <a:lnTo>
                    <a:pt x="16" y="17"/>
                  </a:lnTo>
                  <a:lnTo>
                    <a:pt x="24" y="27"/>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315" name="Freeform 1194"/>
            <p:cNvSpPr>
              <a:spLocks noChangeAspect="1"/>
            </p:cNvSpPr>
            <p:nvPr/>
          </p:nvSpPr>
          <p:spPr bwMode="auto">
            <a:xfrm>
              <a:off x="2373" y="2444"/>
              <a:ext cx="40" cy="27"/>
            </a:xfrm>
            <a:custGeom>
              <a:avLst/>
              <a:gdLst>
                <a:gd name="T0" fmla="*/ 20 w 41"/>
                <a:gd name="T1" fmla="*/ 22 h 28"/>
                <a:gd name="T2" fmla="*/ 35 w 41"/>
                <a:gd name="T3" fmla="*/ 9 h 28"/>
                <a:gd name="T4" fmla="*/ 35 w 41"/>
                <a:gd name="T5" fmla="*/ 0 h 28"/>
                <a:gd name="T6" fmla="*/ 0 w 41"/>
                <a:gd name="T7" fmla="*/ 0 h 28"/>
                <a:gd name="T8" fmla="*/ 16 w 41"/>
                <a:gd name="T9" fmla="*/ 9 h 28"/>
                <a:gd name="T10" fmla="*/ 16 w 41"/>
                <a:gd name="T11" fmla="*/ 14 h 28"/>
                <a:gd name="T12" fmla="*/ 20 w 41"/>
                <a:gd name="T13" fmla="*/ 22 h 28"/>
                <a:gd name="T14" fmla="*/ 0 60000 65536"/>
                <a:gd name="T15" fmla="*/ 0 60000 65536"/>
                <a:gd name="T16" fmla="*/ 0 60000 65536"/>
                <a:gd name="T17" fmla="*/ 0 60000 65536"/>
                <a:gd name="T18" fmla="*/ 0 60000 65536"/>
                <a:gd name="T19" fmla="*/ 0 60000 65536"/>
                <a:gd name="T20" fmla="*/ 0 60000 65536"/>
                <a:gd name="T21" fmla="*/ 0 w 41"/>
                <a:gd name="T22" fmla="*/ 0 h 28"/>
                <a:gd name="T23" fmla="*/ 41 w 41"/>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8">
                  <a:moveTo>
                    <a:pt x="24" y="27"/>
                  </a:moveTo>
                  <a:lnTo>
                    <a:pt x="40" y="9"/>
                  </a:lnTo>
                  <a:lnTo>
                    <a:pt x="40" y="0"/>
                  </a:lnTo>
                  <a:lnTo>
                    <a:pt x="0" y="0"/>
                  </a:lnTo>
                  <a:lnTo>
                    <a:pt x="16" y="9"/>
                  </a:lnTo>
                  <a:lnTo>
                    <a:pt x="16" y="17"/>
                  </a:lnTo>
                  <a:lnTo>
                    <a:pt x="24" y="27"/>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316" name="Freeform 1195"/>
            <p:cNvSpPr>
              <a:spLocks noChangeAspect="1"/>
            </p:cNvSpPr>
            <p:nvPr/>
          </p:nvSpPr>
          <p:spPr bwMode="auto">
            <a:xfrm>
              <a:off x="2396" y="2444"/>
              <a:ext cx="90" cy="66"/>
            </a:xfrm>
            <a:custGeom>
              <a:avLst/>
              <a:gdLst>
                <a:gd name="T0" fmla="*/ 83 w 89"/>
                <a:gd name="T1" fmla="*/ 54 h 69"/>
                <a:gd name="T2" fmla="*/ 93 w 89"/>
                <a:gd name="T3" fmla="*/ 54 h 69"/>
                <a:gd name="T4" fmla="*/ 93 w 89"/>
                <a:gd name="T5" fmla="*/ 47 h 69"/>
                <a:gd name="T6" fmla="*/ 93 w 89"/>
                <a:gd name="T7" fmla="*/ 39 h 69"/>
                <a:gd name="T8" fmla="*/ 93 w 89"/>
                <a:gd name="T9" fmla="*/ 32 h 69"/>
                <a:gd name="T10" fmla="*/ 93 w 89"/>
                <a:gd name="T11" fmla="*/ 28 h 69"/>
                <a:gd name="T12" fmla="*/ 76 w 89"/>
                <a:gd name="T13" fmla="*/ 0 h 69"/>
                <a:gd name="T14" fmla="*/ 59 w 89"/>
                <a:gd name="T15" fmla="*/ 8 h 69"/>
                <a:gd name="T16" fmla="*/ 38 w 89"/>
                <a:gd name="T17" fmla="*/ 8 h 69"/>
                <a:gd name="T18" fmla="*/ 51 w 89"/>
                <a:gd name="T19" fmla="*/ 0 h 69"/>
                <a:gd name="T20" fmla="*/ 15 w 89"/>
                <a:gd name="T21" fmla="*/ 0 h 69"/>
                <a:gd name="T22" fmla="*/ 15 w 89"/>
                <a:gd name="T23" fmla="*/ 8 h 69"/>
                <a:gd name="T24" fmla="*/ 0 w 89"/>
                <a:gd name="T25" fmla="*/ 20 h 69"/>
                <a:gd name="T26" fmla="*/ 24 w 89"/>
                <a:gd name="T27" fmla="*/ 32 h 69"/>
                <a:gd name="T28" fmla="*/ 31 w 89"/>
                <a:gd name="T29" fmla="*/ 28 h 69"/>
                <a:gd name="T30" fmla="*/ 38 w 89"/>
                <a:gd name="T31" fmla="*/ 28 h 69"/>
                <a:gd name="T32" fmla="*/ 59 w 89"/>
                <a:gd name="T33" fmla="*/ 39 h 69"/>
                <a:gd name="T34" fmla="*/ 59 w 89"/>
                <a:gd name="T35" fmla="*/ 47 h 69"/>
                <a:gd name="T36" fmla="*/ 68 w 89"/>
                <a:gd name="T37" fmla="*/ 39 h 69"/>
                <a:gd name="T38" fmla="*/ 76 w 89"/>
                <a:gd name="T39" fmla="*/ 54 h 69"/>
                <a:gd name="T40" fmla="*/ 83 w 89"/>
                <a:gd name="T41" fmla="*/ 54 h 6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69"/>
                <a:gd name="T65" fmla="*/ 89 w 89"/>
                <a:gd name="T66" fmla="*/ 69 h 6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69">
                  <a:moveTo>
                    <a:pt x="78" y="68"/>
                  </a:moveTo>
                  <a:lnTo>
                    <a:pt x="88" y="68"/>
                  </a:lnTo>
                  <a:lnTo>
                    <a:pt x="88" y="57"/>
                  </a:lnTo>
                  <a:lnTo>
                    <a:pt x="88" y="49"/>
                  </a:lnTo>
                  <a:lnTo>
                    <a:pt x="88" y="41"/>
                  </a:lnTo>
                  <a:lnTo>
                    <a:pt x="88" y="33"/>
                  </a:lnTo>
                  <a:lnTo>
                    <a:pt x="71" y="0"/>
                  </a:lnTo>
                  <a:lnTo>
                    <a:pt x="54" y="8"/>
                  </a:lnTo>
                  <a:lnTo>
                    <a:pt x="38" y="8"/>
                  </a:lnTo>
                  <a:lnTo>
                    <a:pt x="46" y="0"/>
                  </a:lnTo>
                  <a:lnTo>
                    <a:pt x="15" y="0"/>
                  </a:lnTo>
                  <a:lnTo>
                    <a:pt x="15" y="8"/>
                  </a:lnTo>
                  <a:lnTo>
                    <a:pt x="0" y="25"/>
                  </a:lnTo>
                  <a:lnTo>
                    <a:pt x="24" y="41"/>
                  </a:lnTo>
                  <a:lnTo>
                    <a:pt x="31" y="33"/>
                  </a:lnTo>
                  <a:lnTo>
                    <a:pt x="38" y="33"/>
                  </a:lnTo>
                  <a:lnTo>
                    <a:pt x="54" y="49"/>
                  </a:lnTo>
                  <a:lnTo>
                    <a:pt x="54" y="57"/>
                  </a:lnTo>
                  <a:lnTo>
                    <a:pt x="63" y="49"/>
                  </a:lnTo>
                  <a:lnTo>
                    <a:pt x="71" y="68"/>
                  </a:lnTo>
                  <a:lnTo>
                    <a:pt x="78" y="68"/>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317" name="Freeform 1196"/>
            <p:cNvSpPr>
              <a:spLocks noChangeAspect="1"/>
            </p:cNvSpPr>
            <p:nvPr/>
          </p:nvSpPr>
          <p:spPr bwMode="auto">
            <a:xfrm>
              <a:off x="2396" y="2444"/>
              <a:ext cx="90" cy="66"/>
            </a:xfrm>
            <a:custGeom>
              <a:avLst/>
              <a:gdLst>
                <a:gd name="T0" fmla="*/ 83 w 89"/>
                <a:gd name="T1" fmla="*/ 54 h 69"/>
                <a:gd name="T2" fmla="*/ 93 w 89"/>
                <a:gd name="T3" fmla="*/ 54 h 69"/>
                <a:gd name="T4" fmla="*/ 93 w 89"/>
                <a:gd name="T5" fmla="*/ 47 h 69"/>
                <a:gd name="T6" fmla="*/ 93 w 89"/>
                <a:gd name="T7" fmla="*/ 39 h 69"/>
                <a:gd name="T8" fmla="*/ 93 w 89"/>
                <a:gd name="T9" fmla="*/ 32 h 69"/>
                <a:gd name="T10" fmla="*/ 93 w 89"/>
                <a:gd name="T11" fmla="*/ 28 h 69"/>
                <a:gd name="T12" fmla="*/ 76 w 89"/>
                <a:gd name="T13" fmla="*/ 0 h 69"/>
                <a:gd name="T14" fmla="*/ 59 w 89"/>
                <a:gd name="T15" fmla="*/ 8 h 69"/>
                <a:gd name="T16" fmla="*/ 38 w 89"/>
                <a:gd name="T17" fmla="*/ 8 h 69"/>
                <a:gd name="T18" fmla="*/ 51 w 89"/>
                <a:gd name="T19" fmla="*/ 0 h 69"/>
                <a:gd name="T20" fmla="*/ 15 w 89"/>
                <a:gd name="T21" fmla="*/ 0 h 69"/>
                <a:gd name="T22" fmla="*/ 15 w 89"/>
                <a:gd name="T23" fmla="*/ 8 h 69"/>
                <a:gd name="T24" fmla="*/ 0 w 89"/>
                <a:gd name="T25" fmla="*/ 20 h 69"/>
                <a:gd name="T26" fmla="*/ 24 w 89"/>
                <a:gd name="T27" fmla="*/ 32 h 69"/>
                <a:gd name="T28" fmla="*/ 31 w 89"/>
                <a:gd name="T29" fmla="*/ 28 h 69"/>
                <a:gd name="T30" fmla="*/ 38 w 89"/>
                <a:gd name="T31" fmla="*/ 28 h 69"/>
                <a:gd name="T32" fmla="*/ 59 w 89"/>
                <a:gd name="T33" fmla="*/ 39 h 69"/>
                <a:gd name="T34" fmla="*/ 59 w 89"/>
                <a:gd name="T35" fmla="*/ 47 h 69"/>
                <a:gd name="T36" fmla="*/ 68 w 89"/>
                <a:gd name="T37" fmla="*/ 39 h 69"/>
                <a:gd name="T38" fmla="*/ 76 w 89"/>
                <a:gd name="T39" fmla="*/ 54 h 69"/>
                <a:gd name="T40" fmla="*/ 83 w 89"/>
                <a:gd name="T41" fmla="*/ 54 h 6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69"/>
                <a:gd name="T65" fmla="*/ 89 w 89"/>
                <a:gd name="T66" fmla="*/ 69 h 6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69">
                  <a:moveTo>
                    <a:pt x="78" y="68"/>
                  </a:moveTo>
                  <a:lnTo>
                    <a:pt x="88" y="68"/>
                  </a:lnTo>
                  <a:lnTo>
                    <a:pt x="88" y="57"/>
                  </a:lnTo>
                  <a:lnTo>
                    <a:pt x="88" y="49"/>
                  </a:lnTo>
                  <a:lnTo>
                    <a:pt x="88" y="41"/>
                  </a:lnTo>
                  <a:lnTo>
                    <a:pt x="88" y="33"/>
                  </a:lnTo>
                  <a:lnTo>
                    <a:pt x="71" y="0"/>
                  </a:lnTo>
                  <a:lnTo>
                    <a:pt x="54" y="8"/>
                  </a:lnTo>
                  <a:lnTo>
                    <a:pt x="38" y="8"/>
                  </a:lnTo>
                  <a:lnTo>
                    <a:pt x="46" y="0"/>
                  </a:lnTo>
                  <a:lnTo>
                    <a:pt x="15" y="0"/>
                  </a:lnTo>
                  <a:lnTo>
                    <a:pt x="15" y="8"/>
                  </a:lnTo>
                  <a:lnTo>
                    <a:pt x="0" y="25"/>
                  </a:lnTo>
                  <a:lnTo>
                    <a:pt x="24" y="41"/>
                  </a:lnTo>
                  <a:lnTo>
                    <a:pt x="31" y="33"/>
                  </a:lnTo>
                  <a:lnTo>
                    <a:pt x="38" y="33"/>
                  </a:lnTo>
                  <a:lnTo>
                    <a:pt x="54" y="49"/>
                  </a:lnTo>
                  <a:lnTo>
                    <a:pt x="54" y="57"/>
                  </a:lnTo>
                  <a:lnTo>
                    <a:pt x="63" y="49"/>
                  </a:lnTo>
                  <a:lnTo>
                    <a:pt x="71" y="68"/>
                  </a:lnTo>
                  <a:lnTo>
                    <a:pt x="78" y="68"/>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318" name="Freeform 1197"/>
            <p:cNvSpPr>
              <a:spLocks noChangeAspect="1"/>
            </p:cNvSpPr>
            <p:nvPr/>
          </p:nvSpPr>
          <p:spPr bwMode="auto">
            <a:xfrm>
              <a:off x="2419" y="2476"/>
              <a:ext cx="33" cy="40"/>
            </a:xfrm>
            <a:custGeom>
              <a:avLst/>
              <a:gdLst>
                <a:gd name="T0" fmla="*/ 0 w 32"/>
                <a:gd name="T1" fmla="*/ 7 h 43"/>
                <a:gd name="T2" fmla="*/ 8 w 32"/>
                <a:gd name="T3" fmla="*/ 0 h 43"/>
                <a:gd name="T4" fmla="*/ 15 w 32"/>
                <a:gd name="T5" fmla="*/ 0 h 43"/>
                <a:gd name="T6" fmla="*/ 36 w 32"/>
                <a:gd name="T7" fmla="*/ 10 h 43"/>
                <a:gd name="T8" fmla="*/ 36 w 32"/>
                <a:gd name="T9" fmla="*/ 17 h 43"/>
                <a:gd name="T10" fmla="*/ 15 w 32"/>
                <a:gd name="T11" fmla="*/ 29 h 43"/>
                <a:gd name="T12" fmla="*/ 8 w 32"/>
                <a:gd name="T13" fmla="*/ 24 h 43"/>
                <a:gd name="T14" fmla="*/ 0 w 32"/>
                <a:gd name="T15" fmla="*/ 24 h 43"/>
                <a:gd name="T16" fmla="*/ 0 w 32"/>
                <a:gd name="T17" fmla="*/ 7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43"/>
                <a:gd name="T29" fmla="*/ 32 w 32"/>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43">
                  <a:moveTo>
                    <a:pt x="0" y="7"/>
                  </a:moveTo>
                  <a:lnTo>
                    <a:pt x="8" y="0"/>
                  </a:lnTo>
                  <a:lnTo>
                    <a:pt x="15" y="0"/>
                  </a:lnTo>
                  <a:lnTo>
                    <a:pt x="31" y="15"/>
                  </a:lnTo>
                  <a:lnTo>
                    <a:pt x="31" y="23"/>
                  </a:lnTo>
                  <a:lnTo>
                    <a:pt x="15" y="42"/>
                  </a:lnTo>
                  <a:lnTo>
                    <a:pt x="8" y="34"/>
                  </a:lnTo>
                  <a:lnTo>
                    <a:pt x="0" y="34"/>
                  </a:lnTo>
                  <a:lnTo>
                    <a:pt x="0" y="7"/>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319" name="Freeform 1198"/>
            <p:cNvSpPr>
              <a:spLocks noChangeAspect="1"/>
            </p:cNvSpPr>
            <p:nvPr/>
          </p:nvSpPr>
          <p:spPr bwMode="auto">
            <a:xfrm>
              <a:off x="2419" y="2476"/>
              <a:ext cx="33" cy="40"/>
            </a:xfrm>
            <a:custGeom>
              <a:avLst/>
              <a:gdLst>
                <a:gd name="T0" fmla="*/ 0 w 32"/>
                <a:gd name="T1" fmla="*/ 7 h 43"/>
                <a:gd name="T2" fmla="*/ 8 w 32"/>
                <a:gd name="T3" fmla="*/ 0 h 43"/>
                <a:gd name="T4" fmla="*/ 15 w 32"/>
                <a:gd name="T5" fmla="*/ 0 h 43"/>
                <a:gd name="T6" fmla="*/ 36 w 32"/>
                <a:gd name="T7" fmla="*/ 10 h 43"/>
                <a:gd name="T8" fmla="*/ 36 w 32"/>
                <a:gd name="T9" fmla="*/ 17 h 43"/>
                <a:gd name="T10" fmla="*/ 15 w 32"/>
                <a:gd name="T11" fmla="*/ 29 h 43"/>
                <a:gd name="T12" fmla="*/ 8 w 32"/>
                <a:gd name="T13" fmla="*/ 24 h 43"/>
                <a:gd name="T14" fmla="*/ 0 w 32"/>
                <a:gd name="T15" fmla="*/ 24 h 43"/>
                <a:gd name="T16" fmla="*/ 0 w 32"/>
                <a:gd name="T17" fmla="*/ 7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43"/>
                <a:gd name="T29" fmla="*/ 32 w 32"/>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43">
                  <a:moveTo>
                    <a:pt x="0" y="7"/>
                  </a:moveTo>
                  <a:lnTo>
                    <a:pt x="8" y="0"/>
                  </a:lnTo>
                  <a:lnTo>
                    <a:pt x="15" y="0"/>
                  </a:lnTo>
                  <a:lnTo>
                    <a:pt x="31" y="15"/>
                  </a:lnTo>
                  <a:lnTo>
                    <a:pt x="31" y="23"/>
                  </a:lnTo>
                  <a:lnTo>
                    <a:pt x="15" y="42"/>
                  </a:lnTo>
                  <a:lnTo>
                    <a:pt x="8" y="34"/>
                  </a:lnTo>
                  <a:lnTo>
                    <a:pt x="0" y="34"/>
                  </a:lnTo>
                  <a:lnTo>
                    <a:pt x="0" y="7"/>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320" name="Freeform 1199"/>
            <p:cNvSpPr>
              <a:spLocks noChangeAspect="1"/>
            </p:cNvSpPr>
            <p:nvPr/>
          </p:nvSpPr>
          <p:spPr bwMode="auto">
            <a:xfrm>
              <a:off x="2435" y="2493"/>
              <a:ext cx="58" cy="56"/>
            </a:xfrm>
            <a:custGeom>
              <a:avLst/>
              <a:gdLst>
                <a:gd name="T0" fmla="*/ 61 w 57"/>
                <a:gd name="T1" fmla="*/ 42 h 60"/>
                <a:gd name="T2" fmla="*/ 61 w 57"/>
                <a:gd name="T3" fmla="*/ 31 h 60"/>
                <a:gd name="T4" fmla="*/ 43 w 57"/>
                <a:gd name="T5" fmla="*/ 23 h 60"/>
                <a:gd name="T6" fmla="*/ 43 w 57"/>
                <a:gd name="T7" fmla="*/ 12 h 60"/>
                <a:gd name="T8" fmla="*/ 36 w 57"/>
                <a:gd name="T9" fmla="*/ 12 h 60"/>
                <a:gd name="T10" fmla="*/ 24 w 57"/>
                <a:gd name="T11" fmla="*/ 0 h 60"/>
                <a:gd name="T12" fmla="*/ 15 w 57"/>
                <a:gd name="T13" fmla="*/ 7 h 60"/>
                <a:gd name="T14" fmla="*/ 0 w 57"/>
                <a:gd name="T15" fmla="*/ 18 h 60"/>
                <a:gd name="T16" fmla="*/ 43 w 57"/>
                <a:gd name="T17" fmla="*/ 42 h 60"/>
                <a:gd name="T18" fmla="*/ 61 w 57"/>
                <a:gd name="T19" fmla="*/ 4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
                <a:gd name="T31" fmla="*/ 0 h 60"/>
                <a:gd name="T32" fmla="*/ 57 w 57"/>
                <a:gd name="T33" fmla="*/ 60 h 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 h="60">
                  <a:moveTo>
                    <a:pt x="56" y="59"/>
                  </a:moveTo>
                  <a:lnTo>
                    <a:pt x="56" y="43"/>
                  </a:lnTo>
                  <a:lnTo>
                    <a:pt x="38" y="33"/>
                  </a:lnTo>
                  <a:lnTo>
                    <a:pt x="38" y="17"/>
                  </a:lnTo>
                  <a:lnTo>
                    <a:pt x="31" y="17"/>
                  </a:lnTo>
                  <a:lnTo>
                    <a:pt x="24" y="0"/>
                  </a:lnTo>
                  <a:lnTo>
                    <a:pt x="15" y="7"/>
                  </a:lnTo>
                  <a:lnTo>
                    <a:pt x="0" y="25"/>
                  </a:lnTo>
                  <a:lnTo>
                    <a:pt x="38" y="59"/>
                  </a:lnTo>
                  <a:lnTo>
                    <a:pt x="56" y="59"/>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321" name="Freeform 1200"/>
            <p:cNvSpPr>
              <a:spLocks noChangeAspect="1"/>
            </p:cNvSpPr>
            <p:nvPr/>
          </p:nvSpPr>
          <p:spPr bwMode="auto">
            <a:xfrm>
              <a:off x="2435" y="2493"/>
              <a:ext cx="58" cy="56"/>
            </a:xfrm>
            <a:custGeom>
              <a:avLst/>
              <a:gdLst>
                <a:gd name="T0" fmla="*/ 61 w 57"/>
                <a:gd name="T1" fmla="*/ 42 h 60"/>
                <a:gd name="T2" fmla="*/ 61 w 57"/>
                <a:gd name="T3" fmla="*/ 31 h 60"/>
                <a:gd name="T4" fmla="*/ 43 w 57"/>
                <a:gd name="T5" fmla="*/ 23 h 60"/>
                <a:gd name="T6" fmla="*/ 43 w 57"/>
                <a:gd name="T7" fmla="*/ 12 h 60"/>
                <a:gd name="T8" fmla="*/ 36 w 57"/>
                <a:gd name="T9" fmla="*/ 12 h 60"/>
                <a:gd name="T10" fmla="*/ 24 w 57"/>
                <a:gd name="T11" fmla="*/ 0 h 60"/>
                <a:gd name="T12" fmla="*/ 15 w 57"/>
                <a:gd name="T13" fmla="*/ 7 h 60"/>
                <a:gd name="T14" fmla="*/ 0 w 57"/>
                <a:gd name="T15" fmla="*/ 18 h 60"/>
                <a:gd name="T16" fmla="*/ 43 w 57"/>
                <a:gd name="T17" fmla="*/ 42 h 60"/>
                <a:gd name="T18" fmla="*/ 61 w 57"/>
                <a:gd name="T19" fmla="*/ 4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
                <a:gd name="T31" fmla="*/ 0 h 60"/>
                <a:gd name="T32" fmla="*/ 57 w 57"/>
                <a:gd name="T33" fmla="*/ 60 h 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 h="60">
                  <a:moveTo>
                    <a:pt x="56" y="59"/>
                  </a:moveTo>
                  <a:lnTo>
                    <a:pt x="56" y="43"/>
                  </a:lnTo>
                  <a:lnTo>
                    <a:pt x="38" y="33"/>
                  </a:lnTo>
                  <a:lnTo>
                    <a:pt x="38" y="17"/>
                  </a:lnTo>
                  <a:lnTo>
                    <a:pt x="31" y="17"/>
                  </a:lnTo>
                  <a:lnTo>
                    <a:pt x="24" y="0"/>
                  </a:lnTo>
                  <a:lnTo>
                    <a:pt x="15" y="7"/>
                  </a:lnTo>
                  <a:lnTo>
                    <a:pt x="0" y="25"/>
                  </a:lnTo>
                  <a:lnTo>
                    <a:pt x="38" y="59"/>
                  </a:lnTo>
                  <a:lnTo>
                    <a:pt x="56" y="59"/>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322" name="Freeform 1201"/>
            <p:cNvSpPr>
              <a:spLocks noChangeAspect="1"/>
            </p:cNvSpPr>
            <p:nvPr/>
          </p:nvSpPr>
          <p:spPr bwMode="auto">
            <a:xfrm>
              <a:off x="2514" y="2410"/>
              <a:ext cx="99" cy="75"/>
            </a:xfrm>
            <a:custGeom>
              <a:avLst/>
              <a:gdLst>
                <a:gd name="T0" fmla="*/ 0 w 98"/>
                <a:gd name="T1" fmla="*/ 47 h 79"/>
                <a:gd name="T2" fmla="*/ 7 w 98"/>
                <a:gd name="T3" fmla="*/ 40 h 79"/>
                <a:gd name="T4" fmla="*/ 23 w 98"/>
                <a:gd name="T5" fmla="*/ 19 h 79"/>
                <a:gd name="T6" fmla="*/ 40 w 98"/>
                <a:gd name="T7" fmla="*/ 13 h 79"/>
                <a:gd name="T8" fmla="*/ 60 w 98"/>
                <a:gd name="T9" fmla="*/ 0 h 79"/>
                <a:gd name="T10" fmla="*/ 77 w 98"/>
                <a:gd name="T11" fmla="*/ 0 h 79"/>
                <a:gd name="T12" fmla="*/ 77 w 98"/>
                <a:gd name="T13" fmla="*/ 13 h 79"/>
                <a:gd name="T14" fmla="*/ 92 w 98"/>
                <a:gd name="T15" fmla="*/ 26 h 79"/>
                <a:gd name="T16" fmla="*/ 102 w 98"/>
                <a:gd name="T17" fmla="*/ 26 h 79"/>
                <a:gd name="T18" fmla="*/ 102 w 98"/>
                <a:gd name="T19" fmla="*/ 33 h 79"/>
                <a:gd name="T20" fmla="*/ 85 w 98"/>
                <a:gd name="T21" fmla="*/ 40 h 79"/>
                <a:gd name="T22" fmla="*/ 68 w 98"/>
                <a:gd name="T23" fmla="*/ 40 h 79"/>
                <a:gd name="T24" fmla="*/ 32 w 98"/>
                <a:gd name="T25" fmla="*/ 40 h 79"/>
                <a:gd name="T26" fmla="*/ 32 w 98"/>
                <a:gd name="T27" fmla="*/ 47 h 79"/>
                <a:gd name="T28" fmla="*/ 32 w 98"/>
                <a:gd name="T29" fmla="*/ 60 h 79"/>
                <a:gd name="T30" fmla="*/ 23 w 98"/>
                <a:gd name="T31" fmla="*/ 53 h 79"/>
                <a:gd name="T32" fmla="*/ 7 w 98"/>
                <a:gd name="T33" fmla="*/ 53 h 79"/>
                <a:gd name="T34" fmla="*/ 0 w 98"/>
                <a:gd name="T35" fmla="*/ 47 h 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8"/>
                <a:gd name="T55" fmla="*/ 0 h 79"/>
                <a:gd name="T56" fmla="*/ 98 w 98"/>
                <a:gd name="T57" fmla="*/ 79 h 7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8" h="79">
                  <a:moveTo>
                    <a:pt x="0" y="61"/>
                  </a:moveTo>
                  <a:lnTo>
                    <a:pt x="7" y="51"/>
                  </a:lnTo>
                  <a:lnTo>
                    <a:pt x="23" y="24"/>
                  </a:lnTo>
                  <a:lnTo>
                    <a:pt x="40" y="18"/>
                  </a:lnTo>
                  <a:lnTo>
                    <a:pt x="55" y="0"/>
                  </a:lnTo>
                  <a:lnTo>
                    <a:pt x="72" y="0"/>
                  </a:lnTo>
                  <a:lnTo>
                    <a:pt x="72" y="18"/>
                  </a:lnTo>
                  <a:lnTo>
                    <a:pt x="87" y="34"/>
                  </a:lnTo>
                  <a:lnTo>
                    <a:pt x="97" y="34"/>
                  </a:lnTo>
                  <a:lnTo>
                    <a:pt x="97" y="43"/>
                  </a:lnTo>
                  <a:lnTo>
                    <a:pt x="80" y="51"/>
                  </a:lnTo>
                  <a:lnTo>
                    <a:pt x="63" y="51"/>
                  </a:lnTo>
                  <a:lnTo>
                    <a:pt x="32" y="51"/>
                  </a:lnTo>
                  <a:lnTo>
                    <a:pt x="32" y="61"/>
                  </a:lnTo>
                  <a:lnTo>
                    <a:pt x="32" y="78"/>
                  </a:lnTo>
                  <a:lnTo>
                    <a:pt x="23" y="68"/>
                  </a:lnTo>
                  <a:lnTo>
                    <a:pt x="7" y="68"/>
                  </a:lnTo>
                  <a:lnTo>
                    <a:pt x="0" y="61"/>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323" name="Freeform 1202"/>
            <p:cNvSpPr>
              <a:spLocks noChangeAspect="1"/>
            </p:cNvSpPr>
            <p:nvPr/>
          </p:nvSpPr>
          <p:spPr bwMode="auto">
            <a:xfrm>
              <a:off x="2514" y="2410"/>
              <a:ext cx="99" cy="75"/>
            </a:xfrm>
            <a:custGeom>
              <a:avLst/>
              <a:gdLst>
                <a:gd name="T0" fmla="*/ 0 w 98"/>
                <a:gd name="T1" fmla="*/ 47 h 79"/>
                <a:gd name="T2" fmla="*/ 7 w 98"/>
                <a:gd name="T3" fmla="*/ 40 h 79"/>
                <a:gd name="T4" fmla="*/ 23 w 98"/>
                <a:gd name="T5" fmla="*/ 19 h 79"/>
                <a:gd name="T6" fmla="*/ 40 w 98"/>
                <a:gd name="T7" fmla="*/ 13 h 79"/>
                <a:gd name="T8" fmla="*/ 60 w 98"/>
                <a:gd name="T9" fmla="*/ 0 h 79"/>
                <a:gd name="T10" fmla="*/ 77 w 98"/>
                <a:gd name="T11" fmla="*/ 0 h 79"/>
                <a:gd name="T12" fmla="*/ 77 w 98"/>
                <a:gd name="T13" fmla="*/ 13 h 79"/>
                <a:gd name="T14" fmla="*/ 92 w 98"/>
                <a:gd name="T15" fmla="*/ 26 h 79"/>
                <a:gd name="T16" fmla="*/ 102 w 98"/>
                <a:gd name="T17" fmla="*/ 26 h 79"/>
                <a:gd name="T18" fmla="*/ 102 w 98"/>
                <a:gd name="T19" fmla="*/ 33 h 79"/>
                <a:gd name="T20" fmla="*/ 85 w 98"/>
                <a:gd name="T21" fmla="*/ 40 h 79"/>
                <a:gd name="T22" fmla="*/ 68 w 98"/>
                <a:gd name="T23" fmla="*/ 40 h 79"/>
                <a:gd name="T24" fmla="*/ 32 w 98"/>
                <a:gd name="T25" fmla="*/ 40 h 79"/>
                <a:gd name="T26" fmla="*/ 32 w 98"/>
                <a:gd name="T27" fmla="*/ 47 h 79"/>
                <a:gd name="T28" fmla="*/ 32 w 98"/>
                <a:gd name="T29" fmla="*/ 60 h 79"/>
                <a:gd name="T30" fmla="*/ 23 w 98"/>
                <a:gd name="T31" fmla="*/ 53 h 79"/>
                <a:gd name="T32" fmla="*/ 7 w 98"/>
                <a:gd name="T33" fmla="*/ 53 h 79"/>
                <a:gd name="T34" fmla="*/ 0 w 98"/>
                <a:gd name="T35" fmla="*/ 47 h 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8"/>
                <a:gd name="T55" fmla="*/ 0 h 79"/>
                <a:gd name="T56" fmla="*/ 98 w 98"/>
                <a:gd name="T57" fmla="*/ 79 h 7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8" h="79">
                  <a:moveTo>
                    <a:pt x="0" y="61"/>
                  </a:moveTo>
                  <a:lnTo>
                    <a:pt x="7" y="51"/>
                  </a:lnTo>
                  <a:lnTo>
                    <a:pt x="23" y="24"/>
                  </a:lnTo>
                  <a:lnTo>
                    <a:pt x="40" y="18"/>
                  </a:lnTo>
                  <a:lnTo>
                    <a:pt x="55" y="0"/>
                  </a:lnTo>
                  <a:lnTo>
                    <a:pt x="72" y="0"/>
                  </a:lnTo>
                  <a:lnTo>
                    <a:pt x="72" y="18"/>
                  </a:lnTo>
                  <a:lnTo>
                    <a:pt x="87" y="34"/>
                  </a:lnTo>
                  <a:lnTo>
                    <a:pt x="97" y="34"/>
                  </a:lnTo>
                  <a:lnTo>
                    <a:pt x="97" y="43"/>
                  </a:lnTo>
                  <a:lnTo>
                    <a:pt x="80" y="51"/>
                  </a:lnTo>
                  <a:lnTo>
                    <a:pt x="63" y="51"/>
                  </a:lnTo>
                  <a:lnTo>
                    <a:pt x="32" y="51"/>
                  </a:lnTo>
                  <a:lnTo>
                    <a:pt x="32" y="61"/>
                  </a:lnTo>
                  <a:lnTo>
                    <a:pt x="32" y="78"/>
                  </a:lnTo>
                  <a:lnTo>
                    <a:pt x="23" y="68"/>
                  </a:lnTo>
                  <a:lnTo>
                    <a:pt x="7" y="68"/>
                  </a:lnTo>
                  <a:lnTo>
                    <a:pt x="0" y="61"/>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324" name="Freeform 1203"/>
            <p:cNvSpPr>
              <a:spLocks noChangeAspect="1"/>
            </p:cNvSpPr>
            <p:nvPr/>
          </p:nvSpPr>
          <p:spPr bwMode="auto">
            <a:xfrm>
              <a:off x="2577" y="2459"/>
              <a:ext cx="26" cy="66"/>
            </a:xfrm>
            <a:custGeom>
              <a:avLst/>
              <a:gdLst>
                <a:gd name="T0" fmla="*/ 17 w 26"/>
                <a:gd name="T1" fmla="*/ 0 h 69"/>
                <a:gd name="T2" fmla="*/ 0 w 26"/>
                <a:gd name="T3" fmla="*/ 0 h 69"/>
                <a:gd name="T4" fmla="*/ 9 w 26"/>
                <a:gd name="T5" fmla="*/ 28 h 69"/>
                <a:gd name="T6" fmla="*/ 17 w 26"/>
                <a:gd name="T7" fmla="*/ 49 h 69"/>
                <a:gd name="T8" fmla="*/ 17 w 26"/>
                <a:gd name="T9" fmla="*/ 54 h 69"/>
                <a:gd name="T10" fmla="*/ 25 w 26"/>
                <a:gd name="T11" fmla="*/ 54 h 69"/>
                <a:gd name="T12" fmla="*/ 25 w 26"/>
                <a:gd name="T13" fmla="*/ 28 h 69"/>
                <a:gd name="T14" fmla="*/ 25 w 26"/>
                <a:gd name="T15" fmla="*/ 12 h 69"/>
                <a:gd name="T16" fmla="*/ 17 w 26"/>
                <a:gd name="T17" fmla="*/ 9 h 69"/>
                <a:gd name="T18" fmla="*/ 17 w 26"/>
                <a:gd name="T19" fmla="*/ 0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69"/>
                <a:gd name="T32" fmla="*/ 26 w 26"/>
                <a:gd name="T33" fmla="*/ 69 h 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69">
                  <a:moveTo>
                    <a:pt x="17" y="0"/>
                  </a:moveTo>
                  <a:lnTo>
                    <a:pt x="0" y="0"/>
                  </a:lnTo>
                  <a:lnTo>
                    <a:pt x="9" y="33"/>
                  </a:lnTo>
                  <a:lnTo>
                    <a:pt x="17" y="60"/>
                  </a:lnTo>
                  <a:lnTo>
                    <a:pt x="17" y="68"/>
                  </a:lnTo>
                  <a:lnTo>
                    <a:pt x="25" y="68"/>
                  </a:lnTo>
                  <a:lnTo>
                    <a:pt x="25" y="33"/>
                  </a:lnTo>
                  <a:lnTo>
                    <a:pt x="25" y="17"/>
                  </a:lnTo>
                  <a:lnTo>
                    <a:pt x="17" y="9"/>
                  </a:lnTo>
                  <a:lnTo>
                    <a:pt x="17" y="0"/>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325" name="Freeform 1204"/>
            <p:cNvSpPr>
              <a:spLocks noChangeAspect="1"/>
            </p:cNvSpPr>
            <p:nvPr/>
          </p:nvSpPr>
          <p:spPr bwMode="auto">
            <a:xfrm>
              <a:off x="2577" y="2459"/>
              <a:ext cx="26" cy="66"/>
            </a:xfrm>
            <a:custGeom>
              <a:avLst/>
              <a:gdLst>
                <a:gd name="T0" fmla="*/ 17 w 26"/>
                <a:gd name="T1" fmla="*/ 0 h 69"/>
                <a:gd name="T2" fmla="*/ 0 w 26"/>
                <a:gd name="T3" fmla="*/ 0 h 69"/>
                <a:gd name="T4" fmla="*/ 9 w 26"/>
                <a:gd name="T5" fmla="*/ 28 h 69"/>
                <a:gd name="T6" fmla="*/ 17 w 26"/>
                <a:gd name="T7" fmla="*/ 49 h 69"/>
                <a:gd name="T8" fmla="*/ 17 w 26"/>
                <a:gd name="T9" fmla="*/ 54 h 69"/>
                <a:gd name="T10" fmla="*/ 25 w 26"/>
                <a:gd name="T11" fmla="*/ 54 h 69"/>
                <a:gd name="T12" fmla="*/ 25 w 26"/>
                <a:gd name="T13" fmla="*/ 28 h 69"/>
                <a:gd name="T14" fmla="*/ 25 w 26"/>
                <a:gd name="T15" fmla="*/ 12 h 69"/>
                <a:gd name="T16" fmla="*/ 17 w 26"/>
                <a:gd name="T17" fmla="*/ 9 h 69"/>
                <a:gd name="T18" fmla="*/ 17 w 26"/>
                <a:gd name="T19" fmla="*/ 0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69"/>
                <a:gd name="T32" fmla="*/ 26 w 26"/>
                <a:gd name="T33" fmla="*/ 69 h 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69">
                  <a:moveTo>
                    <a:pt x="17" y="0"/>
                  </a:moveTo>
                  <a:lnTo>
                    <a:pt x="0" y="0"/>
                  </a:lnTo>
                  <a:lnTo>
                    <a:pt x="9" y="33"/>
                  </a:lnTo>
                  <a:lnTo>
                    <a:pt x="17" y="60"/>
                  </a:lnTo>
                  <a:lnTo>
                    <a:pt x="17" y="68"/>
                  </a:lnTo>
                  <a:lnTo>
                    <a:pt x="25" y="68"/>
                  </a:lnTo>
                  <a:lnTo>
                    <a:pt x="25" y="33"/>
                  </a:lnTo>
                  <a:lnTo>
                    <a:pt x="25" y="17"/>
                  </a:lnTo>
                  <a:lnTo>
                    <a:pt x="17" y="9"/>
                  </a:lnTo>
                  <a:lnTo>
                    <a:pt x="17" y="0"/>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326" name="Freeform 1205"/>
            <p:cNvSpPr>
              <a:spLocks noChangeAspect="1"/>
            </p:cNvSpPr>
            <p:nvPr/>
          </p:nvSpPr>
          <p:spPr bwMode="auto">
            <a:xfrm>
              <a:off x="2595" y="2444"/>
              <a:ext cx="33" cy="81"/>
            </a:xfrm>
            <a:custGeom>
              <a:avLst/>
              <a:gdLst>
                <a:gd name="T0" fmla="*/ 16 w 33"/>
                <a:gd name="T1" fmla="*/ 8 h 85"/>
                <a:gd name="T2" fmla="*/ 0 w 33"/>
                <a:gd name="T3" fmla="*/ 11 h 85"/>
                <a:gd name="T4" fmla="*/ 0 w 33"/>
                <a:gd name="T5" fmla="*/ 20 h 85"/>
                <a:gd name="T6" fmla="*/ 7 w 33"/>
                <a:gd name="T7" fmla="*/ 27 h 85"/>
                <a:gd name="T8" fmla="*/ 7 w 33"/>
                <a:gd name="T9" fmla="*/ 39 h 85"/>
                <a:gd name="T10" fmla="*/ 7 w 33"/>
                <a:gd name="T11" fmla="*/ 66 h 85"/>
                <a:gd name="T12" fmla="*/ 22 w 33"/>
                <a:gd name="T13" fmla="*/ 66 h 85"/>
                <a:gd name="T14" fmla="*/ 22 w 33"/>
                <a:gd name="T15" fmla="*/ 45 h 85"/>
                <a:gd name="T16" fmla="*/ 32 w 33"/>
                <a:gd name="T17" fmla="*/ 20 h 85"/>
                <a:gd name="T18" fmla="*/ 32 w 33"/>
                <a:gd name="T19" fmla="*/ 8 h 85"/>
                <a:gd name="T20" fmla="*/ 22 w 33"/>
                <a:gd name="T21" fmla="*/ 0 h 85"/>
                <a:gd name="T22" fmla="*/ 16 w 33"/>
                <a:gd name="T23" fmla="*/ 0 h 85"/>
                <a:gd name="T24" fmla="*/ 16 w 33"/>
                <a:gd name="T25" fmla="*/ 8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85"/>
                <a:gd name="T41" fmla="*/ 33 w 33"/>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85">
                  <a:moveTo>
                    <a:pt x="16" y="8"/>
                  </a:moveTo>
                  <a:lnTo>
                    <a:pt x="0" y="16"/>
                  </a:lnTo>
                  <a:lnTo>
                    <a:pt x="0" y="25"/>
                  </a:lnTo>
                  <a:lnTo>
                    <a:pt x="7" y="33"/>
                  </a:lnTo>
                  <a:lnTo>
                    <a:pt x="7" y="49"/>
                  </a:lnTo>
                  <a:lnTo>
                    <a:pt x="7" y="84"/>
                  </a:lnTo>
                  <a:lnTo>
                    <a:pt x="22" y="84"/>
                  </a:lnTo>
                  <a:lnTo>
                    <a:pt x="22" y="57"/>
                  </a:lnTo>
                  <a:lnTo>
                    <a:pt x="32" y="25"/>
                  </a:lnTo>
                  <a:lnTo>
                    <a:pt x="32" y="8"/>
                  </a:lnTo>
                  <a:lnTo>
                    <a:pt x="22" y="0"/>
                  </a:lnTo>
                  <a:lnTo>
                    <a:pt x="16" y="0"/>
                  </a:lnTo>
                  <a:lnTo>
                    <a:pt x="16" y="8"/>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327" name="Freeform 1206"/>
            <p:cNvSpPr>
              <a:spLocks noChangeAspect="1"/>
            </p:cNvSpPr>
            <p:nvPr/>
          </p:nvSpPr>
          <p:spPr bwMode="auto">
            <a:xfrm>
              <a:off x="2595" y="2444"/>
              <a:ext cx="33" cy="81"/>
            </a:xfrm>
            <a:custGeom>
              <a:avLst/>
              <a:gdLst>
                <a:gd name="T0" fmla="*/ 16 w 33"/>
                <a:gd name="T1" fmla="*/ 8 h 85"/>
                <a:gd name="T2" fmla="*/ 0 w 33"/>
                <a:gd name="T3" fmla="*/ 11 h 85"/>
                <a:gd name="T4" fmla="*/ 0 w 33"/>
                <a:gd name="T5" fmla="*/ 20 h 85"/>
                <a:gd name="T6" fmla="*/ 7 w 33"/>
                <a:gd name="T7" fmla="*/ 27 h 85"/>
                <a:gd name="T8" fmla="*/ 7 w 33"/>
                <a:gd name="T9" fmla="*/ 39 h 85"/>
                <a:gd name="T10" fmla="*/ 7 w 33"/>
                <a:gd name="T11" fmla="*/ 66 h 85"/>
                <a:gd name="T12" fmla="*/ 22 w 33"/>
                <a:gd name="T13" fmla="*/ 66 h 85"/>
                <a:gd name="T14" fmla="*/ 22 w 33"/>
                <a:gd name="T15" fmla="*/ 45 h 85"/>
                <a:gd name="T16" fmla="*/ 32 w 33"/>
                <a:gd name="T17" fmla="*/ 20 h 85"/>
                <a:gd name="T18" fmla="*/ 32 w 33"/>
                <a:gd name="T19" fmla="*/ 8 h 85"/>
                <a:gd name="T20" fmla="*/ 22 w 33"/>
                <a:gd name="T21" fmla="*/ 0 h 85"/>
                <a:gd name="T22" fmla="*/ 16 w 33"/>
                <a:gd name="T23" fmla="*/ 0 h 85"/>
                <a:gd name="T24" fmla="*/ 16 w 33"/>
                <a:gd name="T25" fmla="*/ 8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85"/>
                <a:gd name="T41" fmla="*/ 33 w 33"/>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85">
                  <a:moveTo>
                    <a:pt x="16" y="8"/>
                  </a:moveTo>
                  <a:lnTo>
                    <a:pt x="0" y="16"/>
                  </a:lnTo>
                  <a:lnTo>
                    <a:pt x="0" y="25"/>
                  </a:lnTo>
                  <a:lnTo>
                    <a:pt x="7" y="33"/>
                  </a:lnTo>
                  <a:lnTo>
                    <a:pt x="7" y="49"/>
                  </a:lnTo>
                  <a:lnTo>
                    <a:pt x="7" y="84"/>
                  </a:lnTo>
                  <a:lnTo>
                    <a:pt x="22" y="84"/>
                  </a:lnTo>
                  <a:lnTo>
                    <a:pt x="22" y="57"/>
                  </a:lnTo>
                  <a:lnTo>
                    <a:pt x="32" y="25"/>
                  </a:lnTo>
                  <a:lnTo>
                    <a:pt x="32" y="8"/>
                  </a:lnTo>
                  <a:lnTo>
                    <a:pt x="22" y="0"/>
                  </a:lnTo>
                  <a:lnTo>
                    <a:pt x="16" y="0"/>
                  </a:lnTo>
                  <a:lnTo>
                    <a:pt x="16" y="8"/>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328" name="Freeform 1207"/>
            <p:cNvSpPr>
              <a:spLocks noChangeAspect="1"/>
            </p:cNvSpPr>
            <p:nvPr/>
          </p:nvSpPr>
          <p:spPr bwMode="auto">
            <a:xfrm>
              <a:off x="2698" y="2572"/>
              <a:ext cx="23" cy="18"/>
            </a:xfrm>
            <a:custGeom>
              <a:avLst/>
              <a:gdLst>
                <a:gd name="T0" fmla="*/ 26 w 22"/>
                <a:gd name="T1" fmla="*/ 0 h 18"/>
                <a:gd name="T2" fmla="*/ 26 w 22"/>
                <a:gd name="T3" fmla="*/ 17 h 18"/>
                <a:gd name="T4" fmla="*/ 6 w 22"/>
                <a:gd name="T5" fmla="*/ 17 h 18"/>
                <a:gd name="T6" fmla="*/ 0 w 22"/>
                <a:gd name="T7" fmla="*/ 17 h 18"/>
                <a:gd name="T8" fmla="*/ 6 w 22"/>
                <a:gd name="T9" fmla="*/ 0 h 18"/>
                <a:gd name="T10" fmla="*/ 26 w 22"/>
                <a:gd name="T11" fmla="*/ 0 h 18"/>
                <a:gd name="T12" fmla="*/ 0 60000 65536"/>
                <a:gd name="T13" fmla="*/ 0 60000 65536"/>
                <a:gd name="T14" fmla="*/ 0 60000 65536"/>
                <a:gd name="T15" fmla="*/ 0 60000 65536"/>
                <a:gd name="T16" fmla="*/ 0 60000 65536"/>
                <a:gd name="T17" fmla="*/ 0 60000 65536"/>
                <a:gd name="T18" fmla="*/ 0 w 22"/>
                <a:gd name="T19" fmla="*/ 0 h 18"/>
                <a:gd name="T20" fmla="*/ 22 w 22"/>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22" h="18">
                  <a:moveTo>
                    <a:pt x="21" y="0"/>
                  </a:moveTo>
                  <a:lnTo>
                    <a:pt x="21" y="17"/>
                  </a:lnTo>
                  <a:lnTo>
                    <a:pt x="6" y="17"/>
                  </a:lnTo>
                  <a:lnTo>
                    <a:pt x="0" y="17"/>
                  </a:lnTo>
                  <a:lnTo>
                    <a:pt x="6" y="0"/>
                  </a:lnTo>
                  <a:lnTo>
                    <a:pt x="21" y="0"/>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329" name="Freeform 1208"/>
            <p:cNvSpPr>
              <a:spLocks noChangeAspect="1"/>
            </p:cNvSpPr>
            <p:nvPr/>
          </p:nvSpPr>
          <p:spPr bwMode="auto">
            <a:xfrm>
              <a:off x="2698" y="2572"/>
              <a:ext cx="23" cy="18"/>
            </a:xfrm>
            <a:custGeom>
              <a:avLst/>
              <a:gdLst>
                <a:gd name="T0" fmla="*/ 26 w 22"/>
                <a:gd name="T1" fmla="*/ 0 h 18"/>
                <a:gd name="T2" fmla="*/ 26 w 22"/>
                <a:gd name="T3" fmla="*/ 17 h 18"/>
                <a:gd name="T4" fmla="*/ 6 w 22"/>
                <a:gd name="T5" fmla="*/ 17 h 18"/>
                <a:gd name="T6" fmla="*/ 0 w 22"/>
                <a:gd name="T7" fmla="*/ 17 h 18"/>
                <a:gd name="T8" fmla="*/ 6 w 22"/>
                <a:gd name="T9" fmla="*/ 0 h 18"/>
                <a:gd name="T10" fmla="*/ 26 w 22"/>
                <a:gd name="T11" fmla="*/ 0 h 18"/>
                <a:gd name="T12" fmla="*/ 0 60000 65536"/>
                <a:gd name="T13" fmla="*/ 0 60000 65536"/>
                <a:gd name="T14" fmla="*/ 0 60000 65536"/>
                <a:gd name="T15" fmla="*/ 0 60000 65536"/>
                <a:gd name="T16" fmla="*/ 0 60000 65536"/>
                <a:gd name="T17" fmla="*/ 0 60000 65536"/>
                <a:gd name="T18" fmla="*/ 0 w 22"/>
                <a:gd name="T19" fmla="*/ 0 h 18"/>
                <a:gd name="T20" fmla="*/ 22 w 22"/>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22" h="18">
                  <a:moveTo>
                    <a:pt x="21" y="0"/>
                  </a:moveTo>
                  <a:lnTo>
                    <a:pt x="21" y="17"/>
                  </a:lnTo>
                  <a:lnTo>
                    <a:pt x="6" y="17"/>
                  </a:lnTo>
                  <a:lnTo>
                    <a:pt x="0" y="17"/>
                  </a:lnTo>
                  <a:lnTo>
                    <a:pt x="6" y="0"/>
                  </a:lnTo>
                  <a:lnTo>
                    <a:pt x="21" y="0"/>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330" name="Freeform 1209"/>
            <p:cNvSpPr>
              <a:spLocks noChangeAspect="1"/>
            </p:cNvSpPr>
            <p:nvPr/>
          </p:nvSpPr>
          <p:spPr bwMode="auto">
            <a:xfrm>
              <a:off x="2721" y="2556"/>
              <a:ext cx="97" cy="115"/>
            </a:xfrm>
            <a:custGeom>
              <a:avLst/>
              <a:gdLst>
                <a:gd name="T0" fmla="*/ 58 w 98"/>
                <a:gd name="T1" fmla="*/ 8 h 122"/>
                <a:gd name="T2" fmla="*/ 58 w 98"/>
                <a:gd name="T3" fmla="*/ 20 h 122"/>
                <a:gd name="T4" fmla="*/ 24 w 98"/>
                <a:gd name="T5" fmla="*/ 12 h 122"/>
                <a:gd name="T6" fmla="*/ 24 w 98"/>
                <a:gd name="T7" fmla="*/ 25 h 122"/>
                <a:gd name="T8" fmla="*/ 33 w 98"/>
                <a:gd name="T9" fmla="*/ 20 h 122"/>
                <a:gd name="T10" fmla="*/ 39 w 98"/>
                <a:gd name="T11" fmla="*/ 25 h 122"/>
                <a:gd name="T12" fmla="*/ 39 w 98"/>
                <a:gd name="T13" fmla="*/ 33 h 122"/>
                <a:gd name="T14" fmla="*/ 39 w 98"/>
                <a:gd name="T15" fmla="*/ 58 h 122"/>
                <a:gd name="T16" fmla="*/ 17 w 98"/>
                <a:gd name="T17" fmla="*/ 58 h 122"/>
                <a:gd name="T18" fmla="*/ 8 w 98"/>
                <a:gd name="T19" fmla="*/ 63 h 122"/>
                <a:gd name="T20" fmla="*/ 8 w 98"/>
                <a:gd name="T21" fmla="*/ 71 h 122"/>
                <a:gd name="T22" fmla="*/ 0 w 98"/>
                <a:gd name="T23" fmla="*/ 71 h 122"/>
                <a:gd name="T24" fmla="*/ 0 w 98"/>
                <a:gd name="T25" fmla="*/ 76 h 122"/>
                <a:gd name="T26" fmla="*/ 17 w 98"/>
                <a:gd name="T27" fmla="*/ 90 h 122"/>
                <a:gd name="T28" fmla="*/ 17 w 98"/>
                <a:gd name="T29" fmla="*/ 83 h 122"/>
                <a:gd name="T30" fmla="*/ 24 w 98"/>
                <a:gd name="T31" fmla="*/ 83 h 122"/>
                <a:gd name="T32" fmla="*/ 39 w 98"/>
                <a:gd name="T33" fmla="*/ 83 h 122"/>
                <a:gd name="T34" fmla="*/ 52 w 98"/>
                <a:gd name="T35" fmla="*/ 76 h 122"/>
                <a:gd name="T36" fmla="*/ 58 w 98"/>
                <a:gd name="T37" fmla="*/ 58 h 122"/>
                <a:gd name="T38" fmla="*/ 75 w 98"/>
                <a:gd name="T39" fmla="*/ 45 h 122"/>
                <a:gd name="T40" fmla="*/ 92 w 98"/>
                <a:gd name="T41" fmla="*/ 0 h 122"/>
                <a:gd name="T42" fmla="*/ 67 w 98"/>
                <a:gd name="T43" fmla="*/ 8 h 122"/>
                <a:gd name="T44" fmla="*/ 58 w 98"/>
                <a:gd name="T45" fmla="*/ 8 h 1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8"/>
                <a:gd name="T70" fmla="*/ 0 h 122"/>
                <a:gd name="T71" fmla="*/ 98 w 98"/>
                <a:gd name="T72" fmla="*/ 122 h 12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8" h="122">
                  <a:moveTo>
                    <a:pt x="63" y="8"/>
                  </a:moveTo>
                  <a:lnTo>
                    <a:pt x="63" y="25"/>
                  </a:lnTo>
                  <a:lnTo>
                    <a:pt x="24" y="17"/>
                  </a:lnTo>
                  <a:lnTo>
                    <a:pt x="24" y="34"/>
                  </a:lnTo>
                  <a:lnTo>
                    <a:pt x="33" y="25"/>
                  </a:lnTo>
                  <a:lnTo>
                    <a:pt x="39" y="34"/>
                  </a:lnTo>
                  <a:lnTo>
                    <a:pt x="39" y="43"/>
                  </a:lnTo>
                  <a:lnTo>
                    <a:pt x="39" y="77"/>
                  </a:lnTo>
                  <a:lnTo>
                    <a:pt x="17" y="77"/>
                  </a:lnTo>
                  <a:lnTo>
                    <a:pt x="8" y="85"/>
                  </a:lnTo>
                  <a:lnTo>
                    <a:pt x="8" y="95"/>
                  </a:lnTo>
                  <a:lnTo>
                    <a:pt x="0" y="95"/>
                  </a:lnTo>
                  <a:lnTo>
                    <a:pt x="0" y="103"/>
                  </a:lnTo>
                  <a:lnTo>
                    <a:pt x="17" y="121"/>
                  </a:lnTo>
                  <a:lnTo>
                    <a:pt x="17" y="111"/>
                  </a:lnTo>
                  <a:lnTo>
                    <a:pt x="24" y="111"/>
                  </a:lnTo>
                  <a:lnTo>
                    <a:pt x="39" y="111"/>
                  </a:lnTo>
                  <a:lnTo>
                    <a:pt x="57" y="103"/>
                  </a:lnTo>
                  <a:lnTo>
                    <a:pt x="63" y="77"/>
                  </a:lnTo>
                  <a:lnTo>
                    <a:pt x="80" y="60"/>
                  </a:lnTo>
                  <a:lnTo>
                    <a:pt x="97" y="0"/>
                  </a:lnTo>
                  <a:lnTo>
                    <a:pt x="72" y="8"/>
                  </a:lnTo>
                  <a:lnTo>
                    <a:pt x="63" y="8"/>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331" name="Freeform 1210"/>
            <p:cNvSpPr>
              <a:spLocks noChangeAspect="1"/>
            </p:cNvSpPr>
            <p:nvPr/>
          </p:nvSpPr>
          <p:spPr bwMode="auto">
            <a:xfrm>
              <a:off x="2721" y="2556"/>
              <a:ext cx="97" cy="115"/>
            </a:xfrm>
            <a:custGeom>
              <a:avLst/>
              <a:gdLst>
                <a:gd name="T0" fmla="*/ 58 w 98"/>
                <a:gd name="T1" fmla="*/ 8 h 122"/>
                <a:gd name="T2" fmla="*/ 58 w 98"/>
                <a:gd name="T3" fmla="*/ 20 h 122"/>
                <a:gd name="T4" fmla="*/ 24 w 98"/>
                <a:gd name="T5" fmla="*/ 12 h 122"/>
                <a:gd name="T6" fmla="*/ 24 w 98"/>
                <a:gd name="T7" fmla="*/ 25 h 122"/>
                <a:gd name="T8" fmla="*/ 33 w 98"/>
                <a:gd name="T9" fmla="*/ 20 h 122"/>
                <a:gd name="T10" fmla="*/ 39 w 98"/>
                <a:gd name="T11" fmla="*/ 25 h 122"/>
                <a:gd name="T12" fmla="*/ 39 w 98"/>
                <a:gd name="T13" fmla="*/ 33 h 122"/>
                <a:gd name="T14" fmla="*/ 39 w 98"/>
                <a:gd name="T15" fmla="*/ 58 h 122"/>
                <a:gd name="T16" fmla="*/ 17 w 98"/>
                <a:gd name="T17" fmla="*/ 58 h 122"/>
                <a:gd name="T18" fmla="*/ 8 w 98"/>
                <a:gd name="T19" fmla="*/ 63 h 122"/>
                <a:gd name="T20" fmla="*/ 8 w 98"/>
                <a:gd name="T21" fmla="*/ 71 h 122"/>
                <a:gd name="T22" fmla="*/ 0 w 98"/>
                <a:gd name="T23" fmla="*/ 71 h 122"/>
                <a:gd name="T24" fmla="*/ 0 w 98"/>
                <a:gd name="T25" fmla="*/ 76 h 122"/>
                <a:gd name="T26" fmla="*/ 17 w 98"/>
                <a:gd name="T27" fmla="*/ 90 h 122"/>
                <a:gd name="T28" fmla="*/ 17 w 98"/>
                <a:gd name="T29" fmla="*/ 83 h 122"/>
                <a:gd name="T30" fmla="*/ 24 w 98"/>
                <a:gd name="T31" fmla="*/ 83 h 122"/>
                <a:gd name="T32" fmla="*/ 39 w 98"/>
                <a:gd name="T33" fmla="*/ 83 h 122"/>
                <a:gd name="T34" fmla="*/ 52 w 98"/>
                <a:gd name="T35" fmla="*/ 76 h 122"/>
                <a:gd name="T36" fmla="*/ 58 w 98"/>
                <a:gd name="T37" fmla="*/ 58 h 122"/>
                <a:gd name="T38" fmla="*/ 75 w 98"/>
                <a:gd name="T39" fmla="*/ 45 h 122"/>
                <a:gd name="T40" fmla="*/ 92 w 98"/>
                <a:gd name="T41" fmla="*/ 0 h 122"/>
                <a:gd name="T42" fmla="*/ 67 w 98"/>
                <a:gd name="T43" fmla="*/ 8 h 122"/>
                <a:gd name="T44" fmla="*/ 58 w 98"/>
                <a:gd name="T45" fmla="*/ 8 h 1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8"/>
                <a:gd name="T70" fmla="*/ 0 h 122"/>
                <a:gd name="T71" fmla="*/ 98 w 98"/>
                <a:gd name="T72" fmla="*/ 122 h 12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8" h="122">
                  <a:moveTo>
                    <a:pt x="63" y="8"/>
                  </a:moveTo>
                  <a:lnTo>
                    <a:pt x="63" y="25"/>
                  </a:lnTo>
                  <a:lnTo>
                    <a:pt x="24" y="17"/>
                  </a:lnTo>
                  <a:lnTo>
                    <a:pt x="24" y="34"/>
                  </a:lnTo>
                  <a:lnTo>
                    <a:pt x="33" y="25"/>
                  </a:lnTo>
                  <a:lnTo>
                    <a:pt x="39" y="34"/>
                  </a:lnTo>
                  <a:lnTo>
                    <a:pt x="39" y="43"/>
                  </a:lnTo>
                  <a:lnTo>
                    <a:pt x="39" y="77"/>
                  </a:lnTo>
                  <a:lnTo>
                    <a:pt x="17" y="77"/>
                  </a:lnTo>
                  <a:lnTo>
                    <a:pt x="8" y="85"/>
                  </a:lnTo>
                  <a:lnTo>
                    <a:pt x="8" y="95"/>
                  </a:lnTo>
                  <a:lnTo>
                    <a:pt x="0" y="95"/>
                  </a:lnTo>
                  <a:lnTo>
                    <a:pt x="0" y="103"/>
                  </a:lnTo>
                  <a:lnTo>
                    <a:pt x="17" y="121"/>
                  </a:lnTo>
                  <a:lnTo>
                    <a:pt x="17" y="111"/>
                  </a:lnTo>
                  <a:lnTo>
                    <a:pt x="24" y="111"/>
                  </a:lnTo>
                  <a:lnTo>
                    <a:pt x="39" y="111"/>
                  </a:lnTo>
                  <a:lnTo>
                    <a:pt x="57" y="103"/>
                  </a:lnTo>
                  <a:lnTo>
                    <a:pt x="63" y="77"/>
                  </a:lnTo>
                  <a:lnTo>
                    <a:pt x="80" y="60"/>
                  </a:lnTo>
                  <a:lnTo>
                    <a:pt x="97" y="0"/>
                  </a:lnTo>
                  <a:lnTo>
                    <a:pt x="72" y="8"/>
                  </a:lnTo>
                  <a:lnTo>
                    <a:pt x="63" y="8"/>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332" name="Freeform 1211"/>
            <p:cNvSpPr>
              <a:spLocks noChangeAspect="1"/>
            </p:cNvSpPr>
            <p:nvPr/>
          </p:nvSpPr>
          <p:spPr bwMode="auto">
            <a:xfrm>
              <a:off x="2943" y="2614"/>
              <a:ext cx="25" cy="24"/>
            </a:xfrm>
            <a:custGeom>
              <a:avLst/>
              <a:gdLst>
                <a:gd name="T0" fmla="*/ 24 w 25"/>
                <a:gd name="T1" fmla="*/ 19 h 25"/>
                <a:gd name="T2" fmla="*/ 7 w 25"/>
                <a:gd name="T3" fmla="*/ 19 h 25"/>
                <a:gd name="T4" fmla="*/ 0 w 25"/>
                <a:gd name="T5" fmla="*/ 19 h 25"/>
                <a:gd name="T6" fmla="*/ 7 w 25"/>
                <a:gd name="T7" fmla="*/ 7 h 25"/>
                <a:gd name="T8" fmla="*/ 24 w 25"/>
                <a:gd name="T9" fmla="*/ 0 h 25"/>
                <a:gd name="T10" fmla="*/ 24 w 25"/>
                <a:gd name="T11" fmla="*/ 12 h 25"/>
                <a:gd name="T12" fmla="*/ 24 w 25"/>
                <a:gd name="T13" fmla="*/ 19 h 25"/>
                <a:gd name="T14" fmla="*/ 0 60000 65536"/>
                <a:gd name="T15" fmla="*/ 0 60000 65536"/>
                <a:gd name="T16" fmla="*/ 0 60000 65536"/>
                <a:gd name="T17" fmla="*/ 0 60000 65536"/>
                <a:gd name="T18" fmla="*/ 0 60000 65536"/>
                <a:gd name="T19" fmla="*/ 0 60000 65536"/>
                <a:gd name="T20" fmla="*/ 0 60000 65536"/>
                <a:gd name="T21" fmla="*/ 0 w 25"/>
                <a:gd name="T22" fmla="*/ 0 h 25"/>
                <a:gd name="T23" fmla="*/ 25 w 25"/>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25">
                  <a:moveTo>
                    <a:pt x="24" y="24"/>
                  </a:moveTo>
                  <a:lnTo>
                    <a:pt x="7" y="24"/>
                  </a:lnTo>
                  <a:lnTo>
                    <a:pt x="0" y="24"/>
                  </a:lnTo>
                  <a:lnTo>
                    <a:pt x="7" y="7"/>
                  </a:lnTo>
                  <a:lnTo>
                    <a:pt x="24" y="0"/>
                  </a:lnTo>
                  <a:lnTo>
                    <a:pt x="24" y="15"/>
                  </a:lnTo>
                  <a:lnTo>
                    <a:pt x="24" y="24"/>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333" name="Freeform 1212"/>
            <p:cNvSpPr>
              <a:spLocks noChangeAspect="1"/>
            </p:cNvSpPr>
            <p:nvPr/>
          </p:nvSpPr>
          <p:spPr bwMode="auto">
            <a:xfrm>
              <a:off x="2943" y="2614"/>
              <a:ext cx="25" cy="24"/>
            </a:xfrm>
            <a:custGeom>
              <a:avLst/>
              <a:gdLst>
                <a:gd name="T0" fmla="*/ 24 w 25"/>
                <a:gd name="T1" fmla="*/ 19 h 25"/>
                <a:gd name="T2" fmla="*/ 7 w 25"/>
                <a:gd name="T3" fmla="*/ 19 h 25"/>
                <a:gd name="T4" fmla="*/ 0 w 25"/>
                <a:gd name="T5" fmla="*/ 19 h 25"/>
                <a:gd name="T6" fmla="*/ 7 w 25"/>
                <a:gd name="T7" fmla="*/ 7 h 25"/>
                <a:gd name="T8" fmla="*/ 24 w 25"/>
                <a:gd name="T9" fmla="*/ 0 h 25"/>
                <a:gd name="T10" fmla="*/ 24 w 25"/>
                <a:gd name="T11" fmla="*/ 12 h 25"/>
                <a:gd name="T12" fmla="*/ 24 w 25"/>
                <a:gd name="T13" fmla="*/ 19 h 25"/>
                <a:gd name="T14" fmla="*/ 0 60000 65536"/>
                <a:gd name="T15" fmla="*/ 0 60000 65536"/>
                <a:gd name="T16" fmla="*/ 0 60000 65536"/>
                <a:gd name="T17" fmla="*/ 0 60000 65536"/>
                <a:gd name="T18" fmla="*/ 0 60000 65536"/>
                <a:gd name="T19" fmla="*/ 0 60000 65536"/>
                <a:gd name="T20" fmla="*/ 0 60000 65536"/>
                <a:gd name="T21" fmla="*/ 0 w 25"/>
                <a:gd name="T22" fmla="*/ 0 h 25"/>
                <a:gd name="T23" fmla="*/ 25 w 25"/>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25">
                  <a:moveTo>
                    <a:pt x="24" y="24"/>
                  </a:moveTo>
                  <a:lnTo>
                    <a:pt x="7" y="24"/>
                  </a:lnTo>
                  <a:lnTo>
                    <a:pt x="0" y="24"/>
                  </a:lnTo>
                  <a:lnTo>
                    <a:pt x="7" y="7"/>
                  </a:lnTo>
                  <a:lnTo>
                    <a:pt x="24" y="0"/>
                  </a:lnTo>
                  <a:lnTo>
                    <a:pt x="24" y="15"/>
                  </a:lnTo>
                  <a:lnTo>
                    <a:pt x="24" y="24"/>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334" name="Freeform 1213"/>
            <p:cNvSpPr>
              <a:spLocks noChangeAspect="1"/>
            </p:cNvSpPr>
            <p:nvPr/>
          </p:nvSpPr>
          <p:spPr bwMode="auto">
            <a:xfrm>
              <a:off x="2951" y="2637"/>
              <a:ext cx="19" cy="26"/>
            </a:xfrm>
            <a:custGeom>
              <a:avLst/>
              <a:gdLst>
                <a:gd name="T0" fmla="*/ 22 w 18"/>
                <a:gd name="T1" fmla="*/ 0 h 27"/>
                <a:gd name="T2" fmla="*/ 22 w 18"/>
                <a:gd name="T3" fmla="*/ 9 h 27"/>
                <a:gd name="T4" fmla="*/ 0 w 18"/>
                <a:gd name="T5" fmla="*/ 21 h 27"/>
                <a:gd name="T6" fmla="*/ 0 w 18"/>
                <a:gd name="T7" fmla="*/ 9 h 27"/>
                <a:gd name="T8" fmla="*/ 0 w 18"/>
                <a:gd name="T9" fmla="*/ 0 h 27"/>
                <a:gd name="T10" fmla="*/ 22 w 18"/>
                <a:gd name="T11" fmla="*/ 0 h 27"/>
                <a:gd name="T12" fmla="*/ 0 60000 65536"/>
                <a:gd name="T13" fmla="*/ 0 60000 65536"/>
                <a:gd name="T14" fmla="*/ 0 60000 65536"/>
                <a:gd name="T15" fmla="*/ 0 60000 65536"/>
                <a:gd name="T16" fmla="*/ 0 60000 65536"/>
                <a:gd name="T17" fmla="*/ 0 60000 65536"/>
                <a:gd name="T18" fmla="*/ 0 w 18"/>
                <a:gd name="T19" fmla="*/ 0 h 27"/>
                <a:gd name="T20" fmla="*/ 18 w 18"/>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18" h="27">
                  <a:moveTo>
                    <a:pt x="17" y="0"/>
                  </a:moveTo>
                  <a:lnTo>
                    <a:pt x="17" y="9"/>
                  </a:lnTo>
                  <a:lnTo>
                    <a:pt x="0" y="26"/>
                  </a:lnTo>
                  <a:lnTo>
                    <a:pt x="0" y="9"/>
                  </a:lnTo>
                  <a:lnTo>
                    <a:pt x="0" y="0"/>
                  </a:lnTo>
                  <a:lnTo>
                    <a:pt x="17" y="0"/>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335" name="Freeform 1214"/>
            <p:cNvSpPr>
              <a:spLocks noChangeAspect="1"/>
            </p:cNvSpPr>
            <p:nvPr/>
          </p:nvSpPr>
          <p:spPr bwMode="auto">
            <a:xfrm>
              <a:off x="2951" y="2637"/>
              <a:ext cx="19" cy="26"/>
            </a:xfrm>
            <a:custGeom>
              <a:avLst/>
              <a:gdLst>
                <a:gd name="T0" fmla="*/ 22 w 18"/>
                <a:gd name="T1" fmla="*/ 0 h 27"/>
                <a:gd name="T2" fmla="*/ 22 w 18"/>
                <a:gd name="T3" fmla="*/ 9 h 27"/>
                <a:gd name="T4" fmla="*/ 0 w 18"/>
                <a:gd name="T5" fmla="*/ 21 h 27"/>
                <a:gd name="T6" fmla="*/ 0 w 18"/>
                <a:gd name="T7" fmla="*/ 9 h 27"/>
                <a:gd name="T8" fmla="*/ 0 w 18"/>
                <a:gd name="T9" fmla="*/ 0 h 27"/>
                <a:gd name="T10" fmla="*/ 22 w 18"/>
                <a:gd name="T11" fmla="*/ 0 h 27"/>
                <a:gd name="T12" fmla="*/ 0 60000 65536"/>
                <a:gd name="T13" fmla="*/ 0 60000 65536"/>
                <a:gd name="T14" fmla="*/ 0 60000 65536"/>
                <a:gd name="T15" fmla="*/ 0 60000 65536"/>
                <a:gd name="T16" fmla="*/ 0 60000 65536"/>
                <a:gd name="T17" fmla="*/ 0 60000 65536"/>
                <a:gd name="T18" fmla="*/ 0 w 18"/>
                <a:gd name="T19" fmla="*/ 0 h 27"/>
                <a:gd name="T20" fmla="*/ 18 w 18"/>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18" h="27">
                  <a:moveTo>
                    <a:pt x="17" y="0"/>
                  </a:moveTo>
                  <a:lnTo>
                    <a:pt x="17" y="9"/>
                  </a:lnTo>
                  <a:lnTo>
                    <a:pt x="0" y="26"/>
                  </a:lnTo>
                  <a:lnTo>
                    <a:pt x="0" y="9"/>
                  </a:lnTo>
                  <a:lnTo>
                    <a:pt x="0" y="0"/>
                  </a:lnTo>
                  <a:lnTo>
                    <a:pt x="17" y="0"/>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336" name="Freeform 1215"/>
            <p:cNvSpPr>
              <a:spLocks noChangeAspect="1"/>
            </p:cNvSpPr>
            <p:nvPr/>
          </p:nvSpPr>
          <p:spPr bwMode="auto">
            <a:xfrm>
              <a:off x="2729" y="2821"/>
              <a:ext cx="168" cy="164"/>
            </a:xfrm>
            <a:custGeom>
              <a:avLst/>
              <a:gdLst>
                <a:gd name="T0" fmla="*/ 55 w 169"/>
                <a:gd name="T1" fmla="*/ 134 h 172"/>
                <a:gd name="T2" fmla="*/ 48 w 169"/>
                <a:gd name="T3" fmla="*/ 121 h 172"/>
                <a:gd name="T4" fmla="*/ 30 w 169"/>
                <a:gd name="T5" fmla="*/ 81 h 172"/>
                <a:gd name="T6" fmla="*/ 30 w 169"/>
                <a:gd name="T7" fmla="*/ 61 h 172"/>
                <a:gd name="T8" fmla="*/ 0 w 169"/>
                <a:gd name="T9" fmla="*/ 9 h 172"/>
                <a:gd name="T10" fmla="*/ 0 w 169"/>
                <a:gd name="T11" fmla="*/ 0 h 172"/>
                <a:gd name="T12" fmla="*/ 15 w 169"/>
                <a:gd name="T13" fmla="*/ 0 h 172"/>
                <a:gd name="T14" fmla="*/ 30 w 169"/>
                <a:gd name="T15" fmla="*/ 0 h 172"/>
                <a:gd name="T16" fmla="*/ 79 w 169"/>
                <a:gd name="T17" fmla="*/ 9 h 172"/>
                <a:gd name="T18" fmla="*/ 89 w 169"/>
                <a:gd name="T19" fmla="*/ 9 h 172"/>
                <a:gd name="T20" fmla="*/ 123 w 169"/>
                <a:gd name="T21" fmla="*/ 12 h 172"/>
                <a:gd name="T22" fmla="*/ 137 w 169"/>
                <a:gd name="T23" fmla="*/ 9 h 172"/>
                <a:gd name="T24" fmla="*/ 145 w 169"/>
                <a:gd name="T25" fmla="*/ 0 h 172"/>
                <a:gd name="T26" fmla="*/ 163 w 169"/>
                <a:gd name="T27" fmla="*/ 9 h 172"/>
                <a:gd name="T28" fmla="*/ 145 w 169"/>
                <a:gd name="T29" fmla="*/ 20 h 172"/>
                <a:gd name="T30" fmla="*/ 137 w 169"/>
                <a:gd name="T31" fmla="*/ 12 h 172"/>
                <a:gd name="T32" fmla="*/ 114 w 169"/>
                <a:gd name="T33" fmla="*/ 12 h 172"/>
                <a:gd name="T34" fmla="*/ 106 w 169"/>
                <a:gd name="T35" fmla="*/ 53 h 172"/>
                <a:gd name="T36" fmla="*/ 98 w 169"/>
                <a:gd name="T37" fmla="*/ 61 h 172"/>
                <a:gd name="T38" fmla="*/ 98 w 169"/>
                <a:gd name="T39" fmla="*/ 87 h 172"/>
                <a:gd name="T40" fmla="*/ 98 w 169"/>
                <a:gd name="T41" fmla="*/ 127 h 172"/>
                <a:gd name="T42" fmla="*/ 84 w 169"/>
                <a:gd name="T43" fmla="*/ 134 h 172"/>
                <a:gd name="T44" fmla="*/ 72 w 169"/>
                <a:gd name="T45" fmla="*/ 134 h 172"/>
                <a:gd name="T46" fmla="*/ 64 w 169"/>
                <a:gd name="T47" fmla="*/ 127 h 172"/>
                <a:gd name="T48" fmla="*/ 55 w 169"/>
                <a:gd name="T49" fmla="*/ 134 h 1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9"/>
                <a:gd name="T76" fmla="*/ 0 h 172"/>
                <a:gd name="T77" fmla="*/ 169 w 169"/>
                <a:gd name="T78" fmla="*/ 172 h 17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9" h="172">
                  <a:moveTo>
                    <a:pt x="55" y="171"/>
                  </a:moveTo>
                  <a:lnTo>
                    <a:pt x="48" y="154"/>
                  </a:lnTo>
                  <a:lnTo>
                    <a:pt x="30" y="103"/>
                  </a:lnTo>
                  <a:lnTo>
                    <a:pt x="30" y="77"/>
                  </a:lnTo>
                  <a:lnTo>
                    <a:pt x="0" y="9"/>
                  </a:lnTo>
                  <a:lnTo>
                    <a:pt x="0" y="0"/>
                  </a:lnTo>
                  <a:lnTo>
                    <a:pt x="15" y="0"/>
                  </a:lnTo>
                  <a:lnTo>
                    <a:pt x="30" y="0"/>
                  </a:lnTo>
                  <a:lnTo>
                    <a:pt x="79" y="9"/>
                  </a:lnTo>
                  <a:lnTo>
                    <a:pt x="94" y="9"/>
                  </a:lnTo>
                  <a:lnTo>
                    <a:pt x="128" y="17"/>
                  </a:lnTo>
                  <a:lnTo>
                    <a:pt x="142" y="9"/>
                  </a:lnTo>
                  <a:lnTo>
                    <a:pt x="150" y="0"/>
                  </a:lnTo>
                  <a:lnTo>
                    <a:pt x="168" y="9"/>
                  </a:lnTo>
                  <a:lnTo>
                    <a:pt x="150" y="25"/>
                  </a:lnTo>
                  <a:lnTo>
                    <a:pt x="142" y="17"/>
                  </a:lnTo>
                  <a:lnTo>
                    <a:pt x="119" y="17"/>
                  </a:lnTo>
                  <a:lnTo>
                    <a:pt x="111" y="68"/>
                  </a:lnTo>
                  <a:lnTo>
                    <a:pt x="103" y="77"/>
                  </a:lnTo>
                  <a:lnTo>
                    <a:pt x="103" y="110"/>
                  </a:lnTo>
                  <a:lnTo>
                    <a:pt x="103" y="162"/>
                  </a:lnTo>
                  <a:lnTo>
                    <a:pt x="88" y="171"/>
                  </a:lnTo>
                  <a:lnTo>
                    <a:pt x="72" y="171"/>
                  </a:lnTo>
                  <a:lnTo>
                    <a:pt x="64" y="162"/>
                  </a:lnTo>
                  <a:lnTo>
                    <a:pt x="55" y="171"/>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337" name="Freeform 1216"/>
            <p:cNvSpPr>
              <a:spLocks noChangeAspect="1"/>
            </p:cNvSpPr>
            <p:nvPr/>
          </p:nvSpPr>
          <p:spPr bwMode="auto">
            <a:xfrm>
              <a:off x="2729" y="2821"/>
              <a:ext cx="168" cy="164"/>
            </a:xfrm>
            <a:custGeom>
              <a:avLst/>
              <a:gdLst>
                <a:gd name="T0" fmla="*/ 55 w 169"/>
                <a:gd name="T1" fmla="*/ 134 h 172"/>
                <a:gd name="T2" fmla="*/ 48 w 169"/>
                <a:gd name="T3" fmla="*/ 121 h 172"/>
                <a:gd name="T4" fmla="*/ 30 w 169"/>
                <a:gd name="T5" fmla="*/ 81 h 172"/>
                <a:gd name="T6" fmla="*/ 30 w 169"/>
                <a:gd name="T7" fmla="*/ 61 h 172"/>
                <a:gd name="T8" fmla="*/ 0 w 169"/>
                <a:gd name="T9" fmla="*/ 9 h 172"/>
                <a:gd name="T10" fmla="*/ 0 w 169"/>
                <a:gd name="T11" fmla="*/ 0 h 172"/>
                <a:gd name="T12" fmla="*/ 15 w 169"/>
                <a:gd name="T13" fmla="*/ 0 h 172"/>
                <a:gd name="T14" fmla="*/ 30 w 169"/>
                <a:gd name="T15" fmla="*/ 0 h 172"/>
                <a:gd name="T16" fmla="*/ 79 w 169"/>
                <a:gd name="T17" fmla="*/ 9 h 172"/>
                <a:gd name="T18" fmla="*/ 89 w 169"/>
                <a:gd name="T19" fmla="*/ 9 h 172"/>
                <a:gd name="T20" fmla="*/ 123 w 169"/>
                <a:gd name="T21" fmla="*/ 12 h 172"/>
                <a:gd name="T22" fmla="*/ 137 w 169"/>
                <a:gd name="T23" fmla="*/ 9 h 172"/>
                <a:gd name="T24" fmla="*/ 145 w 169"/>
                <a:gd name="T25" fmla="*/ 0 h 172"/>
                <a:gd name="T26" fmla="*/ 163 w 169"/>
                <a:gd name="T27" fmla="*/ 9 h 172"/>
                <a:gd name="T28" fmla="*/ 145 w 169"/>
                <a:gd name="T29" fmla="*/ 20 h 172"/>
                <a:gd name="T30" fmla="*/ 137 w 169"/>
                <a:gd name="T31" fmla="*/ 12 h 172"/>
                <a:gd name="T32" fmla="*/ 114 w 169"/>
                <a:gd name="T33" fmla="*/ 12 h 172"/>
                <a:gd name="T34" fmla="*/ 106 w 169"/>
                <a:gd name="T35" fmla="*/ 53 h 172"/>
                <a:gd name="T36" fmla="*/ 98 w 169"/>
                <a:gd name="T37" fmla="*/ 61 h 172"/>
                <a:gd name="T38" fmla="*/ 98 w 169"/>
                <a:gd name="T39" fmla="*/ 87 h 172"/>
                <a:gd name="T40" fmla="*/ 98 w 169"/>
                <a:gd name="T41" fmla="*/ 127 h 172"/>
                <a:gd name="T42" fmla="*/ 84 w 169"/>
                <a:gd name="T43" fmla="*/ 134 h 172"/>
                <a:gd name="T44" fmla="*/ 72 w 169"/>
                <a:gd name="T45" fmla="*/ 134 h 172"/>
                <a:gd name="T46" fmla="*/ 64 w 169"/>
                <a:gd name="T47" fmla="*/ 127 h 172"/>
                <a:gd name="T48" fmla="*/ 55 w 169"/>
                <a:gd name="T49" fmla="*/ 134 h 1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9"/>
                <a:gd name="T76" fmla="*/ 0 h 172"/>
                <a:gd name="T77" fmla="*/ 169 w 169"/>
                <a:gd name="T78" fmla="*/ 172 h 17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9" h="172">
                  <a:moveTo>
                    <a:pt x="55" y="171"/>
                  </a:moveTo>
                  <a:lnTo>
                    <a:pt x="48" y="154"/>
                  </a:lnTo>
                  <a:lnTo>
                    <a:pt x="30" y="103"/>
                  </a:lnTo>
                  <a:lnTo>
                    <a:pt x="30" y="77"/>
                  </a:lnTo>
                  <a:lnTo>
                    <a:pt x="0" y="9"/>
                  </a:lnTo>
                  <a:lnTo>
                    <a:pt x="0" y="0"/>
                  </a:lnTo>
                  <a:lnTo>
                    <a:pt x="15" y="0"/>
                  </a:lnTo>
                  <a:lnTo>
                    <a:pt x="30" y="0"/>
                  </a:lnTo>
                  <a:lnTo>
                    <a:pt x="79" y="9"/>
                  </a:lnTo>
                  <a:lnTo>
                    <a:pt x="94" y="9"/>
                  </a:lnTo>
                  <a:lnTo>
                    <a:pt x="128" y="17"/>
                  </a:lnTo>
                  <a:lnTo>
                    <a:pt x="142" y="9"/>
                  </a:lnTo>
                  <a:lnTo>
                    <a:pt x="150" y="0"/>
                  </a:lnTo>
                  <a:lnTo>
                    <a:pt x="168" y="9"/>
                  </a:lnTo>
                  <a:lnTo>
                    <a:pt x="150" y="25"/>
                  </a:lnTo>
                  <a:lnTo>
                    <a:pt x="142" y="17"/>
                  </a:lnTo>
                  <a:lnTo>
                    <a:pt x="119" y="17"/>
                  </a:lnTo>
                  <a:lnTo>
                    <a:pt x="111" y="68"/>
                  </a:lnTo>
                  <a:lnTo>
                    <a:pt x="103" y="77"/>
                  </a:lnTo>
                  <a:lnTo>
                    <a:pt x="103" y="110"/>
                  </a:lnTo>
                  <a:lnTo>
                    <a:pt x="103" y="162"/>
                  </a:lnTo>
                  <a:lnTo>
                    <a:pt x="88" y="171"/>
                  </a:lnTo>
                  <a:lnTo>
                    <a:pt x="72" y="171"/>
                  </a:lnTo>
                  <a:lnTo>
                    <a:pt x="64" y="162"/>
                  </a:lnTo>
                  <a:lnTo>
                    <a:pt x="55" y="171"/>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338" name="Freeform 1217"/>
            <p:cNvSpPr>
              <a:spLocks noChangeAspect="1"/>
            </p:cNvSpPr>
            <p:nvPr/>
          </p:nvSpPr>
          <p:spPr bwMode="auto">
            <a:xfrm>
              <a:off x="2729" y="2677"/>
              <a:ext cx="159" cy="162"/>
            </a:xfrm>
            <a:custGeom>
              <a:avLst/>
              <a:gdLst>
                <a:gd name="T0" fmla="*/ 0 w 160"/>
                <a:gd name="T1" fmla="*/ 114 h 172"/>
                <a:gd name="T2" fmla="*/ 15 w 160"/>
                <a:gd name="T3" fmla="*/ 114 h 172"/>
                <a:gd name="T4" fmla="*/ 30 w 160"/>
                <a:gd name="T5" fmla="*/ 114 h 172"/>
                <a:gd name="T6" fmla="*/ 79 w 160"/>
                <a:gd name="T7" fmla="*/ 121 h 172"/>
                <a:gd name="T8" fmla="*/ 89 w 160"/>
                <a:gd name="T9" fmla="*/ 121 h 172"/>
                <a:gd name="T10" fmla="*/ 123 w 160"/>
                <a:gd name="T11" fmla="*/ 127 h 172"/>
                <a:gd name="T12" fmla="*/ 137 w 160"/>
                <a:gd name="T13" fmla="*/ 121 h 172"/>
                <a:gd name="T14" fmla="*/ 123 w 160"/>
                <a:gd name="T15" fmla="*/ 108 h 172"/>
                <a:gd name="T16" fmla="*/ 123 w 160"/>
                <a:gd name="T17" fmla="*/ 77 h 172"/>
                <a:gd name="T18" fmla="*/ 154 w 160"/>
                <a:gd name="T19" fmla="*/ 70 h 172"/>
                <a:gd name="T20" fmla="*/ 145 w 160"/>
                <a:gd name="T21" fmla="*/ 51 h 172"/>
                <a:gd name="T22" fmla="*/ 123 w 160"/>
                <a:gd name="T23" fmla="*/ 57 h 172"/>
                <a:gd name="T24" fmla="*/ 123 w 160"/>
                <a:gd name="T25" fmla="*/ 51 h 172"/>
                <a:gd name="T26" fmla="*/ 131 w 160"/>
                <a:gd name="T27" fmla="*/ 45 h 172"/>
                <a:gd name="T28" fmla="*/ 123 w 160"/>
                <a:gd name="T29" fmla="*/ 39 h 172"/>
                <a:gd name="T30" fmla="*/ 123 w 160"/>
                <a:gd name="T31" fmla="*/ 20 h 172"/>
                <a:gd name="T32" fmla="*/ 106 w 160"/>
                <a:gd name="T33" fmla="*/ 12 h 172"/>
                <a:gd name="T34" fmla="*/ 89 w 160"/>
                <a:gd name="T35" fmla="*/ 12 h 172"/>
                <a:gd name="T36" fmla="*/ 89 w 160"/>
                <a:gd name="T37" fmla="*/ 20 h 172"/>
                <a:gd name="T38" fmla="*/ 79 w 160"/>
                <a:gd name="T39" fmla="*/ 26 h 172"/>
                <a:gd name="T40" fmla="*/ 64 w 160"/>
                <a:gd name="T41" fmla="*/ 12 h 172"/>
                <a:gd name="T42" fmla="*/ 64 w 160"/>
                <a:gd name="T43" fmla="*/ 0 h 172"/>
                <a:gd name="T44" fmla="*/ 55 w 160"/>
                <a:gd name="T45" fmla="*/ 0 h 172"/>
                <a:gd name="T46" fmla="*/ 25 w 160"/>
                <a:gd name="T47" fmla="*/ 0 h 172"/>
                <a:gd name="T48" fmla="*/ 9 w 160"/>
                <a:gd name="T49" fmla="*/ 8 h 172"/>
                <a:gd name="T50" fmla="*/ 15 w 160"/>
                <a:gd name="T51" fmla="*/ 26 h 172"/>
                <a:gd name="T52" fmla="*/ 15 w 160"/>
                <a:gd name="T53" fmla="*/ 31 h 172"/>
                <a:gd name="T54" fmla="*/ 25 w 160"/>
                <a:gd name="T55" fmla="*/ 57 h 172"/>
                <a:gd name="T56" fmla="*/ 25 w 160"/>
                <a:gd name="T57" fmla="*/ 70 h 172"/>
                <a:gd name="T58" fmla="*/ 9 w 160"/>
                <a:gd name="T59" fmla="*/ 77 h 172"/>
                <a:gd name="T60" fmla="*/ 0 w 160"/>
                <a:gd name="T61" fmla="*/ 101 h 172"/>
                <a:gd name="T62" fmla="*/ 0 w 160"/>
                <a:gd name="T63" fmla="*/ 114 h 1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0"/>
                <a:gd name="T97" fmla="*/ 0 h 172"/>
                <a:gd name="T98" fmla="*/ 160 w 160"/>
                <a:gd name="T99" fmla="*/ 172 h 1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0" h="172">
                  <a:moveTo>
                    <a:pt x="0" y="153"/>
                  </a:moveTo>
                  <a:lnTo>
                    <a:pt x="15" y="153"/>
                  </a:lnTo>
                  <a:lnTo>
                    <a:pt x="30" y="153"/>
                  </a:lnTo>
                  <a:lnTo>
                    <a:pt x="79" y="162"/>
                  </a:lnTo>
                  <a:lnTo>
                    <a:pt x="94" y="162"/>
                  </a:lnTo>
                  <a:lnTo>
                    <a:pt x="128" y="171"/>
                  </a:lnTo>
                  <a:lnTo>
                    <a:pt x="142" y="162"/>
                  </a:lnTo>
                  <a:lnTo>
                    <a:pt x="128" y="145"/>
                  </a:lnTo>
                  <a:lnTo>
                    <a:pt x="128" y="104"/>
                  </a:lnTo>
                  <a:lnTo>
                    <a:pt x="159" y="94"/>
                  </a:lnTo>
                  <a:lnTo>
                    <a:pt x="150" y="68"/>
                  </a:lnTo>
                  <a:lnTo>
                    <a:pt x="128" y="78"/>
                  </a:lnTo>
                  <a:lnTo>
                    <a:pt x="128" y="68"/>
                  </a:lnTo>
                  <a:lnTo>
                    <a:pt x="136" y="61"/>
                  </a:lnTo>
                  <a:lnTo>
                    <a:pt x="128" y="52"/>
                  </a:lnTo>
                  <a:lnTo>
                    <a:pt x="128" y="25"/>
                  </a:lnTo>
                  <a:lnTo>
                    <a:pt x="111" y="17"/>
                  </a:lnTo>
                  <a:lnTo>
                    <a:pt x="94" y="17"/>
                  </a:lnTo>
                  <a:lnTo>
                    <a:pt x="94" y="25"/>
                  </a:lnTo>
                  <a:lnTo>
                    <a:pt x="79" y="36"/>
                  </a:lnTo>
                  <a:lnTo>
                    <a:pt x="64" y="17"/>
                  </a:lnTo>
                  <a:lnTo>
                    <a:pt x="64" y="0"/>
                  </a:lnTo>
                  <a:lnTo>
                    <a:pt x="55" y="0"/>
                  </a:lnTo>
                  <a:lnTo>
                    <a:pt x="25" y="0"/>
                  </a:lnTo>
                  <a:lnTo>
                    <a:pt x="9" y="9"/>
                  </a:lnTo>
                  <a:lnTo>
                    <a:pt x="15" y="36"/>
                  </a:lnTo>
                  <a:lnTo>
                    <a:pt x="15" y="41"/>
                  </a:lnTo>
                  <a:lnTo>
                    <a:pt x="25" y="78"/>
                  </a:lnTo>
                  <a:lnTo>
                    <a:pt x="25" y="94"/>
                  </a:lnTo>
                  <a:lnTo>
                    <a:pt x="9" y="104"/>
                  </a:lnTo>
                  <a:lnTo>
                    <a:pt x="0" y="136"/>
                  </a:lnTo>
                  <a:lnTo>
                    <a:pt x="0" y="153"/>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339" name="Freeform 1218"/>
            <p:cNvSpPr>
              <a:spLocks noChangeAspect="1"/>
            </p:cNvSpPr>
            <p:nvPr/>
          </p:nvSpPr>
          <p:spPr bwMode="auto">
            <a:xfrm>
              <a:off x="2729" y="2677"/>
              <a:ext cx="159" cy="162"/>
            </a:xfrm>
            <a:custGeom>
              <a:avLst/>
              <a:gdLst>
                <a:gd name="T0" fmla="*/ 0 w 160"/>
                <a:gd name="T1" fmla="*/ 114 h 172"/>
                <a:gd name="T2" fmla="*/ 15 w 160"/>
                <a:gd name="T3" fmla="*/ 114 h 172"/>
                <a:gd name="T4" fmla="*/ 30 w 160"/>
                <a:gd name="T5" fmla="*/ 114 h 172"/>
                <a:gd name="T6" fmla="*/ 79 w 160"/>
                <a:gd name="T7" fmla="*/ 121 h 172"/>
                <a:gd name="T8" fmla="*/ 89 w 160"/>
                <a:gd name="T9" fmla="*/ 121 h 172"/>
                <a:gd name="T10" fmla="*/ 123 w 160"/>
                <a:gd name="T11" fmla="*/ 127 h 172"/>
                <a:gd name="T12" fmla="*/ 137 w 160"/>
                <a:gd name="T13" fmla="*/ 121 h 172"/>
                <a:gd name="T14" fmla="*/ 123 w 160"/>
                <a:gd name="T15" fmla="*/ 108 h 172"/>
                <a:gd name="T16" fmla="*/ 123 w 160"/>
                <a:gd name="T17" fmla="*/ 77 h 172"/>
                <a:gd name="T18" fmla="*/ 154 w 160"/>
                <a:gd name="T19" fmla="*/ 70 h 172"/>
                <a:gd name="T20" fmla="*/ 145 w 160"/>
                <a:gd name="T21" fmla="*/ 51 h 172"/>
                <a:gd name="T22" fmla="*/ 123 w 160"/>
                <a:gd name="T23" fmla="*/ 57 h 172"/>
                <a:gd name="T24" fmla="*/ 123 w 160"/>
                <a:gd name="T25" fmla="*/ 51 h 172"/>
                <a:gd name="T26" fmla="*/ 131 w 160"/>
                <a:gd name="T27" fmla="*/ 45 h 172"/>
                <a:gd name="T28" fmla="*/ 123 w 160"/>
                <a:gd name="T29" fmla="*/ 39 h 172"/>
                <a:gd name="T30" fmla="*/ 123 w 160"/>
                <a:gd name="T31" fmla="*/ 20 h 172"/>
                <a:gd name="T32" fmla="*/ 106 w 160"/>
                <a:gd name="T33" fmla="*/ 12 h 172"/>
                <a:gd name="T34" fmla="*/ 89 w 160"/>
                <a:gd name="T35" fmla="*/ 12 h 172"/>
                <a:gd name="T36" fmla="*/ 89 w 160"/>
                <a:gd name="T37" fmla="*/ 20 h 172"/>
                <a:gd name="T38" fmla="*/ 79 w 160"/>
                <a:gd name="T39" fmla="*/ 26 h 172"/>
                <a:gd name="T40" fmla="*/ 64 w 160"/>
                <a:gd name="T41" fmla="*/ 12 h 172"/>
                <a:gd name="T42" fmla="*/ 64 w 160"/>
                <a:gd name="T43" fmla="*/ 0 h 172"/>
                <a:gd name="T44" fmla="*/ 55 w 160"/>
                <a:gd name="T45" fmla="*/ 0 h 172"/>
                <a:gd name="T46" fmla="*/ 25 w 160"/>
                <a:gd name="T47" fmla="*/ 0 h 172"/>
                <a:gd name="T48" fmla="*/ 9 w 160"/>
                <a:gd name="T49" fmla="*/ 8 h 172"/>
                <a:gd name="T50" fmla="*/ 15 w 160"/>
                <a:gd name="T51" fmla="*/ 26 h 172"/>
                <a:gd name="T52" fmla="*/ 15 w 160"/>
                <a:gd name="T53" fmla="*/ 31 h 172"/>
                <a:gd name="T54" fmla="*/ 25 w 160"/>
                <a:gd name="T55" fmla="*/ 57 h 172"/>
                <a:gd name="T56" fmla="*/ 25 w 160"/>
                <a:gd name="T57" fmla="*/ 70 h 172"/>
                <a:gd name="T58" fmla="*/ 9 w 160"/>
                <a:gd name="T59" fmla="*/ 77 h 172"/>
                <a:gd name="T60" fmla="*/ 0 w 160"/>
                <a:gd name="T61" fmla="*/ 101 h 172"/>
                <a:gd name="T62" fmla="*/ 0 w 160"/>
                <a:gd name="T63" fmla="*/ 114 h 1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0"/>
                <a:gd name="T97" fmla="*/ 0 h 172"/>
                <a:gd name="T98" fmla="*/ 160 w 160"/>
                <a:gd name="T99" fmla="*/ 172 h 1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0" h="172">
                  <a:moveTo>
                    <a:pt x="0" y="153"/>
                  </a:moveTo>
                  <a:lnTo>
                    <a:pt x="15" y="153"/>
                  </a:lnTo>
                  <a:lnTo>
                    <a:pt x="30" y="153"/>
                  </a:lnTo>
                  <a:lnTo>
                    <a:pt x="79" y="162"/>
                  </a:lnTo>
                  <a:lnTo>
                    <a:pt x="94" y="162"/>
                  </a:lnTo>
                  <a:lnTo>
                    <a:pt x="128" y="171"/>
                  </a:lnTo>
                  <a:lnTo>
                    <a:pt x="142" y="162"/>
                  </a:lnTo>
                  <a:lnTo>
                    <a:pt x="128" y="145"/>
                  </a:lnTo>
                  <a:lnTo>
                    <a:pt x="128" y="104"/>
                  </a:lnTo>
                  <a:lnTo>
                    <a:pt x="159" y="94"/>
                  </a:lnTo>
                  <a:lnTo>
                    <a:pt x="150" y="68"/>
                  </a:lnTo>
                  <a:lnTo>
                    <a:pt x="128" y="78"/>
                  </a:lnTo>
                  <a:lnTo>
                    <a:pt x="128" y="68"/>
                  </a:lnTo>
                  <a:lnTo>
                    <a:pt x="136" y="61"/>
                  </a:lnTo>
                  <a:lnTo>
                    <a:pt x="128" y="52"/>
                  </a:lnTo>
                  <a:lnTo>
                    <a:pt x="128" y="25"/>
                  </a:lnTo>
                  <a:lnTo>
                    <a:pt x="111" y="17"/>
                  </a:lnTo>
                  <a:lnTo>
                    <a:pt x="94" y="17"/>
                  </a:lnTo>
                  <a:lnTo>
                    <a:pt x="94" y="25"/>
                  </a:lnTo>
                  <a:lnTo>
                    <a:pt x="79" y="36"/>
                  </a:lnTo>
                  <a:lnTo>
                    <a:pt x="64" y="17"/>
                  </a:lnTo>
                  <a:lnTo>
                    <a:pt x="64" y="0"/>
                  </a:lnTo>
                  <a:lnTo>
                    <a:pt x="55" y="0"/>
                  </a:lnTo>
                  <a:lnTo>
                    <a:pt x="25" y="0"/>
                  </a:lnTo>
                  <a:lnTo>
                    <a:pt x="9" y="9"/>
                  </a:lnTo>
                  <a:lnTo>
                    <a:pt x="15" y="36"/>
                  </a:lnTo>
                  <a:lnTo>
                    <a:pt x="15" y="41"/>
                  </a:lnTo>
                  <a:lnTo>
                    <a:pt x="25" y="78"/>
                  </a:lnTo>
                  <a:lnTo>
                    <a:pt x="25" y="94"/>
                  </a:lnTo>
                  <a:lnTo>
                    <a:pt x="9" y="104"/>
                  </a:lnTo>
                  <a:lnTo>
                    <a:pt x="0" y="136"/>
                  </a:lnTo>
                  <a:lnTo>
                    <a:pt x="0" y="153"/>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340" name="Freeform 1219"/>
            <p:cNvSpPr>
              <a:spLocks noChangeAspect="1"/>
            </p:cNvSpPr>
            <p:nvPr/>
          </p:nvSpPr>
          <p:spPr bwMode="auto">
            <a:xfrm>
              <a:off x="2738" y="2662"/>
              <a:ext cx="17" cy="16"/>
            </a:xfrm>
            <a:custGeom>
              <a:avLst/>
              <a:gdLst>
                <a:gd name="T0" fmla="*/ 16 w 17"/>
                <a:gd name="T1" fmla="*/ 0 h 17"/>
                <a:gd name="T2" fmla="*/ 0 w 17"/>
                <a:gd name="T3" fmla="*/ 11 h 17"/>
                <a:gd name="T4" fmla="*/ 0 w 17"/>
                <a:gd name="T5" fmla="*/ 8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16"/>
                  </a:lnTo>
                  <a:lnTo>
                    <a:pt x="0" y="9"/>
                  </a:lnTo>
                  <a:lnTo>
                    <a:pt x="0" y="0"/>
                  </a:lnTo>
                  <a:lnTo>
                    <a:pt x="16" y="0"/>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341" name="Freeform 1220"/>
            <p:cNvSpPr>
              <a:spLocks noChangeAspect="1"/>
            </p:cNvSpPr>
            <p:nvPr/>
          </p:nvSpPr>
          <p:spPr bwMode="auto">
            <a:xfrm>
              <a:off x="2738" y="2662"/>
              <a:ext cx="17" cy="16"/>
            </a:xfrm>
            <a:custGeom>
              <a:avLst/>
              <a:gdLst>
                <a:gd name="T0" fmla="*/ 16 w 17"/>
                <a:gd name="T1" fmla="*/ 0 h 17"/>
                <a:gd name="T2" fmla="*/ 0 w 17"/>
                <a:gd name="T3" fmla="*/ 11 h 17"/>
                <a:gd name="T4" fmla="*/ 0 w 17"/>
                <a:gd name="T5" fmla="*/ 8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16"/>
                  </a:lnTo>
                  <a:lnTo>
                    <a:pt x="0" y="9"/>
                  </a:lnTo>
                  <a:lnTo>
                    <a:pt x="0" y="0"/>
                  </a:lnTo>
                  <a:lnTo>
                    <a:pt x="16" y="0"/>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342" name="Freeform 1221"/>
            <p:cNvSpPr>
              <a:spLocks noChangeAspect="1"/>
            </p:cNvSpPr>
            <p:nvPr/>
          </p:nvSpPr>
          <p:spPr bwMode="auto">
            <a:xfrm>
              <a:off x="2784" y="2887"/>
              <a:ext cx="208" cy="189"/>
            </a:xfrm>
            <a:custGeom>
              <a:avLst/>
              <a:gdLst>
                <a:gd name="T0" fmla="*/ 186 w 209"/>
                <a:gd name="T1" fmla="*/ 9 h 199"/>
                <a:gd name="T2" fmla="*/ 193 w 209"/>
                <a:gd name="T3" fmla="*/ 46 h 199"/>
                <a:gd name="T4" fmla="*/ 186 w 209"/>
                <a:gd name="T5" fmla="*/ 46 h 199"/>
                <a:gd name="T6" fmla="*/ 178 w 209"/>
                <a:gd name="T7" fmla="*/ 53 h 199"/>
                <a:gd name="T8" fmla="*/ 186 w 209"/>
                <a:gd name="T9" fmla="*/ 60 h 199"/>
                <a:gd name="T10" fmla="*/ 193 w 209"/>
                <a:gd name="T11" fmla="*/ 53 h 199"/>
                <a:gd name="T12" fmla="*/ 203 w 209"/>
                <a:gd name="T13" fmla="*/ 53 h 199"/>
                <a:gd name="T14" fmla="*/ 203 w 209"/>
                <a:gd name="T15" fmla="*/ 60 h 199"/>
                <a:gd name="T16" fmla="*/ 203 w 209"/>
                <a:gd name="T17" fmla="*/ 80 h 199"/>
                <a:gd name="T18" fmla="*/ 186 w 209"/>
                <a:gd name="T19" fmla="*/ 85 h 199"/>
                <a:gd name="T20" fmla="*/ 171 w 209"/>
                <a:gd name="T21" fmla="*/ 105 h 199"/>
                <a:gd name="T22" fmla="*/ 147 w 209"/>
                <a:gd name="T23" fmla="*/ 125 h 199"/>
                <a:gd name="T24" fmla="*/ 131 w 209"/>
                <a:gd name="T25" fmla="*/ 139 h 199"/>
                <a:gd name="T26" fmla="*/ 107 w 209"/>
                <a:gd name="T27" fmla="*/ 145 h 199"/>
                <a:gd name="T28" fmla="*/ 95 w 209"/>
                <a:gd name="T29" fmla="*/ 145 h 199"/>
                <a:gd name="T30" fmla="*/ 72 w 209"/>
                <a:gd name="T31" fmla="*/ 145 h 199"/>
                <a:gd name="T32" fmla="*/ 48 w 209"/>
                <a:gd name="T33" fmla="*/ 153 h 199"/>
                <a:gd name="T34" fmla="*/ 39 w 209"/>
                <a:gd name="T35" fmla="*/ 153 h 199"/>
                <a:gd name="T36" fmla="*/ 33 w 209"/>
                <a:gd name="T37" fmla="*/ 145 h 199"/>
                <a:gd name="T38" fmla="*/ 24 w 209"/>
                <a:gd name="T39" fmla="*/ 125 h 199"/>
                <a:gd name="T40" fmla="*/ 24 w 209"/>
                <a:gd name="T41" fmla="*/ 120 h 199"/>
                <a:gd name="T42" fmla="*/ 8 w 209"/>
                <a:gd name="T43" fmla="*/ 80 h 199"/>
                <a:gd name="T44" fmla="*/ 0 w 209"/>
                <a:gd name="T45" fmla="*/ 80 h 199"/>
                <a:gd name="T46" fmla="*/ 8 w 209"/>
                <a:gd name="T47" fmla="*/ 73 h 199"/>
                <a:gd name="T48" fmla="*/ 16 w 209"/>
                <a:gd name="T49" fmla="*/ 80 h 199"/>
                <a:gd name="T50" fmla="*/ 33 w 209"/>
                <a:gd name="T51" fmla="*/ 80 h 199"/>
                <a:gd name="T52" fmla="*/ 48 w 209"/>
                <a:gd name="T53" fmla="*/ 73 h 199"/>
                <a:gd name="T54" fmla="*/ 48 w 209"/>
                <a:gd name="T55" fmla="*/ 32 h 199"/>
                <a:gd name="T56" fmla="*/ 56 w 209"/>
                <a:gd name="T57" fmla="*/ 41 h 199"/>
                <a:gd name="T58" fmla="*/ 56 w 209"/>
                <a:gd name="T59" fmla="*/ 53 h 199"/>
                <a:gd name="T60" fmla="*/ 72 w 209"/>
                <a:gd name="T61" fmla="*/ 53 h 199"/>
                <a:gd name="T62" fmla="*/ 95 w 209"/>
                <a:gd name="T63" fmla="*/ 41 h 199"/>
                <a:gd name="T64" fmla="*/ 103 w 209"/>
                <a:gd name="T65" fmla="*/ 46 h 199"/>
                <a:gd name="T66" fmla="*/ 107 w 209"/>
                <a:gd name="T67" fmla="*/ 41 h 199"/>
                <a:gd name="T68" fmla="*/ 139 w 209"/>
                <a:gd name="T69" fmla="*/ 12 h 199"/>
                <a:gd name="T70" fmla="*/ 162 w 209"/>
                <a:gd name="T71" fmla="*/ 0 h 199"/>
                <a:gd name="T72" fmla="*/ 178 w 209"/>
                <a:gd name="T73" fmla="*/ 9 h 199"/>
                <a:gd name="T74" fmla="*/ 186 w 209"/>
                <a:gd name="T75" fmla="*/ 9 h 19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9"/>
                <a:gd name="T115" fmla="*/ 0 h 199"/>
                <a:gd name="T116" fmla="*/ 209 w 209"/>
                <a:gd name="T117" fmla="*/ 199 h 19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9" h="199">
                  <a:moveTo>
                    <a:pt x="191" y="9"/>
                  </a:moveTo>
                  <a:lnTo>
                    <a:pt x="198" y="60"/>
                  </a:lnTo>
                  <a:lnTo>
                    <a:pt x="191" y="60"/>
                  </a:lnTo>
                  <a:lnTo>
                    <a:pt x="183" y="68"/>
                  </a:lnTo>
                  <a:lnTo>
                    <a:pt x="191" y="78"/>
                  </a:lnTo>
                  <a:lnTo>
                    <a:pt x="198" y="68"/>
                  </a:lnTo>
                  <a:lnTo>
                    <a:pt x="208" y="68"/>
                  </a:lnTo>
                  <a:lnTo>
                    <a:pt x="208" y="78"/>
                  </a:lnTo>
                  <a:lnTo>
                    <a:pt x="208" y="103"/>
                  </a:lnTo>
                  <a:lnTo>
                    <a:pt x="191" y="111"/>
                  </a:lnTo>
                  <a:lnTo>
                    <a:pt x="176" y="137"/>
                  </a:lnTo>
                  <a:lnTo>
                    <a:pt x="152" y="162"/>
                  </a:lnTo>
                  <a:lnTo>
                    <a:pt x="136" y="180"/>
                  </a:lnTo>
                  <a:lnTo>
                    <a:pt x="112" y="188"/>
                  </a:lnTo>
                  <a:lnTo>
                    <a:pt x="95" y="188"/>
                  </a:lnTo>
                  <a:lnTo>
                    <a:pt x="72" y="188"/>
                  </a:lnTo>
                  <a:lnTo>
                    <a:pt x="48" y="198"/>
                  </a:lnTo>
                  <a:lnTo>
                    <a:pt x="39" y="198"/>
                  </a:lnTo>
                  <a:lnTo>
                    <a:pt x="33" y="188"/>
                  </a:lnTo>
                  <a:lnTo>
                    <a:pt x="24" y="162"/>
                  </a:lnTo>
                  <a:lnTo>
                    <a:pt x="24" y="155"/>
                  </a:lnTo>
                  <a:lnTo>
                    <a:pt x="8" y="103"/>
                  </a:lnTo>
                  <a:lnTo>
                    <a:pt x="0" y="103"/>
                  </a:lnTo>
                  <a:lnTo>
                    <a:pt x="8" y="94"/>
                  </a:lnTo>
                  <a:lnTo>
                    <a:pt x="16" y="103"/>
                  </a:lnTo>
                  <a:lnTo>
                    <a:pt x="33" y="103"/>
                  </a:lnTo>
                  <a:lnTo>
                    <a:pt x="48" y="94"/>
                  </a:lnTo>
                  <a:lnTo>
                    <a:pt x="48" y="42"/>
                  </a:lnTo>
                  <a:lnTo>
                    <a:pt x="56" y="52"/>
                  </a:lnTo>
                  <a:lnTo>
                    <a:pt x="56" y="68"/>
                  </a:lnTo>
                  <a:lnTo>
                    <a:pt x="72" y="68"/>
                  </a:lnTo>
                  <a:lnTo>
                    <a:pt x="95" y="52"/>
                  </a:lnTo>
                  <a:lnTo>
                    <a:pt x="103" y="60"/>
                  </a:lnTo>
                  <a:lnTo>
                    <a:pt x="112" y="52"/>
                  </a:lnTo>
                  <a:lnTo>
                    <a:pt x="144" y="17"/>
                  </a:lnTo>
                  <a:lnTo>
                    <a:pt x="167" y="0"/>
                  </a:lnTo>
                  <a:lnTo>
                    <a:pt x="183" y="9"/>
                  </a:lnTo>
                  <a:lnTo>
                    <a:pt x="191" y="9"/>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343" name="Freeform 1222"/>
            <p:cNvSpPr>
              <a:spLocks noChangeAspect="1"/>
            </p:cNvSpPr>
            <p:nvPr/>
          </p:nvSpPr>
          <p:spPr bwMode="auto">
            <a:xfrm>
              <a:off x="2784" y="2887"/>
              <a:ext cx="208" cy="189"/>
            </a:xfrm>
            <a:custGeom>
              <a:avLst/>
              <a:gdLst>
                <a:gd name="T0" fmla="*/ 186 w 209"/>
                <a:gd name="T1" fmla="*/ 9 h 199"/>
                <a:gd name="T2" fmla="*/ 193 w 209"/>
                <a:gd name="T3" fmla="*/ 46 h 199"/>
                <a:gd name="T4" fmla="*/ 186 w 209"/>
                <a:gd name="T5" fmla="*/ 46 h 199"/>
                <a:gd name="T6" fmla="*/ 178 w 209"/>
                <a:gd name="T7" fmla="*/ 53 h 199"/>
                <a:gd name="T8" fmla="*/ 186 w 209"/>
                <a:gd name="T9" fmla="*/ 60 h 199"/>
                <a:gd name="T10" fmla="*/ 193 w 209"/>
                <a:gd name="T11" fmla="*/ 53 h 199"/>
                <a:gd name="T12" fmla="*/ 203 w 209"/>
                <a:gd name="T13" fmla="*/ 53 h 199"/>
                <a:gd name="T14" fmla="*/ 203 w 209"/>
                <a:gd name="T15" fmla="*/ 60 h 199"/>
                <a:gd name="T16" fmla="*/ 203 w 209"/>
                <a:gd name="T17" fmla="*/ 80 h 199"/>
                <a:gd name="T18" fmla="*/ 186 w 209"/>
                <a:gd name="T19" fmla="*/ 85 h 199"/>
                <a:gd name="T20" fmla="*/ 171 w 209"/>
                <a:gd name="T21" fmla="*/ 105 h 199"/>
                <a:gd name="T22" fmla="*/ 147 w 209"/>
                <a:gd name="T23" fmla="*/ 125 h 199"/>
                <a:gd name="T24" fmla="*/ 131 w 209"/>
                <a:gd name="T25" fmla="*/ 139 h 199"/>
                <a:gd name="T26" fmla="*/ 107 w 209"/>
                <a:gd name="T27" fmla="*/ 145 h 199"/>
                <a:gd name="T28" fmla="*/ 95 w 209"/>
                <a:gd name="T29" fmla="*/ 145 h 199"/>
                <a:gd name="T30" fmla="*/ 72 w 209"/>
                <a:gd name="T31" fmla="*/ 145 h 199"/>
                <a:gd name="T32" fmla="*/ 48 w 209"/>
                <a:gd name="T33" fmla="*/ 153 h 199"/>
                <a:gd name="T34" fmla="*/ 39 w 209"/>
                <a:gd name="T35" fmla="*/ 153 h 199"/>
                <a:gd name="T36" fmla="*/ 33 w 209"/>
                <a:gd name="T37" fmla="*/ 145 h 199"/>
                <a:gd name="T38" fmla="*/ 24 w 209"/>
                <a:gd name="T39" fmla="*/ 125 h 199"/>
                <a:gd name="T40" fmla="*/ 24 w 209"/>
                <a:gd name="T41" fmla="*/ 120 h 199"/>
                <a:gd name="T42" fmla="*/ 8 w 209"/>
                <a:gd name="T43" fmla="*/ 80 h 199"/>
                <a:gd name="T44" fmla="*/ 0 w 209"/>
                <a:gd name="T45" fmla="*/ 80 h 199"/>
                <a:gd name="T46" fmla="*/ 8 w 209"/>
                <a:gd name="T47" fmla="*/ 73 h 199"/>
                <a:gd name="T48" fmla="*/ 16 w 209"/>
                <a:gd name="T49" fmla="*/ 80 h 199"/>
                <a:gd name="T50" fmla="*/ 33 w 209"/>
                <a:gd name="T51" fmla="*/ 80 h 199"/>
                <a:gd name="T52" fmla="*/ 48 w 209"/>
                <a:gd name="T53" fmla="*/ 73 h 199"/>
                <a:gd name="T54" fmla="*/ 48 w 209"/>
                <a:gd name="T55" fmla="*/ 32 h 199"/>
                <a:gd name="T56" fmla="*/ 56 w 209"/>
                <a:gd name="T57" fmla="*/ 41 h 199"/>
                <a:gd name="T58" fmla="*/ 56 w 209"/>
                <a:gd name="T59" fmla="*/ 53 h 199"/>
                <a:gd name="T60" fmla="*/ 72 w 209"/>
                <a:gd name="T61" fmla="*/ 53 h 199"/>
                <a:gd name="T62" fmla="*/ 95 w 209"/>
                <a:gd name="T63" fmla="*/ 41 h 199"/>
                <a:gd name="T64" fmla="*/ 103 w 209"/>
                <a:gd name="T65" fmla="*/ 46 h 199"/>
                <a:gd name="T66" fmla="*/ 107 w 209"/>
                <a:gd name="T67" fmla="*/ 41 h 199"/>
                <a:gd name="T68" fmla="*/ 139 w 209"/>
                <a:gd name="T69" fmla="*/ 12 h 199"/>
                <a:gd name="T70" fmla="*/ 162 w 209"/>
                <a:gd name="T71" fmla="*/ 0 h 199"/>
                <a:gd name="T72" fmla="*/ 178 w 209"/>
                <a:gd name="T73" fmla="*/ 9 h 199"/>
                <a:gd name="T74" fmla="*/ 186 w 209"/>
                <a:gd name="T75" fmla="*/ 9 h 19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9"/>
                <a:gd name="T115" fmla="*/ 0 h 199"/>
                <a:gd name="T116" fmla="*/ 209 w 209"/>
                <a:gd name="T117" fmla="*/ 199 h 19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9" h="199">
                  <a:moveTo>
                    <a:pt x="191" y="9"/>
                  </a:moveTo>
                  <a:lnTo>
                    <a:pt x="198" y="60"/>
                  </a:lnTo>
                  <a:lnTo>
                    <a:pt x="191" y="60"/>
                  </a:lnTo>
                  <a:lnTo>
                    <a:pt x="183" y="68"/>
                  </a:lnTo>
                  <a:lnTo>
                    <a:pt x="191" y="78"/>
                  </a:lnTo>
                  <a:lnTo>
                    <a:pt x="198" y="68"/>
                  </a:lnTo>
                  <a:lnTo>
                    <a:pt x="208" y="68"/>
                  </a:lnTo>
                  <a:lnTo>
                    <a:pt x="208" y="78"/>
                  </a:lnTo>
                  <a:lnTo>
                    <a:pt x="208" y="103"/>
                  </a:lnTo>
                  <a:lnTo>
                    <a:pt x="191" y="111"/>
                  </a:lnTo>
                  <a:lnTo>
                    <a:pt x="176" y="137"/>
                  </a:lnTo>
                  <a:lnTo>
                    <a:pt x="152" y="162"/>
                  </a:lnTo>
                  <a:lnTo>
                    <a:pt x="136" y="180"/>
                  </a:lnTo>
                  <a:lnTo>
                    <a:pt x="112" y="188"/>
                  </a:lnTo>
                  <a:lnTo>
                    <a:pt x="95" y="188"/>
                  </a:lnTo>
                  <a:lnTo>
                    <a:pt x="72" y="188"/>
                  </a:lnTo>
                  <a:lnTo>
                    <a:pt x="48" y="198"/>
                  </a:lnTo>
                  <a:lnTo>
                    <a:pt x="39" y="198"/>
                  </a:lnTo>
                  <a:lnTo>
                    <a:pt x="33" y="188"/>
                  </a:lnTo>
                  <a:lnTo>
                    <a:pt x="24" y="162"/>
                  </a:lnTo>
                  <a:lnTo>
                    <a:pt x="24" y="155"/>
                  </a:lnTo>
                  <a:lnTo>
                    <a:pt x="8" y="103"/>
                  </a:lnTo>
                  <a:lnTo>
                    <a:pt x="0" y="103"/>
                  </a:lnTo>
                  <a:lnTo>
                    <a:pt x="8" y="94"/>
                  </a:lnTo>
                  <a:lnTo>
                    <a:pt x="16" y="103"/>
                  </a:lnTo>
                  <a:lnTo>
                    <a:pt x="33" y="103"/>
                  </a:lnTo>
                  <a:lnTo>
                    <a:pt x="48" y="94"/>
                  </a:lnTo>
                  <a:lnTo>
                    <a:pt x="48" y="42"/>
                  </a:lnTo>
                  <a:lnTo>
                    <a:pt x="56" y="52"/>
                  </a:lnTo>
                  <a:lnTo>
                    <a:pt x="56" y="68"/>
                  </a:lnTo>
                  <a:lnTo>
                    <a:pt x="72" y="68"/>
                  </a:lnTo>
                  <a:lnTo>
                    <a:pt x="95" y="52"/>
                  </a:lnTo>
                  <a:lnTo>
                    <a:pt x="103" y="60"/>
                  </a:lnTo>
                  <a:lnTo>
                    <a:pt x="112" y="52"/>
                  </a:lnTo>
                  <a:lnTo>
                    <a:pt x="144" y="17"/>
                  </a:lnTo>
                  <a:lnTo>
                    <a:pt x="167" y="0"/>
                  </a:lnTo>
                  <a:lnTo>
                    <a:pt x="183" y="9"/>
                  </a:lnTo>
                  <a:lnTo>
                    <a:pt x="191" y="9"/>
                  </a:lnTo>
                </a:path>
              </a:pathLst>
            </a:custGeom>
            <a:solidFill>
              <a:schemeClr val="accent3">
                <a:lumMod val="75000"/>
              </a:schemeClr>
            </a:solidFill>
            <a:ln w="12700" cap="rnd">
              <a:solidFill>
                <a:schemeClr val="bg2"/>
              </a:solidFill>
              <a:round/>
              <a:headEnd type="none" w="sm" len="sm"/>
              <a:tailEnd type="none" w="sm" len="sm"/>
            </a:ln>
          </p:spPr>
          <p:txBody>
            <a:bodyPr/>
            <a:lstStyle/>
            <a:p>
              <a:pPr eaLnBrk="0" hangingPunct="0"/>
              <a:endParaRPr lang="en-US"/>
            </a:p>
          </p:txBody>
        </p:sp>
        <p:sp>
          <p:nvSpPr>
            <p:cNvPr id="344" name="Freeform 1223"/>
            <p:cNvSpPr>
              <a:spLocks noChangeAspect="1"/>
            </p:cNvSpPr>
            <p:nvPr/>
          </p:nvSpPr>
          <p:spPr bwMode="auto">
            <a:xfrm>
              <a:off x="2832" y="2831"/>
              <a:ext cx="120" cy="122"/>
            </a:xfrm>
            <a:custGeom>
              <a:avLst/>
              <a:gdLst>
                <a:gd name="T0" fmla="*/ 0 w 120"/>
                <a:gd name="T1" fmla="*/ 77 h 129"/>
                <a:gd name="T2" fmla="*/ 7 w 120"/>
                <a:gd name="T3" fmla="*/ 84 h 129"/>
                <a:gd name="T4" fmla="*/ 7 w 120"/>
                <a:gd name="T5" fmla="*/ 96 h 129"/>
                <a:gd name="T6" fmla="*/ 24 w 120"/>
                <a:gd name="T7" fmla="*/ 96 h 129"/>
                <a:gd name="T8" fmla="*/ 47 w 120"/>
                <a:gd name="T9" fmla="*/ 84 h 129"/>
                <a:gd name="T10" fmla="*/ 55 w 120"/>
                <a:gd name="T11" fmla="*/ 91 h 129"/>
                <a:gd name="T12" fmla="*/ 64 w 120"/>
                <a:gd name="T13" fmla="*/ 84 h 129"/>
                <a:gd name="T14" fmla="*/ 96 w 120"/>
                <a:gd name="T15" fmla="*/ 58 h 129"/>
                <a:gd name="T16" fmla="*/ 119 w 120"/>
                <a:gd name="T17" fmla="*/ 44 h 129"/>
                <a:gd name="T18" fmla="*/ 104 w 120"/>
                <a:gd name="T19" fmla="*/ 44 h 129"/>
                <a:gd name="T20" fmla="*/ 96 w 120"/>
                <a:gd name="T21" fmla="*/ 33 h 129"/>
                <a:gd name="T22" fmla="*/ 79 w 120"/>
                <a:gd name="T23" fmla="*/ 21 h 129"/>
                <a:gd name="T24" fmla="*/ 64 w 120"/>
                <a:gd name="T25" fmla="*/ 0 h 129"/>
                <a:gd name="T26" fmla="*/ 47 w 120"/>
                <a:gd name="T27" fmla="*/ 11 h 129"/>
                <a:gd name="T28" fmla="*/ 39 w 120"/>
                <a:gd name="T29" fmla="*/ 8 h 129"/>
                <a:gd name="T30" fmla="*/ 15 w 120"/>
                <a:gd name="T31" fmla="*/ 8 h 129"/>
                <a:gd name="T32" fmla="*/ 7 w 120"/>
                <a:gd name="T33" fmla="*/ 44 h 129"/>
                <a:gd name="T34" fmla="*/ 0 w 120"/>
                <a:gd name="T35" fmla="*/ 52 h 129"/>
                <a:gd name="T36" fmla="*/ 0 w 120"/>
                <a:gd name="T37" fmla="*/ 77 h 1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0"/>
                <a:gd name="T58" fmla="*/ 0 h 129"/>
                <a:gd name="T59" fmla="*/ 120 w 120"/>
                <a:gd name="T60" fmla="*/ 129 h 1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0" h="129">
                  <a:moveTo>
                    <a:pt x="0" y="101"/>
                  </a:moveTo>
                  <a:lnTo>
                    <a:pt x="7" y="111"/>
                  </a:lnTo>
                  <a:lnTo>
                    <a:pt x="7" y="128"/>
                  </a:lnTo>
                  <a:lnTo>
                    <a:pt x="24" y="128"/>
                  </a:lnTo>
                  <a:lnTo>
                    <a:pt x="47" y="111"/>
                  </a:lnTo>
                  <a:lnTo>
                    <a:pt x="55" y="119"/>
                  </a:lnTo>
                  <a:lnTo>
                    <a:pt x="64" y="111"/>
                  </a:lnTo>
                  <a:lnTo>
                    <a:pt x="96" y="76"/>
                  </a:lnTo>
                  <a:lnTo>
                    <a:pt x="119" y="58"/>
                  </a:lnTo>
                  <a:lnTo>
                    <a:pt x="104" y="58"/>
                  </a:lnTo>
                  <a:lnTo>
                    <a:pt x="96" y="43"/>
                  </a:lnTo>
                  <a:lnTo>
                    <a:pt x="79" y="26"/>
                  </a:lnTo>
                  <a:lnTo>
                    <a:pt x="64" y="0"/>
                  </a:lnTo>
                  <a:lnTo>
                    <a:pt x="47" y="16"/>
                  </a:lnTo>
                  <a:lnTo>
                    <a:pt x="39" y="8"/>
                  </a:lnTo>
                  <a:lnTo>
                    <a:pt x="15" y="8"/>
                  </a:lnTo>
                  <a:lnTo>
                    <a:pt x="7" y="58"/>
                  </a:lnTo>
                  <a:lnTo>
                    <a:pt x="0" y="69"/>
                  </a:lnTo>
                  <a:lnTo>
                    <a:pt x="0" y="101"/>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345" name="Freeform 1224"/>
            <p:cNvSpPr>
              <a:spLocks noChangeAspect="1"/>
            </p:cNvSpPr>
            <p:nvPr/>
          </p:nvSpPr>
          <p:spPr bwMode="auto">
            <a:xfrm>
              <a:off x="2832" y="2831"/>
              <a:ext cx="120" cy="122"/>
            </a:xfrm>
            <a:custGeom>
              <a:avLst/>
              <a:gdLst>
                <a:gd name="T0" fmla="*/ 0 w 120"/>
                <a:gd name="T1" fmla="*/ 77 h 129"/>
                <a:gd name="T2" fmla="*/ 7 w 120"/>
                <a:gd name="T3" fmla="*/ 84 h 129"/>
                <a:gd name="T4" fmla="*/ 7 w 120"/>
                <a:gd name="T5" fmla="*/ 96 h 129"/>
                <a:gd name="T6" fmla="*/ 24 w 120"/>
                <a:gd name="T7" fmla="*/ 96 h 129"/>
                <a:gd name="T8" fmla="*/ 47 w 120"/>
                <a:gd name="T9" fmla="*/ 84 h 129"/>
                <a:gd name="T10" fmla="*/ 55 w 120"/>
                <a:gd name="T11" fmla="*/ 91 h 129"/>
                <a:gd name="T12" fmla="*/ 64 w 120"/>
                <a:gd name="T13" fmla="*/ 84 h 129"/>
                <a:gd name="T14" fmla="*/ 96 w 120"/>
                <a:gd name="T15" fmla="*/ 58 h 129"/>
                <a:gd name="T16" fmla="*/ 119 w 120"/>
                <a:gd name="T17" fmla="*/ 44 h 129"/>
                <a:gd name="T18" fmla="*/ 104 w 120"/>
                <a:gd name="T19" fmla="*/ 44 h 129"/>
                <a:gd name="T20" fmla="*/ 96 w 120"/>
                <a:gd name="T21" fmla="*/ 33 h 129"/>
                <a:gd name="T22" fmla="*/ 79 w 120"/>
                <a:gd name="T23" fmla="*/ 21 h 129"/>
                <a:gd name="T24" fmla="*/ 64 w 120"/>
                <a:gd name="T25" fmla="*/ 0 h 129"/>
                <a:gd name="T26" fmla="*/ 47 w 120"/>
                <a:gd name="T27" fmla="*/ 11 h 129"/>
                <a:gd name="T28" fmla="*/ 39 w 120"/>
                <a:gd name="T29" fmla="*/ 8 h 129"/>
                <a:gd name="T30" fmla="*/ 15 w 120"/>
                <a:gd name="T31" fmla="*/ 8 h 129"/>
                <a:gd name="T32" fmla="*/ 7 w 120"/>
                <a:gd name="T33" fmla="*/ 44 h 129"/>
                <a:gd name="T34" fmla="*/ 0 w 120"/>
                <a:gd name="T35" fmla="*/ 52 h 129"/>
                <a:gd name="T36" fmla="*/ 0 w 120"/>
                <a:gd name="T37" fmla="*/ 77 h 1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0"/>
                <a:gd name="T58" fmla="*/ 0 h 129"/>
                <a:gd name="T59" fmla="*/ 120 w 120"/>
                <a:gd name="T60" fmla="*/ 129 h 1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0" h="129">
                  <a:moveTo>
                    <a:pt x="0" y="101"/>
                  </a:moveTo>
                  <a:lnTo>
                    <a:pt x="7" y="111"/>
                  </a:lnTo>
                  <a:lnTo>
                    <a:pt x="7" y="128"/>
                  </a:lnTo>
                  <a:lnTo>
                    <a:pt x="24" y="128"/>
                  </a:lnTo>
                  <a:lnTo>
                    <a:pt x="47" y="111"/>
                  </a:lnTo>
                  <a:lnTo>
                    <a:pt x="55" y="119"/>
                  </a:lnTo>
                  <a:lnTo>
                    <a:pt x="64" y="111"/>
                  </a:lnTo>
                  <a:lnTo>
                    <a:pt x="96" y="76"/>
                  </a:lnTo>
                  <a:lnTo>
                    <a:pt x="119" y="58"/>
                  </a:lnTo>
                  <a:lnTo>
                    <a:pt x="104" y="58"/>
                  </a:lnTo>
                  <a:lnTo>
                    <a:pt x="96" y="43"/>
                  </a:lnTo>
                  <a:lnTo>
                    <a:pt x="79" y="26"/>
                  </a:lnTo>
                  <a:lnTo>
                    <a:pt x="64" y="0"/>
                  </a:lnTo>
                  <a:lnTo>
                    <a:pt x="47" y="16"/>
                  </a:lnTo>
                  <a:lnTo>
                    <a:pt x="39" y="8"/>
                  </a:lnTo>
                  <a:lnTo>
                    <a:pt x="15" y="8"/>
                  </a:lnTo>
                  <a:lnTo>
                    <a:pt x="7" y="58"/>
                  </a:lnTo>
                  <a:lnTo>
                    <a:pt x="0" y="69"/>
                  </a:lnTo>
                  <a:lnTo>
                    <a:pt x="0" y="101"/>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346" name="Freeform 1225"/>
            <p:cNvSpPr>
              <a:spLocks noChangeAspect="1"/>
            </p:cNvSpPr>
            <p:nvPr/>
          </p:nvSpPr>
          <p:spPr bwMode="auto">
            <a:xfrm>
              <a:off x="2896" y="2807"/>
              <a:ext cx="104" cy="90"/>
            </a:xfrm>
            <a:custGeom>
              <a:avLst/>
              <a:gdLst>
                <a:gd name="T0" fmla="*/ 64 w 104"/>
                <a:gd name="T1" fmla="*/ 0 h 96"/>
                <a:gd name="T2" fmla="*/ 47 w 104"/>
                <a:gd name="T3" fmla="*/ 0 h 96"/>
                <a:gd name="T4" fmla="*/ 47 w 104"/>
                <a:gd name="T5" fmla="*/ 8 h 96"/>
                <a:gd name="T6" fmla="*/ 24 w 104"/>
                <a:gd name="T7" fmla="*/ 20 h 96"/>
                <a:gd name="T8" fmla="*/ 0 w 104"/>
                <a:gd name="T9" fmla="*/ 20 h 96"/>
                <a:gd name="T10" fmla="*/ 15 w 104"/>
                <a:gd name="T11" fmla="*/ 38 h 96"/>
                <a:gd name="T12" fmla="*/ 31 w 104"/>
                <a:gd name="T13" fmla="*/ 50 h 96"/>
                <a:gd name="T14" fmla="*/ 39 w 104"/>
                <a:gd name="T15" fmla="*/ 61 h 96"/>
                <a:gd name="T16" fmla="*/ 54 w 104"/>
                <a:gd name="T17" fmla="*/ 61 h 96"/>
                <a:gd name="T18" fmla="*/ 71 w 104"/>
                <a:gd name="T19" fmla="*/ 68 h 96"/>
                <a:gd name="T20" fmla="*/ 78 w 104"/>
                <a:gd name="T21" fmla="*/ 68 h 96"/>
                <a:gd name="T22" fmla="*/ 95 w 104"/>
                <a:gd name="T23" fmla="*/ 42 h 96"/>
                <a:gd name="T24" fmla="*/ 103 w 104"/>
                <a:gd name="T25" fmla="*/ 20 h 96"/>
                <a:gd name="T26" fmla="*/ 95 w 104"/>
                <a:gd name="T27" fmla="*/ 8 h 96"/>
                <a:gd name="T28" fmla="*/ 78 w 104"/>
                <a:gd name="T29" fmla="*/ 0 h 96"/>
                <a:gd name="T30" fmla="*/ 64 w 104"/>
                <a:gd name="T31" fmla="*/ 0 h 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
                <a:gd name="T49" fmla="*/ 0 h 96"/>
                <a:gd name="T50" fmla="*/ 104 w 104"/>
                <a:gd name="T51" fmla="*/ 96 h 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 h="96">
                  <a:moveTo>
                    <a:pt x="64" y="0"/>
                  </a:moveTo>
                  <a:lnTo>
                    <a:pt x="47" y="0"/>
                  </a:lnTo>
                  <a:lnTo>
                    <a:pt x="47" y="9"/>
                  </a:lnTo>
                  <a:lnTo>
                    <a:pt x="24" y="26"/>
                  </a:lnTo>
                  <a:lnTo>
                    <a:pt x="0" y="26"/>
                  </a:lnTo>
                  <a:lnTo>
                    <a:pt x="15" y="52"/>
                  </a:lnTo>
                  <a:lnTo>
                    <a:pt x="31" y="69"/>
                  </a:lnTo>
                  <a:lnTo>
                    <a:pt x="39" y="84"/>
                  </a:lnTo>
                  <a:lnTo>
                    <a:pt x="54" y="84"/>
                  </a:lnTo>
                  <a:lnTo>
                    <a:pt x="71" y="95"/>
                  </a:lnTo>
                  <a:lnTo>
                    <a:pt x="78" y="95"/>
                  </a:lnTo>
                  <a:lnTo>
                    <a:pt x="95" y="58"/>
                  </a:lnTo>
                  <a:lnTo>
                    <a:pt x="103" y="26"/>
                  </a:lnTo>
                  <a:lnTo>
                    <a:pt x="95" y="9"/>
                  </a:lnTo>
                  <a:lnTo>
                    <a:pt x="78" y="0"/>
                  </a:lnTo>
                  <a:lnTo>
                    <a:pt x="64" y="0"/>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347" name="Freeform 1226"/>
            <p:cNvSpPr>
              <a:spLocks noChangeAspect="1"/>
            </p:cNvSpPr>
            <p:nvPr/>
          </p:nvSpPr>
          <p:spPr bwMode="auto">
            <a:xfrm>
              <a:off x="2896" y="2807"/>
              <a:ext cx="104" cy="90"/>
            </a:xfrm>
            <a:custGeom>
              <a:avLst/>
              <a:gdLst>
                <a:gd name="T0" fmla="*/ 64 w 104"/>
                <a:gd name="T1" fmla="*/ 0 h 96"/>
                <a:gd name="T2" fmla="*/ 47 w 104"/>
                <a:gd name="T3" fmla="*/ 0 h 96"/>
                <a:gd name="T4" fmla="*/ 47 w 104"/>
                <a:gd name="T5" fmla="*/ 8 h 96"/>
                <a:gd name="T6" fmla="*/ 24 w 104"/>
                <a:gd name="T7" fmla="*/ 20 h 96"/>
                <a:gd name="T8" fmla="*/ 0 w 104"/>
                <a:gd name="T9" fmla="*/ 20 h 96"/>
                <a:gd name="T10" fmla="*/ 15 w 104"/>
                <a:gd name="T11" fmla="*/ 38 h 96"/>
                <a:gd name="T12" fmla="*/ 31 w 104"/>
                <a:gd name="T13" fmla="*/ 50 h 96"/>
                <a:gd name="T14" fmla="*/ 39 w 104"/>
                <a:gd name="T15" fmla="*/ 61 h 96"/>
                <a:gd name="T16" fmla="*/ 54 w 104"/>
                <a:gd name="T17" fmla="*/ 61 h 96"/>
                <a:gd name="T18" fmla="*/ 71 w 104"/>
                <a:gd name="T19" fmla="*/ 68 h 96"/>
                <a:gd name="T20" fmla="*/ 78 w 104"/>
                <a:gd name="T21" fmla="*/ 68 h 96"/>
                <a:gd name="T22" fmla="*/ 95 w 104"/>
                <a:gd name="T23" fmla="*/ 42 h 96"/>
                <a:gd name="T24" fmla="*/ 103 w 104"/>
                <a:gd name="T25" fmla="*/ 20 h 96"/>
                <a:gd name="T26" fmla="*/ 95 w 104"/>
                <a:gd name="T27" fmla="*/ 8 h 96"/>
                <a:gd name="T28" fmla="*/ 78 w 104"/>
                <a:gd name="T29" fmla="*/ 0 h 96"/>
                <a:gd name="T30" fmla="*/ 64 w 104"/>
                <a:gd name="T31" fmla="*/ 0 h 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
                <a:gd name="T49" fmla="*/ 0 h 96"/>
                <a:gd name="T50" fmla="*/ 104 w 104"/>
                <a:gd name="T51" fmla="*/ 96 h 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 h="96">
                  <a:moveTo>
                    <a:pt x="64" y="0"/>
                  </a:moveTo>
                  <a:lnTo>
                    <a:pt x="47" y="0"/>
                  </a:lnTo>
                  <a:lnTo>
                    <a:pt x="47" y="9"/>
                  </a:lnTo>
                  <a:lnTo>
                    <a:pt x="24" y="26"/>
                  </a:lnTo>
                  <a:lnTo>
                    <a:pt x="0" y="26"/>
                  </a:lnTo>
                  <a:lnTo>
                    <a:pt x="15" y="52"/>
                  </a:lnTo>
                  <a:lnTo>
                    <a:pt x="31" y="69"/>
                  </a:lnTo>
                  <a:lnTo>
                    <a:pt x="39" y="84"/>
                  </a:lnTo>
                  <a:lnTo>
                    <a:pt x="54" y="84"/>
                  </a:lnTo>
                  <a:lnTo>
                    <a:pt x="71" y="95"/>
                  </a:lnTo>
                  <a:lnTo>
                    <a:pt x="78" y="95"/>
                  </a:lnTo>
                  <a:lnTo>
                    <a:pt x="95" y="58"/>
                  </a:lnTo>
                  <a:lnTo>
                    <a:pt x="103" y="26"/>
                  </a:lnTo>
                  <a:lnTo>
                    <a:pt x="95" y="9"/>
                  </a:lnTo>
                  <a:lnTo>
                    <a:pt x="78" y="0"/>
                  </a:lnTo>
                  <a:lnTo>
                    <a:pt x="64" y="0"/>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348" name="Freeform 1227"/>
            <p:cNvSpPr>
              <a:spLocks noChangeAspect="1"/>
            </p:cNvSpPr>
            <p:nvPr/>
          </p:nvSpPr>
          <p:spPr bwMode="auto">
            <a:xfrm>
              <a:off x="2960" y="2735"/>
              <a:ext cx="136" cy="218"/>
            </a:xfrm>
            <a:custGeom>
              <a:avLst/>
              <a:gdLst>
                <a:gd name="T0" fmla="*/ 31 w 137"/>
                <a:gd name="T1" fmla="*/ 175 h 230"/>
                <a:gd name="T2" fmla="*/ 31 w 137"/>
                <a:gd name="T3" fmla="*/ 169 h 230"/>
                <a:gd name="T4" fmla="*/ 31 w 137"/>
                <a:gd name="T5" fmla="*/ 163 h 230"/>
                <a:gd name="T6" fmla="*/ 64 w 137"/>
                <a:gd name="T7" fmla="*/ 155 h 230"/>
                <a:gd name="T8" fmla="*/ 68 w 137"/>
                <a:gd name="T9" fmla="*/ 150 h 230"/>
                <a:gd name="T10" fmla="*/ 68 w 137"/>
                <a:gd name="T11" fmla="*/ 130 h 230"/>
                <a:gd name="T12" fmla="*/ 55 w 137"/>
                <a:gd name="T13" fmla="*/ 101 h 230"/>
                <a:gd name="T14" fmla="*/ 82 w 137"/>
                <a:gd name="T15" fmla="*/ 78 h 230"/>
                <a:gd name="T16" fmla="*/ 106 w 137"/>
                <a:gd name="T17" fmla="*/ 70 h 230"/>
                <a:gd name="T18" fmla="*/ 131 w 137"/>
                <a:gd name="T19" fmla="*/ 50 h 230"/>
                <a:gd name="T20" fmla="*/ 122 w 137"/>
                <a:gd name="T21" fmla="*/ 0 h 230"/>
                <a:gd name="T22" fmla="*/ 106 w 137"/>
                <a:gd name="T23" fmla="*/ 11 h 230"/>
                <a:gd name="T24" fmla="*/ 73 w 137"/>
                <a:gd name="T25" fmla="*/ 11 h 230"/>
                <a:gd name="T26" fmla="*/ 64 w 137"/>
                <a:gd name="T27" fmla="*/ 11 h 230"/>
                <a:gd name="T28" fmla="*/ 55 w 137"/>
                <a:gd name="T29" fmla="*/ 17 h 230"/>
                <a:gd name="T30" fmla="*/ 64 w 137"/>
                <a:gd name="T31" fmla="*/ 33 h 230"/>
                <a:gd name="T32" fmla="*/ 68 w 137"/>
                <a:gd name="T33" fmla="*/ 45 h 230"/>
                <a:gd name="T34" fmla="*/ 68 w 137"/>
                <a:gd name="T35" fmla="*/ 58 h 230"/>
                <a:gd name="T36" fmla="*/ 64 w 137"/>
                <a:gd name="T37" fmla="*/ 70 h 230"/>
                <a:gd name="T38" fmla="*/ 55 w 137"/>
                <a:gd name="T39" fmla="*/ 58 h 230"/>
                <a:gd name="T40" fmla="*/ 55 w 137"/>
                <a:gd name="T41" fmla="*/ 45 h 230"/>
                <a:gd name="T42" fmla="*/ 47 w 137"/>
                <a:gd name="T43" fmla="*/ 45 h 230"/>
                <a:gd name="T44" fmla="*/ 39 w 137"/>
                <a:gd name="T45" fmla="*/ 38 h 230"/>
                <a:gd name="T46" fmla="*/ 0 w 137"/>
                <a:gd name="T47" fmla="*/ 50 h 230"/>
                <a:gd name="T48" fmla="*/ 0 w 137"/>
                <a:gd name="T49" fmla="*/ 58 h 230"/>
                <a:gd name="T50" fmla="*/ 15 w 137"/>
                <a:gd name="T51" fmla="*/ 58 h 230"/>
                <a:gd name="T52" fmla="*/ 31 w 137"/>
                <a:gd name="T53" fmla="*/ 65 h 230"/>
                <a:gd name="T54" fmla="*/ 39 w 137"/>
                <a:gd name="T55" fmla="*/ 78 h 230"/>
                <a:gd name="T56" fmla="*/ 31 w 137"/>
                <a:gd name="T57" fmla="*/ 101 h 230"/>
                <a:gd name="T58" fmla="*/ 15 w 137"/>
                <a:gd name="T59" fmla="*/ 130 h 230"/>
                <a:gd name="T60" fmla="*/ 22 w 137"/>
                <a:gd name="T61" fmla="*/ 169 h 230"/>
                <a:gd name="T62" fmla="*/ 22 w 137"/>
                <a:gd name="T63" fmla="*/ 175 h 230"/>
                <a:gd name="T64" fmla="*/ 31 w 137"/>
                <a:gd name="T65" fmla="*/ 175 h 2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230"/>
                <a:gd name="T101" fmla="*/ 137 w 137"/>
                <a:gd name="T102" fmla="*/ 230 h 23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230">
                  <a:moveTo>
                    <a:pt x="31" y="229"/>
                  </a:moveTo>
                  <a:lnTo>
                    <a:pt x="31" y="220"/>
                  </a:lnTo>
                  <a:lnTo>
                    <a:pt x="31" y="212"/>
                  </a:lnTo>
                  <a:lnTo>
                    <a:pt x="64" y="203"/>
                  </a:lnTo>
                  <a:lnTo>
                    <a:pt x="71" y="196"/>
                  </a:lnTo>
                  <a:lnTo>
                    <a:pt x="71" y="170"/>
                  </a:lnTo>
                  <a:lnTo>
                    <a:pt x="55" y="133"/>
                  </a:lnTo>
                  <a:lnTo>
                    <a:pt x="87" y="101"/>
                  </a:lnTo>
                  <a:lnTo>
                    <a:pt x="111" y="91"/>
                  </a:lnTo>
                  <a:lnTo>
                    <a:pt x="136" y="65"/>
                  </a:lnTo>
                  <a:lnTo>
                    <a:pt x="127" y="0"/>
                  </a:lnTo>
                  <a:lnTo>
                    <a:pt x="111" y="16"/>
                  </a:lnTo>
                  <a:lnTo>
                    <a:pt x="78" y="16"/>
                  </a:lnTo>
                  <a:lnTo>
                    <a:pt x="64" y="16"/>
                  </a:lnTo>
                  <a:lnTo>
                    <a:pt x="55" y="22"/>
                  </a:lnTo>
                  <a:lnTo>
                    <a:pt x="64" y="43"/>
                  </a:lnTo>
                  <a:lnTo>
                    <a:pt x="71" y="59"/>
                  </a:lnTo>
                  <a:lnTo>
                    <a:pt x="71" y="75"/>
                  </a:lnTo>
                  <a:lnTo>
                    <a:pt x="64" y="91"/>
                  </a:lnTo>
                  <a:lnTo>
                    <a:pt x="55" y="75"/>
                  </a:lnTo>
                  <a:lnTo>
                    <a:pt x="55" y="59"/>
                  </a:lnTo>
                  <a:lnTo>
                    <a:pt x="47" y="59"/>
                  </a:lnTo>
                  <a:lnTo>
                    <a:pt x="39" y="49"/>
                  </a:lnTo>
                  <a:lnTo>
                    <a:pt x="0" y="65"/>
                  </a:lnTo>
                  <a:lnTo>
                    <a:pt x="0" y="75"/>
                  </a:lnTo>
                  <a:lnTo>
                    <a:pt x="15" y="75"/>
                  </a:lnTo>
                  <a:lnTo>
                    <a:pt x="31" y="85"/>
                  </a:lnTo>
                  <a:lnTo>
                    <a:pt x="39" y="101"/>
                  </a:lnTo>
                  <a:lnTo>
                    <a:pt x="31" y="133"/>
                  </a:lnTo>
                  <a:lnTo>
                    <a:pt x="15" y="170"/>
                  </a:lnTo>
                  <a:lnTo>
                    <a:pt x="22" y="220"/>
                  </a:lnTo>
                  <a:lnTo>
                    <a:pt x="22" y="229"/>
                  </a:lnTo>
                  <a:lnTo>
                    <a:pt x="31" y="229"/>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349" name="Freeform 1228"/>
            <p:cNvSpPr>
              <a:spLocks noChangeAspect="1"/>
            </p:cNvSpPr>
            <p:nvPr/>
          </p:nvSpPr>
          <p:spPr bwMode="auto">
            <a:xfrm>
              <a:off x="2960" y="2735"/>
              <a:ext cx="136" cy="218"/>
            </a:xfrm>
            <a:custGeom>
              <a:avLst/>
              <a:gdLst>
                <a:gd name="T0" fmla="*/ 31 w 137"/>
                <a:gd name="T1" fmla="*/ 175 h 230"/>
                <a:gd name="T2" fmla="*/ 31 w 137"/>
                <a:gd name="T3" fmla="*/ 169 h 230"/>
                <a:gd name="T4" fmla="*/ 31 w 137"/>
                <a:gd name="T5" fmla="*/ 163 h 230"/>
                <a:gd name="T6" fmla="*/ 64 w 137"/>
                <a:gd name="T7" fmla="*/ 155 h 230"/>
                <a:gd name="T8" fmla="*/ 68 w 137"/>
                <a:gd name="T9" fmla="*/ 150 h 230"/>
                <a:gd name="T10" fmla="*/ 68 w 137"/>
                <a:gd name="T11" fmla="*/ 130 h 230"/>
                <a:gd name="T12" fmla="*/ 55 w 137"/>
                <a:gd name="T13" fmla="*/ 101 h 230"/>
                <a:gd name="T14" fmla="*/ 82 w 137"/>
                <a:gd name="T15" fmla="*/ 78 h 230"/>
                <a:gd name="T16" fmla="*/ 106 w 137"/>
                <a:gd name="T17" fmla="*/ 70 h 230"/>
                <a:gd name="T18" fmla="*/ 131 w 137"/>
                <a:gd name="T19" fmla="*/ 50 h 230"/>
                <a:gd name="T20" fmla="*/ 122 w 137"/>
                <a:gd name="T21" fmla="*/ 0 h 230"/>
                <a:gd name="T22" fmla="*/ 106 w 137"/>
                <a:gd name="T23" fmla="*/ 11 h 230"/>
                <a:gd name="T24" fmla="*/ 73 w 137"/>
                <a:gd name="T25" fmla="*/ 11 h 230"/>
                <a:gd name="T26" fmla="*/ 64 w 137"/>
                <a:gd name="T27" fmla="*/ 11 h 230"/>
                <a:gd name="T28" fmla="*/ 55 w 137"/>
                <a:gd name="T29" fmla="*/ 17 h 230"/>
                <a:gd name="T30" fmla="*/ 64 w 137"/>
                <a:gd name="T31" fmla="*/ 33 h 230"/>
                <a:gd name="T32" fmla="*/ 68 w 137"/>
                <a:gd name="T33" fmla="*/ 45 h 230"/>
                <a:gd name="T34" fmla="*/ 68 w 137"/>
                <a:gd name="T35" fmla="*/ 58 h 230"/>
                <a:gd name="T36" fmla="*/ 64 w 137"/>
                <a:gd name="T37" fmla="*/ 70 h 230"/>
                <a:gd name="T38" fmla="*/ 55 w 137"/>
                <a:gd name="T39" fmla="*/ 58 h 230"/>
                <a:gd name="T40" fmla="*/ 55 w 137"/>
                <a:gd name="T41" fmla="*/ 45 h 230"/>
                <a:gd name="T42" fmla="*/ 47 w 137"/>
                <a:gd name="T43" fmla="*/ 45 h 230"/>
                <a:gd name="T44" fmla="*/ 39 w 137"/>
                <a:gd name="T45" fmla="*/ 38 h 230"/>
                <a:gd name="T46" fmla="*/ 0 w 137"/>
                <a:gd name="T47" fmla="*/ 50 h 230"/>
                <a:gd name="T48" fmla="*/ 0 w 137"/>
                <a:gd name="T49" fmla="*/ 58 h 230"/>
                <a:gd name="T50" fmla="*/ 15 w 137"/>
                <a:gd name="T51" fmla="*/ 58 h 230"/>
                <a:gd name="T52" fmla="*/ 31 w 137"/>
                <a:gd name="T53" fmla="*/ 65 h 230"/>
                <a:gd name="T54" fmla="*/ 39 w 137"/>
                <a:gd name="T55" fmla="*/ 78 h 230"/>
                <a:gd name="T56" fmla="*/ 31 w 137"/>
                <a:gd name="T57" fmla="*/ 101 h 230"/>
                <a:gd name="T58" fmla="*/ 15 w 137"/>
                <a:gd name="T59" fmla="*/ 130 h 230"/>
                <a:gd name="T60" fmla="*/ 22 w 137"/>
                <a:gd name="T61" fmla="*/ 169 h 230"/>
                <a:gd name="T62" fmla="*/ 22 w 137"/>
                <a:gd name="T63" fmla="*/ 175 h 230"/>
                <a:gd name="T64" fmla="*/ 31 w 137"/>
                <a:gd name="T65" fmla="*/ 175 h 2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230"/>
                <a:gd name="T101" fmla="*/ 137 w 137"/>
                <a:gd name="T102" fmla="*/ 230 h 23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230">
                  <a:moveTo>
                    <a:pt x="31" y="229"/>
                  </a:moveTo>
                  <a:lnTo>
                    <a:pt x="31" y="220"/>
                  </a:lnTo>
                  <a:lnTo>
                    <a:pt x="31" y="212"/>
                  </a:lnTo>
                  <a:lnTo>
                    <a:pt x="64" y="203"/>
                  </a:lnTo>
                  <a:lnTo>
                    <a:pt x="71" y="196"/>
                  </a:lnTo>
                  <a:lnTo>
                    <a:pt x="71" y="170"/>
                  </a:lnTo>
                  <a:lnTo>
                    <a:pt x="55" y="133"/>
                  </a:lnTo>
                  <a:lnTo>
                    <a:pt x="87" y="101"/>
                  </a:lnTo>
                  <a:lnTo>
                    <a:pt x="111" y="91"/>
                  </a:lnTo>
                  <a:lnTo>
                    <a:pt x="136" y="65"/>
                  </a:lnTo>
                  <a:lnTo>
                    <a:pt x="127" y="0"/>
                  </a:lnTo>
                  <a:lnTo>
                    <a:pt x="111" y="16"/>
                  </a:lnTo>
                  <a:lnTo>
                    <a:pt x="78" y="16"/>
                  </a:lnTo>
                  <a:lnTo>
                    <a:pt x="64" y="16"/>
                  </a:lnTo>
                  <a:lnTo>
                    <a:pt x="55" y="22"/>
                  </a:lnTo>
                  <a:lnTo>
                    <a:pt x="64" y="43"/>
                  </a:lnTo>
                  <a:lnTo>
                    <a:pt x="71" y="59"/>
                  </a:lnTo>
                  <a:lnTo>
                    <a:pt x="71" y="75"/>
                  </a:lnTo>
                  <a:lnTo>
                    <a:pt x="64" y="91"/>
                  </a:lnTo>
                  <a:lnTo>
                    <a:pt x="55" y="75"/>
                  </a:lnTo>
                  <a:lnTo>
                    <a:pt x="55" y="59"/>
                  </a:lnTo>
                  <a:lnTo>
                    <a:pt x="47" y="59"/>
                  </a:lnTo>
                  <a:lnTo>
                    <a:pt x="39" y="49"/>
                  </a:lnTo>
                  <a:lnTo>
                    <a:pt x="0" y="65"/>
                  </a:lnTo>
                  <a:lnTo>
                    <a:pt x="0" y="75"/>
                  </a:lnTo>
                  <a:lnTo>
                    <a:pt x="15" y="75"/>
                  </a:lnTo>
                  <a:lnTo>
                    <a:pt x="31" y="85"/>
                  </a:lnTo>
                  <a:lnTo>
                    <a:pt x="39" y="101"/>
                  </a:lnTo>
                  <a:lnTo>
                    <a:pt x="31" y="133"/>
                  </a:lnTo>
                  <a:lnTo>
                    <a:pt x="15" y="170"/>
                  </a:lnTo>
                  <a:lnTo>
                    <a:pt x="22" y="220"/>
                  </a:lnTo>
                  <a:lnTo>
                    <a:pt x="22" y="229"/>
                  </a:lnTo>
                  <a:lnTo>
                    <a:pt x="31" y="229"/>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350" name="Freeform 1229"/>
            <p:cNvSpPr>
              <a:spLocks noChangeAspect="1"/>
            </p:cNvSpPr>
            <p:nvPr/>
          </p:nvSpPr>
          <p:spPr bwMode="auto">
            <a:xfrm>
              <a:off x="2967" y="2945"/>
              <a:ext cx="17" cy="17"/>
            </a:xfrm>
            <a:custGeom>
              <a:avLst/>
              <a:gdLst>
                <a:gd name="T0" fmla="*/ 16 w 17"/>
                <a:gd name="T1" fmla="*/ 7 h 18"/>
                <a:gd name="T2" fmla="*/ 16 w 17"/>
                <a:gd name="T3" fmla="*/ 0 h 18"/>
                <a:gd name="T4" fmla="*/ 8 w 17"/>
                <a:gd name="T5" fmla="*/ 0 h 18"/>
                <a:gd name="T6" fmla="*/ 0 w 17"/>
                <a:gd name="T7" fmla="*/ 7 h 18"/>
                <a:gd name="T8" fmla="*/ 8 w 17"/>
                <a:gd name="T9" fmla="*/ 12 h 18"/>
                <a:gd name="T10" fmla="*/ 16 w 17"/>
                <a:gd name="T11" fmla="*/ 7 h 18"/>
                <a:gd name="T12" fmla="*/ 0 60000 65536"/>
                <a:gd name="T13" fmla="*/ 0 60000 65536"/>
                <a:gd name="T14" fmla="*/ 0 60000 65536"/>
                <a:gd name="T15" fmla="*/ 0 60000 65536"/>
                <a:gd name="T16" fmla="*/ 0 60000 65536"/>
                <a:gd name="T17" fmla="*/ 0 60000 65536"/>
                <a:gd name="T18" fmla="*/ 0 w 17"/>
                <a:gd name="T19" fmla="*/ 0 h 18"/>
                <a:gd name="T20" fmla="*/ 17 w 17"/>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7" h="18">
                  <a:moveTo>
                    <a:pt x="16" y="7"/>
                  </a:moveTo>
                  <a:lnTo>
                    <a:pt x="16" y="0"/>
                  </a:lnTo>
                  <a:lnTo>
                    <a:pt x="8" y="0"/>
                  </a:lnTo>
                  <a:lnTo>
                    <a:pt x="0" y="7"/>
                  </a:lnTo>
                  <a:lnTo>
                    <a:pt x="8" y="17"/>
                  </a:lnTo>
                  <a:lnTo>
                    <a:pt x="16" y="7"/>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351" name="Freeform 1230"/>
            <p:cNvSpPr>
              <a:spLocks noChangeAspect="1"/>
            </p:cNvSpPr>
            <p:nvPr/>
          </p:nvSpPr>
          <p:spPr bwMode="auto">
            <a:xfrm>
              <a:off x="2967" y="2945"/>
              <a:ext cx="17" cy="17"/>
            </a:xfrm>
            <a:custGeom>
              <a:avLst/>
              <a:gdLst>
                <a:gd name="T0" fmla="*/ 16 w 17"/>
                <a:gd name="T1" fmla="*/ 7 h 18"/>
                <a:gd name="T2" fmla="*/ 16 w 17"/>
                <a:gd name="T3" fmla="*/ 0 h 18"/>
                <a:gd name="T4" fmla="*/ 8 w 17"/>
                <a:gd name="T5" fmla="*/ 0 h 18"/>
                <a:gd name="T6" fmla="*/ 0 w 17"/>
                <a:gd name="T7" fmla="*/ 7 h 18"/>
                <a:gd name="T8" fmla="*/ 8 w 17"/>
                <a:gd name="T9" fmla="*/ 12 h 18"/>
                <a:gd name="T10" fmla="*/ 16 w 17"/>
                <a:gd name="T11" fmla="*/ 7 h 18"/>
                <a:gd name="T12" fmla="*/ 0 60000 65536"/>
                <a:gd name="T13" fmla="*/ 0 60000 65536"/>
                <a:gd name="T14" fmla="*/ 0 60000 65536"/>
                <a:gd name="T15" fmla="*/ 0 60000 65536"/>
                <a:gd name="T16" fmla="*/ 0 60000 65536"/>
                <a:gd name="T17" fmla="*/ 0 60000 65536"/>
                <a:gd name="T18" fmla="*/ 0 w 17"/>
                <a:gd name="T19" fmla="*/ 0 h 18"/>
                <a:gd name="T20" fmla="*/ 17 w 17"/>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7" h="18">
                  <a:moveTo>
                    <a:pt x="16" y="7"/>
                  </a:moveTo>
                  <a:lnTo>
                    <a:pt x="16" y="0"/>
                  </a:lnTo>
                  <a:lnTo>
                    <a:pt x="8" y="0"/>
                  </a:lnTo>
                  <a:lnTo>
                    <a:pt x="0" y="7"/>
                  </a:lnTo>
                  <a:lnTo>
                    <a:pt x="8" y="17"/>
                  </a:lnTo>
                  <a:lnTo>
                    <a:pt x="16" y="7"/>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352" name="Freeform 1231"/>
            <p:cNvSpPr>
              <a:spLocks noChangeAspect="1"/>
            </p:cNvSpPr>
            <p:nvPr/>
          </p:nvSpPr>
          <p:spPr bwMode="auto">
            <a:xfrm>
              <a:off x="4939" y="1549"/>
              <a:ext cx="26" cy="16"/>
            </a:xfrm>
            <a:custGeom>
              <a:avLst/>
              <a:gdLst>
                <a:gd name="T0" fmla="*/ 0 w 25"/>
                <a:gd name="T1" fmla="*/ 0 h 17"/>
                <a:gd name="T2" fmla="*/ 8 w 25"/>
                <a:gd name="T3" fmla="*/ 0 h 17"/>
                <a:gd name="T4" fmla="*/ 29 w 25"/>
                <a:gd name="T5" fmla="*/ 8 h 17"/>
                <a:gd name="T6" fmla="*/ 29 w 25"/>
                <a:gd name="T7" fmla="*/ 11 h 17"/>
                <a:gd name="T8" fmla="*/ 8 w 25"/>
                <a:gd name="T9" fmla="*/ 8 h 17"/>
                <a:gd name="T10" fmla="*/ 0 w 25"/>
                <a:gd name="T11" fmla="*/ 8 h 17"/>
                <a:gd name="T12" fmla="*/ 0 w 25"/>
                <a:gd name="T13" fmla="*/ 0 h 17"/>
                <a:gd name="T14" fmla="*/ 0 60000 65536"/>
                <a:gd name="T15" fmla="*/ 0 60000 65536"/>
                <a:gd name="T16" fmla="*/ 0 60000 65536"/>
                <a:gd name="T17" fmla="*/ 0 60000 65536"/>
                <a:gd name="T18" fmla="*/ 0 60000 65536"/>
                <a:gd name="T19" fmla="*/ 0 60000 65536"/>
                <a:gd name="T20" fmla="*/ 0 60000 65536"/>
                <a:gd name="T21" fmla="*/ 0 w 25"/>
                <a:gd name="T22" fmla="*/ 0 h 17"/>
                <a:gd name="T23" fmla="*/ 25 w 25"/>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17">
                  <a:moveTo>
                    <a:pt x="0" y="0"/>
                  </a:moveTo>
                  <a:lnTo>
                    <a:pt x="8" y="0"/>
                  </a:lnTo>
                  <a:lnTo>
                    <a:pt x="24" y="8"/>
                  </a:lnTo>
                  <a:lnTo>
                    <a:pt x="24" y="16"/>
                  </a:lnTo>
                  <a:lnTo>
                    <a:pt x="8" y="8"/>
                  </a:lnTo>
                  <a:lnTo>
                    <a:pt x="0" y="8"/>
                  </a:lnTo>
                  <a:lnTo>
                    <a:pt x="0" y="0"/>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353" name="Freeform 1232"/>
            <p:cNvSpPr>
              <a:spLocks noChangeAspect="1"/>
            </p:cNvSpPr>
            <p:nvPr/>
          </p:nvSpPr>
          <p:spPr bwMode="auto">
            <a:xfrm>
              <a:off x="4939" y="1549"/>
              <a:ext cx="26" cy="16"/>
            </a:xfrm>
            <a:custGeom>
              <a:avLst/>
              <a:gdLst>
                <a:gd name="T0" fmla="*/ 0 w 25"/>
                <a:gd name="T1" fmla="*/ 0 h 17"/>
                <a:gd name="T2" fmla="*/ 8 w 25"/>
                <a:gd name="T3" fmla="*/ 0 h 17"/>
                <a:gd name="T4" fmla="*/ 29 w 25"/>
                <a:gd name="T5" fmla="*/ 8 h 17"/>
                <a:gd name="T6" fmla="*/ 29 w 25"/>
                <a:gd name="T7" fmla="*/ 11 h 17"/>
                <a:gd name="T8" fmla="*/ 8 w 25"/>
                <a:gd name="T9" fmla="*/ 8 h 17"/>
                <a:gd name="T10" fmla="*/ 0 w 25"/>
                <a:gd name="T11" fmla="*/ 8 h 17"/>
                <a:gd name="T12" fmla="*/ 0 w 25"/>
                <a:gd name="T13" fmla="*/ 0 h 17"/>
                <a:gd name="T14" fmla="*/ 0 60000 65536"/>
                <a:gd name="T15" fmla="*/ 0 60000 65536"/>
                <a:gd name="T16" fmla="*/ 0 60000 65536"/>
                <a:gd name="T17" fmla="*/ 0 60000 65536"/>
                <a:gd name="T18" fmla="*/ 0 60000 65536"/>
                <a:gd name="T19" fmla="*/ 0 60000 65536"/>
                <a:gd name="T20" fmla="*/ 0 60000 65536"/>
                <a:gd name="T21" fmla="*/ 0 w 25"/>
                <a:gd name="T22" fmla="*/ 0 h 17"/>
                <a:gd name="T23" fmla="*/ 25 w 25"/>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17">
                  <a:moveTo>
                    <a:pt x="0" y="0"/>
                  </a:moveTo>
                  <a:lnTo>
                    <a:pt x="8" y="0"/>
                  </a:lnTo>
                  <a:lnTo>
                    <a:pt x="24" y="8"/>
                  </a:lnTo>
                  <a:lnTo>
                    <a:pt x="24" y="16"/>
                  </a:lnTo>
                  <a:lnTo>
                    <a:pt x="8" y="8"/>
                  </a:lnTo>
                  <a:lnTo>
                    <a:pt x="0" y="8"/>
                  </a:lnTo>
                  <a:lnTo>
                    <a:pt x="0" y="0"/>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354" name="Freeform 1233"/>
            <p:cNvSpPr>
              <a:spLocks noChangeAspect="1"/>
            </p:cNvSpPr>
            <p:nvPr/>
          </p:nvSpPr>
          <p:spPr bwMode="auto">
            <a:xfrm>
              <a:off x="3798" y="2580"/>
              <a:ext cx="17" cy="18"/>
            </a:xfrm>
            <a:custGeom>
              <a:avLst/>
              <a:gdLst>
                <a:gd name="T0" fmla="*/ 0 w 17"/>
                <a:gd name="T1" fmla="*/ 8 h 19"/>
                <a:gd name="T2" fmla="*/ 16 w 17"/>
                <a:gd name="T3" fmla="*/ 13 h 19"/>
                <a:gd name="T4" fmla="*/ 0 w 17"/>
                <a:gd name="T5" fmla="*/ 0 h 19"/>
                <a:gd name="T6" fmla="*/ 0 w 17"/>
                <a:gd name="T7" fmla="*/ 8 h 19"/>
                <a:gd name="T8" fmla="*/ 0 60000 65536"/>
                <a:gd name="T9" fmla="*/ 0 60000 65536"/>
                <a:gd name="T10" fmla="*/ 0 60000 65536"/>
                <a:gd name="T11" fmla="*/ 0 60000 65536"/>
                <a:gd name="T12" fmla="*/ 0 w 17"/>
                <a:gd name="T13" fmla="*/ 0 h 19"/>
                <a:gd name="T14" fmla="*/ 17 w 17"/>
                <a:gd name="T15" fmla="*/ 19 h 19"/>
              </a:gdLst>
              <a:ahLst/>
              <a:cxnLst>
                <a:cxn ang="T8">
                  <a:pos x="T0" y="T1"/>
                </a:cxn>
                <a:cxn ang="T9">
                  <a:pos x="T2" y="T3"/>
                </a:cxn>
                <a:cxn ang="T10">
                  <a:pos x="T4" y="T5"/>
                </a:cxn>
                <a:cxn ang="T11">
                  <a:pos x="T6" y="T7"/>
                </a:cxn>
              </a:cxnLst>
              <a:rect l="T12" t="T13" r="T14" b="T15"/>
              <a:pathLst>
                <a:path w="17" h="19">
                  <a:moveTo>
                    <a:pt x="0" y="8"/>
                  </a:moveTo>
                  <a:lnTo>
                    <a:pt x="16" y="18"/>
                  </a:lnTo>
                  <a:lnTo>
                    <a:pt x="0" y="0"/>
                  </a:lnTo>
                  <a:lnTo>
                    <a:pt x="0" y="8"/>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355" name="Freeform 1234"/>
            <p:cNvSpPr>
              <a:spLocks noChangeAspect="1"/>
            </p:cNvSpPr>
            <p:nvPr/>
          </p:nvSpPr>
          <p:spPr bwMode="auto">
            <a:xfrm>
              <a:off x="3816" y="2614"/>
              <a:ext cx="17" cy="16"/>
            </a:xfrm>
            <a:custGeom>
              <a:avLst/>
              <a:gdLst>
                <a:gd name="T0" fmla="*/ 0 w 17"/>
                <a:gd name="T1" fmla="*/ 0 h 17"/>
                <a:gd name="T2" fmla="*/ 16 w 17"/>
                <a:gd name="T3" fmla="*/ 11 h 17"/>
                <a:gd name="T4" fmla="*/ 16 w 17"/>
                <a:gd name="T5" fmla="*/ 8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16"/>
                  </a:lnTo>
                  <a:lnTo>
                    <a:pt x="16" y="8"/>
                  </a:lnTo>
                  <a:lnTo>
                    <a:pt x="16" y="0"/>
                  </a:lnTo>
                  <a:lnTo>
                    <a:pt x="0" y="0"/>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356" name="Freeform 1235"/>
            <p:cNvSpPr>
              <a:spLocks noChangeAspect="1"/>
            </p:cNvSpPr>
            <p:nvPr/>
          </p:nvSpPr>
          <p:spPr bwMode="auto">
            <a:xfrm>
              <a:off x="3816" y="2614"/>
              <a:ext cx="17" cy="16"/>
            </a:xfrm>
            <a:custGeom>
              <a:avLst/>
              <a:gdLst>
                <a:gd name="T0" fmla="*/ 0 w 17"/>
                <a:gd name="T1" fmla="*/ 0 h 17"/>
                <a:gd name="T2" fmla="*/ 16 w 17"/>
                <a:gd name="T3" fmla="*/ 11 h 17"/>
                <a:gd name="T4" fmla="*/ 16 w 17"/>
                <a:gd name="T5" fmla="*/ 8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16"/>
                  </a:lnTo>
                  <a:lnTo>
                    <a:pt x="16" y="8"/>
                  </a:lnTo>
                  <a:lnTo>
                    <a:pt x="16" y="0"/>
                  </a:lnTo>
                  <a:lnTo>
                    <a:pt x="0" y="0"/>
                  </a:lnTo>
                </a:path>
              </a:pathLst>
            </a:custGeom>
            <a:solidFill>
              <a:schemeClr val="accent3">
                <a:lumMod val="75000"/>
              </a:schemeClr>
            </a:solidFill>
            <a:ln w="12700" cap="rnd">
              <a:solidFill>
                <a:schemeClr val="bg2"/>
              </a:solidFill>
              <a:round/>
              <a:headEnd type="none" w="sm" len="sm"/>
              <a:tailEnd type="none" w="sm" len="sm"/>
            </a:ln>
          </p:spPr>
          <p:txBody>
            <a:bodyPr/>
            <a:lstStyle/>
            <a:p>
              <a:pPr eaLnBrk="0" hangingPunct="0"/>
              <a:endParaRPr lang="en-US"/>
            </a:p>
          </p:txBody>
        </p:sp>
        <p:sp>
          <p:nvSpPr>
            <p:cNvPr id="357" name="Freeform 1236"/>
            <p:cNvSpPr>
              <a:spLocks noChangeAspect="1"/>
            </p:cNvSpPr>
            <p:nvPr/>
          </p:nvSpPr>
          <p:spPr bwMode="auto">
            <a:xfrm>
              <a:off x="3578" y="2476"/>
              <a:ext cx="32" cy="49"/>
            </a:xfrm>
            <a:custGeom>
              <a:avLst/>
              <a:gdLst>
                <a:gd name="T0" fmla="*/ 0 w 33"/>
                <a:gd name="T1" fmla="*/ 18 h 51"/>
                <a:gd name="T2" fmla="*/ 7 w 33"/>
                <a:gd name="T3" fmla="*/ 40 h 51"/>
                <a:gd name="T4" fmla="*/ 19 w 33"/>
                <a:gd name="T5" fmla="*/ 40 h 51"/>
                <a:gd name="T6" fmla="*/ 27 w 33"/>
                <a:gd name="T7" fmla="*/ 29 h 51"/>
                <a:gd name="T8" fmla="*/ 15 w 33"/>
                <a:gd name="T9" fmla="*/ 7 h 51"/>
                <a:gd name="T10" fmla="*/ 7 w 33"/>
                <a:gd name="T11" fmla="*/ 0 h 51"/>
                <a:gd name="T12" fmla="*/ 0 w 33"/>
                <a:gd name="T13" fmla="*/ 18 h 51"/>
                <a:gd name="T14" fmla="*/ 0 60000 65536"/>
                <a:gd name="T15" fmla="*/ 0 60000 65536"/>
                <a:gd name="T16" fmla="*/ 0 60000 65536"/>
                <a:gd name="T17" fmla="*/ 0 60000 65536"/>
                <a:gd name="T18" fmla="*/ 0 60000 65536"/>
                <a:gd name="T19" fmla="*/ 0 60000 65536"/>
                <a:gd name="T20" fmla="*/ 0 60000 65536"/>
                <a:gd name="T21" fmla="*/ 0 w 33"/>
                <a:gd name="T22" fmla="*/ 0 h 51"/>
                <a:gd name="T23" fmla="*/ 33 w 33"/>
                <a:gd name="T24" fmla="*/ 51 h 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51">
                  <a:moveTo>
                    <a:pt x="0" y="23"/>
                  </a:moveTo>
                  <a:lnTo>
                    <a:pt x="7" y="50"/>
                  </a:lnTo>
                  <a:lnTo>
                    <a:pt x="24" y="50"/>
                  </a:lnTo>
                  <a:lnTo>
                    <a:pt x="32" y="34"/>
                  </a:lnTo>
                  <a:lnTo>
                    <a:pt x="15" y="7"/>
                  </a:lnTo>
                  <a:lnTo>
                    <a:pt x="7" y="0"/>
                  </a:lnTo>
                  <a:lnTo>
                    <a:pt x="0" y="23"/>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358" name="Freeform 1237"/>
            <p:cNvSpPr>
              <a:spLocks noChangeAspect="1"/>
            </p:cNvSpPr>
            <p:nvPr/>
          </p:nvSpPr>
          <p:spPr bwMode="auto">
            <a:xfrm>
              <a:off x="3578" y="2476"/>
              <a:ext cx="32" cy="49"/>
            </a:xfrm>
            <a:custGeom>
              <a:avLst/>
              <a:gdLst>
                <a:gd name="T0" fmla="*/ 0 w 33"/>
                <a:gd name="T1" fmla="*/ 18 h 51"/>
                <a:gd name="T2" fmla="*/ 7 w 33"/>
                <a:gd name="T3" fmla="*/ 40 h 51"/>
                <a:gd name="T4" fmla="*/ 19 w 33"/>
                <a:gd name="T5" fmla="*/ 40 h 51"/>
                <a:gd name="T6" fmla="*/ 27 w 33"/>
                <a:gd name="T7" fmla="*/ 29 h 51"/>
                <a:gd name="T8" fmla="*/ 15 w 33"/>
                <a:gd name="T9" fmla="*/ 7 h 51"/>
                <a:gd name="T10" fmla="*/ 7 w 33"/>
                <a:gd name="T11" fmla="*/ 0 h 51"/>
                <a:gd name="T12" fmla="*/ 0 w 33"/>
                <a:gd name="T13" fmla="*/ 18 h 51"/>
                <a:gd name="T14" fmla="*/ 0 60000 65536"/>
                <a:gd name="T15" fmla="*/ 0 60000 65536"/>
                <a:gd name="T16" fmla="*/ 0 60000 65536"/>
                <a:gd name="T17" fmla="*/ 0 60000 65536"/>
                <a:gd name="T18" fmla="*/ 0 60000 65536"/>
                <a:gd name="T19" fmla="*/ 0 60000 65536"/>
                <a:gd name="T20" fmla="*/ 0 60000 65536"/>
                <a:gd name="T21" fmla="*/ 0 w 33"/>
                <a:gd name="T22" fmla="*/ 0 h 51"/>
                <a:gd name="T23" fmla="*/ 33 w 33"/>
                <a:gd name="T24" fmla="*/ 51 h 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51">
                  <a:moveTo>
                    <a:pt x="0" y="23"/>
                  </a:moveTo>
                  <a:lnTo>
                    <a:pt x="7" y="50"/>
                  </a:lnTo>
                  <a:lnTo>
                    <a:pt x="24" y="50"/>
                  </a:lnTo>
                  <a:lnTo>
                    <a:pt x="32" y="34"/>
                  </a:lnTo>
                  <a:lnTo>
                    <a:pt x="15" y="7"/>
                  </a:lnTo>
                  <a:lnTo>
                    <a:pt x="7" y="0"/>
                  </a:lnTo>
                  <a:lnTo>
                    <a:pt x="0" y="23"/>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359" name="Freeform 1238"/>
            <p:cNvSpPr>
              <a:spLocks noChangeAspect="1"/>
            </p:cNvSpPr>
            <p:nvPr/>
          </p:nvSpPr>
          <p:spPr bwMode="auto">
            <a:xfrm>
              <a:off x="3943" y="2347"/>
              <a:ext cx="33" cy="23"/>
            </a:xfrm>
            <a:custGeom>
              <a:avLst/>
              <a:gdLst>
                <a:gd name="T0" fmla="*/ 0 w 33"/>
                <a:gd name="T1" fmla="*/ 6 h 24"/>
                <a:gd name="T2" fmla="*/ 0 w 33"/>
                <a:gd name="T3" fmla="*/ 12 h 24"/>
                <a:gd name="T4" fmla="*/ 16 w 33"/>
                <a:gd name="T5" fmla="*/ 18 h 24"/>
                <a:gd name="T6" fmla="*/ 22 w 33"/>
                <a:gd name="T7" fmla="*/ 12 h 24"/>
                <a:gd name="T8" fmla="*/ 32 w 33"/>
                <a:gd name="T9" fmla="*/ 0 h 24"/>
                <a:gd name="T10" fmla="*/ 7 w 33"/>
                <a:gd name="T11" fmla="*/ 0 h 24"/>
                <a:gd name="T12" fmla="*/ 0 w 33"/>
                <a:gd name="T13" fmla="*/ 6 h 24"/>
                <a:gd name="T14" fmla="*/ 0 60000 65536"/>
                <a:gd name="T15" fmla="*/ 0 60000 65536"/>
                <a:gd name="T16" fmla="*/ 0 60000 65536"/>
                <a:gd name="T17" fmla="*/ 0 60000 65536"/>
                <a:gd name="T18" fmla="*/ 0 60000 65536"/>
                <a:gd name="T19" fmla="*/ 0 60000 65536"/>
                <a:gd name="T20" fmla="*/ 0 60000 65536"/>
                <a:gd name="T21" fmla="*/ 0 w 33"/>
                <a:gd name="T22" fmla="*/ 0 h 24"/>
                <a:gd name="T23" fmla="*/ 33 w 33"/>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24">
                  <a:moveTo>
                    <a:pt x="0" y="6"/>
                  </a:moveTo>
                  <a:lnTo>
                    <a:pt x="0" y="16"/>
                  </a:lnTo>
                  <a:lnTo>
                    <a:pt x="16" y="23"/>
                  </a:lnTo>
                  <a:lnTo>
                    <a:pt x="22" y="16"/>
                  </a:lnTo>
                  <a:lnTo>
                    <a:pt x="32" y="0"/>
                  </a:lnTo>
                  <a:lnTo>
                    <a:pt x="7" y="0"/>
                  </a:lnTo>
                  <a:lnTo>
                    <a:pt x="0" y="6"/>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360" name="Freeform 1239"/>
            <p:cNvSpPr>
              <a:spLocks noChangeAspect="1"/>
            </p:cNvSpPr>
            <p:nvPr/>
          </p:nvSpPr>
          <p:spPr bwMode="auto">
            <a:xfrm>
              <a:off x="3943" y="2347"/>
              <a:ext cx="33" cy="23"/>
            </a:xfrm>
            <a:custGeom>
              <a:avLst/>
              <a:gdLst>
                <a:gd name="T0" fmla="*/ 0 w 33"/>
                <a:gd name="T1" fmla="*/ 6 h 24"/>
                <a:gd name="T2" fmla="*/ 0 w 33"/>
                <a:gd name="T3" fmla="*/ 12 h 24"/>
                <a:gd name="T4" fmla="*/ 16 w 33"/>
                <a:gd name="T5" fmla="*/ 18 h 24"/>
                <a:gd name="T6" fmla="*/ 22 w 33"/>
                <a:gd name="T7" fmla="*/ 12 h 24"/>
                <a:gd name="T8" fmla="*/ 32 w 33"/>
                <a:gd name="T9" fmla="*/ 0 h 24"/>
                <a:gd name="T10" fmla="*/ 7 w 33"/>
                <a:gd name="T11" fmla="*/ 0 h 24"/>
                <a:gd name="T12" fmla="*/ 0 w 33"/>
                <a:gd name="T13" fmla="*/ 6 h 24"/>
                <a:gd name="T14" fmla="*/ 0 60000 65536"/>
                <a:gd name="T15" fmla="*/ 0 60000 65536"/>
                <a:gd name="T16" fmla="*/ 0 60000 65536"/>
                <a:gd name="T17" fmla="*/ 0 60000 65536"/>
                <a:gd name="T18" fmla="*/ 0 60000 65536"/>
                <a:gd name="T19" fmla="*/ 0 60000 65536"/>
                <a:gd name="T20" fmla="*/ 0 60000 65536"/>
                <a:gd name="T21" fmla="*/ 0 w 33"/>
                <a:gd name="T22" fmla="*/ 0 h 24"/>
                <a:gd name="T23" fmla="*/ 33 w 33"/>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24">
                  <a:moveTo>
                    <a:pt x="0" y="6"/>
                  </a:moveTo>
                  <a:lnTo>
                    <a:pt x="0" y="16"/>
                  </a:lnTo>
                  <a:lnTo>
                    <a:pt x="16" y="23"/>
                  </a:lnTo>
                  <a:lnTo>
                    <a:pt x="22" y="16"/>
                  </a:lnTo>
                  <a:lnTo>
                    <a:pt x="32" y="0"/>
                  </a:lnTo>
                  <a:lnTo>
                    <a:pt x="7" y="0"/>
                  </a:lnTo>
                  <a:lnTo>
                    <a:pt x="0" y="6"/>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361" name="Freeform 1240"/>
            <p:cNvSpPr>
              <a:spLocks noChangeAspect="1"/>
            </p:cNvSpPr>
            <p:nvPr/>
          </p:nvSpPr>
          <p:spPr bwMode="auto">
            <a:xfrm>
              <a:off x="4084" y="2274"/>
              <a:ext cx="26" cy="42"/>
            </a:xfrm>
            <a:custGeom>
              <a:avLst/>
              <a:gdLst>
                <a:gd name="T0" fmla="*/ 0 w 26"/>
                <a:gd name="T1" fmla="*/ 21 h 44"/>
                <a:gd name="T2" fmla="*/ 0 w 26"/>
                <a:gd name="T3" fmla="*/ 29 h 44"/>
                <a:gd name="T4" fmla="*/ 7 w 26"/>
                <a:gd name="T5" fmla="*/ 33 h 44"/>
                <a:gd name="T6" fmla="*/ 25 w 26"/>
                <a:gd name="T7" fmla="*/ 0 h 44"/>
                <a:gd name="T8" fmla="*/ 16 w 26"/>
                <a:gd name="T9" fmla="*/ 0 h 44"/>
                <a:gd name="T10" fmla="*/ 0 w 26"/>
                <a:gd name="T11" fmla="*/ 21 h 44"/>
                <a:gd name="T12" fmla="*/ 0 60000 65536"/>
                <a:gd name="T13" fmla="*/ 0 60000 65536"/>
                <a:gd name="T14" fmla="*/ 0 60000 65536"/>
                <a:gd name="T15" fmla="*/ 0 60000 65536"/>
                <a:gd name="T16" fmla="*/ 0 60000 65536"/>
                <a:gd name="T17" fmla="*/ 0 60000 65536"/>
                <a:gd name="T18" fmla="*/ 0 w 26"/>
                <a:gd name="T19" fmla="*/ 0 h 44"/>
                <a:gd name="T20" fmla="*/ 26 w 26"/>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26" h="44">
                  <a:moveTo>
                    <a:pt x="0" y="26"/>
                  </a:moveTo>
                  <a:lnTo>
                    <a:pt x="0" y="36"/>
                  </a:lnTo>
                  <a:lnTo>
                    <a:pt x="7" y="43"/>
                  </a:lnTo>
                  <a:lnTo>
                    <a:pt x="25" y="0"/>
                  </a:lnTo>
                  <a:lnTo>
                    <a:pt x="16" y="0"/>
                  </a:lnTo>
                  <a:lnTo>
                    <a:pt x="0" y="26"/>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362" name="Freeform 1241"/>
            <p:cNvSpPr>
              <a:spLocks noChangeAspect="1"/>
            </p:cNvSpPr>
            <p:nvPr/>
          </p:nvSpPr>
          <p:spPr bwMode="auto">
            <a:xfrm>
              <a:off x="4085" y="2274"/>
              <a:ext cx="26" cy="42"/>
            </a:xfrm>
            <a:custGeom>
              <a:avLst/>
              <a:gdLst>
                <a:gd name="T0" fmla="*/ 0 w 26"/>
                <a:gd name="T1" fmla="*/ 21 h 44"/>
                <a:gd name="T2" fmla="*/ 0 w 26"/>
                <a:gd name="T3" fmla="*/ 29 h 44"/>
                <a:gd name="T4" fmla="*/ 7 w 26"/>
                <a:gd name="T5" fmla="*/ 33 h 44"/>
                <a:gd name="T6" fmla="*/ 25 w 26"/>
                <a:gd name="T7" fmla="*/ 0 h 44"/>
                <a:gd name="T8" fmla="*/ 16 w 26"/>
                <a:gd name="T9" fmla="*/ 0 h 44"/>
                <a:gd name="T10" fmla="*/ 0 w 26"/>
                <a:gd name="T11" fmla="*/ 21 h 44"/>
                <a:gd name="T12" fmla="*/ 0 60000 65536"/>
                <a:gd name="T13" fmla="*/ 0 60000 65536"/>
                <a:gd name="T14" fmla="*/ 0 60000 65536"/>
                <a:gd name="T15" fmla="*/ 0 60000 65536"/>
                <a:gd name="T16" fmla="*/ 0 60000 65536"/>
                <a:gd name="T17" fmla="*/ 0 60000 65536"/>
                <a:gd name="T18" fmla="*/ 0 w 26"/>
                <a:gd name="T19" fmla="*/ 0 h 44"/>
                <a:gd name="T20" fmla="*/ 26 w 26"/>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26" h="44">
                  <a:moveTo>
                    <a:pt x="0" y="26"/>
                  </a:moveTo>
                  <a:lnTo>
                    <a:pt x="0" y="36"/>
                  </a:lnTo>
                  <a:lnTo>
                    <a:pt x="7" y="43"/>
                  </a:lnTo>
                  <a:lnTo>
                    <a:pt x="25" y="0"/>
                  </a:lnTo>
                  <a:lnTo>
                    <a:pt x="16" y="0"/>
                  </a:lnTo>
                  <a:lnTo>
                    <a:pt x="0" y="26"/>
                  </a:lnTo>
                </a:path>
              </a:pathLst>
            </a:custGeom>
            <a:solidFill>
              <a:schemeClr val="accent3">
                <a:lumMod val="75000"/>
              </a:schemeClr>
            </a:solidFill>
            <a:ln w="12700" cap="rnd">
              <a:solidFill>
                <a:schemeClr val="bg2"/>
              </a:solidFill>
              <a:round/>
              <a:headEnd type="none" w="sm" len="sm"/>
              <a:tailEnd type="none" w="sm" len="sm"/>
            </a:ln>
          </p:spPr>
          <p:txBody>
            <a:bodyPr/>
            <a:lstStyle/>
            <a:p>
              <a:pPr eaLnBrk="0" hangingPunct="0"/>
              <a:endParaRPr lang="en-US"/>
            </a:p>
          </p:txBody>
        </p:sp>
        <p:sp>
          <p:nvSpPr>
            <p:cNvPr id="363" name="Freeform 1242"/>
            <p:cNvSpPr>
              <a:spLocks noChangeAspect="1"/>
            </p:cNvSpPr>
            <p:nvPr/>
          </p:nvSpPr>
          <p:spPr bwMode="auto">
            <a:xfrm>
              <a:off x="4205" y="2146"/>
              <a:ext cx="32" cy="49"/>
            </a:xfrm>
            <a:custGeom>
              <a:avLst/>
              <a:gdLst>
                <a:gd name="T0" fmla="*/ 0 w 32"/>
                <a:gd name="T1" fmla="*/ 8 h 52"/>
                <a:gd name="T2" fmla="*/ 0 w 32"/>
                <a:gd name="T3" fmla="*/ 11 h 52"/>
                <a:gd name="T4" fmla="*/ 7 w 32"/>
                <a:gd name="T5" fmla="*/ 11 h 52"/>
                <a:gd name="T6" fmla="*/ 7 w 32"/>
                <a:gd name="T7" fmla="*/ 33 h 52"/>
                <a:gd name="T8" fmla="*/ 14 w 32"/>
                <a:gd name="T9" fmla="*/ 38 h 52"/>
                <a:gd name="T10" fmla="*/ 21 w 32"/>
                <a:gd name="T11" fmla="*/ 33 h 52"/>
                <a:gd name="T12" fmla="*/ 31 w 32"/>
                <a:gd name="T13" fmla="*/ 11 h 52"/>
                <a:gd name="T14" fmla="*/ 21 w 32"/>
                <a:gd name="T15" fmla="*/ 8 h 52"/>
                <a:gd name="T16" fmla="*/ 7 w 32"/>
                <a:gd name="T17" fmla="*/ 0 h 52"/>
                <a:gd name="T18" fmla="*/ 0 w 32"/>
                <a:gd name="T19" fmla="*/ 8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52"/>
                <a:gd name="T32" fmla="*/ 32 w 32"/>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52">
                  <a:moveTo>
                    <a:pt x="0" y="8"/>
                  </a:moveTo>
                  <a:lnTo>
                    <a:pt x="0" y="16"/>
                  </a:lnTo>
                  <a:lnTo>
                    <a:pt x="7" y="16"/>
                  </a:lnTo>
                  <a:lnTo>
                    <a:pt x="7" y="43"/>
                  </a:lnTo>
                  <a:lnTo>
                    <a:pt x="14" y="51"/>
                  </a:lnTo>
                  <a:lnTo>
                    <a:pt x="21" y="43"/>
                  </a:lnTo>
                  <a:lnTo>
                    <a:pt x="31" y="16"/>
                  </a:lnTo>
                  <a:lnTo>
                    <a:pt x="21" y="8"/>
                  </a:lnTo>
                  <a:lnTo>
                    <a:pt x="7" y="0"/>
                  </a:lnTo>
                  <a:lnTo>
                    <a:pt x="0" y="8"/>
                  </a:lnTo>
                </a:path>
              </a:pathLst>
            </a:custGeom>
            <a:solidFill>
              <a:schemeClr val="accent3">
                <a:lumMod val="75000"/>
              </a:schemeClr>
            </a:solidFill>
            <a:ln w="9525" cap="rnd">
              <a:solidFill>
                <a:schemeClr val="bg1"/>
              </a:solidFill>
              <a:round/>
              <a:headEnd type="none" w="sm" len="sm"/>
              <a:tailEnd type="none" w="sm" len="sm"/>
            </a:ln>
          </p:spPr>
          <p:txBody>
            <a:bodyPr/>
            <a:lstStyle/>
            <a:p>
              <a:pPr eaLnBrk="0" hangingPunct="0"/>
              <a:endParaRPr lang="en-US"/>
            </a:p>
          </p:txBody>
        </p:sp>
        <p:sp>
          <p:nvSpPr>
            <p:cNvPr id="364" name="Freeform 1243"/>
            <p:cNvSpPr>
              <a:spLocks noChangeAspect="1"/>
            </p:cNvSpPr>
            <p:nvPr/>
          </p:nvSpPr>
          <p:spPr bwMode="auto">
            <a:xfrm>
              <a:off x="4236" y="2146"/>
              <a:ext cx="31" cy="16"/>
            </a:xfrm>
            <a:custGeom>
              <a:avLst/>
              <a:gdLst>
                <a:gd name="T0" fmla="*/ 0 w 32"/>
                <a:gd name="T1" fmla="*/ 8 h 17"/>
                <a:gd name="T2" fmla="*/ 0 w 32"/>
                <a:gd name="T3" fmla="*/ 11 h 17"/>
                <a:gd name="T4" fmla="*/ 8 w 32"/>
                <a:gd name="T5" fmla="*/ 11 h 17"/>
                <a:gd name="T6" fmla="*/ 15 w 32"/>
                <a:gd name="T7" fmla="*/ 8 h 17"/>
                <a:gd name="T8" fmla="*/ 20 w 32"/>
                <a:gd name="T9" fmla="*/ 8 h 17"/>
                <a:gd name="T10" fmla="*/ 26 w 32"/>
                <a:gd name="T11" fmla="*/ 0 h 17"/>
                <a:gd name="T12" fmla="*/ 15 w 32"/>
                <a:gd name="T13" fmla="*/ 0 h 17"/>
                <a:gd name="T14" fmla="*/ 0 w 32"/>
                <a:gd name="T15" fmla="*/ 8 h 17"/>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17"/>
                <a:gd name="T26" fmla="*/ 32 w 32"/>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17">
                  <a:moveTo>
                    <a:pt x="0" y="8"/>
                  </a:moveTo>
                  <a:lnTo>
                    <a:pt x="0" y="16"/>
                  </a:lnTo>
                  <a:lnTo>
                    <a:pt x="8" y="16"/>
                  </a:lnTo>
                  <a:lnTo>
                    <a:pt x="15" y="8"/>
                  </a:lnTo>
                  <a:lnTo>
                    <a:pt x="25" y="8"/>
                  </a:lnTo>
                  <a:lnTo>
                    <a:pt x="31" y="0"/>
                  </a:lnTo>
                  <a:lnTo>
                    <a:pt x="15" y="0"/>
                  </a:lnTo>
                  <a:lnTo>
                    <a:pt x="0" y="8"/>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365" name="Freeform 1244"/>
            <p:cNvSpPr>
              <a:spLocks noChangeAspect="1"/>
            </p:cNvSpPr>
            <p:nvPr/>
          </p:nvSpPr>
          <p:spPr bwMode="auto">
            <a:xfrm>
              <a:off x="4236" y="2146"/>
              <a:ext cx="31" cy="16"/>
            </a:xfrm>
            <a:custGeom>
              <a:avLst/>
              <a:gdLst>
                <a:gd name="T0" fmla="*/ 0 w 32"/>
                <a:gd name="T1" fmla="*/ 8 h 17"/>
                <a:gd name="T2" fmla="*/ 0 w 32"/>
                <a:gd name="T3" fmla="*/ 11 h 17"/>
                <a:gd name="T4" fmla="*/ 8 w 32"/>
                <a:gd name="T5" fmla="*/ 11 h 17"/>
                <a:gd name="T6" fmla="*/ 15 w 32"/>
                <a:gd name="T7" fmla="*/ 8 h 17"/>
                <a:gd name="T8" fmla="*/ 20 w 32"/>
                <a:gd name="T9" fmla="*/ 8 h 17"/>
                <a:gd name="T10" fmla="*/ 26 w 32"/>
                <a:gd name="T11" fmla="*/ 0 h 17"/>
                <a:gd name="T12" fmla="*/ 15 w 32"/>
                <a:gd name="T13" fmla="*/ 0 h 17"/>
                <a:gd name="T14" fmla="*/ 0 w 32"/>
                <a:gd name="T15" fmla="*/ 8 h 17"/>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17"/>
                <a:gd name="T26" fmla="*/ 32 w 32"/>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17">
                  <a:moveTo>
                    <a:pt x="0" y="8"/>
                  </a:moveTo>
                  <a:lnTo>
                    <a:pt x="0" y="16"/>
                  </a:lnTo>
                  <a:lnTo>
                    <a:pt x="8" y="16"/>
                  </a:lnTo>
                  <a:lnTo>
                    <a:pt x="15" y="8"/>
                  </a:lnTo>
                  <a:lnTo>
                    <a:pt x="25" y="8"/>
                  </a:lnTo>
                  <a:lnTo>
                    <a:pt x="31" y="0"/>
                  </a:lnTo>
                  <a:lnTo>
                    <a:pt x="15" y="0"/>
                  </a:lnTo>
                  <a:lnTo>
                    <a:pt x="0" y="8"/>
                  </a:lnTo>
                </a:path>
              </a:pathLst>
            </a:custGeom>
            <a:solidFill>
              <a:schemeClr val="accent3">
                <a:lumMod val="75000"/>
              </a:schemeClr>
            </a:solidFill>
            <a:ln w="12700" cap="rnd">
              <a:solidFill>
                <a:schemeClr val="bg1"/>
              </a:solidFill>
              <a:round/>
              <a:headEnd type="none" w="sm" len="sm"/>
              <a:tailEnd type="none" w="sm" len="sm"/>
            </a:ln>
          </p:spPr>
          <p:txBody>
            <a:bodyPr/>
            <a:lstStyle/>
            <a:p>
              <a:pPr eaLnBrk="0" hangingPunct="0"/>
              <a:endParaRPr lang="en-US"/>
            </a:p>
          </p:txBody>
        </p:sp>
        <p:sp>
          <p:nvSpPr>
            <p:cNvPr id="366" name="Freeform 1245"/>
            <p:cNvSpPr>
              <a:spLocks noChangeAspect="1"/>
            </p:cNvSpPr>
            <p:nvPr/>
          </p:nvSpPr>
          <p:spPr bwMode="auto">
            <a:xfrm>
              <a:off x="4219" y="2025"/>
              <a:ext cx="137" cy="130"/>
            </a:xfrm>
            <a:custGeom>
              <a:avLst/>
              <a:gdLst>
                <a:gd name="T0" fmla="*/ 0 w 137"/>
                <a:gd name="T1" fmla="*/ 91 h 137"/>
                <a:gd name="T2" fmla="*/ 0 w 137"/>
                <a:gd name="T3" fmla="*/ 98 h 137"/>
                <a:gd name="T4" fmla="*/ 17 w 137"/>
                <a:gd name="T5" fmla="*/ 98 h 137"/>
                <a:gd name="T6" fmla="*/ 47 w 137"/>
                <a:gd name="T7" fmla="*/ 84 h 137"/>
                <a:gd name="T8" fmla="*/ 56 w 137"/>
                <a:gd name="T9" fmla="*/ 91 h 137"/>
                <a:gd name="T10" fmla="*/ 56 w 137"/>
                <a:gd name="T11" fmla="*/ 98 h 137"/>
                <a:gd name="T12" fmla="*/ 64 w 137"/>
                <a:gd name="T13" fmla="*/ 104 h 137"/>
                <a:gd name="T14" fmla="*/ 71 w 137"/>
                <a:gd name="T15" fmla="*/ 91 h 137"/>
                <a:gd name="T16" fmla="*/ 71 w 137"/>
                <a:gd name="T17" fmla="*/ 84 h 137"/>
                <a:gd name="T18" fmla="*/ 80 w 137"/>
                <a:gd name="T19" fmla="*/ 91 h 137"/>
                <a:gd name="T20" fmla="*/ 87 w 137"/>
                <a:gd name="T21" fmla="*/ 91 h 137"/>
                <a:gd name="T22" fmla="*/ 96 w 137"/>
                <a:gd name="T23" fmla="*/ 84 h 137"/>
                <a:gd name="T24" fmla="*/ 105 w 137"/>
                <a:gd name="T25" fmla="*/ 91 h 137"/>
                <a:gd name="T26" fmla="*/ 105 w 137"/>
                <a:gd name="T27" fmla="*/ 84 h 137"/>
                <a:gd name="T28" fmla="*/ 111 w 137"/>
                <a:gd name="T29" fmla="*/ 79 h 137"/>
                <a:gd name="T30" fmla="*/ 111 w 137"/>
                <a:gd name="T31" fmla="*/ 84 h 137"/>
                <a:gd name="T32" fmla="*/ 120 w 137"/>
                <a:gd name="T33" fmla="*/ 84 h 137"/>
                <a:gd name="T34" fmla="*/ 129 w 137"/>
                <a:gd name="T35" fmla="*/ 79 h 137"/>
                <a:gd name="T36" fmla="*/ 129 w 137"/>
                <a:gd name="T37" fmla="*/ 45 h 137"/>
                <a:gd name="T38" fmla="*/ 136 w 137"/>
                <a:gd name="T39" fmla="*/ 45 h 137"/>
                <a:gd name="T40" fmla="*/ 136 w 137"/>
                <a:gd name="T41" fmla="*/ 8 h 137"/>
                <a:gd name="T42" fmla="*/ 129 w 137"/>
                <a:gd name="T43" fmla="*/ 0 h 137"/>
                <a:gd name="T44" fmla="*/ 129 w 137"/>
                <a:gd name="T45" fmla="*/ 8 h 137"/>
                <a:gd name="T46" fmla="*/ 120 w 137"/>
                <a:gd name="T47" fmla="*/ 8 h 137"/>
                <a:gd name="T48" fmla="*/ 111 w 137"/>
                <a:gd name="T49" fmla="*/ 32 h 137"/>
                <a:gd name="T50" fmla="*/ 96 w 137"/>
                <a:gd name="T51" fmla="*/ 53 h 137"/>
                <a:gd name="T52" fmla="*/ 80 w 137"/>
                <a:gd name="T53" fmla="*/ 65 h 137"/>
                <a:gd name="T54" fmla="*/ 80 w 137"/>
                <a:gd name="T55" fmla="*/ 53 h 137"/>
                <a:gd name="T56" fmla="*/ 71 w 137"/>
                <a:gd name="T57" fmla="*/ 59 h 137"/>
                <a:gd name="T58" fmla="*/ 64 w 137"/>
                <a:gd name="T59" fmla="*/ 79 h 137"/>
                <a:gd name="T60" fmla="*/ 56 w 137"/>
                <a:gd name="T61" fmla="*/ 79 h 137"/>
                <a:gd name="T62" fmla="*/ 24 w 137"/>
                <a:gd name="T63" fmla="*/ 79 h 137"/>
                <a:gd name="T64" fmla="*/ 0 w 137"/>
                <a:gd name="T65" fmla="*/ 91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118"/>
                  </a:moveTo>
                  <a:lnTo>
                    <a:pt x="0" y="127"/>
                  </a:lnTo>
                  <a:lnTo>
                    <a:pt x="17" y="127"/>
                  </a:lnTo>
                  <a:lnTo>
                    <a:pt x="47" y="110"/>
                  </a:lnTo>
                  <a:lnTo>
                    <a:pt x="56" y="118"/>
                  </a:lnTo>
                  <a:lnTo>
                    <a:pt x="56" y="127"/>
                  </a:lnTo>
                  <a:lnTo>
                    <a:pt x="64" y="136"/>
                  </a:lnTo>
                  <a:lnTo>
                    <a:pt x="71" y="118"/>
                  </a:lnTo>
                  <a:lnTo>
                    <a:pt x="71" y="110"/>
                  </a:lnTo>
                  <a:lnTo>
                    <a:pt x="80" y="118"/>
                  </a:lnTo>
                  <a:lnTo>
                    <a:pt x="87" y="118"/>
                  </a:lnTo>
                  <a:lnTo>
                    <a:pt x="96" y="110"/>
                  </a:lnTo>
                  <a:lnTo>
                    <a:pt x="105" y="118"/>
                  </a:lnTo>
                  <a:lnTo>
                    <a:pt x="105" y="110"/>
                  </a:lnTo>
                  <a:lnTo>
                    <a:pt x="111" y="102"/>
                  </a:lnTo>
                  <a:lnTo>
                    <a:pt x="111" y="110"/>
                  </a:lnTo>
                  <a:lnTo>
                    <a:pt x="120" y="110"/>
                  </a:lnTo>
                  <a:lnTo>
                    <a:pt x="129" y="102"/>
                  </a:lnTo>
                  <a:lnTo>
                    <a:pt x="129" y="59"/>
                  </a:lnTo>
                  <a:lnTo>
                    <a:pt x="136" y="59"/>
                  </a:lnTo>
                  <a:lnTo>
                    <a:pt x="136" y="8"/>
                  </a:lnTo>
                  <a:lnTo>
                    <a:pt x="129" y="0"/>
                  </a:lnTo>
                  <a:lnTo>
                    <a:pt x="129" y="8"/>
                  </a:lnTo>
                  <a:lnTo>
                    <a:pt x="120" y="8"/>
                  </a:lnTo>
                  <a:lnTo>
                    <a:pt x="111" y="42"/>
                  </a:lnTo>
                  <a:lnTo>
                    <a:pt x="96" y="68"/>
                  </a:lnTo>
                  <a:lnTo>
                    <a:pt x="80" y="85"/>
                  </a:lnTo>
                  <a:lnTo>
                    <a:pt x="80" y="68"/>
                  </a:lnTo>
                  <a:lnTo>
                    <a:pt x="71" y="76"/>
                  </a:lnTo>
                  <a:lnTo>
                    <a:pt x="64" y="102"/>
                  </a:lnTo>
                  <a:lnTo>
                    <a:pt x="56" y="102"/>
                  </a:lnTo>
                  <a:lnTo>
                    <a:pt x="24" y="102"/>
                  </a:lnTo>
                  <a:lnTo>
                    <a:pt x="0" y="118"/>
                  </a:lnTo>
                </a:path>
              </a:pathLst>
            </a:custGeom>
            <a:solidFill>
              <a:schemeClr val="accent3">
                <a:lumMod val="75000"/>
              </a:schemeClr>
            </a:solidFill>
            <a:ln w="9525" cap="rnd">
              <a:solidFill>
                <a:schemeClr val="bg1"/>
              </a:solidFill>
              <a:round/>
              <a:headEnd type="none" w="sm" len="sm"/>
              <a:tailEnd type="none" w="sm" len="sm"/>
            </a:ln>
          </p:spPr>
          <p:txBody>
            <a:bodyPr/>
            <a:lstStyle/>
            <a:p>
              <a:pPr eaLnBrk="0" hangingPunct="0"/>
              <a:endParaRPr lang="en-US"/>
            </a:p>
          </p:txBody>
        </p:sp>
        <p:sp>
          <p:nvSpPr>
            <p:cNvPr id="367" name="Freeform 1246"/>
            <p:cNvSpPr>
              <a:spLocks noChangeAspect="1"/>
            </p:cNvSpPr>
            <p:nvPr/>
          </p:nvSpPr>
          <p:spPr bwMode="auto">
            <a:xfrm>
              <a:off x="4330" y="1951"/>
              <a:ext cx="80" cy="75"/>
            </a:xfrm>
            <a:custGeom>
              <a:avLst/>
              <a:gdLst>
                <a:gd name="T0" fmla="*/ 0 w 80"/>
                <a:gd name="T1" fmla="*/ 45 h 79"/>
                <a:gd name="T2" fmla="*/ 0 w 80"/>
                <a:gd name="T3" fmla="*/ 60 h 79"/>
                <a:gd name="T4" fmla="*/ 17 w 80"/>
                <a:gd name="T5" fmla="*/ 53 h 79"/>
                <a:gd name="T6" fmla="*/ 8 w 80"/>
                <a:gd name="T7" fmla="*/ 53 h 79"/>
                <a:gd name="T8" fmla="*/ 8 w 80"/>
                <a:gd name="T9" fmla="*/ 45 h 79"/>
                <a:gd name="T10" fmla="*/ 24 w 80"/>
                <a:gd name="T11" fmla="*/ 45 h 79"/>
                <a:gd name="T12" fmla="*/ 48 w 80"/>
                <a:gd name="T13" fmla="*/ 53 h 79"/>
                <a:gd name="T14" fmla="*/ 57 w 80"/>
                <a:gd name="T15" fmla="*/ 41 h 79"/>
                <a:gd name="T16" fmla="*/ 63 w 80"/>
                <a:gd name="T17" fmla="*/ 41 h 79"/>
                <a:gd name="T18" fmla="*/ 79 w 80"/>
                <a:gd name="T19" fmla="*/ 33 h 79"/>
                <a:gd name="T20" fmla="*/ 72 w 80"/>
                <a:gd name="T21" fmla="*/ 33 h 79"/>
                <a:gd name="T22" fmla="*/ 63 w 80"/>
                <a:gd name="T23" fmla="*/ 26 h 79"/>
                <a:gd name="T24" fmla="*/ 72 w 80"/>
                <a:gd name="T25" fmla="*/ 21 h 79"/>
                <a:gd name="T26" fmla="*/ 63 w 80"/>
                <a:gd name="T27" fmla="*/ 26 h 79"/>
                <a:gd name="T28" fmla="*/ 48 w 80"/>
                <a:gd name="T29" fmla="*/ 21 h 79"/>
                <a:gd name="T30" fmla="*/ 24 w 80"/>
                <a:gd name="T31" fmla="*/ 0 h 79"/>
                <a:gd name="T32" fmla="*/ 24 w 80"/>
                <a:gd name="T33" fmla="*/ 9 h 79"/>
                <a:gd name="T34" fmla="*/ 24 w 80"/>
                <a:gd name="T35" fmla="*/ 11 h 79"/>
                <a:gd name="T36" fmla="*/ 17 w 80"/>
                <a:gd name="T37" fmla="*/ 41 h 79"/>
                <a:gd name="T38" fmla="*/ 8 w 80"/>
                <a:gd name="T39" fmla="*/ 33 h 79"/>
                <a:gd name="T40" fmla="*/ 8 w 80"/>
                <a:gd name="T41" fmla="*/ 41 h 79"/>
                <a:gd name="T42" fmla="*/ 0 w 80"/>
                <a:gd name="T43" fmla="*/ 45 h 7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0"/>
                <a:gd name="T67" fmla="*/ 0 h 79"/>
                <a:gd name="T68" fmla="*/ 80 w 80"/>
                <a:gd name="T69" fmla="*/ 79 h 7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0" h="79">
                  <a:moveTo>
                    <a:pt x="0" y="59"/>
                  </a:moveTo>
                  <a:lnTo>
                    <a:pt x="0" y="78"/>
                  </a:lnTo>
                  <a:lnTo>
                    <a:pt x="17" y="68"/>
                  </a:lnTo>
                  <a:lnTo>
                    <a:pt x="8" y="68"/>
                  </a:lnTo>
                  <a:lnTo>
                    <a:pt x="8" y="59"/>
                  </a:lnTo>
                  <a:lnTo>
                    <a:pt x="24" y="59"/>
                  </a:lnTo>
                  <a:lnTo>
                    <a:pt x="48" y="68"/>
                  </a:lnTo>
                  <a:lnTo>
                    <a:pt x="57" y="53"/>
                  </a:lnTo>
                  <a:lnTo>
                    <a:pt x="63" y="53"/>
                  </a:lnTo>
                  <a:lnTo>
                    <a:pt x="79" y="43"/>
                  </a:lnTo>
                  <a:lnTo>
                    <a:pt x="72" y="43"/>
                  </a:lnTo>
                  <a:lnTo>
                    <a:pt x="63" y="34"/>
                  </a:lnTo>
                  <a:lnTo>
                    <a:pt x="72" y="26"/>
                  </a:lnTo>
                  <a:lnTo>
                    <a:pt x="63" y="34"/>
                  </a:lnTo>
                  <a:lnTo>
                    <a:pt x="48" y="26"/>
                  </a:lnTo>
                  <a:lnTo>
                    <a:pt x="24" y="0"/>
                  </a:lnTo>
                  <a:lnTo>
                    <a:pt x="24" y="9"/>
                  </a:lnTo>
                  <a:lnTo>
                    <a:pt x="24" y="16"/>
                  </a:lnTo>
                  <a:lnTo>
                    <a:pt x="17" y="53"/>
                  </a:lnTo>
                  <a:lnTo>
                    <a:pt x="8" y="43"/>
                  </a:lnTo>
                  <a:lnTo>
                    <a:pt x="8" y="53"/>
                  </a:lnTo>
                  <a:lnTo>
                    <a:pt x="0" y="59"/>
                  </a:lnTo>
                </a:path>
              </a:pathLst>
            </a:custGeom>
            <a:solidFill>
              <a:schemeClr val="accent3">
                <a:lumMod val="75000"/>
              </a:schemeClr>
            </a:solidFill>
            <a:ln w="9525" cap="rnd">
              <a:solidFill>
                <a:schemeClr val="bg1"/>
              </a:solidFill>
              <a:round/>
              <a:headEnd type="none" w="sm" len="sm"/>
              <a:tailEnd type="none" w="sm" len="sm"/>
            </a:ln>
          </p:spPr>
          <p:txBody>
            <a:bodyPr/>
            <a:lstStyle/>
            <a:p>
              <a:pPr eaLnBrk="0" hangingPunct="0"/>
              <a:endParaRPr lang="en-US"/>
            </a:p>
          </p:txBody>
        </p:sp>
        <p:sp>
          <p:nvSpPr>
            <p:cNvPr id="369" name="Freeform 1251"/>
            <p:cNvSpPr>
              <a:spLocks noChangeAspect="1"/>
            </p:cNvSpPr>
            <p:nvPr/>
          </p:nvSpPr>
          <p:spPr bwMode="auto">
            <a:xfrm>
              <a:off x="4520" y="1856"/>
              <a:ext cx="18" cy="17"/>
            </a:xfrm>
            <a:custGeom>
              <a:avLst/>
              <a:gdLst>
                <a:gd name="T0" fmla="*/ 0 w 17"/>
                <a:gd name="T1" fmla="*/ 6 h 17"/>
                <a:gd name="T2" fmla="*/ 0 w 17"/>
                <a:gd name="T3" fmla="*/ 16 h 17"/>
                <a:gd name="T4" fmla="*/ 8 w 17"/>
                <a:gd name="T5" fmla="*/ 6 h 17"/>
                <a:gd name="T6" fmla="*/ 21 w 17"/>
                <a:gd name="T7" fmla="*/ 0 h 17"/>
                <a:gd name="T8" fmla="*/ 0 w 17"/>
                <a:gd name="T9" fmla="*/ 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6"/>
                  </a:moveTo>
                  <a:lnTo>
                    <a:pt x="0" y="16"/>
                  </a:lnTo>
                  <a:lnTo>
                    <a:pt x="8" y="6"/>
                  </a:lnTo>
                  <a:lnTo>
                    <a:pt x="16" y="0"/>
                  </a:lnTo>
                  <a:lnTo>
                    <a:pt x="0" y="6"/>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370" name="Freeform 1252"/>
            <p:cNvSpPr>
              <a:spLocks noChangeAspect="1"/>
            </p:cNvSpPr>
            <p:nvPr/>
          </p:nvSpPr>
          <p:spPr bwMode="auto">
            <a:xfrm>
              <a:off x="4520" y="1856"/>
              <a:ext cx="18" cy="17"/>
            </a:xfrm>
            <a:custGeom>
              <a:avLst/>
              <a:gdLst>
                <a:gd name="T0" fmla="*/ 0 w 17"/>
                <a:gd name="T1" fmla="*/ 6 h 17"/>
                <a:gd name="T2" fmla="*/ 0 w 17"/>
                <a:gd name="T3" fmla="*/ 16 h 17"/>
                <a:gd name="T4" fmla="*/ 8 w 17"/>
                <a:gd name="T5" fmla="*/ 6 h 17"/>
                <a:gd name="T6" fmla="*/ 21 w 17"/>
                <a:gd name="T7" fmla="*/ 0 h 17"/>
                <a:gd name="T8" fmla="*/ 0 w 17"/>
                <a:gd name="T9" fmla="*/ 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6"/>
                  </a:moveTo>
                  <a:lnTo>
                    <a:pt x="0" y="16"/>
                  </a:lnTo>
                  <a:lnTo>
                    <a:pt x="8" y="6"/>
                  </a:lnTo>
                  <a:lnTo>
                    <a:pt x="16" y="0"/>
                  </a:lnTo>
                  <a:lnTo>
                    <a:pt x="0" y="6"/>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371" name="Freeform 1253"/>
            <p:cNvSpPr>
              <a:spLocks noChangeAspect="1"/>
            </p:cNvSpPr>
            <p:nvPr/>
          </p:nvSpPr>
          <p:spPr bwMode="auto">
            <a:xfrm>
              <a:off x="4623" y="1669"/>
              <a:ext cx="17" cy="19"/>
            </a:xfrm>
            <a:custGeom>
              <a:avLst/>
              <a:gdLst>
                <a:gd name="T0" fmla="*/ 0 w 18"/>
                <a:gd name="T1" fmla="*/ 18 h 19"/>
                <a:gd name="T2" fmla="*/ 12 w 18"/>
                <a:gd name="T3" fmla="*/ 8 h 19"/>
                <a:gd name="T4" fmla="*/ 12 w 18"/>
                <a:gd name="T5" fmla="*/ 0 h 19"/>
                <a:gd name="T6" fmla="*/ 8 w 18"/>
                <a:gd name="T7" fmla="*/ 0 h 19"/>
                <a:gd name="T8" fmla="*/ 0 w 18"/>
                <a:gd name="T9" fmla="*/ 18 h 19"/>
                <a:gd name="T10" fmla="*/ 0 60000 65536"/>
                <a:gd name="T11" fmla="*/ 0 60000 65536"/>
                <a:gd name="T12" fmla="*/ 0 60000 65536"/>
                <a:gd name="T13" fmla="*/ 0 60000 65536"/>
                <a:gd name="T14" fmla="*/ 0 60000 65536"/>
                <a:gd name="T15" fmla="*/ 0 w 18"/>
                <a:gd name="T16" fmla="*/ 0 h 19"/>
                <a:gd name="T17" fmla="*/ 18 w 18"/>
                <a:gd name="T18" fmla="*/ 19 h 19"/>
              </a:gdLst>
              <a:ahLst/>
              <a:cxnLst>
                <a:cxn ang="T10">
                  <a:pos x="T0" y="T1"/>
                </a:cxn>
                <a:cxn ang="T11">
                  <a:pos x="T2" y="T3"/>
                </a:cxn>
                <a:cxn ang="T12">
                  <a:pos x="T4" y="T5"/>
                </a:cxn>
                <a:cxn ang="T13">
                  <a:pos x="T6" y="T7"/>
                </a:cxn>
                <a:cxn ang="T14">
                  <a:pos x="T8" y="T9"/>
                </a:cxn>
              </a:cxnLst>
              <a:rect l="T15" t="T16" r="T17" b="T18"/>
              <a:pathLst>
                <a:path w="18" h="19">
                  <a:moveTo>
                    <a:pt x="0" y="18"/>
                  </a:moveTo>
                  <a:lnTo>
                    <a:pt x="17" y="8"/>
                  </a:lnTo>
                  <a:lnTo>
                    <a:pt x="17" y="0"/>
                  </a:lnTo>
                  <a:lnTo>
                    <a:pt x="8" y="0"/>
                  </a:lnTo>
                  <a:lnTo>
                    <a:pt x="0" y="18"/>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372" name="Freeform 1254"/>
            <p:cNvSpPr>
              <a:spLocks noChangeAspect="1"/>
            </p:cNvSpPr>
            <p:nvPr/>
          </p:nvSpPr>
          <p:spPr bwMode="auto">
            <a:xfrm>
              <a:off x="4623" y="1669"/>
              <a:ext cx="17" cy="19"/>
            </a:xfrm>
            <a:custGeom>
              <a:avLst/>
              <a:gdLst>
                <a:gd name="T0" fmla="*/ 0 w 18"/>
                <a:gd name="T1" fmla="*/ 18 h 19"/>
                <a:gd name="T2" fmla="*/ 12 w 18"/>
                <a:gd name="T3" fmla="*/ 8 h 19"/>
                <a:gd name="T4" fmla="*/ 12 w 18"/>
                <a:gd name="T5" fmla="*/ 0 h 19"/>
                <a:gd name="T6" fmla="*/ 8 w 18"/>
                <a:gd name="T7" fmla="*/ 0 h 19"/>
                <a:gd name="T8" fmla="*/ 0 w 18"/>
                <a:gd name="T9" fmla="*/ 18 h 19"/>
                <a:gd name="T10" fmla="*/ 0 60000 65536"/>
                <a:gd name="T11" fmla="*/ 0 60000 65536"/>
                <a:gd name="T12" fmla="*/ 0 60000 65536"/>
                <a:gd name="T13" fmla="*/ 0 60000 65536"/>
                <a:gd name="T14" fmla="*/ 0 60000 65536"/>
                <a:gd name="T15" fmla="*/ 0 w 18"/>
                <a:gd name="T16" fmla="*/ 0 h 19"/>
                <a:gd name="T17" fmla="*/ 18 w 18"/>
                <a:gd name="T18" fmla="*/ 19 h 19"/>
              </a:gdLst>
              <a:ahLst/>
              <a:cxnLst>
                <a:cxn ang="T10">
                  <a:pos x="T0" y="T1"/>
                </a:cxn>
                <a:cxn ang="T11">
                  <a:pos x="T2" y="T3"/>
                </a:cxn>
                <a:cxn ang="T12">
                  <a:pos x="T4" y="T5"/>
                </a:cxn>
                <a:cxn ang="T13">
                  <a:pos x="T6" y="T7"/>
                </a:cxn>
                <a:cxn ang="T14">
                  <a:pos x="T8" y="T9"/>
                </a:cxn>
              </a:cxnLst>
              <a:rect l="T15" t="T16" r="T17" b="T18"/>
              <a:pathLst>
                <a:path w="18" h="19">
                  <a:moveTo>
                    <a:pt x="0" y="18"/>
                  </a:moveTo>
                  <a:lnTo>
                    <a:pt x="17" y="8"/>
                  </a:lnTo>
                  <a:lnTo>
                    <a:pt x="17" y="0"/>
                  </a:lnTo>
                  <a:lnTo>
                    <a:pt x="8" y="0"/>
                  </a:lnTo>
                  <a:lnTo>
                    <a:pt x="0" y="18"/>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373" name="Freeform 1255"/>
            <p:cNvSpPr>
              <a:spLocks noChangeAspect="1"/>
            </p:cNvSpPr>
            <p:nvPr/>
          </p:nvSpPr>
          <p:spPr bwMode="auto">
            <a:xfrm>
              <a:off x="4355" y="1781"/>
              <a:ext cx="33" cy="170"/>
            </a:xfrm>
            <a:custGeom>
              <a:avLst/>
              <a:gdLst>
                <a:gd name="T0" fmla="*/ 0 w 34"/>
                <a:gd name="T1" fmla="*/ 12 h 181"/>
                <a:gd name="T2" fmla="*/ 0 w 34"/>
                <a:gd name="T3" fmla="*/ 44 h 181"/>
                <a:gd name="T4" fmla="*/ 8 w 34"/>
                <a:gd name="T5" fmla="*/ 50 h 181"/>
                <a:gd name="T6" fmla="*/ 0 w 34"/>
                <a:gd name="T7" fmla="*/ 88 h 181"/>
                <a:gd name="T8" fmla="*/ 8 w 34"/>
                <a:gd name="T9" fmla="*/ 100 h 181"/>
                <a:gd name="T10" fmla="*/ 0 w 34"/>
                <a:gd name="T11" fmla="*/ 118 h 181"/>
                <a:gd name="T12" fmla="*/ 8 w 34"/>
                <a:gd name="T13" fmla="*/ 131 h 181"/>
                <a:gd name="T14" fmla="*/ 8 w 34"/>
                <a:gd name="T15" fmla="*/ 118 h 181"/>
                <a:gd name="T16" fmla="*/ 19 w 34"/>
                <a:gd name="T17" fmla="*/ 123 h 181"/>
                <a:gd name="T18" fmla="*/ 19 w 34"/>
                <a:gd name="T19" fmla="*/ 118 h 181"/>
                <a:gd name="T20" fmla="*/ 8 w 34"/>
                <a:gd name="T21" fmla="*/ 100 h 181"/>
                <a:gd name="T22" fmla="*/ 14 w 34"/>
                <a:gd name="T23" fmla="*/ 81 h 181"/>
                <a:gd name="T24" fmla="*/ 19 w 34"/>
                <a:gd name="T25" fmla="*/ 81 h 181"/>
                <a:gd name="T26" fmla="*/ 28 w 34"/>
                <a:gd name="T27" fmla="*/ 81 h 181"/>
                <a:gd name="T28" fmla="*/ 14 w 34"/>
                <a:gd name="T29" fmla="*/ 37 h 181"/>
                <a:gd name="T30" fmla="*/ 14 w 34"/>
                <a:gd name="T31" fmla="*/ 8 h 181"/>
                <a:gd name="T32" fmla="*/ 14 w 34"/>
                <a:gd name="T33" fmla="*/ 0 h 181"/>
                <a:gd name="T34" fmla="*/ 8 w 34"/>
                <a:gd name="T35" fmla="*/ 0 h 181"/>
                <a:gd name="T36" fmla="*/ 8 w 34"/>
                <a:gd name="T37" fmla="*/ 8 h 181"/>
                <a:gd name="T38" fmla="*/ 0 w 34"/>
                <a:gd name="T39" fmla="*/ 12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4"/>
                <a:gd name="T61" fmla="*/ 0 h 181"/>
                <a:gd name="T62" fmla="*/ 34 w 34"/>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4" h="181">
                  <a:moveTo>
                    <a:pt x="0" y="17"/>
                  </a:moveTo>
                  <a:lnTo>
                    <a:pt x="0" y="60"/>
                  </a:lnTo>
                  <a:lnTo>
                    <a:pt x="8" y="68"/>
                  </a:lnTo>
                  <a:lnTo>
                    <a:pt x="0" y="120"/>
                  </a:lnTo>
                  <a:lnTo>
                    <a:pt x="8" y="137"/>
                  </a:lnTo>
                  <a:lnTo>
                    <a:pt x="0" y="162"/>
                  </a:lnTo>
                  <a:lnTo>
                    <a:pt x="8" y="180"/>
                  </a:lnTo>
                  <a:lnTo>
                    <a:pt x="8" y="162"/>
                  </a:lnTo>
                  <a:lnTo>
                    <a:pt x="24" y="169"/>
                  </a:lnTo>
                  <a:lnTo>
                    <a:pt x="24" y="162"/>
                  </a:lnTo>
                  <a:lnTo>
                    <a:pt x="8" y="137"/>
                  </a:lnTo>
                  <a:lnTo>
                    <a:pt x="14" y="111"/>
                  </a:lnTo>
                  <a:lnTo>
                    <a:pt x="24" y="111"/>
                  </a:lnTo>
                  <a:lnTo>
                    <a:pt x="33" y="111"/>
                  </a:lnTo>
                  <a:lnTo>
                    <a:pt x="14" y="51"/>
                  </a:lnTo>
                  <a:lnTo>
                    <a:pt x="14" y="9"/>
                  </a:lnTo>
                  <a:lnTo>
                    <a:pt x="14" y="0"/>
                  </a:lnTo>
                  <a:lnTo>
                    <a:pt x="8" y="0"/>
                  </a:lnTo>
                  <a:lnTo>
                    <a:pt x="8" y="9"/>
                  </a:lnTo>
                  <a:lnTo>
                    <a:pt x="0" y="17"/>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374" name="Freeform 1256"/>
            <p:cNvSpPr>
              <a:spLocks noChangeAspect="1"/>
            </p:cNvSpPr>
            <p:nvPr/>
          </p:nvSpPr>
          <p:spPr bwMode="auto">
            <a:xfrm>
              <a:off x="4355" y="1781"/>
              <a:ext cx="33" cy="170"/>
            </a:xfrm>
            <a:custGeom>
              <a:avLst/>
              <a:gdLst>
                <a:gd name="T0" fmla="*/ 0 w 34"/>
                <a:gd name="T1" fmla="*/ 12 h 181"/>
                <a:gd name="T2" fmla="*/ 0 w 34"/>
                <a:gd name="T3" fmla="*/ 44 h 181"/>
                <a:gd name="T4" fmla="*/ 8 w 34"/>
                <a:gd name="T5" fmla="*/ 50 h 181"/>
                <a:gd name="T6" fmla="*/ 0 w 34"/>
                <a:gd name="T7" fmla="*/ 88 h 181"/>
                <a:gd name="T8" fmla="*/ 8 w 34"/>
                <a:gd name="T9" fmla="*/ 100 h 181"/>
                <a:gd name="T10" fmla="*/ 0 w 34"/>
                <a:gd name="T11" fmla="*/ 118 h 181"/>
                <a:gd name="T12" fmla="*/ 8 w 34"/>
                <a:gd name="T13" fmla="*/ 131 h 181"/>
                <a:gd name="T14" fmla="*/ 8 w 34"/>
                <a:gd name="T15" fmla="*/ 118 h 181"/>
                <a:gd name="T16" fmla="*/ 19 w 34"/>
                <a:gd name="T17" fmla="*/ 123 h 181"/>
                <a:gd name="T18" fmla="*/ 19 w 34"/>
                <a:gd name="T19" fmla="*/ 118 h 181"/>
                <a:gd name="T20" fmla="*/ 8 w 34"/>
                <a:gd name="T21" fmla="*/ 100 h 181"/>
                <a:gd name="T22" fmla="*/ 14 w 34"/>
                <a:gd name="T23" fmla="*/ 81 h 181"/>
                <a:gd name="T24" fmla="*/ 19 w 34"/>
                <a:gd name="T25" fmla="*/ 81 h 181"/>
                <a:gd name="T26" fmla="*/ 28 w 34"/>
                <a:gd name="T27" fmla="*/ 81 h 181"/>
                <a:gd name="T28" fmla="*/ 14 w 34"/>
                <a:gd name="T29" fmla="*/ 37 h 181"/>
                <a:gd name="T30" fmla="*/ 14 w 34"/>
                <a:gd name="T31" fmla="*/ 8 h 181"/>
                <a:gd name="T32" fmla="*/ 14 w 34"/>
                <a:gd name="T33" fmla="*/ 0 h 181"/>
                <a:gd name="T34" fmla="*/ 8 w 34"/>
                <a:gd name="T35" fmla="*/ 0 h 181"/>
                <a:gd name="T36" fmla="*/ 8 w 34"/>
                <a:gd name="T37" fmla="*/ 8 h 181"/>
                <a:gd name="T38" fmla="*/ 0 w 34"/>
                <a:gd name="T39" fmla="*/ 12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4"/>
                <a:gd name="T61" fmla="*/ 0 h 181"/>
                <a:gd name="T62" fmla="*/ 34 w 34"/>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4" h="181">
                  <a:moveTo>
                    <a:pt x="0" y="17"/>
                  </a:moveTo>
                  <a:lnTo>
                    <a:pt x="0" y="60"/>
                  </a:lnTo>
                  <a:lnTo>
                    <a:pt x="8" y="68"/>
                  </a:lnTo>
                  <a:lnTo>
                    <a:pt x="0" y="120"/>
                  </a:lnTo>
                  <a:lnTo>
                    <a:pt x="8" y="137"/>
                  </a:lnTo>
                  <a:lnTo>
                    <a:pt x="0" y="162"/>
                  </a:lnTo>
                  <a:lnTo>
                    <a:pt x="8" y="180"/>
                  </a:lnTo>
                  <a:lnTo>
                    <a:pt x="8" y="162"/>
                  </a:lnTo>
                  <a:lnTo>
                    <a:pt x="24" y="169"/>
                  </a:lnTo>
                  <a:lnTo>
                    <a:pt x="24" y="162"/>
                  </a:lnTo>
                  <a:lnTo>
                    <a:pt x="8" y="137"/>
                  </a:lnTo>
                  <a:lnTo>
                    <a:pt x="14" y="111"/>
                  </a:lnTo>
                  <a:lnTo>
                    <a:pt x="24" y="111"/>
                  </a:lnTo>
                  <a:lnTo>
                    <a:pt x="33" y="111"/>
                  </a:lnTo>
                  <a:lnTo>
                    <a:pt x="14" y="51"/>
                  </a:lnTo>
                  <a:lnTo>
                    <a:pt x="14" y="9"/>
                  </a:lnTo>
                  <a:lnTo>
                    <a:pt x="14" y="0"/>
                  </a:lnTo>
                  <a:lnTo>
                    <a:pt x="8" y="0"/>
                  </a:lnTo>
                  <a:lnTo>
                    <a:pt x="8" y="9"/>
                  </a:lnTo>
                  <a:lnTo>
                    <a:pt x="0" y="17"/>
                  </a:lnTo>
                </a:path>
              </a:pathLst>
            </a:custGeom>
            <a:solidFill>
              <a:schemeClr val="accent3">
                <a:lumMod val="75000"/>
              </a:schemeClr>
            </a:solidFill>
            <a:ln w="12700" cap="rnd">
              <a:solidFill>
                <a:schemeClr val="bg1"/>
              </a:solidFill>
              <a:round/>
              <a:headEnd type="none" w="sm" len="sm"/>
              <a:tailEnd type="none" w="sm" len="sm"/>
            </a:ln>
          </p:spPr>
          <p:txBody>
            <a:bodyPr/>
            <a:lstStyle/>
            <a:p>
              <a:pPr eaLnBrk="0" hangingPunct="0"/>
              <a:endParaRPr lang="en-US"/>
            </a:p>
          </p:txBody>
        </p:sp>
        <p:sp>
          <p:nvSpPr>
            <p:cNvPr id="375" name="Freeform 1257"/>
            <p:cNvSpPr>
              <a:spLocks noChangeAspect="1"/>
            </p:cNvSpPr>
            <p:nvPr/>
          </p:nvSpPr>
          <p:spPr bwMode="auto">
            <a:xfrm>
              <a:off x="3189" y="1354"/>
              <a:ext cx="25" cy="34"/>
            </a:xfrm>
            <a:custGeom>
              <a:avLst/>
              <a:gdLst>
                <a:gd name="T0" fmla="*/ 0 w 26"/>
                <a:gd name="T1" fmla="*/ 24 h 37"/>
                <a:gd name="T2" fmla="*/ 13 w 26"/>
                <a:gd name="T3" fmla="*/ 17 h 37"/>
                <a:gd name="T4" fmla="*/ 20 w 26"/>
                <a:gd name="T5" fmla="*/ 11 h 37"/>
                <a:gd name="T6" fmla="*/ 9 w 26"/>
                <a:gd name="T7" fmla="*/ 0 h 37"/>
                <a:gd name="T8" fmla="*/ 0 w 26"/>
                <a:gd name="T9" fmla="*/ 11 h 37"/>
                <a:gd name="T10" fmla="*/ 0 w 26"/>
                <a:gd name="T11" fmla="*/ 24 h 37"/>
                <a:gd name="T12" fmla="*/ 0 60000 65536"/>
                <a:gd name="T13" fmla="*/ 0 60000 65536"/>
                <a:gd name="T14" fmla="*/ 0 60000 65536"/>
                <a:gd name="T15" fmla="*/ 0 60000 65536"/>
                <a:gd name="T16" fmla="*/ 0 60000 65536"/>
                <a:gd name="T17" fmla="*/ 0 60000 65536"/>
                <a:gd name="T18" fmla="*/ 0 w 26"/>
                <a:gd name="T19" fmla="*/ 0 h 37"/>
                <a:gd name="T20" fmla="*/ 26 w 26"/>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26" h="37">
                  <a:moveTo>
                    <a:pt x="0" y="36"/>
                  </a:moveTo>
                  <a:lnTo>
                    <a:pt x="16" y="26"/>
                  </a:lnTo>
                  <a:lnTo>
                    <a:pt x="25" y="16"/>
                  </a:lnTo>
                  <a:lnTo>
                    <a:pt x="9" y="0"/>
                  </a:lnTo>
                  <a:lnTo>
                    <a:pt x="0" y="16"/>
                  </a:lnTo>
                  <a:lnTo>
                    <a:pt x="0" y="36"/>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376" name="Freeform 1258"/>
            <p:cNvSpPr>
              <a:spLocks noChangeAspect="1"/>
            </p:cNvSpPr>
            <p:nvPr/>
          </p:nvSpPr>
          <p:spPr bwMode="auto">
            <a:xfrm>
              <a:off x="3189" y="1354"/>
              <a:ext cx="25" cy="34"/>
            </a:xfrm>
            <a:custGeom>
              <a:avLst/>
              <a:gdLst>
                <a:gd name="T0" fmla="*/ 0 w 26"/>
                <a:gd name="T1" fmla="*/ 24 h 37"/>
                <a:gd name="T2" fmla="*/ 13 w 26"/>
                <a:gd name="T3" fmla="*/ 17 h 37"/>
                <a:gd name="T4" fmla="*/ 20 w 26"/>
                <a:gd name="T5" fmla="*/ 11 h 37"/>
                <a:gd name="T6" fmla="*/ 9 w 26"/>
                <a:gd name="T7" fmla="*/ 0 h 37"/>
                <a:gd name="T8" fmla="*/ 0 w 26"/>
                <a:gd name="T9" fmla="*/ 11 h 37"/>
                <a:gd name="T10" fmla="*/ 0 w 26"/>
                <a:gd name="T11" fmla="*/ 24 h 37"/>
                <a:gd name="T12" fmla="*/ 0 60000 65536"/>
                <a:gd name="T13" fmla="*/ 0 60000 65536"/>
                <a:gd name="T14" fmla="*/ 0 60000 65536"/>
                <a:gd name="T15" fmla="*/ 0 60000 65536"/>
                <a:gd name="T16" fmla="*/ 0 60000 65536"/>
                <a:gd name="T17" fmla="*/ 0 60000 65536"/>
                <a:gd name="T18" fmla="*/ 0 w 26"/>
                <a:gd name="T19" fmla="*/ 0 h 37"/>
                <a:gd name="T20" fmla="*/ 26 w 26"/>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26" h="37">
                  <a:moveTo>
                    <a:pt x="0" y="36"/>
                  </a:moveTo>
                  <a:lnTo>
                    <a:pt x="16" y="26"/>
                  </a:lnTo>
                  <a:lnTo>
                    <a:pt x="25" y="16"/>
                  </a:lnTo>
                  <a:lnTo>
                    <a:pt x="9" y="0"/>
                  </a:lnTo>
                  <a:lnTo>
                    <a:pt x="0" y="16"/>
                  </a:lnTo>
                  <a:lnTo>
                    <a:pt x="0" y="36"/>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377" name="Freeform 1259"/>
            <p:cNvSpPr>
              <a:spLocks noChangeAspect="1"/>
            </p:cNvSpPr>
            <p:nvPr/>
          </p:nvSpPr>
          <p:spPr bwMode="auto">
            <a:xfrm>
              <a:off x="2492" y="1686"/>
              <a:ext cx="16" cy="23"/>
            </a:xfrm>
            <a:custGeom>
              <a:avLst/>
              <a:gdLst>
                <a:gd name="T0" fmla="*/ 0 w 17"/>
                <a:gd name="T1" fmla="*/ 16 h 25"/>
                <a:gd name="T2" fmla="*/ 7 w 17"/>
                <a:gd name="T3" fmla="*/ 6 h 25"/>
                <a:gd name="T4" fmla="*/ 11 w 17"/>
                <a:gd name="T5" fmla="*/ 0 h 25"/>
                <a:gd name="T6" fmla="*/ 0 w 17"/>
                <a:gd name="T7" fmla="*/ 6 h 25"/>
                <a:gd name="T8" fmla="*/ 0 w 17"/>
                <a:gd name="T9" fmla="*/ 16 h 25"/>
                <a:gd name="T10" fmla="*/ 0 60000 65536"/>
                <a:gd name="T11" fmla="*/ 0 60000 65536"/>
                <a:gd name="T12" fmla="*/ 0 60000 65536"/>
                <a:gd name="T13" fmla="*/ 0 60000 65536"/>
                <a:gd name="T14" fmla="*/ 0 60000 65536"/>
                <a:gd name="T15" fmla="*/ 0 w 17"/>
                <a:gd name="T16" fmla="*/ 0 h 25"/>
                <a:gd name="T17" fmla="*/ 17 w 17"/>
                <a:gd name="T18" fmla="*/ 25 h 25"/>
              </a:gdLst>
              <a:ahLst/>
              <a:cxnLst>
                <a:cxn ang="T10">
                  <a:pos x="T0" y="T1"/>
                </a:cxn>
                <a:cxn ang="T11">
                  <a:pos x="T2" y="T3"/>
                </a:cxn>
                <a:cxn ang="T12">
                  <a:pos x="T4" y="T5"/>
                </a:cxn>
                <a:cxn ang="T13">
                  <a:pos x="T6" y="T7"/>
                </a:cxn>
                <a:cxn ang="T14">
                  <a:pos x="T8" y="T9"/>
                </a:cxn>
              </a:cxnLst>
              <a:rect l="T15" t="T16" r="T17" b="T18"/>
              <a:pathLst>
                <a:path w="17" h="25">
                  <a:moveTo>
                    <a:pt x="0" y="24"/>
                  </a:moveTo>
                  <a:lnTo>
                    <a:pt x="7" y="8"/>
                  </a:lnTo>
                  <a:lnTo>
                    <a:pt x="16" y="0"/>
                  </a:lnTo>
                  <a:lnTo>
                    <a:pt x="0" y="8"/>
                  </a:lnTo>
                  <a:lnTo>
                    <a:pt x="0" y="24"/>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378" name="Freeform 1260"/>
            <p:cNvSpPr>
              <a:spLocks noChangeAspect="1"/>
            </p:cNvSpPr>
            <p:nvPr/>
          </p:nvSpPr>
          <p:spPr bwMode="auto">
            <a:xfrm>
              <a:off x="2492" y="1686"/>
              <a:ext cx="16" cy="23"/>
            </a:xfrm>
            <a:custGeom>
              <a:avLst/>
              <a:gdLst>
                <a:gd name="T0" fmla="*/ 0 w 17"/>
                <a:gd name="T1" fmla="*/ 16 h 25"/>
                <a:gd name="T2" fmla="*/ 7 w 17"/>
                <a:gd name="T3" fmla="*/ 6 h 25"/>
                <a:gd name="T4" fmla="*/ 11 w 17"/>
                <a:gd name="T5" fmla="*/ 0 h 25"/>
                <a:gd name="T6" fmla="*/ 0 w 17"/>
                <a:gd name="T7" fmla="*/ 6 h 25"/>
                <a:gd name="T8" fmla="*/ 0 w 17"/>
                <a:gd name="T9" fmla="*/ 16 h 25"/>
                <a:gd name="T10" fmla="*/ 0 60000 65536"/>
                <a:gd name="T11" fmla="*/ 0 60000 65536"/>
                <a:gd name="T12" fmla="*/ 0 60000 65536"/>
                <a:gd name="T13" fmla="*/ 0 60000 65536"/>
                <a:gd name="T14" fmla="*/ 0 60000 65536"/>
                <a:gd name="T15" fmla="*/ 0 w 17"/>
                <a:gd name="T16" fmla="*/ 0 h 25"/>
                <a:gd name="T17" fmla="*/ 17 w 17"/>
                <a:gd name="T18" fmla="*/ 25 h 25"/>
              </a:gdLst>
              <a:ahLst/>
              <a:cxnLst>
                <a:cxn ang="T10">
                  <a:pos x="T0" y="T1"/>
                </a:cxn>
                <a:cxn ang="T11">
                  <a:pos x="T2" y="T3"/>
                </a:cxn>
                <a:cxn ang="T12">
                  <a:pos x="T4" y="T5"/>
                </a:cxn>
                <a:cxn ang="T13">
                  <a:pos x="T6" y="T7"/>
                </a:cxn>
                <a:cxn ang="T14">
                  <a:pos x="T8" y="T9"/>
                </a:cxn>
              </a:cxnLst>
              <a:rect l="T15" t="T16" r="T17" b="T18"/>
              <a:pathLst>
                <a:path w="17" h="25">
                  <a:moveTo>
                    <a:pt x="0" y="24"/>
                  </a:moveTo>
                  <a:lnTo>
                    <a:pt x="7" y="8"/>
                  </a:lnTo>
                  <a:lnTo>
                    <a:pt x="16" y="0"/>
                  </a:lnTo>
                  <a:lnTo>
                    <a:pt x="0" y="8"/>
                  </a:lnTo>
                  <a:lnTo>
                    <a:pt x="0" y="24"/>
                  </a:lnTo>
                </a:path>
              </a:pathLst>
            </a:custGeom>
            <a:solidFill>
              <a:schemeClr val="accent3">
                <a:lumMod val="75000"/>
              </a:schemeClr>
            </a:solidFill>
            <a:ln w="12700" cap="rnd">
              <a:solidFill>
                <a:schemeClr val="bg2"/>
              </a:solidFill>
              <a:round/>
              <a:headEnd type="none" w="sm" len="sm"/>
              <a:tailEnd type="none" w="sm" len="sm"/>
            </a:ln>
          </p:spPr>
          <p:txBody>
            <a:bodyPr/>
            <a:lstStyle/>
            <a:p>
              <a:pPr eaLnBrk="0" hangingPunct="0"/>
              <a:endParaRPr lang="en-US"/>
            </a:p>
          </p:txBody>
        </p:sp>
        <p:sp>
          <p:nvSpPr>
            <p:cNvPr id="379" name="Freeform 1261"/>
            <p:cNvSpPr>
              <a:spLocks noChangeAspect="1"/>
            </p:cNvSpPr>
            <p:nvPr/>
          </p:nvSpPr>
          <p:spPr bwMode="auto">
            <a:xfrm>
              <a:off x="2704" y="1751"/>
              <a:ext cx="17" cy="15"/>
            </a:xfrm>
            <a:custGeom>
              <a:avLst/>
              <a:gdLst>
                <a:gd name="T0" fmla="*/ 0 w 17"/>
                <a:gd name="T1" fmla="*/ 4 h 17"/>
                <a:gd name="T2" fmla="*/ 0 w 17"/>
                <a:gd name="T3" fmla="*/ 9 h 17"/>
                <a:gd name="T4" fmla="*/ 16 w 17"/>
                <a:gd name="T5" fmla="*/ 9 h 17"/>
                <a:gd name="T6" fmla="*/ 16 w 17"/>
                <a:gd name="T7" fmla="*/ 4 h 17"/>
                <a:gd name="T8" fmla="*/ 16 w 17"/>
                <a:gd name="T9" fmla="*/ 0 h 17"/>
                <a:gd name="T10" fmla="*/ 0 w 17"/>
                <a:gd name="T11" fmla="*/ 4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8"/>
                  </a:moveTo>
                  <a:lnTo>
                    <a:pt x="0" y="16"/>
                  </a:lnTo>
                  <a:lnTo>
                    <a:pt x="16" y="16"/>
                  </a:lnTo>
                  <a:lnTo>
                    <a:pt x="16" y="8"/>
                  </a:lnTo>
                  <a:lnTo>
                    <a:pt x="16" y="0"/>
                  </a:lnTo>
                  <a:lnTo>
                    <a:pt x="0" y="8"/>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380" name="Freeform 1262"/>
            <p:cNvSpPr>
              <a:spLocks noChangeAspect="1"/>
            </p:cNvSpPr>
            <p:nvPr/>
          </p:nvSpPr>
          <p:spPr bwMode="auto">
            <a:xfrm>
              <a:off x="2704" y="1751"/>
              <a:ext cx="17" cy="15"/>
            </a:xfrm>
            <a:custGeom>
              <a:avLst/>
              <a:gdLst>
                <a:gd name="T0" fmla="*/ 0 w 17"/>
                <a:gd name="T1" fmla="*/ 4 h 17"/>
                <a:gd name="T2" fmla="*/ 0 w 17"/>
                <a:gd name="T3" fmla="*/ 9 h 17"/>
                <a:gd name="T4" fmla="*/ 16 w 17"/>
                <a:gd name="T5" fmla="*/ 9 h 17"/>
                <a:gd name="T6" fmla="*/ 16 w 17"/>
                <a:gd name="T7" fmla="*/ 4 h 17"/>
                <a:gd name="T8" fmla="*/ 16 w 17"/>
                <a:gd name="T9" fmla="*/ 0 h 17"/>
                <a:gd name="T10" fmla="*/ 0 w 17"/>
                <a:gd name="T11" fmla="*/ 4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8"/>
                  </a:moveTo>
                  <a:lnTo>
                    <a:pt x="0" y="16"/>
                  </a:lnTo>
                  <a:lnTo>
                    <a:pt x="16" y="16"/>
                  </a:lnTo>
                  <a:lnTo>
                    <a:pt x="16" y="8"/>
                  </a:lnTo>
                  <a:lnTo>
                    <a:pt x="16" y="0"/>
                  </a:lnTo>
                  <a:lnTo>
                    <a:pt x="0" y="8"/>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381" name="Freeform 1263"/>
            <p:cNvSpPr>
              <a:spLocks noChangeAspect="1"/>
            </p:cNvSpPr>
            <p:nvPr/>
          </p:nvSpPr>
          <p:spPr bwMode="auto">
            <a:xfrm>
              <a:off x="2721" y="1741"/>
              <a:ext cx="19" cy="17"/>
            </a:xfrm>
            <a:custGeom>
              <a:avLst/>
              <a:gdLst>
                <a:gd name="T0" fmla="*/ 0 w 19"/>
                <a:gd name="T1" fmla="*/ 9 h 18"/>
                <a:gd name="T2" fmla="*/ 0 w 19"/>
                <a:gd name="T3" fmla="*/ 12 h 18"/>
                <a:gd name="T4" fmla="*/ 18 w 19"/>
                <a:gd name="T5" fmla="*/ 12 h 18"/>
                <a:gd name="T6" fmla="*/ 18 w 19"/>
                <a:gd name="T7" fmla="*/ 9 h 18"/>
                <a:gd name="T8" fmla="*/ 18 w 19"/>
                <a:gd name="T9" fmla="*/ 0 h 18"/>
                <a:gd name="T10" fmla="*/ 0 w 19"/>
                <a:gd name="T11" fmla="*/ 9 h 18"/>
                <a:gd name="T12" fmla="*/ 0 60000 65536"/>
                <a:gd name="T13" fmla="*/ 0 60000 65536"/>
                <a:gd name="T14" fmla="*/ 0 60000 65536"/>
                <a:gd name="T15" fmla="*/ 0 60000 65536"/>
                <a:gd name="T16" fmla="*/ 0 60000 65536"/>
                <a:gd name="T17" fmla="*/ 0 60000 65536"/>
                <a:gd name="T18" fmla="*/ 0 w 19"/>
                <a:gd name="T19" fmla="*/ 0 h 18"/>
                <a:gd name="T20" fmla="*/ 19 w 19"/>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9" h="18">
                  <a:moveTo>
                    <a:pt x="0" y="9"/>
                  </a:moveTo>
                  <a:lnTo>
                    <a:pt x="0" y="17"/>
                  </a:lnTo>
                  <a:lnTo>
                    <a:pt x="18" y="17"/>
                  </a:lnTo>
                  <a:lnTo>
                    <a:pt x="18" y="9"/>
                  </a:lnTo>
                  <a:lnTo>
                    <a:pt x="18" y="0"/>
                  </a:lnTo>
                  <a:lnTo>
                    <a:pt x="0" y="9"/>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382" name="Freeform 1264"/>
            <p:cNvSpPr>
              <a:spLocks noChangeAspect="1"/>
            </p:cNvSpPr>
            <p:nvPr/>
          </p:nvSpPr>
          <p:spPr bwMode="auto">
            <a:xfrm>
              <a:off x="2721" y="1741"/>
              <a:ext cx="19" cy="17"/>
            </a:xfrm>
            <a:custGeom>
              <a:avLst/>
              <a:gdLst>
                <a:gd name="T0" fmla="*/ 0 w 19"/>
                <a:gd name="T1" fmla="*/ 9 h 18"/>
                <a:gd name="T2" fmla="*/ 0 w 19"/>
                <a:gd name="T3" fmla="*/ 12 h 18"/>
                <a:gd name="T4" fmla="*/ 18 w 19"/>
                <a:gd name="T5" fmla="*/ 12 h 18"/>
                <a:gd name="T6" fmla="*/ 18 w 19"/>
                <a:gd name="T7" fmla="*/ 9 h 18"/>
                <a:gd name="T8" fmla="*/ 18 w 19"/>
                <a:gd name="T9" fmla="*/ 0 h 18"/>
                <a:gd name="T10" fmla="*/ 0 w 19"/>
                <a:gd name="T11" fmla="*/ 9 h 18"/>
                <a:gd name="T12" fmla="*/ 0 60000 65536"/>
                <a:gd name="T13" fmla="*/ 0 60000 65536"/>
                <a:gd name="T14" fmla="*/ 0 60000 65536"/>
                <a:gd name="T15" fmla="*/ 0 60000 65536"/>
                <a:gd name="T16" fmla="*/ 0 60000 65536"/>
                <a:gd name="T17" fmla="*/ 0 60000 65536"/>
                <a:gd name="T18" fmla="*/ 0 w 19"/>
                <a:gd name="T19" fmla="*/ 0 h 18"/>
                <a:gd name="T20" fmla="*/ 19 w 19"/>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9" h="18">
                  <a:moveTo>
                    <a:pt x="0" y="9"/>
                  </a:moveTo>
                  <a:lnTo>
                    <a:pt x="0" y="17"/>
                  </a:lnTo>
                  <a:lnTo>
                    <a:pt x="18" y="17"/>
                  </a:lnTo>
                  <a:lnTo>
                    <a:pt x="18" y="9"/>
                  </a:lnTo>
                  <a:lnTo>
                    <a:pt x="18" y="0"/>
                  </a:lnTo>
                  <a:lnTo>
                    <a:pt x="0" y="9"/>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383" name="Freeform 1265"/>
            <p:cNvSpPr>
              <a:spLocks noChangeAspect="1"/>
            </p:cNvSpPr>
            <p:nvPr/>
          </p:nvSpPr>
          <p:spPr bwMode="auto">
            <a:xfrm>
              <a:off x="2721" y="1764"/>
              <a:ext cx="19" cy="17"/>
            </a:xfrm>
            <a:custGeom>
              <a:avLst/>
              <a:gdLst>
                <a:gd name="T0" fmla="*/ 0 w 19"/>
                <a:gd name="T1" fmla="*/ 0 h 17"/>
                <a:gd name="T2" fmla="*/ 0 w 19"/>
                <a:gd name="T3" fmla="*/ 16 h 17"/>
                <a:gd name="T4" fmla="*/ 18 w 19"/>
                <a:gd name="T5" fmla="*/ 0 h 17"/>
                <a:gd name="T6" fmla="*/ 0 w 19"/>
                <a:gd name="T7" fmla="*/ 0 h 17"/>
                <a:gd name="T8" fmla="*/ 0 60000 65536"/>
                <a:gd name="T9" fmla="*/ 0 60000 65536"/>
                <a:gd name="T10" fmla="*/ 0 60000 65536"/>
                <a:gd name="T11" fmla="*/ 0 60000 65536"/>
                <a:gd name="T12" fmla="*/ 0 w 19"/>
                <a:gd name="T13" fmla="*/ 0 h 17"/>
                <a:gd name="T14" fmla="*/ 19 w 19"/>
                <a:gd name="T15" fmla="*/ 17 h 17"/>
              </a:gdLst>
              <a:ahLst/>
              <a:cxnLst>
                <a:cxn ang="T8">
                  <a:pos x="T0" y="T1"/>
                </a:cxn>
                <a:cxn ang="T9">
                  <a:pos x="T2" y="T3"/>
                </a:cxn>
                <a:cxn ang="T10">
                  <a:pos x="T4" y="T5"/>
                </a:cxn>
                <a:cxn ang="T11">
                  <a:pos x="T6" y="T7"/>
                </a:cxn>
              </a:cxnLst>
              <a:rect l="T12" t="T13" r="T14" b="T15"/>
              <a:pathLst>
                <a:path w="19" h="17">
                  <a:moveTo>
                    <a:pt x="0" y="0"/>
                  </a:moveTo>
                  <a:lnTo>
                    <a:pt x="0" y="16"/>
                  </a:lnTo>
                  <a:lnTo>
                    <a:pt x="18" y="0"/>
                  </a:lnTo>
                  <a:lnTo>
                    <a:pt x="0" y="0"/>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384" name="Freeform 1266"/>
            <p:cNvSpPr>
              <a:spLocks noChangeAspect="1"/>
            </p:cNvSpPr>
            <p:nvPr/>
          </p:nvSpPr>
          <p:spPr bwMode="auto">
            <a:xfrm>
              <a:off x="2721" y="1764"/>
              <a:ext cx="19" cy="17"/>
            </a:xfrm>
            <a:custGeom>
              <a:avLst/>
              <a:gdLst>
                <a:gd name="T0" fmla="*/ 0 w 19"/>
                <a:gd name="T1" fmla="*/ 0 h 17"/>
                <a:gd name="T2" fmla="*/ 0 w 19"/>
                <a:gd name="T3" fmla="*/ 16 h 17"/>
                <a:gd name="T4" fmla="*/ 18 w 19"/>
                <a:gd name="T5" fmla="*/ 0 h 17"/>
                <a:gd name="T6" fmla="*/ 0 w 19"/>
                <a:gd name="T7" fmla="*/ 0 h 17"/>
                <a:gd name="T8" fmla="*/ 0 60000 65536"/>
                <a:gd name="T9" fmla="*/ 0 60000 65536"/>
                <a:gd name="T10" fmla="*/ 0 60000 65536"/>
                <a:gd name="T11" fmla="*/ 0 60000 65536"/>
                <a:gd name="T12" fmla="*/ 0 w 19"/>
                <a:gd name="T13" fmla="*/ 0 h 17"/>
                <a:gd name="T14" fmla="*/ 19 w 19"/>
                <a:gd name="T15" fmla="*/ 17 h 17"/>
              </a:gdLst>
              <a:ahLst/>
              <a:cxnLst>
                <a:cxn ang="T8">
                  <a:pos x="T0" y="T1"/>
                </a:cxn>
                <a:cxn ang="T9">
                  <a:pos x="T2" y="T3"/>
                </a:cxn>
                <a:cxn ang="T10">
                  <a:pos x="T4" y="T5"/>
                </a:cxn>
                <a:cxn ang="T11">
                  <a:pos x="T6" y="T7"/>
                </a:cxn>
              </a:cxnLst>
              <a:rect l="T12" t="T13" r="T14" b="T15"/>
              <a:pathLst>
                <a:path w="19" h="17">
                  <a:moveTo>
                    <a:pt x="0" y="0"/>
                  </a:moveTo>
                  <a:lnTo>
                    <a:pt x="0" y="16"/>
                  </a:lnTo>
                  <a:lnTo>
                    <a:pt x="18" y="0"/>
                  </a:lnTo>
                  <a:lnTo>
                    <a:pt x="0" y="0"/>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385" name="Freeform 1267"/>
            <p:cNvSpPr>
              <a:spLocks noChangeAspect="1"/>
            </p:cNvSpPr>
            <p:nvPr/>
          </p:nvSpPr>
          <p:spPr bwMode="auto">
            <a:xfrm>
              <a:off x="2499" y="1687"/>
              <a:ext cx="105" cy="186"/>
            </a:xfrm>
            <a:custGeom>
              <a:avLst/>
              <a:gdLst>
                <a:gd name="T0" fmla="*/ 17 w 105"/>
                <a:gd name="T1" fmla="*/ 147 h 197"/>
                <a:gd name="T2" fmla="*/ 24 w 105"/>
                <a:gd name="T3" fmla="*/ 140 h 197"/>
                <a:gd name="T4" fmla="*/ 39 w 105"/>
                <a:gd name="T5" fmla="*/ 147 h 197"/>
                <a:gd name="T6" fmla="*/ 39 w 105"/>
                <a:gd name="T7" fmla="*/ 140 h 197"/>
                <a:gd name="T8" fmla="*/ 49 w 105"/>
                <a:gd name="T9" fmla="*/ 135 h 197"/>
                <a:gd name="T10" fmla="*/ 56 w 105"/>
                <a:gd name="T11" fmla="*/ 140 h 197"/>
                <a:gd name="T12" fmla="*/ 63 w 105"/>
                <a:gd name="T13" fmla="*/ 135 h 197"/>
                <a:gd name="T14" fmla="*/ 96 w 105"/>
                <a:gd name="T15" fmla="*/ 135 h 197"/>
                <a:gd name="T16" fmla="*/ 104 w 105"/>
                <a:gd name="T17" fmla="*/ 128 h 197"/>
                <a:gd name="T18" fmla="*/ 88 w 105"/>
                <a:gd name="T19" fmla="*/ 128 h 197"/>
                <a:gd name="T20" fmla="*/ 104 w 105"/>
                <a:gd name="T21" fmla="*/ 108 h 197"/>
                <a:gd name="T22" fmla="*/ 96 w 105"/>
                <a:gd name="T23" fmla="*/ 102 h 197"/>
                <a:gd name="T24" fmla="*/ 88 w 105"/>
                <a:gd name="T25" fmla="*/ 102 h 197"/>
                <a:gd name="T26" fmla="*/ 79 w 105"/>
                <a:gd name="T27" fmla="*/ 102 h 197"/>
                <a:gd name="T28" fmla="*/ 88 w 105"/>
                <a:gd name="T29" fmla="*/ 95 h 197"/>
                <a:gd name="T30" fmla="*/ 88 w 105"/>
                <a:gd name="T31" fmla="*/ 89 h 197"/>
                <a:gd name="T32" fmla="*/ 79 w 105"/>
                <a:gd name="T33" fmla="*/ 76 h 197"/>
                <a:gd name="T34" fmla="*/ 72 w 105"/>
                <a:gd name="T35" fmla="*/ 70 h 197"/>
                <a:gd name="T36" fmla="*/ 56 w 105"/>
                <a:gd name="T37" fmla="*/ 51 h 197"/>
                <a:gd name="T38" fmla="*/ 39 w 105"/>
                <a:gd name="T39" fmla="*/ 44 h 197"/>
                <a:gd name="T40" fmla="*/ 63 w 105"/>
                <a:gd name="T41" fmla="*/ 20 h 197"/>
                <a:gd name="T42" fmla="*/ 56 w 105"/>
                <a:gd name="T43" fmla="*/ 12 h 197"/>
                <a:gd name="T44" fmla="*/ 31 w 105"/>
                <a:gd name="T45" fmla="*/ 20 h 197"/>
                <a:gd name="T46" fmla="*/ 31 w 105"/>
                <a:gd name="T47" fmla="*/ 8 h 197"/>
                <a:gd name="T48" fmla="*/ 49 w 105"/>
                <a:gd name="T49" fmla="*/ 0 h 197"/>
                <a:gd name="T50" fmla="*/ 39 w 105"/>
                <a:gd name="T51" fmla="*/ 0 h 197"/>
                <a:gd name="T52" fmla="*/ 24 w 105"/>
                <a:gd name="T53" fmla="*/ 0 h 197"/>
                <a:gd name="T54" fmla="*/ 7 w 105"/>
                <a:gd name="T55" fmla="*/ 20 h 197"/>
                <a:gd name="T56" fmla="*/ 0 w 105"/>
                <a:gd name="T57" fmla="*/ 20 h 197"/>
                <a:gd name="T58" fmla="*/ 7 w 105"/>
                <a:gd name="T59" fmla="*/ 24 h 197"/>
                <a:gd name="T60" fmla="*/ 17 w 105"/>
                <a:gd name="T61" fmla="*/ 24 h 197"/>
                <a:gd name="T62" fmla="*/ 7 w 105"/>
                <a:gd name="T63" fmla="*/ 38 h 197"/>
                <a:gd name="T64" fmla="*/ 17 w 105"/>
                <a:gd name="T65" fmla="*/ 38 h 197"/>
                <a:gd name="T66" fmla="*/ 17 w 105"/>
                <a:gd name="T67" fmla="*/ 44 h 197"/>
                <a:gd name="T68" fmla="*/ 7 w 105"/>
                <a:gd name="T69" fmla="*/ 51 h 197"/>
                <a:gd name="T70" fmla="*/ 17 w 105"/>
                <a:gd name="T71" fmla="*/ 51 h 197"/>
                <a:gd name="T72" fmla="*/ 24 w 105"/>
                <a:gd name="T73" fmla="*/ 57 h 197"/>
                <a:gd name="T74" fmla="*/ 17 w 105"/>
                <a:gd name="T75" fmla="*/ 64 h 197"/>
                <a:gd name="T76" fmla="*/ 24 w 105"/>
                <a:gd name="T77" fmla="*/ 70 h 197"/>
                <a:gd name="T78" fmla="*/ 39 w 105"/>
                <a:gd name="T79" fmla="*/ 64 h 197"/>
                <a:gd name="T80" fmla="*/ 39 w 105"/>
                <a:gd name="T81" fmla="*/ 70 h 197"/>
                <a:gd name="T82" fmla="*/ 39 w 105"/>
                <a:gd name="T83" fmla="*/ 76 h 197"/>
                <a:gd name="T84" fmla="*/ 49 w 105"/>
                <a:gd name="T85" fmla="*/ 76 h 197"/>
                <a:gd name="T86" fmla="*/ 49 w 105"/>
                <a:gd name="T87" fmla="*/ 89 h 197"/>
                <a:gd name="T88" fmla="*/ 24 w 105"/>
                <a:gd name="T89" fmla="*/ 89 h 197"/>
                <a:gd name="T90" fmla="*/ 31 w 105"/>
                <a:gd name="T91" fmla="*/ 95 h 197"/>
                <a:gd name="T92" fmla="*/ 24 w 105"/>
                <a:gd name="T93" fmla="*/ 102 h 197"/>
                <a:gd name="T94" fmla="*/ 31 w 105"/>
                <a:gd name="T95" fmla="*/ 102 h 197"/>
                <a:gd name="T96" fmla="*/ 31 w 105"/>
                <a:gd name="T97" fmla="*/ 108 h 197"/>
                <a:gd name="T98" fmla="*/ 17 w 105"/>
                <a:gd name="T99" fmla="*/ 114 h 197"/>
                <a:gd name="T100" fmla="*/ 24 w 105"/>
                <a:gd name="T101" fmla="*/ 121 h 197"/>
                <a:gd name="T102" fmla="*/ 31 w 105"/>
                <a:gd name="T103" fmla="*/ 121 h 197"/>
                <a:gd name="T104" fmla="*/ 39 w 105"/>
                <a:gd name="T105" fmla="*/ 128 h 197"/>
                <a:gd name="T106" fmla="*/ 49 w 105"/>
                <a:gd name="T107" fmla="*/ 121 h 197"/>
                <a:gd name="T108" fmla="*/ 49 w 105"/>
                <a:gd name="T109" fmla="*/ 128 h 197"/>
                <a:gd name="T110" fmla="*/ 31 w 105"/>
                <a:gd name="T111" fmla="*/ 128 h 197"/>
                <a:gd name="T112" fmla="*/ 17 w 105"/>
                <a:gd name="T113" fmla="*/ 147 h 19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5"/>
                <a:gd name="T172" fmla="*/ 0 h 197"/>
                <a:gd name="T173" fmla="*/ 105 w 105"/>
                <a:gd name="T174" fmla="*/ 197 h 19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5" h="197">
                  <a:moveTo>
                    <a:pt x="17" y="196"/>
                  </a:moveTo>
                  <a:lnTo>
                    <a:pt x="24" y="186"/>
                  </a:lnTo>
                  <a:lnTo>
                    <a:pt x="39" y="196"/>
                  </a:lnTo>
                  <a:lnTo>
                    <a:pt x="39" y="186"/>
                  </a:lnTo>
                  <a:lnTo>
                    <a:pt x="49" y="179"/>
                  </a:lnTo>
                  <a:lnTo>
                    <a:pt x="56" y="186"/>
                  </a:lnTo>
                  <a:lnTo>
                    <a:pt x="63" y="179"/>
                  </a:lnTo>
                  <a:lnTo>
                    <a:pt x="96" y="179"/>
                  </a:lnTo>
                  <a:lnTo>
                    <a:pt x="104" y="170"/>
                  </a:lnTo>
                  <a:lnTo>
                    <a:pt x="88" y="170"/>
                  </a:lnTo>
                  <a:lnTo>
                    <a:pt x="104" y="144"/>
                  </a:lnTo>
                  <a:lnTo>
                    <a:pt x="96" y="136"/>
                  </a:lnTo>
                  <a:lnTo>
                    <a:pt x="88" y="136"/>
                  </a:lnTo>
                  <a:lnTo>
                    <a:pt x="79" y="136"/>
                  </a:lnTo>
                  <a:lnTo>
                    <a:pt x="88" y="127"/>
                  </a:lnTo>
                  <a:lnTo>
                    <a:pt x="88" y="119"/>
                  </a:lnTo>
                  <a:lnTo>
                    <a:pt x="79" y="101"/>
                  </a:lnTo>
                  <a:lnTo>
                    <a:pt x="72" y="93"/>
                  </a:lnTo>
                  <a:lnTo>
                    <a:pt x="56" y="68"/>
                  </a:lnTo>
                  <a:lnTo>
                    <a:pt x="39" y="59"/>
                  </a:lnTo>
                  <a:lnTo>
                    <a:pt x="63" y="25"/>
                  </a:lnTo>
                  <a:lnTo>
                    <a:pt x="56" y="17"/>
                  </a:lnTo>
                  <a:lnTo>
                    <a:pt x="31" y="25"/>
                  </a:lnTo>
                  <a:lnTo>
                    <a:pt x="31" y="8"/>
                  </a:lnTo>
                  <a:lnTo>
                    <a:pt x="49" y="0"/>
                  </a:lnTo>
                  <a:lnTo>
                    <a:pt x="39" y="0"/>
                  </a:lnTo>
                  <a:lnTo>
                    <a:pt x="24" y="0"/>
                  </a:lnTo>
                  <a:lnTo>
                    <a:pt x="7" y="25"/>
                  </a:lnTo>
                  <a:lnTo>
                    <a:pt x="0" y="25"/>
                  </a:lnTo>
                  <a:lnTo>
                    <a:pt x="7" y="33"/>
                  </a:lnTo>
                  <a:lnTo>
                    <a:pt x="17" y="33"/>
                  </a:lnTo>
                  <a:lnTo>
                    <a:pt x="7" y="51"/>
                  </a:lnTo>
                  <a:lnTo>
                    <a:pt x="17" y="51"/>
                  </a:lnTo>
                  <a:lnTo>
                    <a:pt x="17" y="59"/>
                  </a:lnTo>
                  <a:lnTo>
                    <a:pt x="7" y="68"/>
                  </a:lnTo>
                  <a:lnTo>
                    <a:pt x="17" y="68"/>
                  </a:lnTo>
                  <a:lnTo>
                    <a:pt x="24" y="76"/>
                  </a:lnTo>
                  <a:lnTo>
                    <a:pt x="17" y="85"/>
                  </a:lnTo>
                  <a:lnTo>
                    <a:pt x="24" y="93"/>
                  </a:lnTo>
                  <a:lnTo>
                    <a:pt x="39" y="85"/>
                  </a:lnTo>
                  <a:lnTo>
                    <a:pt x="39" y="93"/>
                  </a:lnTo>
                  <a:lnTo>
                    <a:pt x="39" y="101"/>
                  </a:lnTo>
                  <a:lnTo>
                    <a:pt x="49" y="101"/>
                  </a:lnTo>
                  <a:lnTo>
                    <a:pt x="49" y="119"/>
                  </a:lnTo>
                  <a:lnTo>
                    <a:pt x="24" y="119"/>
                  </a:lnTo>
                  <a:lnTo>
                    <a:pt x="31" y="127"/>
                  </a:lnTo>
                  <a:lnTo>
                    <a:pt x="24" y="136"/>
                  </a:lnTo>
                  <a:lnTo>
                    <a:pt x="31" y="136"/>
                  </a:lnTo>
                  <a:lnTo>
                    <a:pt x="31" y="144"/>
                  </a:lnTo>
                  <a:lnTo>
                    <a:pt x="17" y="153"/>
                  </a:lnTo>
                  <a:lnTo>
                    <a:pt x="24" y="161"/>
                  </a:lnTo>
                  <a:lnTo>
                    <a:pt x="31" y="161"/>
                  </a:lnTo>
                  <a:lnTo>
                    <a:pt x="39" y="170"/>
                  </a:lnTo>
                  <a:lnTo>
                    <a:pt x="49" y="161"/>
                  </a:lnTo>
                  <a:lnTo>
                    <a:pt x="49" y="170"/>
                  </a:lnTo>
                  <a:lnTo>
                    <a:pt x="31" y="170"/>
                  </a:lnTo>
                  <a:lnTo>
                    <a:pt x="17" y="196"/>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386" name="Freeform 1268"/>
            <p:cNvSpPr>
              <a:spLocks noChangeAspect="1"/>
            </p:cNvSpPr>
            <p:nvPr/>
          </p:nvSpPr>
          <p:spPr bwMode="auto">
            <a:xfrm>
              <a:off x="2499" y="1687"/>
              <a:ext cx="105" cy="186"/>
            </a:xfrm>
            <a:custGeom>
              <a:avLst/>
              <a:gdLst>
                <a:gd name="T0" fmla="*/ 17 w 105"/>
                <a:gd name="T1" fmla="*/ 147 h 197"/>
                <a:gd name="T2" fmla="*/ 24 w 105"/>
                <a:gd name="T3" fmla="*/ 140 h 197"/>
                <a:gd name="T4" fmla="*/ 39 w 105"/>
                <a:gd name="T5" fmla="*/ 147 h 197"/>
                <a:gd name="T6" fmla="*/ 39 w 105"/>
                <a:gd name="T7" fmla="*/ 140 h 197"/>
                <a:gd name="T8" fmla="*/ 49 w 105"/>
                <a:gd name="T9" fmla="*/ 135 h 197"/>
                <a:gd name="T10" fmla="*/ 56 w 105"/>
                <a:gd name="T11" fmla="*/ 140 h 197"/>
                <a:gd name="T12" fmla="*/ 63 w 105"/>
                <a:gd name="T13" fmla="*/ 135 h 197"/>
                <a:gd name="T14" fmla="*/ 96 w 105"/>
                <a:gd name="T15" fmla="*/ 135 h 197"/>
                <a:gd name="T16" fmla="*/ 104 w 105"/>
                <a:gd name="T17" fmla="*/ 128 h 197"/>
                <a:gd name="T18" fmla="*/ 88 w 105"/>
                <a:gd name="T19" fmla="*/ 128 h 197"/>
                <a:gd name="T20" fmla="*/ 104 w 105"/>
                <a:gd name="T21" fmla="*/ 108 h 197"/>
                <a:gd name="T22" fmla="*/ 96 w 105"/>
                <a:gd name="T23" fmla="*/ 102 h 197"/>
                <a:gd name="T24" fmla="*/ 88 w 105"/>
                <a:gd name="T25" fmla="*/ 102 h 197"/>
                <a:gd name="T26" fmla="*/ 79 w 105"/>
                <a:gd name="T27" fmla="*/ 102 h 197"/>
                <a:gd name="T28" fmla="*/ 88 w 105"/>
                <a:gd name="T29" fmla="*/ 95 h 197"/>
                <a:gd name="T30" fmla="*/ 88 w 105"/>
                <a:gd name="T31" fmla="*/ 89 h 197"/>
                <a:gd name="T32" fmla="*/ 79 w 105"/>
                <a:gd name="T33" fmla="*/ 76 h 197"/>
                <a:gd name="T34" fmla="*/ 72 w 105"/>
                <a:gd name="T35" fmla="*/ 70 h 197"/>
                <a:gd name="T36" fmla="*/ 56 w 105"/>
                <a:gd name="T37" fmla="*/ 51 h 197"/>
                <a:gd name="T38" fmla="*/ 39 w 105"/>
                <a:gd name="T39" fmla="*/ 44 h 197"/>
                <a:gd name="T40" fmla="*/ 63 w 105"/>
                <a:gd name="T41" fmla="*/ 20 h 197"/>
                <a:gd name="T42" fmla="*/ 56 w 105"/>
                <a:gd name="T43" fmla="*/ 12 h 197"/>
                <a:gd name="T44" fmla="*/ 31 w 105"/>
                <a:gd name="T45" fmla="*/ 20 h 197"/>
                <a:gd name="T46" fmla="*/ 31 w 105"/>
                <a:gd name="T47" fmla="*/ 8 h 197"/>
                <a:gd name="T48" fmla="*/ 49 w 105"/>
                <a:gd name="T49" fmla="*/ 0 h 197"/>
                <a:gd name="T50" fmla="*/ 39 w 105"/>
                <a:gd name="T51" fmla="*/ 0 h 197"/>
                <a:gd name="T52" fmla="*/ 24 w 105"/>
                <a:gd name="T53" fmla="*/ 0 h 197"/>
                <a:gd name="T54" fmla="*/ 7 w 105"/>
                <a:gd name="T55" fmla="*/ 20 h 197"/>
                <a:gd name="T56" fmla="*/ 0 w 105"/>
                <a:gd name="T57" fmla="*/ 20 h 197"/>
                <a:gd name="T58" fmla="*/ 7 w 105"/>
                <a:gd name="T59" fmla="*/ 24 h 197"/>
                <a:gd name="T60" fmla="*/ 17 w 105"/>
                <a:gd name="T61" fmla="*/ 24 h 197"/>
                <a:gd name="T62" fmla="*/ 7 w 105"/>
                <a:gd name="T63" fmla="*/ 38 h 197"/>
                <a:gd name="T64" fmla="*/ 17 w 105"/>
                <a:gd name="T65" fmla="*/ 38 h 197"/>
                <a:gd name="T66" fmla="*/ 17 w 105"/>
                <a:gd name="T67" fmla="*/ 44 h 197"/>
                <a:gd name="T68" fmla="*/ 7 w 105"/>
                <a:gd name="T69" fmla="*/ 51 h 197"/>
                <a:gd name="T70" fmla="*/ 17 w 105"/>
                <a:gd name="T71" fmla="*/ 51 h 197"/>
                <a:gd name="T72" fmla="*/ 24 w 105"/>
                <a:gd name="T73" fmla="*/ 57 h 197"/>
                <a:gd name="T74" fmla="*/ 17 w 105"/>
                <a:gd name="T75" fmla="*/ 64 h 197"/>
                <a:gd name="T76" fmla="*/ 24 w 105"/>
                <a:gd name="T77" fmla="*/ 70 h 197"/>
                <a:gd name="T78" fmla="*/ 39 w 105"/>
                <a:gd name="T79" fmla="*/ 64 h 197"/>
                <a:gd name="T80" fmla="*/ 39 w 105"/>
                <a:gd name="T81" fmla="*/ 70 h 197"/>
                <a:gd name="T82" fmla="*/ 39 w 105"/>
                <a:gd name="T83" fmla="*/ 76 h 197"/>
                <a:gd name="T84" fmla="*/ 49 w 105"/>
                <a:gd name="T85" fmla="*/ 76 h 197"/>
                <a:gd name="T86" fmla="*/ 49 w 105"/>
                <a:gd name="T87" fmla="*/ 89 h 197"/>
                <a:gd name="T88" fmla="*/ 24 w 105"/>
                <a:gd name="T89" fmla="*/ 89 h 197"/>
                <a:gd name="T90" fmla="*/ 31 w 105"/>
                <a:gd name="T91" fmla="*/ 95 h 197"/>
                <a:gd name="T92" fmla="*/ 24 w 105"/>
                <a:gd name="T93" fmla="*/ 102 h 197"/>
                <a:gd name="T94" fmla="*/ 31 w 105"/>
                <a:gd name="T95" fmla="*/ 102 h 197"/>
                <a:gd name="T96" fmla="*/ 31 w 105"/>
                <a:gd name="T97" fmla="*/ 108 h 197"/>
                <a:gd name="T98" fmla="*/ 17 w 105"/>
                <a:gd name="T99" fmla="*/ 114 h 197"/>
                <a:gd name="T100" fmla="*/ 24 w 105"/>
                <a:gd name="T101" fmla="*/ 121 h 197"/>
                <a:gd name="T102" fmla="*/ 31 w 105"/>
                <a:gd name="T103" fmla="*/ 121 h 197"/>
                <a:gd name="T104" fmla="*/ 39 w 105"/>
                <a:gd name="T105" fmla="*/ 128 h 197"/>
                <a:gd name="T106" fmla="*/ 49 w 105"/>
                <a:gd name="T107" fmla="*/ 121 h 197"/>
                <a:gd name="T108" fmla="*/ 49 w 105"/>
                <a:gd name="T109" fmla="*/ 128 h 197"/>
                <a:gd name="T110" fmla="*/ 31 w 105"/>
                <a:gd name="T111" fmla="*/ 128 h 197"/>
                <a:gd name="T112" fmla="*/ 17 w 105"/>
                <a:gd name="T113" fmla="*/ 147 h 19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5"/>
                <a:gd name="T172" fmla="*/ 0 h 197"/>
                <a:gd name="T173" fmla="*/ 105 w 105"/>
                <a:gd name="T174" fmla="*/ 197 h 19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5" h="197">
                  <a:moveTo>
                    <a:pt x="17" y="196"/>
                  </a:moveTo>
                  <a:lnTo>
                    <a:pt x="24" y="186"/>
                  </a:lnTo>
                  <a:lnTo>
                    <a:pt x="39" y="196"/>
                  </a:lnTo>
                  <a:lnTo>
                    <a:pt x="39" y="186"/>
                  </a:lnTo>
                  <a:lnTo>
                    <a:pt x="49" y="179"/>
                  </a:lnTo>
                  <a:lnTo>
                    <a:pt x="56" y="186"/>
                  </a:lnTo>
                  <a:lnTo>
                    <a:pt x="63" y="179"/>
                  </a:lnTo>
                  <a:lnTo>
                    <a:pt x="96" y="179"/>
                  </a:lnTo>
                  <a:lnTo>
                    <a:pt x="104" y="170"/>
                  </a:lnTo>
                  <a:lnTo>
                    <a:pt x="88" y="170"/>
                  </a:lnTo>
                  <a:lnTo>
                    <a:pt x="104" y="144"/>
                  </a:lnTo>
                  <a:lnTo>
                    <a:pt x="96" y="136"/>
                  </a:lnTo>
                  <a:lnTo>
                    <a:pt x="88" y="136"/>
                  </a:lnTo>
                  <a:lnTo>
                    <a:pt x="79" y="136"/>
                  </a:lnTo>
                  <a:lnTo>
                    <a:pt x="88" y="127"/>
                  </a:lnTo>
                  <a:lnTo>
                    <a:pt x="88" y="119"/>
                  </a:lnTo>
                  <a:lnTo>
                    <a:pt x="79" y="101"/>
                  </a:lnTo>
                  <a:lnTo>
                    <a:pt x="72" y="93"/>
                  </a:lnTo>
                  <a:lnTo>
                    <a:pt x="56" y="68"/>
                  </a:lnTo>
                  <a:lnTo>
                    <a:pt x="39" y="59"/>
                  </a:lnTo>
                  <a:lnTo>
                    <a:pt x="63" y="25"/>
                  </a:lnTo>
                  <a:lnTo>
                    <a:pt x="56" y="17"/>
                  </a:lnTo>
                  <a:lnTo>
                    <a:pt x="31" y="25"/>
                  </a:lnTo>
                  <a:lnTo>
                    <a:pt x="31" y="8"/>
                  </a:lnTo>
                  <a:lnTo>
                    <a:pt x="49" y="0"/>
                  </a:lnTo>
                  <a:lnTo>
                    <a:pt x="39" y="0"/>
                  </a:lnTo>
                  <a:lnTo>
                    <a:pt x="24" y="0"/>
                  </a:lnTo>
                  <a:lnTo>
                    <a:pt x="7" y="25"/>
                  </a:lnTo>
                  <a:lnTo>
                    <a:pt x="0" y="25"/>
                  </a:lnTo>
                  <a:lnTo>
                    <a:pt x="7" y="33"/>
                  </a:lnTo>
                  <a:lnTo>
                    <a:pt x="17" y="33"/>
                  </a:lnTo>
                  <a:lnTo>
                    <a:pt x="7" y="51"/>
                  </a:lnTo>
                  <a:lnTo>
                    <a:pt x="17" y="51"/>
                  </a:lnTo>
                  <a:lnTo>
                    <a:pt x="17" y="59"/>
                  </a:lnTo>
                  <a:lnTo>
                    <a:pt x="7" y="68"/>
                  </a:lnTo>
                  <a:lnTo>
                    <a:pt x="17" y="68"/>
                  </a:lnTo>
                  <a:lnTo>
                    <a:pt x="24" y="76"/>
                  </a:lnTo>
                  <a:lnTo>
                    <a:pt x="17" y="85"/>
                  </a:lnTo>
                  <a:lnTo>
                    <a:pt x="24" y="93"/>
                  </a:lnTo>
                  <a:lnTo>
                    <a:pt x="39" y="85"/>
                  </a:lnTo>
                  <a:lnTo>
                    <a:pt x="39" y="93"/>
                  </a:lnTo>
                  <a:lnTo>
                    <a:pt x="39" y="101"/>
                  </a:lnTo>
                  <a:lnTo>
                    <a:pt x="49" y="101"/>
                  </a:lnTo>
                  <a:lnTo>
                    <a:pt x="49" y="119"/>
                  </a:lnTo>
                  <a:lnTo>
                    <a:pt x="24" y="119"/>
                  </a:lnTo>
                  <a:lnTo>
                    <a:pt x="31" y="127"/>
                  </a:lnTo>
                  <a:lnTo>
                    <a:pt x="24" y="136"/>
                  </a:lnTo>
                  <a:lnTo>
                    <a:pt x="31" y="136"/>
                  </a:lnTo>
                  <a:lnTo>
                    <a:pt x="31" y="144"/>
                  </a:lnTo>
                  <a:lnTo>
                    <a:pt x="17" y="153"/>
                  </a:lnTo>
                  <a:lnTo>
                    <a:pt x="24" y="161"/>
                  </a:lnTo>
                  <a:lnTo>
                    <a:pt x="31" y="161"/>
                  </a:lnTo>
                  <a:lnTo>
                    <a:pt x="39" y="170"/>
                  </a:lnTo>
                  <a:lnTo>
                    <a:pt x="49" y="161"/>
                  </a:lnTo>
                  <a:lnTo>
                    <a:pt x="49" y="170"/>
                  </a:lnTo>
                  <a:lnTo>
                    <a:pt x="31" y="170"/>
                  </a:lnTo>
                  <a:lnTo>
                    <a:pt x="17" y="196"/>
                  </a:lnTo>
                </a:path>
              </a:pathLst>
            </a:custGeom>
            <a:solidFill>
              <a:schemeClr val="accent3">
                <a:lumMod val="75000"/>
              </a:schemeClr>
            </a:solidFill>
            <a:ln w="12700" cap="rnd">
              <a:solidFill>
                <a:schemeClr val="bg2"/>
              </a:solidFill>
              <a:round/>
              <a:headEnd type="none" w="sm" len="sm"/>
              <a:tailEnd type="none" w="sm" len="sm"/>
            </a:ln>
          </p:spPr>
          <p:txBody>
            <a:bodyPr/>
            <a:lstStyle/>
            <a:p>
              <a:pPr eaLnBrk="0" hangingPunct="0"/>
              <a:endParaRPr lang="en-US"/>
            </a:p>
          </p:txBody>
        </p:sp>
        <p:sp>
          <p:nvSpPr>
            <p:cNvPr id="387" name="Freeform 1269"/>
            <p:cNvSpPr>
              <a:spLocks noChangeAspect="1"/>
            </p:cNvSpPr>
            <p:nvPr/>
          </p:nvSpPr>
          <p:spPr bwMode="auto">
            <a:xfrm>
              <a:off x="2692" y="2002"/>
              <a:ext cx="16" cy="31"/>
            </a:xfrm>
            <a:custGeom>
              <a:avLst/>
              <a:gdLst>
                <a:gd name="T0" fmla="*/ 0 w 17"/>
                <a:gd name="T1" fmla="*/ 5 h 34"/>
                <a:gd name="T2" fmla="*/ 0 w 17"/>
                <a:gd name="T3" fmla="*/ 15 h 34"/>
                <a:gd name="T4" fmla="*/ 11 w 17"/>
                <a:gd name="T5" fmla="*/ 21 h 34"/>
                <a:gd name="T6" fmla="*/ 11 w 17"/>
                <a:gd name="T7" fmla="*/ 0 h 34"/>
                <a:gd name="T8" fmla="*/ 0 w 17"/>
                <a:gd name="T9" fmla="*/ 5 h 34"/>
                <a:gd name="T10" fmla="*/ 0 60000 65536"/>
                <a:gd name="T11" fmla="*/ 0 60000 65536"/>
                <a:gd name="T12" fmla="*/ 0 60000 65536"/>
                <a:gd name="T13" fmla="*/ 0 60000 65536"/>
                <a:gd name="T14" fmla="*/ 0 60000 65536"/>
                <a:gd name="T15" fmla="*/ 0 w 17"/>
                <a:gd name="T16" fmla="*/ 0 h 34"/>
                <a:gd name="T17" fmla="*/ 17 w 17"/>
                <a:gd name="T18" fmla="*/ 34 h 34"/>
              </a:gdLst>
              <a:ahLst/>
              <a:cxnLst>
                <a:cxn ang="T10">
                  <a:pos x="T0" y="T1"/>
                </a:cxn>
                <a:cxn ang="T11">
                  <a:pos x="T2" y="T3"/>
                </a:cxn>
                <a:cxn ang="T12">
                  <a:pos x="T4" y="T5"/>
                </a:cxn>
                <a:cxn ang="T13">
                  <a:pos x="T6" y="T7"/>
                </a:cxn>
                <a:cxn ang="T14">
                  <a:pos x="T8" y="T9"/>
                </a:cxn>
              </a:cxnLst>
              <a:rect l="T15" t="T16" r="T17" b="T18"/>
              <a:pathLst>
                <a:path w="17" h="34">
                  <a:moveTo>
                    <a:pt x="0" y="7"/>
                  </a:moveTo>
                  <a:lnTo>
                    <a:pt x="0" y="24"/>
                  </a:lnTo>
                  <a:lnTo>
                    <a:pt x="16" y="33"/>
                  </a:lnTo>
                  <a:lnTo>
                    <a:pt x="16" y="0"/>
                  </a:lnTo>
                  <a:lnTo>
                    <a:pt x="0" y="7"/>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388" name="Freeform 1270"/>
            <p:cNvSpPr>
              <a:spLocks noChangeAspect="1"/>
            </p:cNvSpPr>
            <p:nvPr/>
          </p:nvSpPr>
          <p:spPr bwMode="auto">
            <a:xfrm>
              <a:off x="2692" y="2002"/>
              <a:ext cx="16" cy="31"/>
            </a:xfrm>
            <a:custGeom>
              <a:avLst/>
              <a:gdLst>
                <a:gd name="T0" fmla="*/ 0 w 17"/>
                <a:gd name="T1" fmla="*/ 5 h 34"/>
                <a:gd name="T2" fmla="*/ 0 w 17"/>
                <a:gd name="T3" fmla="*/ 15 h 34"/>
                <a:gd name="T4" fmla="*/ 11 w 17"/>
                <a:gd name="T5" fmla="*/ 21 h 34"/>
                <a:gd name="T6" fmla="*/ 11 w 17"/>
                <a:gd name="T7" fmla="*/ 0 h 34"/>
                <a:gd name="T8" fmla="*/ 0 w 17"/>
                <a:gd name="T9" fmla="*/ 5 h 34"/>
                <a:gd name="T10" fmla="*/ 0 60000 65536"/>
                <a:gd name="T11" fmla="*/ 0 60000 65536"/>
                <a:gd name="T12" fmla="*/ 0 60000 65536"/>
                <a:gd name="T13" fmla="*/ 0 60000 65536"/>
                <a:gd name="T14" fmla="*/ 0 60000 65536"/>
                <a:gd name="T15" fmla="*/ 0 w 17"/>
                <a:gd name="T16" fmla="*/ 0 h 34"/>
                <a:gd name="T17" fmla="*/ 17 w 17"/>
                <a:gd name="T18" fmla="*/ 34 h 34"/>
              </a:gdLst>
              <a:ahLst/>
              <a:cxnLst>
                <a:cxn ang="T10">
                  <a:pos x="T0" y="T1"/>
                </a:cxn>
                <a:cxn ang="T11">
                  <a:pos x="T2" y="T3"/>
                </a:cxn>
                <a:cxn ang="T12">
                  <a:pos x="T4" y="T5"/>
                </a:cxn>
                <a:cxn ang="T13">
                  <a:pos x="T6" y="T7"/>
                </a:cxn>
                <a:cxn ang="T14">
                  <a:pos x="T8" y="T9"/>
                </a:cxn>
              </a:cxnLst>
              <a:rect l="T15" t="T16" r="T17" b="T18"/>
              <a:pathLst>
                <a:path w="17" h="34">
                  <a:moveTo>
                    <a:pt x="0" y="7"/>
                  </a:moveTo>
                  <a:lnTo>
                    <a:pt x="0" y="24"/>
                  </a:lnTo>
                  <a:lnTo>
                    <a:pt x="16" y="33"/>
                  </a:lnTo>
                  <a:lnTo>
                    <a:pt x="16" y="0"/>
                  </a:lnTo>
                  <a:lnTo>
                    <a:pt x="0" y="7"/>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389" name="Freeform 1271"/>
            <p:cNvSpPr>
              <a:spLocks noChangeAspect="1"/>
            </p:cNvSpPr>
            <p:nvPr/>
          </p:nvSpPr>
          <p:spPr bwMode="auto">
            <a:xfrm>
              <a:off x="2681" y="2033"/>
              <a:ext cx="24" cy="39"/>
            </a:xfrm>
            <a:custGeom>
              <a:avLst/>
              <a:gdLst>
                <a:gd name="T0" fmla="*/ 0 w 24"/>
                <a:gd name="T1" fmla="*/ 0 h 42"/>
                <a:gd name="T2" fmla="*/ 8 w 24"/>
                <a:gd name="T3" fmla="*/ 23 h 42"/>
                <a:gd name="T4" fmla="*/ 8 w 24"/>
                <a:gd name="T5" fmla="*/ 29 h 42"/>
                <a:gd name="T6" fmla="*/ 17 w 24"/>
                <a:gd name="T7" fmla="*/ 23 h 42"/>
                <a:gd name="T8" fmla="*/ 23 w 24"/>
                <a:gd name="T9" fmla="*/ 6 h 42"/>
                <a:gd name="T10" fmla="*/ 17 w 24"/>
                <a:gd name="T11" fmla="*/ 0 h 42"/>
                <a:gd name="T12" fmla="*/ 0 w 24"/>
                <a:gd name="T13" fmla="*/ 0 h 42"/>
                <a:gd name="T14" fmla="*/ 0 60000 65536"/>
                <a:gd name="T15" fmla="*/ 0 60000 65536"/>
                <a:gd name="T16" fmla="*/ 0 60000 65536"/>
                <a:gd name="T17" fmla="*/ 0 60000 65536"/>
                <a:gd name="T18" fmla="*/ 0 60000 65536"/>
                <a:gd name="T19" fmla="*/ 0 60000 65536"/>
                <a:gd name="T20" fmla="*/ 0 60000 65536"/>
                <a:gd name="T21" fmla="*/ 0 w 24"/>
                <a:gd name="T22" fmla="*/ 0 h 42"/>
                <a:gd name="T23" fmla="*/ 24 w 24"/>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42">
                  <a:moveTo>
                    <a:pt x="0" y="0"/>
                  </a:moveTo>
                  <a:lnTo>
                    <a:pt x="8" y="33"/>
                  </a:lnTo>
                  <a:lnTo>
                    <a:pt x="8" y="41"/>
                  </a:lnTo>
                  <a:lnTo>
                    <a:pt x="17" y="33"/>
                  </a:lnTo>
                  <a:lnTo>
                    <a:pt x="23" y="9"/>
                  </a:lnTo>
                  <a:lnTo>
                    <a:pt x="17" y="0"/>
                  </a:lnTo>
                  <a:lnTo>
                    <a:pt x="0" y="0"/>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390" name="Freeform 1272"/>
            <p:cNvSpPr>
              <a:spLocks noChangeAspect="1"/>
            </p:cNvSpPr>
            <p:nvPr/>
          </p:nvSpPr>
          <p:spPr bwMode="auto">
            <a:xfrm>
              <a:off x="2681" y="2033"/>
              <a:ext cx="24" cy="39"/>
            </a:xfrm>
            <a:custGeom>
              <a:avLst/>
              <a:gdLst>
                <a:gd name="T0" fmla="*/ 0 w 24"/>
                <a:gd name="T1" fmla="*/ 0 h 42"/>
                <a:gd name="T2" fmla="*/ 8 w 24"/>
                <a:gd name="T3" fmla="*/ 23 h 42"/>
                <a:gd name="T4" fmla="*/ 8 w 24"/>
                <a:gd name="T5" fmla="*/ 29 h 42"/>
                <a:gd name="T6" fmla="*/ 17 w 24"/>
                <a:gd name="T7" fmla="*/ 23 h 42"/>
                <a:gd name="T8" fmla="*/ 23 w 24"/>
                <a:gd name="T9" fmla="*/ 6 h 42"/>
                <a:gd name="T10" fmla="*/ 17 w 24"/>
                <a:gd name="T11" fmla="*/ 0 h 42"/>
                <a:gd name="T12" fmla="*/ 0 w 24"/>
                <a:gd name="T13" fmla="*/ 0 h 42"/>
                <a:gd name="T14" fmla="*/ 0 60000 65536"/>
                <a:gd name="T15" fmla="*/ 0 60000 65536"/>
                <a:gd name="T16" fmla="*/ 0 60000 65536"/>
                <a:gd name="T17" fmla="*/ 0 60000 65536"/>
                <a:gd name="T18" fmla="*/ 0 60000 65536"/>
                <a:gd name="T19" fmla="*/ 0 60000 65536"/>
                <a:gd name="T20" fmla="*/ 0 60000 65536"/>
                <a:gd name="T21" fmla="*/ 0 w 24"/>
                <a:gd name="T22" fmla="*/ 0 h 42"/>
                <a:gd name="T23" fmla="*/ 24 w 24"/>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42">
                  <a:moveTo>
                    <a:pt x="0" y="0"/>
                  </a:moveTo>
                  <a:lnTo>
                    <a:pt x="8" y="33"/>
                  </a:lnTo>
                  <a:lnTo>
                    <a:pt x="8" y="41"/>
                  </a:lnTo>
                  <a:lnTo>
                    <a:pt x="17" y="33"/>
                  </a:lnTo>
                  <a:lnTo>
                    <a:pt x="23" y="9"/>
                  </a:lnTo>
                  <a:lnTo>
                    <a:pt x="17" y="0"/>
                  </a:lnTo>
                  <a:lnTo>
                    <a:pt x="0" y="0"/>
                  </a:lnTo>
                </a:path>
              </a:pathLst>
            </a:custGeom>
            <a:solidFill>
              <a:schemeClr val="accent3">
                <a:lumMod val="75000"/>
              </a:schemeClr>
            </a:solidFill>
            <a:ln w="12700" cap="rnd">
              <a:solidFill>
                <a:schemeClr val="bg2"/>
              </a:solidFill>
              <a:round/>
              <a:headEnd type="none" w="sm" len="sm"/>
              <a:tailEnd type="none" w="sm" len="sm"/>
            </a:ln>
          </p:spPr>
          <p:txBody>
            <a:bodyPr/>
            <a:lstStyle/>
            <a:p>
              <a:pPr eaLnBrk="0" hangingPunct="0"/>
              <a:endParaRPr lang="en-US"/>
            </a:p>
          </p:txBody>
        </p:sp>
        <p:sp>
          <p:nvSpPr>
            <p:cNvPr id="391" name="Freeform 1273"/>
            <p:cNvSpPr>
              <a:spLocks noChangeAspect="1"/>
            </p:cNvSpPr>
            <p:nvPr/>
          </p:nvSpPr>
          <p:spPr bwMode="auto">
            <a:xfrm>
              <a:off x="2738" y="2081"/>
              <a:ext cx="40" cy="25"/>
            </a:xfrm>
            <a:custGeom>
              <a:avLst/>
              <a:gdLst>
                <a:gd name="T0" fmla="*/ 0 w 40"/>
                <a:gd name="T1" fmla="*/ 0 h 27"/>
                <a:gd name="T2" fmla="*/ 0 w 40"/>
                <a:gd name="T3" fmla="*/ 6 h 27"/>
                <a:gd name="T4" fmla="*/ 30 w 40"/>
                <a:gd name="T5" fmla="*/ 18 h 27"/>
                <a:gd name="T6" fmla="*/ 39 w 40"/>
                <a:gd name="T7" fmla="*/ 0 h 27"/>
                <a:gd name="T8" fmla="*/ 21 w 40"/>
                <a:gd name="T9" fmla="*/ 0 h 27"/>
                <a:gd name="T10" fmla="*/ 5 w 40"/>
                <a:gd name="T11" fmla="*/ 0 h 27"/>
                <a:gd name="T12" fmla="*/ 0 w 40"/>
                <a:gd name="T13" fmla="*/ 0 h 27"/>
                <a:gd name="T14" fmla="*/ 0 60000 65536"/>
                <a:gd name="T15" fmla="*/ 0 60000 65536"/>
                <a:gd name="T16" fmla="*/ 0 60000 65536"/>
                <a:gd name="T17" fmla="*/ 0 60000 65536"/>
                <a:gd name="T18" fmla="*/ 0 60000 65536"/>
                <a:gd name="T19" fmla="*/ 0 60000 65536"/>
                <a:gd name="T20" fmla="*/ 0 60000 65536"/>
                <a:gd name="T21" fmla="*/ 0 w 40"/>
                <a:gd name="T22" fmla="*/ 0 h 27"/>
                <a:gd name="T23" fmla="*/ 40 w 40"/>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7">
                  <a:moveTo>
                    <a:pt x="0" y="0"/>
                  </a:moveTo>
                  <a:lnTo>
                    <a:pt x="0" y="8"/>
                  </a:lnTo>
                  <a:lnTo>
                    <a:pt x="30" y="26"/>
                  </a:lnTo>
                  <a:lnTo>
                    <a:pt x="39" y="0"/>
                  </a:lnTo>
                  <a:lnTo>
                    <a:pt x="21" y="0"/>
                  </a:lnTo>
                  <a:lnTo>
                    <a:pt x="5" y="0"/>
                  </a:lnTo>
                  <a:lnTo>
                    <a:pt x="0" y="0"/>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392" name="Freeform 1274"/>
            <p:cNvSpPr>
              <a:spLocks noChangeAspect="1"/>
            </p:cNvSpPr>
            <p:nvPr/>
          </p:nvSpPr>
          <p:spPr bwMode="auto">
            <a:xfrm>
              <a:off x="2738" y="2081"/>
              <a:ext cx="40" cy="25"/>
            </a:xfrm>
            <a:custGeom>
              <a:avLst/>
              <a:gdLst>
                <a:gd name="T0" fmla="*/ 0 w 40"/>
                <a:gd name="T1" fmla="*/ 0 h 27"/>
                <a:gd name="T2" fmla="*/ 0 w 40"/>
                <a:gd name="T3" fmla="*/ 6 h 27"/>
                <a:gd name="T4" fmla="*/ 30 w 40"/>
                <a:gd name="T5" fmla="*/ 18 h 27"/>
                <a:gd name="T6" fmla="*/ 39 w 40"/>
                <a:gd name="T7" fmla="*/ 0 h 27"/>
                <a:gd name="T8" fmla="*/ 21 w 40"/>
                <a:gd name="T9" fmla="*/ 0 h 27"/>
                <a:gd name="T10" fmla="*/ 5 w 40"/>
                <a:gd name="T11" fmla="*/ 0 h 27"/>
                <a:gd name="T12" fmla="*/ 0 w 40"/>
                <a:gd name="T13" fmla="*/ 0 h 27"/>
                <a:gd name="T14" fmla="*/ 0 60000 65536"/>
                <a:gd name="T15" fmla="*/ 0 60000 65536"/>
                <a:gd name="T16" fmla="*/ 0 60000 65536"/>
                <a:gd name="T17" fmla="*/ 0 60000 65536"/>
                <a:gd name="T18" fmla="*/ 0 60000 65536"/>
                <a:gd name="T19" fmla="*/ 0 60000 65536"/>
                <a:gd name="T20" fmla="*/ 0 60000 65536"/>
                <a:gd name="T21" fmla="*/ 0 w 40"/>
                <a:gd name="T22" fmla="*/ 0 h 27"/>
                <a:gd name="T23" fmla="*/ 40 w 40"/>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7">
                  <a:moveTo>
                    <a:pt x="0" y="0"/>
                  </a:moveTo>
                  <a:lnTo>
                    <a:pt x="0" y="8"/>
                  </a:lnTo>
                  <a:lnTo>
                    <a:pt x="30" y="26"/>
                  </a:lnTo>
                  <a:lnTo>
                    <a:pt x="39" y="0"/>
                  </a:lnTo>
                  <a:lnTo>
                    <a:pt x="21" y="0"/>
                  </a:lnTo>
                  <a:lnTo>
                    <a:pt x="5" y="0"/>
                  </a:lnTo>
                  <a:lnTo>
                    <a:pt x="0" y="0"/>
                  </a:lnTo>
                </a:path>
              </a:pathLst>
            </a:custGeom>
            <a:solidFill>
              <a:schemeClr val="accent3">
                <a:lumMod val="75000"/>
              </a:schemeClr>
            </a:solidFill>
            <a:ln w="12700" cap="rnd">
              <a:solidFill>
                <a:schemeClr val="bg2"/>
              </a:solidFill>
              <a:round/>
              <a:headEnd type="none" w="sm" len="sm"/>
              <a:tailEnd type="none" w="sm" len="sm"/>
            </a:ln>
          </p:spPr>
          <p:txBody>
            <a:bodyPr/>
            <a:lstStyle/>
            <a:p>
              <a:pPr eaLnBrk="0" hangingPunct="0"/>
              <a:endParaRPr lang="en-US"/>
            </a:p>
          </p:txBody>
        </p:sp>
        <p:sp>
          <p:nvSpPr>
            <p:cNvPr id="393" name="Freeform 1275"/>
            <p:cNvSpPr>
              <a:spLocks noChangeAspect="1"/>
            </p:cNvSpPr>
            <p:nvPr/>
          </p:nvSpPr>
          <p:spPr bwMode="auto">
            <a:xfrm>
              <a:off x="2847" y="2081"/>
              <a:ext cx="26" cy="25"/>
            </a:xfrm>
            <a:custGeom>
              <a:avLst/>
              <a:gdLst>
                <a:gd name="T0" fmla="*/ 0 w 26"/>
                <a:gd name="T1" fmla="*/ 6 h 27"/>
                <a:gd name="T2" fmla="*/ 10 w 26"/>
                <a:gd name="T3" fmla="*/ 6 h 27"/>
                <a:gd name="T4" fmla="*/ 10 w 26"/>
                <a:gd name="T5" fmla="*/ 18 h 27"/>
                <a:gd name="T6" fmla="*/ 17 w 26"/>
                <a:gd name="T7" fmla="*/ 18 h 27"/>
                <a:gd name="T8" fmla="*/ 25 w 26"/>
                <a:gd name="T9" fmla="*/ 18 h 27"/>
                <a:gd name="T10" fmla="*/ 17 w 26"/>
                <a:gd name="T11" fmla="*/ 6 h 27"/>
                <a:gd name="T12" fmla="*/ 25 w 26"/>
                <a:gd name="T13" fmla="*/ 11 h 27"/>
                <a:gd name="T14" fmla="*/ 25 w 26"/>
                <a:gd name="T15" fmla="*/ 6 h 27"/>
                <a:gd name="T16" fmla="*/ 10 w 26"/>
                <a:gd name="T17" fmla="*/ 0 h 27"/>
                <a:gd name="T18" fmla="*/ 0 w 26"/>
                <a:gd name="T19" fmla="*/ 6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27"/>
                <a:gd name="T32" fmla="*/ 26 w 26"/>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27">
                  <a:moveTo>
                    <a:pt x="0" y="8"/>
                  </a:moveTo>
                  <a:lnTo>
                    <a:pt x="10" y="8"/>
                  </a:lnTo>
                  <a:lnTo>
                    <a:pt x="10" y="26"/>
                  </a:lnTo>
                  <a:lnTo>
                    <a:pt x="17" y="26"/>
                  </a:lnTo>
                  <a:lnTo>
                    <a:pt x="25" y="26"/>
                  </a:lnTo>
                  <a:lnTo>
                    <a:pt x="17" y="8"/>
                  </a:lnTo>
                  <a:lnTo>
                    <a:pt x="25" y="16"/>
                  </a:lnTo>
                  <a:lnTo>
                    <a:pt x="25" y="8"/>
                  </a:lnTo>
                  <a:lnTo>
                    <a:pt x="10" y="0"/>
                  </a:lnTo>
                  <a:lnTo>
                    <a:pt x="0" y="8"/>
                  </a:lnTo>
                </a:path>
              </a:pathLst>
            </a:custGeom>
            <a:solidFill>
              <a:schemeClr val="accent3">
                <a:lumMod val="75000"/>
              </a:schemeClr>
            </a:solidFill>
            <a:ln w="9525" cap="rnd">
              <a:solidFill>
                <a:schemeClr val="bg2"/>
              </a:solidFill>
              <a:round/>
              <a:headEnd type="none" w="sm" len="sm"/>
              <a:tailEnd type="none" w="sm" len="sm"/>
            </a:ln>
          </p:spPr>
          <p:txBody>
            <a:bodyPr/>
            <a:lstStyle/>
            <a:p>
              <a:pPr eaLnBrk="0" hangingPunct="0"/>
              <a:endParaRPr lang="en-US"/>
            </a:p>
          </p:txBody>
        </p:sp>
        <p:sp>
          <p:nvSpPr>
            <p:cNvPr id="395" name="Freeform 1277"/>
            <p:cNvSpPr>
              <a:spLocks noChangeAspect="1"/>
            </p:cNvSpPr>
            <p:nvPr/>
          </p:nvSpPr>
          <p:spPr bwMode="auto">
            <a:xfrm>
              <a:off x="2983" y="2120"/>
              <a:ext cx="32" cy="18"/>
            </a:xfrm>
            <a:custGeom>
              <a:avLst/>
              <a:gdLst>
                <a:gd name="T0" fmla="*/ 0 w 33"/>
                <a:gd name="T1" fmla="*/ 8 h 18"/>
                <a:gd name="T2" fmla="*/ 9 w 33"/>
                <a:gd name="T3" fmla="*/ 17 h 18"/>
                <a:gd name="T4" fmla="*/ 16 w 33"/>
                <a:gd name="T5" fmla="*/ 17 h 18"/>
                <a:gd name="T6" fmla="*/ 19 w 33"/>
                <a:gd name="T7" fmla="*/ 8 h 18"/>
                <a:gd name="T8" fmla="*/ 27 w 33"/>
                <a:gd name="T9" fmla="*/ 0 h 18"/>
                <a:gd name="T10" fmla="*/ 0 w 33"/>
                <a:gd name="T11" fmla="*/ 8 h 18"/>
                <a:gd name="T12" fmla="*/ 0 60000 65536"/>
                <a:gd name="T13" fmla="*/ 0 60000 65536"/>
                <a:gd name="T14" fmla="*/ 0 60000 65536"/>
                <a:gd name="T15" fmla="*/ 0 60000 65536"/>
                <a:gd name="T16" fmla="*/ 0 60000 65536"/>
                <a:gd name="T17" fmla="*/ 0 60000 65536"/>
                <a:gd name="T18" fmla="*/ 0 w 33"/>
                <a:gd name="T19" fmla="*/ 0 h 18"/>
                <a:gd name="T20" fmla="*/ 33 w 33"/>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33" h="18">
                  <a:moveTo>
                    <a:pt x="0" y="8"/>
                  </a:moveTo>
                  <a:lnTo>
                    <a:pt x="9" y="17"/>
                  </a:lnTo>
                  <a:lnTo>
                    <a:pt x="16" y="17"/>
                  </a:lnTo>
                  <a:lnTo>
                    <a:pt x="24" y="8"/>
                  </a:lnTo>
                  <a:lnTo>
                    <a:pt x="32" y="0"/>
                  </a:lnTo>
                  <a:lnTo>
                    <a:pt x="0" y="8"/>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396" name="Freeform 1278"/>
            <p:cNvSpPr>
              <a:spLocks noChangeAspect="1"/>
            </p:cNvSpPr>
            <p:nvPr/>
          </p:nvSpPr>
          <p:spPr bwMode="auto">
            <a:xfrm>
              <a:off x="2983" y="2120"/>
              <a:ext cx="32" cy="18"/>
            </a:xfrm>
            <a:custGeom>
              <a:avLst/>
              <a:gdLst>
                <a:gd name="T0" fmla="*/ 0 w 33"/>
                <a:gd name="T1" fmla="*/ 8 h 18"/>
                <a:gd name="T2" fmla="*/ 9 w 33"/>
                <a:gd name="T3" fmla="*/ 17 h 18"/>
                <a:gd name="T4" fmla="*/ 16 w 33"/>
                <a:gd name="T5" fmla="*/ 17 h 18"/>
                <a:gd name="T6" fmla="*/ 19 w 33"/>
                <a:gd name="T7" fmla="*/ 8 h 18"/>
                <a:gd name="T8" fmla="*/ 27 w 33"/>
                <a:gd name="T9" fmla="*/ 0 h 18"/>
                <a:gd name="T10" fmla="*/ 0 w 33"/>
                <a:gd name="T11" fmla="*/ 8 h 18"/>
                <a:gd name="T12" fmla="*/ 0 60000 65536"/>
                <a:gd name="T13" fmla="*/ 0 60000 65536"/>
                <a:gd name="T14" fmla="*/ 0 60000 65536"/>
                <a:gd name="T15" fmla="*/ 0 60000 65536"/>
                <a:gd name="T16" fmla="*/ 0 60000 65536"/>
                <a:gd name="T17" fmla="*/ 0 60000 65536"/>
                <a:gd name="T18" fmla="*/ 0 w 33"/>
                <a:gd name="T19" fmla="*/ 0 h 18"/>
                <a:gd name="T20" fmla="*/ 33 w 33"/>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33" h="18">
                  <a:moveTo>
                    <a:pt x="0" y="8"/>
                  </a:moveTo>
                  <a:lnTo>
                    <a:pt x="9" y="17"/>
                  </a:lnTo>
                  <a:lnTo>
                    <a:pt x="16" y="17"/>
                  </a:lnTo>
                  <a:lnTo>
                    <a:pt x="24" y="8"/>
                  </a:lnTo>
                  <a:lnTo>
                    <a:pt x="32" y="0"/>
                  </a:lnTo>
                  <a:lnTo>
                    <a:pt x="0" y="8"/>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397" name="Freeform 1279"/>
            <p:cNvSpPr>
              <a:spLocks noChangeAspect="1"/>
            </p:cNvSpPr>
            <p:nvPr/>
          </p:nvSpPr>
          <p:spPr bwMode="auto">
            <a:xfrm>
              <a:off x="2613" y="2048"/>
              <a:ext cx="16" cy="16"/>
            </a:xfrm>
            <a:custGeom>
              <a:avLst/>
              <a:gdLst>
                <a:gd name="T0" fmla="*/ 0 w 17"/>
                <a:gd name="T1" fmla="*/ 7 h 17"/>
                <a:gd name="T2" fmla="*/ 6 w 17"/>
                <a:gd name="T3" fmla="*/ 11 h 17"/>
                <a:gd name="T4" fmla="*/ 11 w 17"/>
                <a:gd name="T5" fmla="*/ 7 h 17"/>
                <a:gd name="T6" fmla="*/ 6 w 17"/>
                <a:gd name="T7" fmla="*/ 0 h 17"/>
                <a:gd name="T8" fmla="*/ 0 w 17"/>
                <a:gd name="T9" fmla="*/ 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7"/>
                  </a:moveTo>
                  <a:lnTo>
                    <a:pt x="6" y="16"/>
                  </a:lnTo>
                  <a:lnTo>
                    <a:pt x="16" y="7"/>
                  </a:lnTo>
                  <a:lnTo>
                    <a:pt x="6" y="0"/>
                  </a:lnTo>
                  <a:lnTo>
                    <a:pt x="0" y="7"/>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398" name="Freeform 1280"/>
            <p:cNvSpPr>
              <a:spLocks noChangeAspect="1"/>
            </p:cNvSpPr>
            <p:nvPr/>
          </p:nvSpPr>
          <p:spPr bwMode="auto">
            <a:xfrm>
              <a:off x="2613" y="2048"/>
              <a:ext cx="16" cy="16"/>
            </a:xfrm>
            <a:custGeom>
              <a:avLst/>
              <a:gdLst>
                <a:gd name="T0" fmla="*/ 0 w 17"/>
                <a:gd name="T1" fmla="*/ 7 h 17"/>
                <a:gd name="T2" fmla="*/ 6 w 17"/>
                <a:gd name="T3" fmla="*/ 11 h 17"/>
                <a:gd name="T4" fmla="*/ 11 w 17"/>
                <a:gd name="T5" fmla="*/ 7 h 17"/>
                <a:gd name="T6" fmla="*/ 6 w 17"/>
                <a:gd name="T7" fmla="*/ 0 h 17"/>
                <a:gd name="T8" fmla="*/ 0 w 17"/>
                <a:gd name="T9" fmla="*/ 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7"/>
                  </a:moveTo>
                  <a:lnTo>
                    <a:pt x="6" y="16"/>
                  </a:lnTo>
                  <a:lnTo>
                    <a:pt x="16" y="7"/>
                  </a:lnTo>
                  <a:lnTo>
                    <a:pt x="6" y="0"/>
                  </a:lnTo>
                  <a:lnTo>
                    <a:pt x="0" y="7"/>
                  </a:lnTo>
                </a:path>
              </a:pathLst>
            </a:custGeom>
            <a:solidFill>
              <a:schemeClr val="accent3">
                <a:lumMod val="75000"/>
              </a:schemeClr>
            </a:solidFill>
            <a:ln w="12700" cap="rnd">
              <a:solidFill>
                <a:schemeClr val="bg2"/>
              </a:solidFill>
              <a:round/>
              <a:headEnd type="none" w="sm" len="sm"/>
              <a:tailEnd type="none" w="sm" len="sm"/>
            </a:ln>
          </p:spPr>
          <p:txBody>
            <a:bodyPr/>
            <a:lstStyle/>
            <a:p>
              <a:pPr eaLnBrk="0" hangingPunct="0"/>
              <a:endParaRPr lang="en-US"/>
            </a:p>
          </p:txBody>
        </p:sp>
        <p:sp>
          <p:nvSpPr>
            <p:cNvPr id="399" name="Freeform 1281"/>
            <p:cNvSpPr>
              <a:spLocks noChangeAspect="1"/>
            </p:cNvSpPr>
            <p:nvPr/>
          </p:nvSpPr>
          <p:spPr bwMode="auto">
            <a:xfrm>
              <a:off x="3999" y="2742"/>
              <a:ext cx="507" cy="403"/>
            </a:xfrm>
            <a:custGeom>
              <a:avLst/>
              <a:gdLst>
                <a:gd name="T0" fmla="*/ 46 w 509"/>
                <a:gd name="T1" fmla="*/ 272 h 426"/>
                <a:gd name="T2" fmla="*/ 86 w 509"/>
                <a:gd name="T3" fmla="*/ 252 h 426"/>
                <a:gd name="T4" fmla="*/ 130 w 509"/>
                <a:gd name="T5" fmla="*/ 245 h 426"/>
                <a:gd name="T6" fmla="*/ 223 w 509"/>
                <a:gd name="T7" fmla="*/ 226 h 426"/>
                <a:gd name="T8" fmla="*/ 257 w 509"/>
                <a:gd name="T9" fmla="*/ 245 h 426"/>
                <a:gd name="T10" fmla="*/ 279 w 509"/>
                <a:gd name="T11" fmla="*/ 272 h 426"/>
                <a:gd name="T12" fmla="*/ 303 w 509"/>
                <a:gd name="T13" fmla="*/ 252 h 426"/>
                <a:gd name="T14" fmla="*/ 303 w 509"/>
                <a:gd name="T15" fmla="*/ 272 h 426"/>
                <a:gd name="T16" fmla="*/ 312 w 509"/>
                <a:gd name="T17" fmla="*/ 272 h 426"/>
                <a:gd name="T18" fmla="*/ 320 w 509"/>
                <a:gd name="T19" fmla="*/ 276 h 426"/>
                <a:gd name="T20" fmla="*/ 327 w 509"/>
                <a:gd name="T21" fmla="*/ 297 h 426"/>
                <a:gd name="T22" fmla="*/ 351 w 509"/>
                <a:gd name="T23" fmla="*/ 308 h 426"/>
                <a:gd name="T24" fmla="*/ 376 w 509"/>
                <a:gd name="T25" fmla="*/ 317 h 426"/>
                <a:gd name="T26" fmla="*/ 385 w 509"/>
                <a:gd name="T27" fmla="*/ 308 h 426"/>
                <a:gd name="T28" fmla="*/ 395 w 509"/>
                <a:gd name="T29" fmla="*/ 317 h 426"/>
                <a:gd name="T30" fmla="*/ 425 w 509"/>
                <a:gd name="T31" fmla="*/ 304 h 426"/>
                <a:gd name="T32" fmla="*/ 458 w 509"/>
                <a:gd name="T33" fmla="*/ 276 h 426"/>
                <a:gd name="T34" fmla="*/ 498 w 509"/>
                <a:gd name="T35" fmla="*/ 193 h 426"/>
                <a:gd name="T36" fmla="*/ 473 w 509"/>
                <a:gd name="T37" fmla="*/ 143 h 426"/>
                <a:gd name="T38" fmla="*/ 458 w 509"/>
                <a:gd name="T39" fmla="*/ 124 h 426"/>
                <a:gd name="T40" fmla="*/ 449 w 509"/>
                <a:gd name="T41" fmla="*/ 124 h 426"/>
                <a:gd name="T42" fmla="*/ 409 w 509"/>
                <a:gd name="T43" fmla="*/ 83 h 426"/>
                <a:gd name="T44" fmla="*/ 395 w 509"/>
                <a:gd name="T45" fmla="*/ 59 h 426"/>
                <a:gd name="T46" fmla="*/ 385 w 509"/>
                <a:gd name="T47" fmla="*/ 40 h 426"/>
                <a:gd name="T48" fmla="*/ 366 w 509"/>
                <a:gd name="T49" fmla="*/ 0 h 426"/>
                <a:gd name="T50" fmla="*/ 351 w 509"/>
                <a:gd name="T51" fmla="*/ 11 h 426"/>
                <a:gd name="T52" fmla="*/ 345 w 509"/>
                <a:gd name="T53" fmla="*/ 71 h 426"/>
                <a:gd name="T54" fmla="*/ 296 w 509"/>
                <a:gd name="T55" fmla="*/ 52 h 426"/>
                <a:gd name="T56" fmla="*/ 287 w 509"/>
                <a:gd name="T57" fmla="*/ 44 h 426"/>
                <a:gd name="T58" fmla="*/ 279 w 509"/>
                <a:gd name="T59" fmla="*/ 26 h 426"/>
                <a:gd name="T60" fmla="*/ 296 w 509"/>
                <a:gd name="T61" fmla="*/ 11 h 426"/>
                <a:gd name="T62" fmla="*/ 279 w 509"/>
                <a:gd name="T63" fmla="*/ 20 h 426"/>
                <a:gd name="T64" fmla="*/ 272 w 509"/>
                <a:gd name="T65" fmla="*/ 11 h 426"/>
                <a:gd name="T66" fmla="*/ 240 w 509"/>
                <a:gd name="T67" fmla="*/ 11 h 426"/>
                <a:gd name="T68" fmla="*/ 216 w 509"/>
                <a:gd name="T69" fmla="*/ 11 h 426"/>
                <a:gd name="T70" fmla="*/ 208 w 509"/>
                <a:gd name="T71" fmla="*/ 26 h 426"/>
                <a:gd name="T72" fmla="*/ 201 w 509"/>
                <a:gd name="T73" fmla="*/ 40 h 426"/>
                <a:gd name="T74" fmla="*/ 184 w 509"/>
                <a:gd name="T75" fmla="*/ 40 h 426"/>
                <a:gd name="T76" fmla="*/ 184 w 509"/>
                <a:gd name="T77" fmla="*/ 40 h 426"/>
                <a:gd name="T78" fmla="*/ 168 w 509"/>
                <a:gd name="T79" fmla="*/ 32 h 426"/>
                <a:gd name="T80" fmla="*/ 144 w 509"/>
                <a:gd name="T81" fmla="*/ 40 h 426"/>
                <a:gd name="T82" fmla="*/ 130 w 509"/>
                <a:gd name="T83" fmla="*/ 59 h 426"/>
                <a:gd name="T84" fmla="*/ 130 w 509"/>
                <a:gd name="T85" fmla="*/ 63 h 426"/>
                <a:gd name="T86" fmla="*/ 125 w 509"/>
                <a:gd name="T87" fmla="*/ 59 h 426"/>
                <a:gd name="T88" fmla="*/ 118 w 509"/>
                <a:gd name="T89" fmla="*/ 77 h 426"/>
                <a:gd name="T90" fmla="*/ 38 w 509"/>
                <a:gd name="T91" fmla="*/ 104 h 426"/>
                <a:gd name="T92" fmla="*/ 7 w 509"/>
                <a:gd name="T93" fmla="*/ 115 h 426"/>
                <a:gd name="T94" fmla="*/ 7 w 509"/>
                <a:gd name="T95" fmla="*/ 135 h 426"/>
                <a:gd name="T96" fmla="*/ 14 w 509"/>
                <a:gd name="T97" fmla="*/ 167 h 426"/>
                <a:gd name="T98" fmla="*/ 7 w 509"/>
                <a:gd name="T99" fmla="*/ 167 h 426"/>
                <a:gd name="T100" fmla="*/ 22 w 509"/>
                <a:gd name="T101" fmla="*/ 200 h 426"/>
                <a:gd name="T102" fmla="*/ 29 w 509"/>
                <a:gd name="T103" fmla="*/ 245 h 426"/>
                <a:gd name="T104" fmla="*/ 22 w 509"/>
                <a:gd name="T105" fmla="*/ 258 h 4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09"/>
                <a:gd name="T160" fmla="*/ 0 h 426"/>
                <a:gd name="T161" fmla="*/ 509 w 509"/>
                <a:gd name="T162" fmla="*/ 426 h 42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09" h="426">
                  <a:moveTo>
                    <a:pt x="22" y="340"/>
                  </a:moveTo>
                  <a:lnTo>
                    <a:pt x="46" y="358"/>
                  </a:lnTo>
                  <a:lnTo>
                    <a:pt x="62" y="358"/>
                  </a:lnTo>
                  <a:lnTo>
                    <a:pt x="86" y="332"/>
                  </a:lnTo>
                  <a:lnTo>
                    <a:pt x="125" y="332"/>
                  </a:lnTo>
                  <a:lnTo>
                    <a:pt x="135" y="324"/>
                  </a:lnTo>
                  <a:lnTo>
                    <a:pt x="165" y="307"/>
                  </a:lnTo>
                  <a:lnTo>
                    <a:pt x="228" y="298"/>
                  </a:lnTo>
                  <a:lnTo>
                    <a:pt x="262" y="314"/>
                  </a:lnTo>
                  <a:lnTo>
                    <a:pt x="262" y="324"/>
                  </a:lnTo>
                  <a:lnTo>
                    <a:pt x="268" y="324"/>
                  </a:lnTo>
                  <a:lnTo>
                    <a:pt x="284" y="358"/>
                  </a:lnTo>
                  <a:lnTo>
                    <a:pt x="308" y="314"/>
                  </a:lnTo>
                  <a:lnTo>
                    <a:pt x="308" y="332"/>
                  </a:lnTo>
                  <a:lnTo>
                    <a:pt x="301" y="358"/>
                  </a:lnTo>
                  <a:lnTo>
                    <a:pt x="308" y="358"/>
                  </a:lnTo>
                  <a:lnTo>
                    <a:pt x="308" y="340"/>
                  </a:lnTo>
                  <a:lnTo>
                    <a:pt x="317" y="358"/>
                  </a:lnTo>
                  <a:lnTo>
                    <a:pt x="308" y="366"/>
                  </a:lnTo>
                  <a:lnTo>
                    <a:pt x="325" y="366"/>
                  </a:lnTo>
                  <a:lnTo>
                    <a:pt x="332" y="382"/>
                  </a:lnTo>
                  <a:lnTo>
                    <a:pt x="332" y="392"/>
                  </a:lnTo>
                  <a:lnTo>
                    <a:pt x="340" y="400"/>
                  </a:lnTo>
                  <a:lnTo>
                    <a:pt x="356" y="408"/>
                  </a:lnTo>
                  <a:lnTo>
                    <a:pt x="371" y="408"/>
                  </a:lnTo>
                  <a:lnTo>
                    <a:pt x="381" y="418"/>
                  </a:lnTo>
                  <a:lnTo>
                    <a:pt x="395" y="400"/>
                  </a:lnTo>
                  <a:lnTo>
                    <a:pt x="395" y="408"/>
                  </a:lnTo>
                  <a:lnTo>
                    <a:pt x="405" y="408"/>
                  </a:lnTo>
                  <a:lnTo>
                    <a:pt x="405" y="418"/>
                  </a:lnTo>
                  <a:lnTo>
                    <a:pt x="419" y="425"/>
                  </a:lnTo>
                  <a:lnTo>
                    <a:pt x="435" y="400"/>
                  </a:lnTo>
                  <a:lnTo>
                    <a:pt x="459" y="400"/>
                  </a:lnTo>
                  <a:lnTo>
                    <a:pt x="468" y="366"/>
                  </a:lnTo>
                  <a:lnTo>
                    <a:pt x="499" y="290"/>
                  </a:lnTo>
                  <a:lnTo>
                    <a:pt x="508" y="255"/>
                  </a:lnTo>
                  <a:lnTo>
                    <a:pt x="499" y="213"/>
                  </a:lnTo>
                  <a:lnTo>
                    <a:pt x="483" y="189"/>
                  </a:lnTo>
                  <a:lnTo>
                    <a:pt x="474" y="179"/>
                  </a:lnTo>
                  <a:lnTo>
                    <a:pt x="468" y="163"/>
                  </a:lnTo>
                  <a:lnTo>
                    <a:pt x="459" y="152"/>
                  </a:lnTo>
                  <a:lnTo>
                    <a:pt x="459" y="163"/>
                  </a:lnTo>
                  <a:lnTo>
                    <a:pt x="444" y="137"/>
                  </a:lnTo>
                  <a:lnTo>
                    <a:pt x="419" y="110"/>
                  </a:lnTo>
                  <a:lnTo>
                    <a:pt x="410" y="84"/>
                  </a:lnTo>
                  <a:lnTo>
                    <a:pt x="405" y="78"/>
                  </a:lnTo>
                  <a:lnTo>
                    <a:pt x="405" y="58"/>
                  </a:lnTo>
                  <a:lnTo>
                    <a:pt x="395" y="52"/>
                  </a:lnTo>
                  <a:lnTo>
                    <a:pt x="381" y="52"/>
                  </a:lnTo>
                  <a:lnTo>
                    <a:pt x="371" y="0"/>
                  </a:lnTo>
                  <a:lnTo>
                    <a:pt x="365" y="0"/>
                  </a:lnTo>
                  <a:lnTo>
                    <a:pt x="356" y="16"/>
                  </a:lnTo>
                  <a:lnTo>
                    <a:pt x="356" y="58"/>
                  </a:lnTo>
                  <a:lnTo>
                    <a:pt x="350" y="94"/>
                  </a:lnTo>
                  <a:lnTo>
                    <a:pt x="332" y="94"/>
                  </a:lnTo>
                  <a:lnTo>
                    <a:pt x="301" y="68"/>
                  </a:lnTo>
                  <a:lnTo>
                    <a:pt x="292" y="68"/>
                  </a:lnTo>
                  <a:lnTo>
                    <a:pt x="292" y="58"/>
                  </a:lnTo>
                  <a:lnTo>
                    <a:pt x="277" y="58"/>
                  </a:lnTo>
                  <a:lnTo>
                    <a:pt x="284" y="36"/>
                  </a:lnTo>
                  <a:lnTo>
                    <a:pt x="292" y="36"/>
                  </a:lnTo>
                  <a:lnTo>
                    <a:pt x="301" y="16"/>
                  </a:lnTo>
                  <a:lnTo>
                    <a:pt x="292" y="16"/>
                  </a:lnTo>
                  <a:lnTo>
                    <a:pt x="284" y="25"/>
                  </a:lnTo>
                  <a:lnTo>
                    <a:pt x="284" y="16"/>
                  </a:lnTo>
                  <a:lnTo>
                    <a:pt x="277" y="16"/>
                  </a:lnTo>
                  <a:lnTo>
                    <a:pt x="237" y="9"/>
                  </a:lnTo>
                  <a:lnTo>
                    <a:pt x="245" y="16"/>
                  </a:lnTo>
                  <a:lnTo>
                    <a:pt x="237" y="16"/>
                  </a:lnTo>
                  <a:lnTo>
                    <a:pt x="221" y="16"/>
                  </a:lnTo>
                  <a:lnTo>
                    <a:pt x="213" y="25"/>
                  </a:lnTo>
                  <a:lnTo>
                    <a:pt x="213" y="36"/>
                  </a:lnTo>
                  <a:lnTo>
                    <a:pt x="206" y="36"/>
                  </a:lnTo>
                  <a:lnTo>
                    <a:pt x="206" y="52"/>
                  </a:lnTo>
                  <a:lnTo>
                    <a:pt x="206" y="58"/>
                  </a:lnTo>
                  <a:lnTo>
                    <a:pt x="189" y="52"/>
                  </a:lnTo>
                  <a:lnTo>
                    <a:pt x="189" y="58"/>
                  </a:lnTo>
                  <a:lnTo>
                    <a:pt x="189" y="52"/>
                  </a:lnTo>
                  <a:lnTo>
                    <a:pt x="182" y="42"/>
                  </a:lnTo>
                  <a:lnTo>
                    <a:pt x="173" y="42"/>
                  </a:lnTo>
                  <a:lnTo>
                    <a:pt x="157" y="52"/>
                  </a:lnTo>
                  <a:lnTo>
                    <a:pt x="149" y="52"/>
                  </a:lnTo>
                  <a:lnTo>
                    <a:pt x="142" y="78"/>
                  </a:lnTo>
                  <a:lnTo>
                    <a:pt x="135" y="78"/>
                  </a:lnTo>
                  <a:lnTo>
                    <a:pt x="125" y="78"/>
                  </a:lnTo>
                  <a:lnTo>
                    <a:pt x="135" y="84"/>
                  </a:lnTo>
                  <a:lnTo>
                    <a:pt x="125" y="94"/>
                  </a:lnTo>
                  <a:lnTo>
                    <a:pt x="125" y="78"/>
                  </a:lnTo>
                  <a:lnTo>
                    <a:pt x="110" y="94"/>
                  </a:lnTo>
                  <a:lnTo>
                    <a:pt x="118" y="102"/>
                  </a:lnTo>
                  <a:lnTo>
                    <a:pt x="93" y="120"/>
                  </a:lnTo>
                  <a:lnTo>
                    <a:pt x="38" y="137"/>
                  </a:lnTo>
                  <a:lnTo>
                    <a:pt x="14" y="163"/>
                  </a:lnTo>
                  <a:lnTo>
                    <a:pt x="7" y="152"/>
                  </a:lnTo>
                  <a:lnTo>
                    <a:pt x="7" y="163"/>
                  </a:lnTo>
                  <a:lnTo>
                    <a:pt x="7" y="179"/>
                  </a:lnTo>
                  <a:lnTo>
                    <a:pt x="0" y="179"/>
                  </a:lnTo>
                  <a:lnTo>
                    <a:pt x="14" y="221"/>
                  </a:lnTo>
                  <a:lnTo>
                    <a:pt x="7" y="205"/>
                  </a:lnTo>
                  <a:lnTo>
                    <a:pt x="7" y="221"/>
                  </a:lnTo>
                  <a:lnTo>
                    <a:pt x="0" y="213"/>
                  </a:lnTo>
                  <a:lnTo>
                    <a:pt x="22" y="263"/>
                  </a:lnTo>
                  <a:lnTo>
                    <a:pt x="29" y="298"/>
                  </a:lnTo>
                  <a:lnTo>
                    <a:pt x="29" y="324"/>
                  </a:lnTo>
                  <a:lnTo>
                    <a:pt x="22" y="332"/>
                  </a:lnTo>
                  <a:lnTo>
                    <a:pt x="22" y="340"/>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400" name="Freeform 1282"/>
            <p:cNvSpPr>
              <a:spLocks noChangeAspect="1"/>
            </p:cNvSpPr>
            <p:nvPr/>
          </p:nvSpPr>
          <p:spPr bwMode="auto">
            <a:xfrm>
              <a:off x="3999" y="2742"/>
              <a:ext cx="507" cy="403"/>
            </a:xfrm>
            <a:custGeom>
              <a:avLst/>
              <a:gdLst>
                <a:gd name="T0" fmla="*/ 46 w 509"/>
                <a:gd name="T1" fmla="*/ 272 h 426"/>
                <a:gd name="T2" fmla="*/ 86 w 509"/>
                <a:gd name="T3" fmla="*/ 252 h 426"/>
                <a:gd name="T4" fmla="*/ 130 w 509"/>
                <a:gd name="T5" fmla="*/ 245 h 426"/>
                <a:gd name="T6" fmla="*/ 223 w 509"/>
                <a:gd name="T7" fmla="*/ 226 h 426"/>
                <a:gd name="T8" fmla="*/ 257 w 509"/>
                <a:gd name="T9" fmla="*/ 245 h 426"/>
                <a:gd name="T10" fmla="*/ 279 w 509"/>
                <a:gd name="T11" fmla="*/ 272 h 426"/>
                <a:gd name="T12" fmla="*/ 303 w 509"/>
                <a:gd name="T13" fmla="*/ 252 h 426"/>
                <a:gd name="T14" fmla="*/ 303 w 509"/>
                <a:gd name="T15" fmla="*/ 272 h 426"/>
                <a:gd name="T16" fmla="*/ 312 w 509"/>
                <a:gd name="T17" fmla="*/ 272 h 426"/>
                <a:gd name="T18" fmla="*/ 320 w 509"/>
                <a:gd name="T19" fmla="*/ 276 h 426"/>
                <a:gd name="T20" fmla="*/ 327 w 509"/>
                <a:gd name="T21" fmla="*/ 297 h 426"/>
                <a:gd name="T22" fmla="*/ 351 w 509"/>
                <a:gd name="T23" fmla="*/ 308 h 426"/>
                <a:gd name="T24" fmla="*/ 376 w 509"/>
                <a:gd name="T25" fmla="*/ 317 h 426"/>
                <a:gd name="T26" fmla="*/ 385 w 509"/>
                <a:gd name="T27" fmla="*/ 308 h 426"/>
                <a:gd name="T28" fmla="*/ 395 w 509"/>
                <a:gd name="T29" fmla="*/ 317 h 426"/>
                <a:gd name="T30" fmla="*/ 425 w 509"/>
                <a:gd name="T31" fmla="*/ 304 h 426"/>
                <a:gd name="T32" fmla="*/ 458 w 509"/>
                <a:gd name="T33" fmla="*/ 276 h 426"/>
                <a:gd name="T34" fmla="*/ 498 w 509"/>
                <a:gd name="T35" fmla="*/ 193 h 426"/>
                <a:gd name="T36" fmla="*/ 473 w 509"/>
                <a:gd name="T37" fmla="*/ 143 h 426"/>
                <a:gd name="T38" fmla="*/ 458 w 509"/>
                <a:gd name="T39" fmla="*/ 124 h 426"/>
                <a:gd name="T40" fmla="*/ 449 w 509"/>
                <a:gd name="T41" fmla="*/ 124 h 426"/>
                <a:gd name="T42" fmla="*/ 409 w 509"/>
                <a:gd name="T43" fmla="*/ 83 h 426"/>
                <a:gd name="T44" fmla="*/ 395 w 509"/>
                <a:gd name="T45" fmla="*/ 59 h 426"/>
                <a:gd name="T46" fmla="*/ 385 w 509"/>
                <a:gd name="T47" fmla="*/ 40 h 426"/>
                <a:gd name="T48" fmla="*/ 366 w 509"/>
                <a:gd name="T49" fmla="*/ 0 h 426"/>
                <a:gd name="T50" fmla="*/ 351 w 509"/>
                <a:gd name="T51" fmla="*/ 11 h 426"/>
                <a:gd name="T52" fmla="*/ 345 w 509"/>
                <a:gd name="T53" fmla="*/ 71 h 426"/>
                <a:gd name="T54" fmla="*/ 296 w 509"/>
                <a:gd name="T55" fmla="*/ 52 h 426"/>
                <a:gd name="T56" fmla="*/ 287 w 509"/>
                <a:gd name="T57" fmla="*/ 44 h 426"/>
                <a:gd name="T58" fmla="*/ 279 w 509"/>
                <a:gd name="T59" fmla="*/ 26 h 426"/>
                <a:gd name="T60" fmla="*/ 296 w 509"/>
                <a:gd name="T61" fmla="*/ 11 h 426"/>
                <a:gd name="T62" fmla="*/ 279 w 509"/>
                <a:gd name="T63" fmla="*/ 20 h 426"/>
                <a:gd name="T64" fmla="*/ 272 w 509"/>
                <a:gd name="T65" fmla="*/ 11 h 426"/>
                <a:gd name="T66" fmla="*/ 240 w 509"/>
                <a:gd name="T67" fmla="*/ 11 h 426"/>
                <a:gd name="T68" fmla="*/ 216 w 509"/>
                <a:gd name="T69" fmla="*/ 11 h 426"/>
                <a:gd name="T70" fmla="*/ 208 w 509"/>
                <a:gd name="T71" fmla="*/ 26 h 426"/>
                <a:gd name="T72" fmla="*/ 201 w 509"/>
                <a:gd name="T73" fmla="*/ 40 h 426"/>
                <a:gd name="T74" fmla="*/ 184 w 509"/>
                <a:gd name="T75" fmla="*/ 40 h 426"/>
                <a:gd name="T76" fmla="*/ 184 w 509"/>
                <a:gd name="T77" fmla="*/ 40 h 426"/>
                <a:gd name="T78" fmla="*/ 168 w 509"/>
                <a:gd name="T79" fmla="*/ 32 h 426"/>
                <a:gd name="T80" fmla="*/ 144 w 509"/>
                <a:gd name="T81" fmla="*/ 40 h 426"/>
                <a:gd name="T82" fmla="*/ 130 w 509"/>
                <a:gd name="T83" fmla="*/ 59 h 426"/>
                <a:gd name="T84" fmla="*/ 130 w 509"/>
                <a:gd name="T85" fmla="*/ 63 h 426"/>
                <a:gd name="T86" fmla="*/ 125 w 509"/>
                <a:gd name="T87" fmla="*/ 59 h 426"/>
                <a:gd name="T88" fmla="*/ 118 w 509"/>
                <a:gd name="T89" fmla="*/ 77 h 426"/>
                <a:gd name="T90" fmla="*/ 38 w 509"/>
                <a:gd name="T91" fmla="*/ 104 h 426"/>
                <a:gd name="T92" fmla="*/ 7 w 509"/>
                <a:gd name="T93" fmla="*/ 115 h 426"/>
                <a:gd name="T94" fmla="*/ 7 w 509"/>
                <a:gd name="T95" fmla="*/ 135 h 426"/>
                <a:gd name="T96" fmla="*/ 14 w 509"/>
                <a:gd name="T97" fmla="*/ 167 h 426"/>
                <a:gd name="T98" fmla="*/ 7 w 509"/>
                <a:gd name="T99" fmla="*/ 167 h 426"/>
                <a:gd name="T100" fmla="*/ 22 w 509"/>
                <a:gd name="T101" fmla="*/ 200 h 426"/>
                <a:gd name="T102" fmla="*/ 29 w 509"/>
                <a:gd name="T103" fmla="*/ 245 h 426"/>
                <a:gd name="T104" fmla="*/ 22 w 509"/>
                <a:gd name="T105" fmla="*/ 258 h 4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09"/>
                <a:gd name="T160" fmla="*/ 0 h 426"/>
                <a:gd name="T161" fmla="*/ 509 w 509"/>
                <a:gd name="T162" fmla="*/ 426 h 42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09" h="426">
                  <a:moveTo>
                    <a:pt x="22" y="340"/>
                  </a:moveTo>
                  <a:lnTo>
                    <a:pt x="46" y="358"/>
                  </a:lnTo>
                  <a:lnTo>
                    <a:pt x="62" y="358"/>
                  </a:lnTo>
                  <a:lnTo>
                    <a:pt x="86" y="332"/>
                  </a:lnTo>
                  <a:lnTo>
                    <a:pt x="125" y="332"/>
                  </a:lnTo>
                  <a:lnTo>
                    <a:pt x="135" y="324"/>
                  </a:lnTo>
                  <a:lnTo>
                    <a:pt x="165" y="307"/>
                  </a:lnTo>
                  <a:lnTo>
                    <a:pt x="228" y="298"/>
                  </a:lnTo>
                  <a:lnTo>
                    <a:pt x="262" y="314"/>
                  </a:lnTo>
                  <a:lnTo>
                    <a:pt x="262" y="324"/>
                  </a:lnTo>
                  <a:lnTo>
                    <a:pt x="268" y="324"/>
                  </a:lnTo>
                  <a:lnTo>
                    <a:pt x="284" y="358"/>
                  </a:lnTo>
                  <a:lnTo>
                    <a:pt x="308" y="314"/>
                  </a:lnTo>
                  <a:lnTo>
                    <a:pt x="308" y="332"/>
                  </a:lnTo>
                  <a:lnTo>
                    <a:pt x="301" y="358"/>
                  </a:lnTo>
                  <a:lnTo>
                    <a:pt x="308" y="358"/>
                  </a:lnTo>
                  <a:lnTo>
                    <a:pt x="308" y="340"/>
                  </a:lnTo>
                  <a:lnTo>
                    <a:pt x="317" y="358"/>
                  </a:lnTo>
                  <a:lnTo>
                    <a:pt x="308" y="366"/>
                  </a:lnTo>
                  <a:lnTo>
                    <a:pt x="325" y="366"/>
                  </a:lnTo>
                  <a:lnTo>
                    <a:pt x="332" y="382"/>
                  </a:lnTo>
                  <a:lnTo>
                    <a:pt x="332" y="392"/>
                  </a:lnTo>
                  <a:lnTo>
                    <a:pt x="340" y="400"/>
                  </a:lnTo>
                  <a:lnTo>
                    <a:pt x="356" y="408"/>
                  </a:lnTo>
                  <a:lnTo>
                    <a:pt x="371" y="408"/>
                  </a:lnTo>
                  <a:lnTo>
                    <a:pt x="381" y="418"/>
                  </a:lnTo>
                  <a:lnTo>
                    <a:pt x="395" y="400"/>
                  </a:lnTo>
                  <a:lnTo>
                    <a:pt x="395" y="408"/>
                  </a:lnTo>
                  <a:lnTo>
                    <a:pt x="405" y="408"/>
                  </a:lnTo>
                  <a:lnTo>
                    <a:pt x="405" y="418"/>
                  </a:lnTo>
                  <a:lnTo>
                    <a:pt x="419" y="425"/>
                  </a:lnTo>
                  <a:lnTo>
                    <a:pt x="435" y="400"/>
                  </a:lnTo>
                  <a:lnTo>
                    <a:pt x="459" y="400"/>
                  </a:lnTo>
                  <a:lnTo>
                    <a:pt x="468" y="366"/>
                  </a:lnTo>
                  <a:lnTo>
                    <a:pt x="499" y="290"/>
                  </a:lnTo>
                  <a:lnTo>
                    <a:pt x="508" y="255"/>
                  </a:lnTo>
                  <a:lnTo>
                    <a:pt x="499" y="213"/>
                  </a:lnTo>
                  <a:lnTo>
                    <a:pt x="483" y="189"/>
                  </a:lnTo>
                  <a:lnTo>
                    <a:pt x="474" y="179"/>
                  </a:lnTo>
                  <a:lnTo>
                    <a:pt x="468" y="163"/>
                  </a:lnTo>
                  <a:lnTo>
                    <a:pt x="459" y="152"/>
                  </a:lnTo>
                  <a:lnTo>
                    <a:pt x="459" y="163"/>
                  </a:lnTo>
                  <a:lnTo>
                    <a:pt x="444" y="137"/>
                  </a:lnTo>
                  <a:lnTo>
                    <a:pt x="419" y="110"/>
                  </a:lnTo>
                  <a:lnTo>
                    <a:pt x="410" y="84"/>
                  </a:lnTo>
                  <a:lnTo>
                    <a:pt x="405" y="78"/>
                  </a:lnTo>
                  <a:lnTo>
                    <a:pt x="405" y="58"/>
                  </a:lnTo>
                  <a:lnTo>
                    <a:pt x="395" y="52"/>
                  </a:lnTo>
                  <a:lnTo>
                    <a:pt x="381" y="52"/>
                  </a:lnTo>
                  <a:lnTo>
                    <a:pt x="371" y="0"/>
                  </a:lnTo>
                  <a:lnTo>
                    <a:pt x="365" y="0"/>
                  </a:lnTo>
                  <a:lnTo>
                    <a:pt x="356" y="16"/>
                  </a:lnTo>
                  <a:lnTo>
                    <a:pt x="356" y="58"/>
                  </a:lnTo>
                  <a:lnTo>
                    <a:pt x="350" y="94"/>
                  </a:lnTo>
                  <a:lnTo>
                    <a:pt x="332" y="94"/>
                  </a:lnTo>
                  <a:lnTo>
                    <a:pt x="301" y="68"/>
                  </a:lnTo>
                  <a:lnTo>
                    <a:pt x="292" y="68"/>
                  </a:lnTo>
                  <a:lnTo>
                    <a:pt x="292" y="58"/>
                  </a:lnTo>
                  <a:lnTo>
                    <a:pt x="277" y="58"/>
                  </a:lnTo>
                  <a:lnTo>
                    <a:pt x="284" y="36"/>
                  </a:lnTo>
                  <a:lnTo>
                    <a:pt x="292" y="36"/>
                  </a:lnTo>
                  <a:lnTo>
                    <a:pt x="301" y="16"/>
                  </a:lnTo>
                  <a:lnTo>
                    <a:pt x="292" y="16"/>
                  </a:lnTo>
                  <a:lnTo>
                    <a:pt x="284" y="25"/>
                  </a:lnTo>
                  <a:lnTo>
                    <a:pt x="284" y="16"/>
                  </a:lnTo>
                  <a:lnTo>
                    <a:pt x="277" y="16"/>
                  </a:lnTo>
                  <a:lnTo>
                    <a:pt x="237" y="9"/>
                  </a:lnTo>
                  <a:lnTo>
                    <a:pt x="245" y="16"/>
                  </a:lnTo>
                  <a:lnTo>
                    <a:pt x="237" y="16"/>
                  </a:lnTo>
                  <a:lnTo>
                    <a:pt x="221" y="16"/>
                  </a:lnTo>
                  <a:lnTo>
                    <a:pt x="213" y="25"/>
                  </a:lnTo>
                  <a:lnTo>
                    <a:pt x="213" y="36"/>
                  </a:lnTo>
                  <a:lnTo>
                    <a:pt x="206" y="36"/>
                  </a:lnTo>
                  <a:lnTo>
                    <a:pt x="206" y="52"/>
                  </a:lnTo>
                  <a:lnTo>
                    <a:pt x="206" y="58"/>
                  </a:lnTo>
                  <a:lnTo>
                    <a:pt x="189" y="52"/>
                  </a:lnTo>
                  <a:lnTo>
                    <a:pt x="189" y="58"/>
                  </a:lnTo>
                  <a:lnTo>
                    <a:pt x="189" y="52"/>
                  </a:lnTo>
                  <a:lnTo>
                    <a:pt x="182" y="42"/>
                  </a:lnTo>
                  <a:lnTo>
                    <a:pt x="173" y="42"/>
                  </a:lnTo>
                  <a:lnTo>
                    <a:pt x="157" y="52"/>
                  </a:lnTo>
                  <a:lnTo>
                    <a:pt x="149" y="52"/>
                  </a:lnTo>
                  <a:lnTo>
                    <a:pt x="142" y="78"/>
                  </a:lnTo>
                  <a:lnTo>
                    <a:pt x="135" y="78"/>
                  </a:lnTo>
                  <a:lnTo>
                    <a:pt x="125" y="78"/>
                  </a:lnTo>
                  <a:lnTo>
                    <a:pt x="135" y="84"/>
                  </a:lnTo>
                  <a:lnTo>
                    <a:pt x="125" y="94"/>
                  </a:lnTo>
                  <a:lnTo>
                    <a:pt x="125" y="78"/>
                  </a:lnTo>
                  <a:lnTo>
                    <a:pt x="110" y="94"/>
                  </a:lnTo>
                  <a:lnTo>
                    <a:pt x="118" y="102"/>
                  </a:lnTo>
                  <a:lnTo>
                    <a:pt x="93" y="120"/>
                  </a:lnTo>
                  <a:lnTo>
                    <a:pt x="38" y="137"/>
                  </a:lnTo>
                  <a:lnTo>
                    <a:pt x="14" y="163"/>
                  </a:lnTo>
                  <a:lnTo>
                    <a:pt x="7" y="152"/>
                  </a:lnTo>
                  <a:lnTo>
                    <a:pt x="7" y="163"/>
                  </a:lnTo>
                  <a:lnTo>
                    <a:pt x="7" y="179"/>
                  </a:lnTo>
                  <a:lnTo>
                    <a:pt x="0" y="179"/>
                  </a:lnTo>
                  <a:lnTo>
                    <a:pt x="14" y="221"/>
                  </a:lnTo>
                  <a:lnTo>
                    <a:pt x="7" y="205"/>
                  </a:lnTo>
                  <a:lnTo>
                    <a:pt x="7" y="221"/>
                  </a:lnTo>
                  <a:lnTo>
                    <a:pt x="0" y="213"/>
                  </a:lnTo>
                  <a:lnTo>
                    <a:pt x="22" y="263"/>
                  </a:lnTo>
                  <a:lnTo>
                    <a:pt x="29" y="298"/>
                  </a:lnTo>
                  <a:lnTo>
                    <a:pt x="29" y="324"/>
                  </a:lnTo>
                  <a:lnTo>
                    <a:pt x="22" y="332"/>
                  </a:lnTo>
                  <a:lnTo>
                    <a:pt x="22" y="340"/>
                  </a:lnTo>
                </a:path>
              </a:pathLst>
            </a:custGeom>
            <a:solidFill>
              <a:schemeClr val="accent3">
                <a:lumMod val="75000"/>
              </a:schemeClr>
            </a:solidFill>
            <a:ln w="12700" cap="rnd">
              <a:solidFill>
                <a:schemeClr val="bg1"/>
              </a:solidFill>
              <a:round/>
              <a:headEnd type="none" w="sm" len="sm"/>
              <a:tailEnd type="none" w="sm" len="sm"/>
            </a:ln>
          </p:spPr>
          <p:txBody>
            <a:bodyPr/>
            <a:lstStyle/>
            <a:p>
              <a:pPr eaLnBrk="0" hangingPunct="0"/>
              <a:endParaRPr lang="en-US"/>
            </a:p>
          </p:txBody>
        </p:sp>
        <p:sp>
          <p:nvSpPr>
            <p:cNvPr id="403" name="Freeform 1285"/>
            <p:cNvSpPr>
              <a:spLocks noChangeAspect="1"/>
            </p:cNvSpPr>
            <p:nvPr/>
          </p:nvSpPr>
          <p:spPr bwMode="auto">
            <a:xfrm>
              <a:off x="4290" y="3089"/>
              <a:ext cx="17" cy="16"/>
            </a:xfrm>
            <a:custGeom>
              <a:avLst/>
              <a:gdLst>
                <a:gd name="T0" fmla="*/ 0 w 17"/>
                <a:gd name="T1" fmla="*/ 0 h 17"/>
                <a:gd name="T2" fmla="*/ 16 w 17"/>
                <a:gd name="T3" fmla="*/ 11 h 17"/>
                <a:gd name="T4" fmla="*/ 16 w 17"/>
                <a:gd name="T5" fmla="*/ 0 h 17"/>
                <a:gd name="T6" fmla="*/ 9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16"/>
                  </a:lnTo>
                  <a:lnTo>
                    <a:pt x="16" y="0"/>
                  </a:lnTo>
                  <a:lnTo>
                    <a:pt x="9" y="0"/>
                  </a:lnTo>
                  <a:lnTo>
                    <a:pt x="0" y="0"/>
                  </a:lnTo>
                </a:path>
              </a:pathLst>
            </a:custGeom>
            <a:solidFill>
              <a:schemeClr val="accent3">
                <a:lumMod val="75000"/>
              </a:schemeClr>
            </a:solidFill>
            <a:ln w="9525" cap="rnd">
              <a:solidFill>
                <a:schemeClr val="bg1"/>
              </a:solidFill>
              <a:round/>
              <a:headEnd type="none" w="sm" len="sm"/>
              <a:tailEnd type="none" w="sm" len="sm"/>
            </a:ln>
          </p:spPr>
          <p:txBody>
            <a:bodyPr/>
            <a:lstStyle/>
            <a:p>
              <a:pPr eaLnBrk="0" hangingPunct="0"/>
              <a:endParaRPr lang="en-US"/>
            </a:p>
          </p:txBody>
        </p:sp>
        <p:sp>
          <p:nvSpPr>
            <p:cNvPr id="405" name="Freeform 1287"/>
            <p:cNvSpPr>
              <a:spLocks noChangeAspect="1"/>
            </p:cNvSpPr>
            <p:nvPr/>
          </p:nvSpPr>
          <p:spPr bwMode="auto">
            <a:xfrm>
              <a:off x="4394" y="3169"/>
              <a:ext cx="49" cy="51"/>
            </a:xfrm>
            <a:custGeom>
              <a:avLst/>
              <a:gdLst>
                <a:gd name="T0" fmla="*/ 0 w 49"/>
                <a:gd name="T1" fmla="*/ 0 h 54"/>
                <a:gd name="T2" fmla="*/ 8 w 49"/>
                <a:gd name="T3" fmla="*/ 33 h 54"/>
                <a:gd name="T4" fmla="*/ 24 w 49"/>
                <a:gd name="T5" fmla="*/ 40 h 54"/>
                <a:gd name="T6" fmla="*/ 32 w 49"/>
                <a:gd name="T7" fmla="*/ 26 h 54"/>
                <a:gd name="T8" fmla="*/ 38 w 49"/>
                <a:gd name="T9" fmla="*/ 33 h 54"/>
                <a:gd name="T10" fmla="*/ 48 w 49"/>
                <a:gd name="T11" fmla="*/ 0 h 54"/>
                <a:gd name="T12" fmla="*/ 38 w 49"/>
                <a:gd name="T13" fmla="*/ 0 h 54"/>
                <a:gd name="T14" fmla="*/ 15 w 49"/>
                <a:gd name="T15" fmla="*/ 9 h 54"/>
                <a:gd name="T16" fmla="*/ 0 w 49"/>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54"/>
                <a:gd name="T29" fmla="*/ 49 w 49"/>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54">
                  <a:moveTo>
                    <a:pt x="0" y="0"/>
                  </a:moveTo>
                  <a:lnTo>
                    <a:pt x="8" y="43"/>
                  </a:lnTo>
                  <a:lnTo>
                    <a:pt x="24" y="53"/>
                  </a:lnTo>
                  <a:lnTo>
                    <a:pt x="32" y="36"/>
                  </a:lnTo>
                  <a:lnTo>
                    <a:pt x="38" y="43"/>
                  </a:lnTo>
                  <a:lnTo>
                    <a:pt x="48" y="0"/>
                  </a:lnTo>
                  <a:lnTo>
                    <a:pt x="38" y="0"/>
                  </a:lnTo>
                  <a:lnTo>
                    <a:pt x="15" y="9"/>
                  </a:lnTo>
                  <a:lnTo>
                    <a:pt x="0" y="0"/>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406" name="Freeform 1288"/>
            <p:cNvSpPr>
              <a:spLocks noChangeAspect="1"/>
            </p:cNvSpPr>
            <p:nvPr/>
          </p:nvSpPr>
          <p:spPr bwMode="auto">
            <a:xfrm>
              <a:off x="4394" y="3169"/>
              <a:ext cx="49" cy="51"/>
            </a:xfrm>
            <a:custGeom>
              <a:avLst/>
              <a:gdLst>
                <a:gd name="T0" fmla="*/ 0 w 49"/>
                <a:gd name="T1" fmla="*/ 0 h 54"/>
                <a:gd name="T2" fmla="*/ 8 w 49"/>
                <a:gd name="T3" fmla="*/ 33 h 54"/>
                <a:gd name="T4" fmla="*/ 24 w 49"/>
                <a:gd name="T5" fmla="*/ 40 h 54"/>
                <a:gd name="T6" fmla="*/ 32 w 49"/>
                <a:gd name="T7" fmla="*/ 26 h 54"/>
                <a:gd name="T8" fmla="*/ 38 w 49"/>
                <a:gd name="T9" fmla="*/ 33 h 54"/>
                <a:gd name="T10" fmla="*/ 48 w 49"/>
                <a:gd name="T11" fmla="*/ 0 h 54"/>
                <a:gd name="T12" fmla="*/ 38 w 49"/>
                <a:gd name="T13" fmla="*/ 0 h 54"/>
                <a:gd name="T14" fmla="*/ 15 w 49"/>
                <a:gd name="T15" fmla="*/ 9 h 54"/>
                <a:gd name="T16" fmla="*/ 0 w 49"/>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54"/>
                <a:gd name="T29" fmla="*/ 49 w 49"/>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54">
                  <a:moveTo>
                    <a:pt x="0" y="0"/>
                  </a:moveTo>
                  <a:lnTo>
                    <a:pt x="8" y="43"/>
                  </a:lnTo>
                  <a:lnTo>
                    <a:pt x="24" y="53"/>
                  </a:lnTo>
                  <a:lnTo>
                    <a:pt x="32" y="36"/>
                  </a:lnTo>
                  <a:lnTo>
                    <a:pt x="38" y="43"/>
                  </a:lnTo>
                  <a:lnTo>
                    <a:pt x="48" y="0"/>
                  </a:lnTo>
                  <a:lnTo>
                    <a:pt x="38" y="0"/>
                  </a:lnTo>
                  <a:lnTo>
                    <a:pt x="15" y="9"/>
                  </a:lnTo>
                  <a:lnTo>
                    <a:pt x="0" y="0"/>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407" name="Freeform 1289"/>
            <p:cNvSpPr>
              <a:spLocks noChangeAspect="1"/>
            </p:cNvSpPr>
            <p:nvPr/>
          </p:nvSpPr>
          <p:spPr bwMode="auto">
            <a:xfrm>
              <a:off x="3774" y="2534"/>
              <a:ext cx="137" cy="144"/>
            </a:xfrm>
            <a:custGeom>
              <a:avLst/>
              <a:gdLst>
                <a:gd name="T0" fmla="*/ 0 w 138"/>
                <a:gd name="T1" fmla="*/ 0 h 153"/>
                <a:gd name="T2" fmla="*/ 0 w 138"/>
                <a:gd name="T3" fmla="*/ 8 h 153"/>
                <a:gd name="T4" fmla="*/ 17 w 138"/>
                <a:gd name="T5" fmla="*/ 19 h 153"/>
                <a:gd name="T6" fmla="*/ 33 w 138"/>
                <a:gd name="T7" fmla="*/ 32 h 153"/>
                <a:gd name="T8" fmla="*/ 42 w 138"/>
                <a:gd name="T9" fmla="*/ 38 h 153"/>
                <a:gd name="T10" fmla="*/ 48 w 138"/>
                <a:gd name="T11" fmla="*/ 50 h 153"/>
                <a:gd name="T12" fmla="*/ 63 w 138"/>
                <a:gd name="T13" fmla="*/ 63 h 153"/>
                <a:gd name="T14" fmla="*/ 77 w 138"/>
                <a:gd name="T15" fmla="*/ 88 h 153"/>
                <a:gd name="T16" fmla="*/ 107 w 138"/>
                <a:gd name="T17" fmla="*/ 113 h 153"/>
                <a:gd name="T18" fmla="*/ 123 w 138"/>
                <a:gd name="T19" fmla="*/ 113 h 153"/>
                <a:gd name="T20" fmla="*/ 132 w 138"/>
                <a:gd name="T21" fmla="*/ 88 h 153"/>
                <a:gd name="T22" fmla="*/ 123 w 138"/>
                <a:gd name="T23" fmla="*/ 73 h 153"/>
                <a:gd name="T24" fmla="*/ 117 w 138"/>
                <a:gd name="T25" fmla="*/ 73 h 153"/>
                <a:gd name="T26" fmla="*/ 107 w 138"/>
                <a:gd name="T27" fmla="*/ 63 h 153"/>
                <a:gd name="T28" fmla="*/ 101 w 138"/>
                <a:gd name="T29" fmla="*/ 63 h 153"/>
                <a:gd name="T30" fmla="*/ 101 w 138"/>
                <a:gd name="T31" fmla="*/ 56 h 153"/>
                <a:gd name="T32" fmla="*/ 92 w 138"/>
                <a:gd name="T33" fmla="*/ 50 h 153"/>
                <a:gd name="T34" fmla="*/ 92 w 138"/>
                <a:gd name="T35" fmla="*/ 44 h 153"/>
                <a:gd name="T36" fmla="*/ 69 w 138"/>
                <a:gd name="T37" fmla="*/ 32 h 153"/>
                <a:gd name="T38" fmla="*/ 63 w 138"/>
                <a:gd name="T39" fmla="*/ 32 h 153"/>
                <a:gd name="T40" fmla="*/ 24 w 138"/>
                <a:gd name="T41" fmla="*/ 8 h 153"/>
                <a:gd name="T42" fmla="*/ 0 w 138"/>
                <a:gd name="T43" fmla="*/ 0 h 1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8"/>
                <a:gd name="T67" fmla="*/ 0 h 153"/>
                <a:gd name="T68" fmla="*/ 138 w 138"/>
                <a:gd name="T69" fmla="*/ 153 h 15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8" h="153">
                  <a:moveTo>
                    <a:pt x="0" y="0"/>
                  </a:moveTo>
                  <a:lnTo>
                    <a:pt x="0" y="8"/>
                  </a:lnTo>
                  <a:lnTo>
                    <a:pt x="17" y="24"/>
                  </a:lnTo>
                  <a:lnTo>
                    <a:pt x="33" y="43"/>
                  </a:lnTo>
                  <a:lnTo>
                    <a:pt x="42" y="51"/>
                  </a:lnTo>
                  <a:lnTo>
                    <a:pt x="48" y="67"/>
                  </a:lnTo>
                  <a:lnTo>
                    <a:pt x="63" y="85"/>
                  </a:lnTo>
                  <a:lnTo>
                    <a:pt x="82" y="119"/>
                  </a:lnTo>
                  <a:lnTo>
                    <a:pt x="112" y="152"/>
                  </a:lnTo>
                  <a:lnTo>
                    <a:pt x="128" y="152"/>
                  </a:lnTo>
                  <a:lnTo>
                    <a:pt x="137" y="119"/>
                  </a:lnTo>
                  <a:lnTo>
                    <a:pt x="128" y="100"/>
                  </a:lnTo>
                  <a:lnTo>
                    <a:pt x="122" y="100"/>
                  </a:lnTo>
                  <a:lnTo>
                    <a:pt x="112" y="85"/>
                  </a:lnTo>
                  <a:lnTo>
                    <a:pt x="106" y="85"/>
                  </a:lnTo>
                  <a:lnTo>
                    <a:pt x="106" y="76"/>
                  </a:lnTo>
                  <a:lnTo>
                    <a:pt x="97" y="67"/>
                  </a:lnTo>
                  <a:lnTo>
                    <a:pt x="97" y="59"/>
                  </a:lnTo>
                  <a:lnTo>
                    <a:pt x="73" y="43"/>
                  </a:lnTo>
                  <a:lnTo>
                    <a:pt x="63" y="43"/>
                  </a:lnTo>
                  <a:lnTo>
                    <a:pt x="24" y="8"/>
                  </a:lnTo>
                  <a:lnTo>
                    <a:pt x="0" y="0"/>
                  </a:lnTo>
                </a:path>
              </a:pathLst>
            </a:custGeom>
            <a:solidFill>
              <a:schemeClr val="accent3">
                <a:lumMod val="75000"/>
              </a:schemeClr>
            </a:solidFill>
            <a:ln w="9525" cap="rnd">
              <a:solidFill>
                <a:schemeClr val="bg2"/>
              </a:solidFill>
              <a:round/>
              <a:headEnd type="none" w="sm" len="sm"/>
              <a:tailEnd type="none" w="sm" len="sm"/>
            </a:ln>
          </p:spPr>
          <p:txBody>
            <a:bodyPr/>
            <a:lstStyle/>
            <a:p>
              <a:pPr eaLnBrk="0" hangingPunct="0"/>
              <a:endParaRPr lang="en-US"/>
            </a:p>
          </p:txBody>
        </p:sp>
        <p:sp>
          <p:nvSpPr>
            <p:cNvPr id="408" name="Freeform 1290"/>
            <p:cNvSpPr>
              <a:spLocks noChangeAspect="1"/>
            </p:cNvSpPr>
            <p:nvPr/>
          </p:nvSpPr>
          <p:spPr bwMode="auto">
            <a:xfrm>
              <a:off x="3902" y="2677"/>
              <a:ext cx="113" cy="35"/>
            </a:xfrm>
            <a:custGeom>
              <a:avLst/>
              <a:gdLst>
                <a:gd name="T0" fmla="*/ 0 w 113"/>
                <a:gd name="T1" fmla="*/ 9 h 37"/>
                <a:gd name="T2" fmla="*/ 33 w 113"/>
                <a:gd name="T3" fmla="*/ 20 h 37"/>
                <a:gd name="T4" fmla="*/ 112 w 113"/>
                <a:gd name="T5" fmla="*/ 26 h 37"/>
                <a:gd name="T6" fmla="*/ 112 w 113"/>
                <a:gd name="T7" fmla="*/ 20 h 37"/>
                <a:gd name="T8" fmla="*/ 96 w 113"/>
                <a:gd name="T9" fmla="*/ 20 h 37"/>
                <a:gd name="T10" fmla="*/ 87 w 113"/>
                <a:gd name="T11" fmla="*/ 12 h 37"/>
                <a:gd name="T12" fmla="*/ 63 w 113"/>
                <a:gd name="T13" fmla="*/ 9 h 37"/>
                <a:gd name="T14" fmla="*/ 63 w 113"/>
                <a:gd name="T15" fmla="*/ 12 h 37"/>
                <a:gd name="T16" fmla="*/ 48 w 113"/>
                <a:gd name="T17" fmla="*/ 9 h 37"/>
                <a:gd name="T18" fmla="*/ 24 w 113"/>
                <a:gd name="T19" fmla="*/ 0 h 37"/>
                <a:gd name="T20" fmla="*/ 9 w 113"/>
                <a:gd name="T21" fmla="*/ 0 h 37"/>
                <a:gd name="T22" fmla="*/ 0 w 113"/>
                <a:gd name="T23" fmla="*/ 9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3"/>
                <a:gd name="T37" fmla="*/ 0 h 37"/>
                <a:gd name="T38" fmla="*/ 113 w 113"/>
                <a:gd name="T39" fmla="*/ 37 h 3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3" h="37">
                  <a:moveTo>
                    <a:pt x="0" y="9"/>
                  </a:moveTo>
                  <a:lnTo>
                    <a:pt x="33" y="25"/>
                  </a:lnTo>
                  <a:lnTo>
                    <a:pt x="112" y="36"/>
                  </a:lnTo>
                  <a:lnTo>
                    <a:pt x="112" y="25"/>
                  </a:lnTo>
                  <a:lnTo>
                    <a:pt x="96" y="25"/>
                  </a:lnTo>
                  <a:lnTo>
                    <a:pt x="87" y="17"/>
                  </a:lnTo>
                  <a:lnTo>
                    <a:pt x="63" y="9"/>
                  </a:lnTo>
                  <a:lnTo>
                    <a:pt x="63" y="17"/>
                  </a:lnTo>
                  <a:lnTo>
                    <a:pt x="48" y="9"/>
                  </a:lnTo>
                  <a:lnTo>
                    <a:pt x="24" y="0"/>
                  </a:lnTo>
                  <a:lnTo>
                    <a:pt x="9" y="0"/>
                  </a:lnTo>
                  <a:lnTo>
                    <a:pt x="0" y="9"/>
                  </a:lnTo>
                </a:path>
              </a:pathLst>
            </a:custGeom>
            <a:solidFill>
              <a:schemeClr val="accent3">
                <a:lumMod val="75000"/>
              </a:schemeClr>
            </a:solidFill>
            <a:ln w="9525" cap="rnd">
              <a:solidFill>
                <a:schemeClr val="bg2"/>
              </a:solidFill>
              <a:round/>
              <a:headEnd type="none" w="sm" len="sm"/>
              <a:tailEnd type="none" w="sm" len="sm"/>
            </a:ln>
          </p:spPr>
          <p:txBody>
            <a:bodyPr/>
            <a:lstStyle/>
            <a:p>
              <a:pPr eaLnBrk="0" hangingPunct="0"/>
              <a:endParaRPr lang="en-US"/>
            </a:p>
          </p:txBody>
        </p:sp>
        <p:sp>
          <p:nvSpPr>
            <p:cNvPr id="409" name="Freeform 1291"/>
            <p:cNvSpPr>
              <a:spLocks noChangeAspect="1"/>
            </p:cNvSpPr>
            <p:nvPr/>
          </p:nvSpPr>
          <p:spPr bwMode="auto">
            <a:xfrm>
              <a:off x="4013" y="2711"/>
              <a:ext cx="17" cy="1"/>
            </a:xfrm>
            <a:custGeom>
              <a:avLst/>
              <a:gdLst>
                <a:gd name="T0" fmla="*/ 0 w 17"/>
                <a:gd name="T1" fmla="*/ 0 h 1"/>
                <a:gd name="T2" fmla="*/ 8 w 17"/>
                <a:gd name="T3" fmla="*/ 0 h 1"/>
                <a:gd name="T4" fmla="*/ 16 w 17"/>
                <a:gd name="T5" fmla="*/ 0 h 1"/>
                <a:gd name="T6" fmla="*/ 0 w 17"/>
                <a:gd name="T7" fmla="*/ 0 h 1"/>
                <a:gd name="T8" fmla="*/ 0 60000 65536"/>
                <a:gd name="T9" fmla="*/ 0 60000 65536"/>
                <a:gd name="T10" fmla="*/ 0 60000 65536"/>
                <a:gd name="T11" fmla="*/ 0 60000 65536"/>
                <a:gd name="T12" fmla="*/ 0 w 17"/>
                <a:gd name="T13" fmla="*/ 0 h 1"/>
                <a:gd name="T14" fmla="*/ 17 w 17"/>
                <a:gd name="T15" fmla="*/ 1 h 1"/>
              </a:gdLst>
              <a:ahLst/>
              <a:cxnLst>
                <a:cxn ang="T8">
                  <a:pos x="T0" y="T1"/>
                </a:cxn>
                <a:cxn ang="T9">
                  <a:pos x="T2" y="T3"/>
                </a:cxn>
                <a:cxn ang="T10">
                  <a:pos x="T4" y="T5"/>
                </a:cxn>
                <a:cxn ang="T11">
                  <a:pos x="T6" y="T7"/>
                </a:cxn>
              </a:cxnLst>
              <a:rect l="T12" t="T13" r="T14" b="T15"/>
              <a:pathLst>
                <a:path w="17" h="1">
                  <a:moveTo>
                    <a:pt x="0" y="0"/>
                  </a:moveTo>
                  <a:lnTo>
                    <a:pt x="8" y="0"/>
                  </a:lnTo>
                  <a:lnTo>
                    <a:pt x="16" y="0"/>
                  </a:lnTo>
                  <a:lnTo>
                    <a:pt x="0" y="0"/>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410" name="Freeform 1292"/>
            <p:cNvSpPr>
              <a:spLocks noChangeAspect="1"/>
            </p:cNvSpPr>
            <p:nvPr/>
          </p:nvSpPr>
          <p:spPr bwMode="auto">
            <a:xfrm>
              <a:off x="4013" y="2711"/>
              <a:ext cx="17" cy="1"/>
            </a:xfrm>
            <a:custGeom>
              <a:avLst/>
              <a:gdLst>
                <a:gd name="T0" fmla="*/ 0 w 17"/>
                <a:gd name="T1" fmla="*/ 0 h 1"/>
                <a:gd name="T2" fmla="*/ 8 w 17"/>
                <a:gd name="T3" fmla="*/ 0 h 1"/>
                <a:gd name="T4" fmla="*/ 16 w 17"/>
                <a:gd name="T5" fmla="*/ 0 h 1"/>
                <a:gd name="T6" fmla="*/ 0 w 17"/>
                <a:gd name="T7" fmla="*/ 0 h 1"/>
                <a:gd name="T8" fmla="*/ 0 60000 65536"/>
                <a:gd name="T9" fmla="*/ 0 60000 65536"/>
                <a:gd name="T10" fmla="*/ 0 60000 65536"/>
                <a:gd name="T11" fmla="*/ 0 60000 65536"/>
                <a:gd name="T12" fmla="*/ 0 w 17"/>
                <a:gd name="T13" fmla="*/ 0 h 1"/>
                <a:gd name="T14" fmla="*/ 17 w 17"/>
                <a:gd name="T15" fmla="*/ 1 h 1"/>
              </a:gdLst>
              <a:ahLst/>
              <a:cxnLst>
                <a:cxn ang="T8">
                  <a:pos x="T0" y="T1"/>
                </a:cxn>
                <a:cxn ang="T9">
                  <a:pos x="T2" y="T3"/>
                </a:cxn>
                <a:cxn ang="T10">
                  <a:pos x="T4" y="T5"/>
                </a:cxn>
                <a:cxn ang="T11">
                  <a:pos x="T6" y="T7"/>
                </a:cxn>
              </a:cxnLst>
              <a:rect l="T12" t="T13" r="T14" b="T15"/>
              <a:pathLst>
                <a:path w="17" h="1">
                  <a:moveTo>
                    <a:pt x="0" y="0"/>
                  </a:moveTo>
                  <a:lnTo>
                    <a:pt x="8" y="0"/>
                  </a:lnTo>
                  <a:lnTo>
                    <a:pt x="16" y="0"/>
                  </a:lnTo>
                  <a:lnTo>
                    <a:pt x="0" y="0"/>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411" name="Freeform 1293"/>
            <p:cNvSpPr>
              <a:spLocks noChangeAspect="1"/>
            </p:cNvSpPr>
            <p:nvPr/>
          </p:nvSpPr>
          <p:spPr bwMode="auto">
            <a:xfrm>
              <a:off x="4038" y="2711"/>
              <a:ext cx="96" cy="16"/>
            </a:xfrm>
            <a:custGeom>
              <a:avLst/>
              <a:gdLst>
                <a:gd name="T0" fmla="*/ 0 w 97"/>
                <a:gd name="T1" fmla="*/ 11 h 17"/>
                <a:gd name="T2" fmla="*/ 8 w 97"/>
                <a:gd name="T3" fmla="*/ 11 h 17"/>
                <a:gd name="T4" fmla="*/ 39 w 97"/>
                <a:gd name="T5" fmla="*/ 0 h 17"/>
                <a:gd name="T6" fmla="*/ 66 w 97"/>
                <a:gd name="T7" fmla="*/ 11 h 17"/>
                <a:gd name="T8" fmla="*/ 91 w 97"/>
                <a:gd name="T9" fmla="*/ 0 h 17"/>
                <a:gd name="T10" fmla="*/ 73 w 97"/>
                <a:gd name="T11" fmla="*/ 0 h 17"/>
                <a:gd name="T12" fmla="*/ 49 w 97"/>
                <a:gd name="T13" fmla="*/ 0 h 17"/>
                <a:gd name="T14" fmla="*/ 39 w 97"/>
                <a:gd name="T15" fmla="*/ 0 h 17"/>
                <a:gd name="T16" fmla="*/ 14 w 97"/>
                <a:gd name="T17" fmla="*/ 0 h 17"/>
                <a:gd name="T18" fmla="*/ 22 w 97"/>
                <a:gd name="T19" fmla="*/ 0 h 17"/>
                <a:gd name="T20" fmla="*/ 0 w 97"/>
                <a:gd name="T21" fmla="*/ 0 h 17"/>
                <a:gd name="T22" fmla="*/ 0 w 97"/>
                <a:gd name="T23" fmla="*/ 11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7"/>
                <a:gd name="T37" fmla="*/ 0 h 17"/>
                <a:gd name="T38" fmla="*/ 97 w 97"/>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7" h="17">
                  <a:moveTo>
                    <a:pt x="0" y="16"/>
                  </a:moveTo>
                  <a:lnTo>
                    <a:pt x="8" y="16"/>
                  </a:lnTo>
                  <a:lnTo>
                    <a:pt x="39" y="0"/>
                  </a:lnTo>
                  <a:lnTo>
                    <a:pt x="71" y="16"/>
                  </a:lnTo>
                  <a:lnTo>
                    <a:pt x="96" y="0"/>
                  </a:lnTo>
                  <a:lnTo>
                    <a:pt x="78" y="0"/>
                  </a:lnTo>
                  <a:lnTo>
                    <a:pt x="54" y="0"/>
                  </a:lnTo>
                  <a:lnTo>
                    <a:pt x="39" y="0"/>
                  </a:lnTo>
                  <a:lnTo>
                    <a:pt x="14" y="0"/>
                  </a:lnTo>
                  <a:lnTo>
                    <a:pt x="22" y="0"/>
                  </a:lnTo>
                  <a:lnTo>
                    <a:pt x="0" y="0"/>
                  </a:lnTo>
                  <a:lnTo>
                    <a:pt x="0" y="16"/>
                  </a:lnTo>
                </a:path>
              </a:pathLst>
            </a:custGeom>
            <a:solidFill>
              <a:schemeClr val="accent3">
                <a:lumMod val="75000"/>
              </a:schemeClr>
            </a:solidFill>
            <a:ln w="9525" cap="rnd">
              <a:solidFill>
                <a:schemeClr val="bg2"/>
              </a:solidFill>
              <a:round/>
              <a:headEnd type="none" w="sm" len="sm"/>
              <a:tailEnd type="none" w="sm" len="sm"/>
            </a:ln>
          </p:spPr>
          <p:txBody>
            <a:bodyPr/>
            <a:lstStyle/>
            <a:p>
              <a:pPr eaLnBrk="0" hangingPunct="0"/>
              <a:endParaRPr lang="en-US"/>
            </a:p>
          </p:txBody>
        </p:sp>
        <p:sp>
          <p:nvSpPr>
            <p:cNvPr id="412" name="Freeform 1294"/>
            <p:cNvSpPr>
              <a:spLocks noChangeAspect="1"/>
            </p:cNvSpPr>
            <p:nvPr/>
          </p:nvSpPr>
          <p:spPr bwMode="auto">
            <a:xfrm>
              <a:off x="4069" y="2725"/>
              <a:ext cx="24" cy="17"/>
            </a:xfrm>
            <a:custGeom>
              <a:avLst/>
              <a:gdLst>
                <a:gd name="T0" fmla="*/ 0 w 24"/>
                <a:gd name="T1" fmla="*/ 0 h 17"/>
                <a:gd name="T2" fmla="*/ 15 w 24"/>
                <a:gd name="T3" fmla="*/ 16 h 17"/>
                <a:gd name="T4" fmla="*/ 23 w 24"/>
                <a:gd name="T5" fmla="*/ 16 h 17"/>
                <a:gd name="T6" fmla="*/ 15 w 24"/>
                <a:gd name="T7" fmla="*/ 0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15" y="16"/>
                  </a:lnTo>
                  <a:lnTo>
                    <a:pt x="23" y="16"/>
                  </a:lnTo>
                  <a:lnTo>
                    <a:pt x="15" y="0"/>
                  </a:lnTo>
                  <a:lnTo>
                    <a:pt x="0" y="0"/>
                  </a:lnTo>
                </a:path>
              </a:pathLst>
            </a:custGeom>
            <a:solidFill>
              <a:schemeClr val="accent3">
                <a:lumMod val="75000"/>
              </a:schemeClr>
            </a:solidFill>
            <a:ln w="9525" cap="rnd">
              <a:solidFill>
                <a:schemeClr val="bg2"/>
              </a:solidFill>
              <a:round/>
              <a:headEnd type="none" w="sm" len="sm"/>
              <a:tailEnd type="none" w="sm" len="sm"/>
            </a:ln>
          </p:spPr>
          <p:txBody>
            <a:bodyPr/>
            <a:lstStyle/>
            <a:p>
              <a:pPr eaLnBrk="0" hangingPunct="0"/>
              <a:endParaRPr lang="en-US"/>
            </a:p>
          </p:txBody>
        </p:sp>
        <p:sp>
          <p:nvSpPr>
            <p:cNvPr id="414" name="Freeform 1296"/>
            <p:cNvSpPr>
              <a:spLocks noChangeAspect="1"/>
            </p:cNvSpPr>
            <p:nvPr/>
          </p:nvSpPr>
          <p:spPr bwMode="auto">
            <a:xfrm>
              <a:off x="4261" y="2670"/>
              <a:ext cx="17" cy="25"/>
            </a:xfrm>
            <a:custGeom>
              <a:avLst/>
              <a:gdLst>
                <a:gd name="T0" fmla="*/ 0 w 17"/>
                <a:gd name="T1" fmla="*/ 20 h 26"/>
                <a:gd name="T2" fmla="*/ 16 w 17"/>
                <a:gd name="T3" fmla="*/ 7 h 26"/>
                <a:gd name="T4" fmla="*/ 16 w 17"/>
                <a:gd name="T5" fmla="*/ 0 h 26"/>
                <a:gd name="T6" fmla="*/ 0 w 17"/>
                <a:gd name="T7" fmla="*/ 20 h 26"/>
                <a:gd name="T8" fmla="*/ 0 60000 65536"/>
                <a:gd name="T9" fmla="*/ 0 60000 65536"/>
                <a:gd name="T10" fmla="*/ 0 60000 65536"/>
                <a:gd name="T11" fmla="*/ 0 60000 65536"/>
                <a:gd name="T12" fmla="*/ 0 w 17"/>
                <a:gd name="T13" fmla="*/ 0 h 26"/>
                <a:gd name="T14" fmla="*/ 17 w 17"/>
                <a:gd name="T15" fmla="*/ 26 h 26"/>
              </a:gdLst>
              <a:ahLst/>
              <a:cxnLst>
                <a:cxn ang="T8">
                  <a:pos x="T0" y="T1"/>
                </a:cxn>
                <a:cxn ang="T9">
                  <a:pos x="T2" y="T3"/>
                </a:cxn>
                <a:cxn ang="T10">
                  <a:pos x="T4" y="T5"/>
                </a:cxn>
                <a:cxn ang="T11">
                  <a:pos x="T6" y="T7"/>
                </a:cxn>
              </a:cxnLst>
              <a:rect l="T12" t="T13" r="T14" b="T15"/>
              <a:pathLst>
                <a:path w="17" h="26">
                  <a:moveTo>
                    <a:pt x="0" y="25"/>
                  </a:moveTo>
                  <a:lnTo>
                    <a:pt x="16" y="7"/>
                  </a:lnTo>
                  <a:lnTo>
                    <a:pt x="16" y="0"/>
                  </a:lnTo>
                  <a:lnTo>
                    <a:pt x="0" y="25"/>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415" name="Freeform 1297"/>
            <p:cNvSpPr>
              <a:spLocks noChangeAspect="1"/>
            </p:cNvSpPr>
            <p:nvPr/>
          </p:nvSpPr>
          <p:spPr bwMode="auto">
            <a:xfrm>
              <a:off x="4261" y="2670"/>
              <a:ext cx="17" cy="25"/>
            </a:xfrm>
            <a:custGeom>
              <a:avLst/>
              <a:gdLst>
                <a:gd name="T0" fmla="*/ 0 w 17"/>
                <a:gd name="T1" fmla="*/ 20 h 26"/>
                <a:gd name="T2" fmla="*/ 16 w 17"/>
                <a:gd name="T3" fmla="*/ 7 h 26"/>
                <a:gd name="T4" fmla="*/ 16 w 17"/>
                <a:gd name="T5" fmla="*/ 0 h 26"/>
                <a:gd name="T6" fmla="*/ 0 w 17"/>
                <a:gd name="T7" fmla="*/ 20 h 26"/>
                <a:gd name="T8" fmla="*/ 0 60000 65536"/>
                <a:gd name="T9" fmla="*/ 0 60000 65536"/>
                <a:gd name="T10" fmla="*/ 0 60000 65536"/>
                <a:gd name="T11" fmla="*/ 0 60000 65536"/>
                <a:gd name="T12" fmla="*/ 0 w 17"/>
                <a:gd name="T13" fmla="*/ 0 h 26"/>
                <a:gd name="T14" fmla="*/ 17 w 17"/>
                <a:gd name="T15" fmla="*/ 26 h 26"/>
              </a:gdLst>
              <a:ahLst/>
              <a:cxnLst>
                <a:cxn ang="T8">
                  <a:pos x="T0" y="T1"/>
                </a:cxn>
                <a:cxn ang="T9">
                  <a:pos x="T2" y="T3"/>
                </a:cxn>
                <a:cxn ang="T10">
                  <a:pos x="T4" y="T5"/>
                </a:cxn>
                <a:cxn ang="T11">
                  <a:pos x="T6" y="T7"/>
                </a:cxn>
              </a:cxnLst>
              <a:rect l="T12" t="T13" r="T14" b="T15"/>
              <a:pathLst>
                <a:path w="17" h="26">
                  <a:moveTo>
                    <a:pt x="0" y="25"/>
                  </a:moveTo>
                  <a:lnTo>
                    <a:pt x="16" y="7"/>
                  </a:lnTo>
                  <a:lnTo>
                    <a:pt x="16" y="0"/>
                  </a:lnTo>
                  <a:lnTo>
                    <a:pt x="0" y="25"/>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416" name="Freeform 1298"/>
            <p:cNvSpPr>
              <a:spLocks noChangeAspect="1"/>
            </p:cNvSpPr>
            <p:nvPr/>
          </p:nvSpPr>
          <p:spPr bwMode="auto">
            <a:xfrm>
              <a:off x="3902" y="2622"/>
              <a:ext cx="19" cy="25"/>
            </a:xfrm>
            <a:custGeom>
              <a:avLst/>
              <a:gdLst>
                <a:gd name="T0" fmla="*/ 0 w 19"/>
                <a:gd name="T1" fmla="*/ 6 h 27"/>
                <a:gd name="T2" fmla="*/ 8 w 19"/>
                <a:gd name="T3" fmla="*/ 11 h 27"/>
                <a:gd name="T4" fmla="*/ 18 w 19"/>
                <a:gd name="T5" fmla="*/ 18 h 27"/>
                <a:gd name="T6" fmla="*/ 18 w 19"/>
                <a:gd name="T7" fmla="*/ 11 h 27"/>
                <a:gd name="T8" fmla="*/ 8 w 19"/>
                <a:gd name="T9" fmla="*/ 0 h 27"/>
                <a:gd name="T10" fmla="*/ 0 w 19"/>
                <a:gd name="T11" fmla="*/ 6 h 27"/>
                <a:gd name="T12" fmla="*/ 0 60000 65536"/>
                <a:gd name="T13" fmla="*/ 0 60000 65536"/>
                <a:gd name="T14" fmla="*/ 0 60000 65536"/>
                <a:gd name="T15" fmla="*/ 0 60000 65536"/>
                <a:gd name="T16" fmla="*/ 0 60000 65536"/>
                <a:gd name="T17" fmla="*/ 0 60000 65536"/>
                <a:gd name="T18" fmla="*/ 0 w 19"/>
                <a:gd name="T19" fmla="*/ 0 h 27"/>
                <a:gd name="T20" fmla="*/ 19 w 19"/>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19" h="27">
                  <a:moveTo>
                    <a:pt x="0" y="8"/>
                  </a:moveTo>
                  <a:lnTo>
                    <a:pt x="8" y="16"/>
                  </a:lnTo>
                  <a:lnTo>
                    <a:pt x="18" y="26"/>
                  </a:lnTo>
                  <a:lnTo>
                    <a:pt x="18" y="16"/>
                  </a:lnTo>
                  <a:lnTo>
                    <a:pt x="8" y="0"/>
                  </a:lnTo>
                  <a:lnTo>
                    <a:pt x="0" y="8"/>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417" name="Freeform 1299"/>
            <p:cNvSpPr>
              <a:spLocks noChangeAspect="1"/>
            </p:cNvSpPr>
            <p:nvPr/>
          </p:nvSpPr>
          <p:spPr bwMode="auto">
            <a:xfrm>
              <a:off x="3902" y="2622"/>
              <a:ext cx="19" cy="25"/>
            </a:xfrm>
            <a:custGeom>
              <a:avLst/>
              <a:gdLst>
                <a:gd name="T0" fmla="*/ 0 w 19"/>
                <a:gd name="T1" fmla="*/ 6 h 27"/>
                <a:gd name="T2" fmla="*/ 8 w 19"/>
                <a:gd name="T3" fmla="*/ 11 h 27"/>
                <a:gd name="T4" fmla="*/ 18 w 19"/>
                <a:gd name="T5" fmla="*/ 18 h 27"/>
                <a:gd name="T6" fmla="*/ 18 w 19"/>
                <a:gd name="T7" fmla="*/ 11 h 27"/>
                <a:gd name="T8" fmla="*/ 8 w 19"/>
                <a:gd name="T9" fmla="*/ 0 h 27"/>
                <a:gd name="T10" fmla="*/ 0 w 19"/>
                <a:gd name="T11" fmla="*/ 6 h 27"/>
                <a:gd name="T12" fmla="*/ 0 60000 65536"/>
                <a:gd name="T13" fmla="*/ 0 60000 65536"/>
                <a:gd name="T14" fmla="*/ 0 60000 65536"/>
                <a:gd name="T15" fmla="*/ 0 60000 65536"/>
                <a:gd name="T16" fmla="*/ 0 60000 65536"/>
                <a:gd name="T17" fmla="*/ 0 60000 65536"/>
                <a:gd name="T18" fmla="*/ 0 w 19"/>
                <a:gd name="T19" fmla="*/ 0 h 27"/>
                <a:gd name="T20" fmla="*/ 19 w 19"/>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19" h="27">
                  <a:moveTo>
                    <a:pt x="0" y="8"/>
                  </a:moveTo>
                  <a:lnTo>
                    <a:pt x="8" y="16"/>
                  </a:lnTo>
                  <a:lnTo>
                    <a:pt x="18" y="26"/>
                  </a:lnTo>
                  <a:lnTo>
                    <a:pt x="18" y="16"/>
                  </a:lnTo>
                  <a:lnTo>
                    <a:pt x="8" y="0"/>
                  </a:lnTo>
                  <a:lnTo>
                    <a:pt x="0" y="8"/>
                  </a:lnTo>
                </a:path>
              </a:pathLst>
            </a:custGeom>
            <a:solidFill>
              <a:schemeClr val="accent3">
                <a:lumMod val="75000"/>
              </a:schemeClr>
            </a:solidFill>
            <a:ln w="12700" cap="rnd">
              <a:solidFill>
                <a:schemeClr val="bg2"/>
              </a:solidFill>
              <a:round/>
              <a:headEnd type="none" w="sm" len="sm"/>
              <a:tailEnd type="none" w="sm" len="sm"/>
            </a:ln>
          </p:spPr>
          <p:txBody>
            <a:bodyPr/>
            <a:lstStyle/>
            <a:p>
              <a:pPr eaLnBrk="0" hangingPunct="0"/>
              <a:endParaRPr lang="en-US"/>
            </a:p>
          </p:txBody>
        </p:sp>
        <p:sp>
          <p:nvSpPr>
            <p:cNvPr id="418" name="Rectangle 1300"/>
            <p:cNvSpPr>
              <a:spLocks noChangeAspect="1" noChangeArrowheads="1"/>
            </p:cNvSpPr>
            <p:nvPr/>
          </p:nvSpPr>
          <p:spPr bwMode="auto">
            <a:xfrm>
              <a:off x="3926" y="2637"/>
              <a:ext cx="16" cy="15"/>
            </a:xfrm>
            <a:prstGeom prst="rect">
              <a:avLst/>
            </a:prstGeom>
            <a:solidFill>
              <a:schemeClr val="accent3">
                <a:lumMod val="75000"/>
              </a:schemeClr>
            </a:solidFill>
            <a:ln w="9525">
              <a:solidFill>
                <a:schemeClr val="bg2"/>
              </a:solidFill>
              <a:miter lim="800000"/>
              <a:headEnd/>
              <a:tailEnd/>
            </a:ln>
          </p:spPr>
          <p:txBody>
            <a:bodyPr wrap="none" lIns="73025" tIns="36513" rIns="73025" bIns="36513" anchor="ctr"/>
            <a:lstStyle/>
            <a:p>
              <a:pPr defTabSz="598488" eaLnBrk="0" hangingPunct="0">
                <a:spcBef>
                  <a:spcPct val="50000"/>
                </a:spcBef>
              </a:pPr>
              <a:endParaRPr lang="en-US">
                <a:latin typeface="Times New Roman" pitchFamily="18" charset="0"/>
                <a:cs typeface="Times New Roman" pitchFamily="18" charset="0"/>
              </a:endParaRPr>
            </a:p>
          </p:txBody>
        </p:sp>
        <p:sp>
          <p:nvSpPr>
            <p:cNvPr id="419" name="Freeform 1301"/>
            <p:cNvSpPr>
              <a:spLocks noChangeAspect="1"/>
            </p:cNvSpPr>
            <p:nvPr/>
          </p:nvSpPr>
          <p:spPr bwMode="auto">
            <a:xfrm>
              <a:off x="4069" y="2580"/>
              <a:ext cx="80" cy="98"/>
            </a:xfrm>
            <a:custGeom>
              <a:avLst/>
              <a:gdLst>
                <a:gd name="T0" fmla="*/ 0 w 80"/>
                <a:gd name="T1" fmla="*/ 45 h 103"/>
                <a:gd name="T2" fmla="*/ 0 w 80"/>
                <a:gd name="T3" fmla="*/ 54 h 103"/>
                <a:gd name="T4" fmla="*/ 8 w 80"/>
                <a:gd name="T5" fmla="*/ 54 h 103"/>
                <a:gd name="T6" fmla="*/ 8 w 80"/>
                <a:gd name="T7" fmla="*/ 60 h 103"/>
                <a:gd name="T8" fmla="*/ 8 w 80"/>
                <a:gd name="T9" fmla="*/ 80 h 103"/>
                <a:gd name="T10" fmla="*/ 15 w 80"/>
                <a:gd name="T11" fmla="*/ 73 h 103"/>
                <a:gd name="T12" fmla="*/ 15 w 80"/>
                <a:gd name="T13" fmla="*/ 54 h 103"/>
                <a:gd name="T14" fmla="*/ 22 w 80"/>
                <a:gd name="T15" fmla="*/ 45 h 103"/>
                <a:gd name="T16" fmla="*/ 32 w 80"/>
                <a:gd name="T17" fmla="*/ 45 h 103"/>
                <a:gd name="T18" fmla="*/ 22 w 80"/>
                <a:gd name="T19" fmla="*/ 54 h 103"/>
                <a:gd name="T20" fmla="*/ 32 w 80"/>
                <a:gd name="T21" fmla="*/ 60 h 103"/>
                <a:gd name="T22" fmla="*/ 32 w 80"/>
                <a:gd name="T23" fmla="*/ 66 h 103"/>
                <a:gd name="T24" fmla="*/ 46 w 80"/>
                <a:gd name="T25" fmla="*/ 66 h 103"/>
                <a:gd name="T26" fmla="*/ 46 w 80"/>
                <a:gd name="T27" fmla="*/ 80 h 103"/>
                <a:gd name="T28" fmla="*/ 54 w 80"/>
                <a:gd name="T29" fmla="*/ 73 h 103"/>
                <a:gd name="T30" fmla="*/ 54 w 80"/>
                <a:gd name="T31" fmla="*/ 66 h 103"/>
                <a:gd name="T32" fmla="*/ 39 w 80"/>
                <a:gd name="T33" fmla="*/ 54 h 103"/>
                <a:gd name="T34" fmla="*/ 46 w 80"/>
                <a:gd name="T35" fmla="*/ 54 h 103"/>
                <a:gd name="T36" fmla="*/ 32 w 80"/>
                <a:gd name="T37" fmla="*/ 40 h 103"/>
                <a:gd name="T38" fmla="*/ 46 w 80"/>
                <a:gd name="T39" fmla="*/ 27 h 103"/>
                <a:gd name="T40" fmla="*/ 54 w 80"/>
                <a:gd name="T41" fmla="*/ 27 h 103"/>
                <a:gd name="T42" fmla="*/ 22 w 80"/>
                <a:gd name="T43" fmla="*/ 32 h 103"/>
                <a:gd name="T44" fmla="*/ 15 w 80"/>
                <a:gd name="T45" fmla="*/ 27 h 103"/>
                <a:gd name="T46" fmla="*/ 15 w 80"/>
                <a:gd name="T47" fmla="*/ 21 h 103"/>
                <a:gd name="T48" fmla="*/ 22 w 80"/>
                <a:gd name="T49" fmla="*/ 11 h 103"/>
                <a:gd name="T50" fmla="*/ 70 w 80"/>
                <a:gd name="T51" fmla="*/ 11 h 103"/>
                <a:gd name="T52" fmla="*/ 79 w 80"/>
                <a:gd name="T53" fmla="*/ 0 h 103"/>
                <a:gd name="T54" fmla="*/ 63 w 80"/>
                <a:gd name="T55" fmla="*/ 8 h 103"/>
                <a:gd name="T56" fmla="*/ 46 w 80"/>
                <a:gd name="T57" fmla="*/ 11 h 103"/>
                <a:gd name="T58" fmla="*/ 22 w 80"/>
                <a:gd name="T59" fmla="*/ 8 h 103"/>
                <a:gd name="T60" fmla="*/ 22 w 80"/>
                <a:gd name="T61" fmla="*/ 11 h 103"/>
                <a:gd name="T62" fmla="*/ 15 w 80"/>
                <a:gd name="T63" fmla="*/ 11 h 103"/>
                <a:gd name="T64" fmla="*/ 15 w 80"/>
                <a:gd name="T65" fmla="*/ 27 h 103"/>
                <a:gd name="T66" fmla="*/ 0 w 80"/>
                <a:gd name="T67" fmla="*/ 45 h 10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
                <a:gd name="T103" fmla="*/ 0 h 103"/>
                <a:gd name="T104" fmla="*/ 80 w 80"/>
                <a:gd name="T105" fmla="*/ 103 h 10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 h="103">
                  <a:moveTo>
                    <a:pt x="0" y="58"/>
                  </a:moveTo>
                  <a:lnTo>
                    <a:pt x="0" y="69"/>
                  </a:lnTo>
                  <a:lnTo>
                    <a:pt x="8" y="69"/>
                  </a:lnTo>
                  <a:lnTo>
                    <a:pt x="8" y="77"/>
                  </a:lnTo>
                  <a:lnTo>
                    <a:pt x="8" y="102"/>
                  </a:lnTo>
                  <a:lnTo>
                    <a:pt x="15" y="94"/>
                  </a:lnTo>
                  <a:lnTo>
                    <a:pt x="15" y="69"/>
                  </a:lnTo>
                  <a:lnTo>
                    <a:pt x="22" y="58"/>
                  </a:lnTo>
                  <a:lnTo>
                    <a:pt x="32" y="58"/>
                  </a:lnTo>
                  <a:lnTo>
                    <a:pt x="22" y="69"/>
                  </a:lnTo>
                  <a:lnTo>
                    <a:pt x="32" y="77"/>
                  </a:lnTo>
                  <a:lnTo>
                    <a:pt x="32" y="84"/>
                  </a:lnTo>
                  <a:lnTo>
                    <a:pt x="46" y="84"/>
                  </a:lnTo>
                  <a:lnTo>
                    <a:pt x="46" y="102"/>
                  </a:lnTo>
                  <a:lnTo>
                    <a:pt x="54" y="94"/>
                  </a:lnTo>
                  <a:lnTo>
                    <a:pt x="54" y="84"/>
                  </a:lnTo>
                  <a:lnTo>
                    <a:pt x="39" y="69"/>
                  </a:lnTo>
                  <a:lnTo>
                    <a:pt x="46" y="69"/>
                  </a:lnTo>
                  <a:lnTo>
                    <a:pt x="32" y="50"/>
                  </a:lnTo>
                  <a:lnTo>
                    <a:pt x="46" y="34"/>
                  </a:lnTo>
                  <a:lnTo>
                    <a:pt x="54" y="34"/>
                  </a:lnTo>
                  <a:lnTo>
                    <a:pt x="22" y="42"/>
                  </a:lnTo>
                  <a:lnTo>
                    <a:pt x="15" y="34"/>
                  </a:lnTo>
                  <a:lnTo>
                    <a:pt x="15" y="26"/>
                  </a:lnTo>
                  <a:lnTo>
                    <a:pt x="22" y="16"/>
                  </a:lnTo>
                  <a:lnTo>
                    <a:pt x="70" y="16"/>
                  </a:lnTo>
                  <a:lnTo>
                    <a:pt x="79" y="0"/>
                  </a:lnTo>
                  <a:lnTo>
                    <a:pt x="63" y="8"/>
                  </a:lnTo>
                  <a:lnTo>
                    <a:pt x="46" y="16"/>
                  </a:lnTo>
                  <a:lnTo>
                    <a:pt x="22" y="8"/>
                  </a:lnTo>
                  <a:lnTo>
                    <a:pt x="22" y="16"/>
                  </a:lnTo>
                  <a:lnTo>
                    <a:pt x="15" y="16"/>
                  </a:lnTo>
                  <a:lnTo>
                    <a:pt x="15" y="34"/>
                  </a:lnTo>
                  <a:lnTo>
                    <a:pt x="0" y="58"/>
                  </a:lnTo>
                </a:path>
              </a:pathLst>
            </a:custGeom>
            <a:solidFill>
              <a:schemeClr val="accent3">
                <a:lumMod val="75000"/>
              </a:schemeClr>
            </a:solidFill>
            <a:ln w="9525" cap="rnd">
              <a:solidFill>
                <a:schemeClr val="bg2"/>
              </a:solidFill>
              <a:round/>
              <a:headEnd type="none" w="sm" len="sm"/>
              <a:tailEnd type="none" w="sm" len="sm"/>
            </a:ln>
          </p:spPr>
          <p:txBody>
            <a:bodyPr/>
            <a:lstStyle/>
            <a:p>
              <a:pPr eaLnBrk="0" hangingPunct="0"/>
              <a:endParaRPr lang="en-US"/>
            </a:p>
          </p:txBody>
        </p:sp>
        <p:sp>
          <p:nvSpPr>
            <p:cNvPr id="420" name="Freeform 1302"/>
            <p:cNvSpPr>
              <a:spLocks noChangeAspect="1"/>
            </p:cNvSpPr>
            <p:nvPr/>
          </p:nvSpPr>
          <p:spPr bwMode="auto">
            <a:xfrm>
              <a:off x="4171" y="2572"/>
              <a:ext cx="18" cy="43"/>
            </a:xfrm>
            <a:custGeom>
              <a:avLst/>
              <a:gdLst>
                <a:gd name="T0" fmla="*/ 0 w 17"/>
                <a:gd name="T1" fmla="*/ 11 h 45"/>
                <a:gd name="T2" fmla="*/ 7 w 17"/>
                <a:gd name="T3" fmla="*/ 28 h 45"/>
                <a:gd name="T4" fmla="*/ 21 w 17"/>
                <a:gd name="T5" fmla="*/ 34 h 45"/>
                <a:gd name="T6" fmla="*/ 7 w 17"/>
                <a:gd name="T7" fmla="*/ 28 h 45"/>
                <a:gd name="T8" fmla="*/ 7 w 17"/>
                <a:gd name="T9" fmla="*/ 20 h 45"/>
                <a:gd name="T10" fmla="*/ 21 w 17"/>
                <a:gd name="T11" fmla="*/ 20 h 45"/>
                <a:gd name="T12" fmla="*/ 21 w 17"/>
                <a:gd name="T13" fmla="*/ 11 h 45"/>
                <a:gd name="T14" fmla="*/ 21 w 17"/>
                <a:gd name="T15" fmla="*/ 8 h 45"/>
                <a:gd name="T16" fmla="*/ 21 w 17"/>
                <a:gd name="T17" fmla="*/ 11 h 45"/>
                <a:gd name="T18" fmla="*/ 7 w 17"/>
                <a:gd name="T19" fmla="*/ 0 h 45"/>
                <a:gd name="T20" fmla="*/ 0 w 17"/>
                <a:gd name="T21" fmla="*/ 11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45"/>
                <a:gd name="T35" fmla="*/ 17 w 17"/>
                <a:gd name="T36" fmla="*/ 45 h 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45">
                  <a:moveTo>
                    <a:pt x="0" y="16"/>
                  </a:moveTo>
                  <a:lnTo>
                    <a:pt x="7" y="34"/>
                  </a:lnTo>
                  <a:lnTo>
                    <a:pt x="16" y="44"/>
                  </a:lnTo>
                  <a:lnTo>
                    <a:pt x="7" y="34"/>
                  </a:lnTo>
                  <a:lnTo>
                    <a:pt x="7" y="25"/>
                  </a:lnTo>
                  <a:lnTo>
                    <a:pt x="16" y="25"/>
                  </a:lnTo>
                  <a:lnTo>
                    <a:pt x="16" y="16"/>
                  </a:lnTo>
                  <a:lnTo>
                    <a:pt x="16" y="8"/>
                  </a:lnTo>
                  <a:lnTo>
                    <a:pt x="16" y="16"/>
                  </a:lnTo>
                  <a:lnTo>
                    <a:pt x="7" y="0"/>
                  </a:lnTo>
                  <a:lnTo>
                    <a:pt x="0" y="16"/>
                  </a:lnTo>
                </a:path>
              </a:pathLst>
            </a:custGeom>
            <a:solidFill>
              <a:schemeClr val="accent3">
                <a:lumMod val="75000"/>
              </a:schemeClr>
            </a:solidFill>
            <a:ln w="9525" cap="rnd">
              <a:solidFill>
                <a:schemeClr val="bg2"/>
              </a:solidFill>
              <a:round/>
              <a:headEnd type="none" w="sm" len="sm"/>
              <a:tailEnd type="none" w="sm" len="sm"/>
            </a:ln>
          </p:spPr>
          <p:txBody>
            <a:bodyPr/>
            <a:lstStyle/>
            <a:p>
              <a:pPr eaLnBrk="0" hangingPunct="0"/>
              <a:endParaRPr lang="en-US"/>
            </a:p>
          </p:txBody>
        </p:sp>
        <p:sp>
          <p:nvSpPr>
            <p:cNvPr id="421" name="Freeform 1303"/>
            <p:cNvSpPr>
              <a:spLocks noChangeAspect="1"/>
            </p:cNvSpPr>
            <p:nvPr/>
          </p:nvSpPr>
          <p:spPr bwMode="auto">
            <a:xfrm>
              <a:off x="4156" y="2647"/>
              <a:ext cx="16" cy="16"/>
            </a:xfrm>
            <a:custGeom>
              <a:avLst/>
              <a:gdLst>
                <a:gd name="T0" fmla="*/ 0 w 17"/>
                <a:gd name="T1" fmla="*/ 0 h 17"/>
                <a:gd name="T2" fmla="*/ 11 w 17"/>
                <a:gd name="T3" fmla="*/ 11 h 17"/>
                <a:gd name="T4" fmla="*/ 11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16"/>
                  </a:lnTo>
                  <a:lnTo>
                    <a:pt x="16" y="0"/>
                  </a:lnTo>
                  <a:lnTo>
                    <a:pt x="0" y="0"/>
                  </a:lnTo>
                </a:path>
              </a:pathLst>
            </a:custGeom>
            <a:solidFill>
              <a:schemeClr val="accent3">
                <a:lumMod val="75000"/>
              </a:schemeClr>
            </a:solidFill>
            <a:ln w="9525" cap="rnd">
              <a:solidFill>
                <a:schemeClr val="bg2"/>
              </a:solidFill>
              <a:round/>
              <a:headEnd type="none" w="sm" len="sm"/>
              <a:tailEnd type="none" w="sm" len="sm"/>
            </a:ln>
          </p:spPr>
          <p:txBody>
            <a:bodyPr/>
            <a:lstStyle/>
            <a:p>
              <a:pPr eaLnBrk="0" hangingPunct="0"/>
              <a:endParaRPr lang="en-US"/>
            </a:p>
          </p:txBody>
        </p:sp>
        <p:sp>
          <p:nvSpPr>
            <p:cNvPr id="422" name="Freeform 1304"/>
            <p:cNvSpPr>
              <a:spLocks noChangeAspect="1"/>
            </p:cNvSpPr>
            <p:nvPr/>
          </p:nvSpPr>
          <p:spPr bwMode="auto">
            <a:xfrm>
              <a:off x="4180" y="2637"/>
              <a:ext cx="40" cy="18"/>
            </a:xfrm>
            <a:custGeom>
              <a:avLst/>
              <a:gdLst>
                <a:gd name="T0" fmla="*/ 0 w 40"/>
                <a:gd name="T1" fmla="*/ 9 h 19"/>
                <a:gd name="T2" fmla="*/ 39 w 40"/>
                <a:gd name="T3" fmla="*/ 13 h 19"/>
                <a:gd name="T4" fmla="*/ 31 w 40"/>
                <a:gd name="T5" fmla="*/ 9 h 19"/>
                <a:gd name="T6" fmla="*/ 23 w 40"/>
                <a:gd name="T7" fmla="*/ 0 h 19"/>
                <a:gd name="T8" fmla="*/ 7 w 40"/>
                <a:gd name="T9" fmla="*/ 0 h 19"/>
                <a:gd name="T10" fmla="*/ 0 w 40"/>
                <a:gd name="T11" fmla="*/ 9 h 19"/>
                <a:gd name="T12" fmla="*/ 0 60000 65536"/>
                <a:gd name="T13" fmla="*/ 0 60000 65536"/>
                <a:gd name="T14" fmla="*/ 0 60000 65536"/>
                <a:gd name="T15" fmla="*/ 0 60000 65536"/>
                <a:gd name="T16" fmla="*/ 0 60000 65536"/>
                <a:gd name="T17" fmla="*/ 0 60000 65536"/>
                <a:gd name="T18" fmla="*/ 0 w 40"/>
                <a:gd name="T19" fmla="*/ 0 h 19"/>
                <a:gd name="T20" fmla="*/ 40 w 40"/>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40" h="19">
                  <a:moveTo>
                    <a:pt x="0" y="9"/>
                  </a:moveTo>
                  <a:lnTo>
                    <a:pt x="39" y="18"/>
                  </a:lnTo>
                  <a:lnTo>
                    <a:pt x="31" y="9"/>
                  </a:lnTo>
                  <a:lnTo>
                    <a:pt x="23" y="0"/>
                  </a:lnTo>
                  <a:lnTo>
                    <a:pt x="7" y="0"/>
                  </a:lnTo>
                  <a:lnTo>
                    <a:pt x="0" y="9"/>
                  </a:lnTo>
                </a:path>
              </a:pathLst>
            </a:custGeom>
            <a:solidFill>
              <a:schemeClr val="accent3">
                <a:lumMod val="75000"/>
              </a:schemeClr>
            </a:solidFill>
            <a:ln w="9525" cap="rnd">
              <a:solidFill>
                <a:schemeClr val="bg2"/>
              </a:solidFill>
              <a:round/>
              <a:headEnd type="none" w="sm" len="sm"/>
              <a:tailEnd type="none" w="sm" len="sm"/>
            </a:ln>
          </p:spPr>
          <p:txBody>
            <a:bodyPr/>
            <a:lstStyle/>
            <a:p>
              <a:pPr eaLnBrk="0" hangingPunct="0"/>
              <a:endParaRPr lang="en-US"/>
            </a:p>
          </p:txBody>
        </p:sp>
        <p:grpSp>
          <p:nvGrpSpPr>
            <p:cNvPr id="4" name="Group 1305"/>
            <p:cNvGrpSpPr>
              <a:grpSpLocks noChangeAspect="1"/>
            </p:cNvGrpSpPr>
            <p:nvPr/>
          </p:nvGrpSpPr>
          <p:grpSpPr bwMode="auto">
            <a:xfrm>
              <a:off x="3813" y="2577"/>
              <a:ext cx="376" cy="155"/>
              <a:chOff x="4246" y="3094"/>
              <a:chExt cx="376" cy="165"/>
            </a:xfrm>
            <a:grpFill/>
          </p:grpSpPr>
          <p:sp>
            <p:nvSpPr>
              <p:cNvPr id="469" name="Freeform 1306"/>
              <p:cNvSpPr>
                <a:spLocks noChangeAspect="1"/>
              </p:cNvSpPr>
              <p:nvPr/>
            </p:nvSpPr>
            <p:spPr bwMode="auto">
              <a:xfrm>
                <a:off x="4246" y="3094"/>
                <a:ext cx="17" cy="19"/>
              </a:xfrm>
              <a:custGeom>
                <a:avLst/>
                <a:gdLst>
                  <a:gd name="T0" fmla="*/ 0 w 17"/>
                  <a:gd name="T1" fmla="*/ 8 h 19"/>
                  <a:gd name="T2" fmla="*/ 16 w 17"/>
                  <a:gd name="T3" fmla="*/ 18 h 19"/>
                  <a:gd name="T4" fmla="*/ 0 w 17"/>
                  <a:gd name="T5" fmla="*/ 0 h 19"/>
                  <a:gd name="T6" fmla="*/ 0 w 17"/>
                  <a:gd name="T7" fmla="*/ 8 h 19"/>
                  <a:gd name="T8" fmla="*/ 0 60000 65536"/>
                  <a:gd name="T9" fmla="*/ 0 60000 65536"/>
                  <a:gd name="T10" fmla="*/ 0 60000 65536"/>
                  <a:gd name="T11" fmla="*/ 0 60000 65536"/>
                  <a:gd name="T12" fmla="*/ 0 w 17"/>
                  <a:gd name="T13" fmla="*/ 0 h 19"/>
                  <a:gd name="T14" fmla="*/ 17 w 17"/>
                  <a:gd name="T15" fmla="*/ 19 h 19"/>
                </a:gdLst>
                <a:ahLst/>
                <a:cxnLst>
                  <a:cxn ang="T8">
                    <a:pos x="T0" y="T1"/>
                  </a:cxn>
                  <a:cxn ang="T9">
                    <a:pos x="T2" y="T3"/>
                  </a:cxn>
                  <a:cxn ang="T10">
                    <a:pos x="T4" y="T5"/>
                  </a:cxn>
                  <a:cxn ang="T11">
                    <a:pos x="T6" y="T7"/>
                  </a:cxn>
                </a:cxnLst>
                <a:rect l="T12" t="T13" r="T14" b="T15"/>
                <a:pathLst>
                  <a:path w="17" h="19">
                    <a:moveTo>
                      <a:pt x="0" y="8"/>
                    </a:moveTo>
                    <a:lnTo>
                      <a:pt x="16" y="18"/>
                    </a:lnTo>
                    <a:lnTo>
                      <a:pt x="0" y="0"/>
                    </a:lnTo>
                    <a:lnTo>
                      <a:pt x="0" y="8"/>
                    </a:lnTo>
                  </a:path>
                </a:pathLst>
              </a:custGeom>
              <a:grpFill/>
              <a:ln w="12700" cap="rnd">
                <a:solidFill>
                  <a:schemeClr val="bg2"/>
                </a:solidFill>
                <a:round/>
                <a:headEnd type="none" w="sm" len="sm"/>
                <a:tailEnd type="none" w="sm" len="sm"/>
              </a:ln>
            </p:spPr>
            <p:txBody>
              <a:bodyPr/>
              <a:lstStyle/>
              <a:p>
                <a:pPr eaLnBrk="0" hangingPunct="0"/>
                <a:endParaRPr lang="en-US"/>
              </a:p>
            </p:txBody>
          </p:sp>
          <p:grpSp>
            <p:nvGrpSpPr>
              <p:cNvPr id="5" name="Group 1308"/>
              <p:cNvGrpSpPr>
                <a:grpSpLocks noChangeAspect="1"/>
              </p:cNvGrpSpPr>
              <p:nvPr/>
            </p:nvGrpSpPr>
            <p:grpSpPr bwMode="auto">
              <a:xfrm>
                <a:off x="4380" y="3160"/>
                <a:ext cx="242" cy="99"/>
                <a:chOff x="4380" y="3160"/>
                <a:chExt cx="242" cy="99"/>
              </a:xfrm>
              <a:grpFill/>
            </p:grpSpPr>
            <p:sp>
              <p:nvSpPr>
                <p:cNvPr id="473" name="Rectangle 1309"/>
                <p:cNvSpPr>
                  <a:spLocks noChangeAspect="1" noChangeArrowheads="1"/>
                </p:cNvSpPr>
                <p:nvPr/>
              </p:nvSpPr>
              <p:spPr bwMode="auto">
                <a:xfrm>
                  <a:off x="4380" y="3160"/>
                  <a:ext cx="8" cy="8"/>
                </a:xfrm>
                <a:prstGeom prst="rect">
                  <a:avLst/>
                </a:prstGeom>
                <a:solidFill>
                  <a:schemeClr val="accent3">
                    <a:lumMod val="75000"/>
                  </a:schemeClr>
                </a:solidFill>
                <a:ln w="12700">
                  <a:solidFill>
                    <a:schemeClr val="bg2"/>
                  </a:solidFill>
                  <a:miter lim="800000"/>
                  <a:headEnd/>
                  <a:tailEnd/>
                </a:ln>
              </p:spPr>
              <p:txBody>
                <a:bodyPr wrap="none" lIns="73025" tIns="36513" rIns="73025" bIns="36513" anchor="ctr"/>
                <a:lstStyle/>
                <a:p>
                  <a:pPr defTabSz="598488" eaLnBrk="0" hangingPunct="0">
                    <a:spcBef>
                      <a:spcPct val="50000"/>
                    </a:spcBef>
                  </a:pPr>
                  <a:endParaRPr lang="en-US">
                    <a:latin typeface="Times New Roman" pitchFamily="18" charset="0"/>
                    <a:cs typeface="Times New Roman" pitchFamily="18" charset="0"/>
                  </a:endParaRPr>
                </a:p>
              </p:txBody>
            </p:sp>
            <p:sp>
              <p:nvSpPr>
                <p:cNvPr id="481" name="Freeform 1317"/>
                <p:cNvSpPr>
                  <a:spLocks noChangeAspect="1"/>
                </p:cNvSpPr>
                <p:nvPr/>
              </p:nvSpPr>
              <p:spPr bwMode="auto">
                <a:xfrm>
                  <a:off x="4573" y="3232"/>
                  <a:ext cx="49" cy="27"/>
                </a:xfrm>
                <a:custGeom>
                  <a:avLst/>
                  <a:gdLst>
                    <a:gd name="T0" fmla="*/ 0 w 49"/>
                    <a:gd name="T1" fmla="*/ 26 h 27"/>
                    <a:gd name="T2" fmla="*/ 16 w 49"/>
                    <a:gd name="T3" fmla="*/ 26 h 27"/>
                    <a:gd name="T4" fmla="*/ 48 w 49"/>
                    <a:gd name="T5" fmla="*/ 0 h 27"/>
                    <a:gd name="T6" fmla="*/ 24 w 49"/>
                    <a:gd name="T7" fmla="*/ 0 h 27"/>
                    <a:gd name="T8" fmla="*/ 8 w 49"/>
                    <a:gd name="T9" fmla="*/ 16 h 27"/>
                    <a:gd name="T10" fmla="*/ 0 w 49"/>
                    <a:gd name="T11" fmla="*/ 26 h 27"/>
                    <a:gd name="T12" fmla="*/ 0 60000 65536"/>
                    <a:gd name="T13" fmla="*/ 0 60000 65536"/>
                    <a:gd name="T14" fmla="*/ 0 60000 65536"/>
                    <a:gd name="T15" fmla="*/ 0 60000 65536"/>
                    <a:gd name="T16" fmla="*/ 0 60000 65536"/>
                    <a:gd name="T17" fmla="*/ 0 60000 65536"/>
                    <a:gd name="T18" fmla="*/ 0 w 49"/>
                    <a:gd name="T19" fmla="*/ 0 h 27"/>
                    <a:gd name="T20" fmla="*/ 49 w 49"/>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49" h="27">
                      <a:moveTo>
                        <a:pt x="0" y="26"/>
                      </a:moveTo>
                      <a:lnTo>
                        <a:pt x="16" y="26"/>
                      </a:lnTo>
                      <a:lnTo>
                        <a:pt x="48" y="0"/>
                      </a:lnTo>
                      <a:lnTo>
                        <a:pt x="24" y="0"/>
                      </a:lnTo>
                      <a:lnTo>
                        <a:pt x="8" y="16"/>
                      </a:lnTo>
                      <a:lnTo>
                        <a:pt x="0" y="26"/>
                      </a:lnTo>
                    </a:path>
                  </a:pathLst>
                </a:custGeom>
                <a:grpFill/>
                <a:ln w="12700" cap="rnd">
                  <a:solidFill>
                    <a:schemeClr val="bg2"/>
                  </a:solidFill>
                  <a:round/>
                  <a:headEnd type="none" w="sm" len="sm"/>
                  <a:tailEnd type="none" w="sm" len="sm"/>
                </a:ln>
              </p:spPr>
              <p:txBody>
                <a:bodyPr/>
                <a:lstStyle/>
                <a:p>
                  <a:pPr eaLnBrk="0" hangingPunct="0"/>
                  <a:endParaRPr lang="en-US"/>
                </a:p>
              </p:txBody>
            </p:sp>
          </p:grpSp>
        </p:grpSp>
        <p:grpSp>
          <p:nvGrpSpPr>
            <p:cNvPr id="6" name="Group 1322"/>
            <p:cNvGrpSpPr>
              <a:grpSpLocks noChangeAspect="1"/>
            </p:cNvGrpSpPr>
            <p:nvPr/>
          </p:nvGrpSpPr>
          <p:grpSpPr bwMode="auto">
            <a:xfrm>
              <a:off x="4048" y="2363"/>
              <a:ext cx="118" cy="171"/>
              <a:chOff x="4329" y="2090"/>
              <a:chExt cx="130" cy="197"/>
            </a:xfrm>
            <a:grpFill/>
          </p:grpSpPr>
          <p:sp>
            <p:nvSpPr>
              <p:cNvPr id="457" name="Freeform 1323"/>
              <p:cNvSpPr>
                <a:spLocks noChangeAspect="1"/>
              </p:cNvSpPr>
              <p:nvPr/>
            </p:nvSpPr>
            <p:spPr bwMode="auto">
              <a:xfrm>
                <a:off x="4371" y="2090"/>
                <a:ext cx="55" cy="84"/>
              </a:xfrm>
              <a:custGeom>
                <a:avLst/>
                <a:gdLst>
                  <a:gd name="T0" fmla="*/ 0 w 50"/>
                  <a:gd name="T1" fmla="*/ 51 h 77"/>
                  <a:gd name="T2" fmla="*/ 0 w 50"/>
                  <a:gd name="T3" fmla="*/ 80 h 77"/>
                  <a:gd name="T4" fmla="*/ 12 w 50"/>
                  <a:gd name="T5" fmla="*/ 89 h 77"/>
                  <a:gd name="T6" fmla="*/ 12 w 50"/>
                  <a:gd name="T7" fmla="*/ 106 h 77"/>
                  <a:gd name="T8" fmla="*/ 26 w 50"/>
                  <a:gd name="T9" fmla="*/ 106 h 77"/>
                  <a:gd name="T10" fmla="*/ 39 w 50"/>
                  <a:gd name="T11" fmla="*/ 106 h 77"/>
                  <a:gd name="T12" fmla="*/ 50 w 50"/>
                  <a:gd name="T13" fmla="*/ 118 h 77"/>
                  <a:gd name="T14" fmla="*/ 50 w 50"/>
                  <a:gd name="T15" fmla="*/ 106 h 77"/>
                  <a:gd name="T16" fmla="*/ 63 w 50"/>
                  <a:gd name="T17" fmla="*/ 118 h 77"/>
                  <a:gd name="T18" fmla="*/ 79 w 50"/>
                  <a:gd name="T19" fmla="*/ 118 h 77"/>
                  <a:gd name="T20" fmla="*/ 63 w 50"/>
                  <a:gd name="T21" fmla="*/ 106 h 77"/>
                  <a:gd name="T22" fmla="*/ 79 w 50"/>
                  <a:gd name="T23" fmla="*/ 106 h 77"/>
                  <a:gd name="T24" fmla="*/ 50 w 50"/>
                  <a:gd name="T25" fmla="*/ 89 h 77"/>
                  <a:gd name="T26" fmla="*/ 39 w 50"/>
                  <a:gd name="T27" fmla="*/ 106 h 77"/>
                  <a:gd name="T28" fmla="*/ 26 w 50"/>
                  <a:gd name="T29" fmla="*/ 80 h 77"/>
                  <a:gd name="T30" fmla="*/ 50 w 50"/>
                  <a:gd name="T31" fmla="*/ 40 h 77"/>
                  <a:gd name="T32" fmla="*/ 39 w 50"/>
                  <a:gd name="T33" fmla="*/ 25 h 77"/>
                  <a:gd name="T34" fmla="*/ 50 w 50"/>
                  <a:gd name="T35" fmla="*/ 0 h 77"/>
                  <a:gd name="T36" fmla="*/ 39 w 50"/>
                  <a:gd name="T37" fmla="*/ 11 h 77"/>
                  <a:gd name="T38" fmla="*/ 12 w 50"/>
                  <a:gd name="T39" fmla="*/ 0 h 77"/>
                  <a:gd name="T40" fmla="*/ 0 w 50"/>
                  <a:gd name="T41" fmla="*/ 51 h 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77"/>
                  <a:gd name="T65" fmla="*/ 50 w 50"/>
                  <a:gd name="T66" fmla="*/ 77 h 7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77">
                    <a:moveTo>
                      <a:pt x="0" y="33"/>
                    </a:moveTo>
                    <a:lnTo>
                      <a:pt x="0" y="51"/>
                    </a:lnTo>
                    <a:lnTo>
                      <a:pt x="7" y="58"/>
                    </a:lnTo>
                    <a:lnTo>
                      <a:pt x="7" y="69"/>
                    </a:lnTo>
                    <a:lnTo>
                      <a:pt x="16" y="69"/>
                    </a:lnTo>
                    <a:lnTo>
                      <a:pt x="24" y="69"/>
                    </a:lnTo>
                    <a:lnTo>
                      <a:pt x="31" y="76"/>
                    </a:lnTo>
                    <a:lnTo>
                      <a:pt x="31" y="69"/>
                    </a:lnTo>
                    <a:lnTo>
                      <a:pt x="39" y="76"/>
                    </a:lnTo>
                    <a:lnTo>
                      <a:pt x="49" y="76"/>
                    </a:lnTo>
                    <a:lnTo>
                      <a:pt x="39" y="69"/>
                    </a:lnTo>
                    <a:lnTo>
                      <a:pt x="49" y="69"/>
                    </a:lnTo>
                    <a:lnTo>
                      <a:pt x="31" y="58"/>
                    </a:lnTo>
                    <a:lnTo>
                      <a:pt x="24" y="69"/>
                    </a:lnTo>
                    <a:lnTo>
                      <a:pt x="16" y="51"/>
                    </a:lnTo>
                    <a:lnTo>
                      <a:pt x="31" y="26"/>
                    </a:lnTo>
                    <a:lnTo>
                      <a:pt x="24" y="16"/>
                    </a:lnTo>
                    <a:lnTo>
                      <a:pt x="31" y="0"/>
                    </a:lnTo>
                    <a:lnTo>
                      <a:pt x="24" y="6"/>
                    </a:lnTo>
                    <a:lnTo>
                      <a:pt x="7" y="0"/>
                    </a:lnTo>
                    <a:lnTo>
                      <a:pt x="0" y="33"/>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458" name="Freeform 1324"/>
              <p:cNvSpPr>
                <a:spLocks noChangeAspect="1"/>
              </p:cNvSpPr>
              <p:nvPr/>
            </p:nvSpPr>
            <p:spPr bwMode="auto">
              <a:xfrm>
                <a:off x="4371" y="2090"/>
                <a:ext cx="55" cy="84"/>
              </a:xfrm>
              <a:custGeom>
                <a:avLst/>
                <a:gdLst>
                  <a:gd name="T0" fmla="*/ 0 w 50"/>
                  <a:gd name="T1" fmla="*/ 51 h 77"/>
                  <a:gd name="T2" fmla="*/ 0 w 50"/>
                  <a:gd name="T3" fmla="*/ 80 h 77"/>
                  <a:gd name="T4" fmla="*/ 12 w 50"/>
                  <a:gd name="T5" fmla="*/ 89 h 77"/>
                  <a:gd name="T6" fmla="*/ 12 w 50"/>
                  <a:gd name="T7" fmla="*/ 106 h 77"/>
                  <a:gd name="T8" fmla="*/ 26 w 50"/>
                  <a:gd name="T9" fmla="*/ 106 h 77"/>
                  <a:gd name="T10" fmla="*/ 39 w 50"/>
                  <a:gd name="T11" fmla="*/ 106 h 77"/>
                  <a:gd name="T12" fmla="*/ 50 w 50"/>
                  <a:gd name="T13" fmla="*/ 118 h 77"/>
                  <a:gd name="T14" fmla="*/ 50 w 50"/>
                  <a:gd name="T15" fmla="*/ 106 h 77"/>
                  <a:gd name="T16" fmla="*/ 63 w 50"/>
                  <a:gd name="T17" fmla="*/ 118 h 77"/>
                  <a:gd name="T18" fmla="*/ 79 w 50"/>
                  <a:gd name="T19" fmla="*/ 118 h 77"/>
                  <a:gd name="T20" fmla="*/ 63 w 50"/>
                  <a:gd name="T21" fmla="*/ 106 h 77"/>
                  <a:gd name="T22" fmla="*/ 79 w 50"/>
                  <a:gd name="T23" fmla="*/ 106 h 77"/>
                  <a:gd name="T24" fmla="*/ 50 w 50"/>
                  <a:gd name="T25" fmla="*/ 89 h 77"/>
                  <a:gd name="T26" fmla="*/ 39 w 50"/>
                  <a:gd name="T27" fmla="*/ 106 h 77"/>
                  <a:gd name="T28" fmla="*/ 26 w 50"/>
                  <a:gd name="T29" fmla="*/ 80 h 77"/>
                  <a:gd name="T30" fmla="*/ 50 w 50"/>
                  <a:gd name="T31" fmla="*/ 40 h 77"/>
                  <a:gd name="T32" fmla="*/ 39 w 50"/>
                  <a:gd name="T33" fmla="*/ 25 h 77"/>
                  <a:gd name="T34" fmla="*/ 50 w 50"/>
                  <a:gd name="T35" fmla="*/ 0 h 77"/>
                  <a:gd name="T36" fmla="*/ 39 w 50"/>
                  <a:gd name="T37" fmla="*/ 11 h 77"/>
                  <a:gd name="T38" fmla="*/ 12 w 50"/>
                  <a:gd name="T39" fmla="*/ 0 h 77"/>
                  <a:gd name="T40" fmla="*/ 0 w 50"/>
                  <a:gd name="T41" fmla="*/ 51 h 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77"/>
                  <a:gd name="T65" fmla="*/ 50 w 50"/>
                  <a:gd name="T66" fmla="*/ 77 h 7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77">
                    <a:moveTo>
                      <a:pt x="0" y="33"/>
                    </a:moveTo>
                    <a:lnTo>
                      <a:pt x="0" y="51"/>
                    </a:lnTo>
                    <a:lnTo>
                      <a:pt x="7" y="58"/>
                    </a:lnTo>
                    <a:lnTo>
                      <a:pt x="7" y="69"/>
                    </a:lnTo>
                    <a:lnTo>
                      <a:pt x="16" y="69"/>
                    </a:lnTo>
                    <a:lnTo>
                      <a:pt x="24" y="69"/>
                    </a:lnTo>
                    <a:lnTo>
                      <a:pt x="31" y="76"/>
                    </a:lnTo>
                    <a:lnTo>
                      <a:pt x="31" y="69"/>
                    </a:lnTo>
                    <a:lnTo>
                      <a:pt x="39" y="76"/>
                    </a:lnTo>
                    <a:lnTo>
                      <a:pt x="49" y="76"/>
                    </a:lnTo>
                    <a:lnTo>
                      <a:pt x="39" y="69"/>
                    </a:lnTo>
                    <a:lnTo>
                      <a:pt x="49" y="69"/>
                    </a:lnTo>
                    <a:lnTo>
                      <a:pt x="31" y="58"/>
                    </a:lnTo>
                    <a:lnTo>
                      <a:pt x="24" y="69"/>
                    </a:lnTo>
                    <a:lnTo>
                      <a:pt x="16" y="51"/>
                    </a:lnTo>
                    <a:lnTo>
                      <a:pt x="31" y="26"/>
                    </a:lnTo>
                    <a:lnTo>
                      <a:pt x="24" y="16"/>
                    </a:lnTo>
                    <a:lnTo>
                      <a:pt x="31" y="0"/>
                    </a:lnTo>
                    <a:lnTo>
                      <a:pt x="24" y="6"/>
                    </a:lnTo>
                    <a:lnTo>
                      <a:pt x="7" y="0"/>
                    </a:lnTo>
                    <a:lnTo>
                      <a:pt x="0" y="33"/>
                    </a:lnTo>
                  </a:path>
                </a:pathLst>
              </a:custGeom>
              <a:solidFill>
                <a:schemeClr val="accent3">
                  <a:lumMod val="75000"/>
                </a:schemeClr>
              </a:solidFill>
              <a:ln w="12700" cap="rnd">
                <a:solidFill>
                  <a:schemeClr val="bg2"/>
                </a:solidFill>
                <a:round/>
                <a:headEnd type="none" w="sm" len="sm"/>
                <a:tailEnd type="none" w="sm" len="sm"/>
              </a:ln>
            </p:spPr>
            <p:txBody>
              <a:bodyPr/>
              <a:lstStyle/>
              <a:p>
                <a:pPr eaLnBrk="0" hangingPunct="0"/>
                <a:endParaRPr lang="en-US"/>
              </a:p>
            </p:txBody>
          </p:sp>
          <p:sp>
            <p:nvSpPr>
              <p:cNvPr id="459" name="Freeform 1325"/>
              <p:cNvSpPr>
                <a:spLocks noChangeAspect="1"/>
              </p:cNvSpPr>
              <p:nvPr/>
            </p:nvSpPr>
            <p:spPr bwMode="auto">
              <a:xfrm>
                <a:off x="4329" y="2201"/>
                <a:ext cx="35" cy="48"/>
              </a:xfrm>
              <a:custGeom>
                <a:avLst/>
                <a:gdLst>
                  <a:gd name="T0" fmla="*/ 0 w 32"/>
                  <a:gd name="T1" fmla="*/ 67 h 44"/>
                  <a:gd name="T2" fmla="*/ 48 w 32"/>
                  <a:gd name="T3" fmla="*/ 14 h 44"/>
                  <a:gd name="T4" fmla="*/ 48 w 32"/>
                  <a:gd name="T5" fmla="*/ 0 h 44"/>
                  <a:gd name="T6" fmla="*/ 0 w 32"/>
                  <a:gd name="T7" fmla="*/ 67 h 44"/>
                  <a:gd name="T8" fmla="*/ 0 60000 65536"/>
                  <a:gd name="T9" fmla="*/ 0 60000 65536"/>
                  <a:gd name="T10" fmla="*/ 0 60000 65536"/>
                  <a:gd name="T11" fmla="*/ 0 60000 65536"/>
                  <a:gd name="T12" fmla="*/ 0 w 32"/>
                  <a:gd name="T13" fmla="*/ 0 h 44"/>
                  <a:gd name="T14" fmla="*/ 32 w 32"/>
                  <a:gd name="T15" fmla="*/ 44 h 44"/>
                </a:gdLst>
                <a:ahLst/>
                <a:cxnLst>
                  <a:cxn ang="T8">
                    <a:pos x="T0" y="T1"/>
                  </a:cxn>
                  <a:cxn ang="T9">
                    <a:pos x="T2" y="T3"/>
                  </a:cxn>
                  <a:cxn ang="T10">
                    <a:pos x="T4" y="T5"/>
                  </a:cxn>
                  <a:cxn ang="T11">
                    <a:pos x="T6" y="T7"/>
                  </a:cxn>
                </a:cxnLst>
                <a:rect l="T12" t="T13" r="T14" b="T15"/>
                <a:pathLst>
                  <a:path w="32" h="44">
                    <a:moveTo>
                      <a:pt x="0" y="43"/>
                    </a:moveTo>
                    <a:lnTo>
                      <a:pt x="31" y="9"/>
                    </a:lnTo>
                    <a:lnTo>
                      <a:pt x="31" y="0"/>
                    </a:lnTo>
                    <a:lnTo>
                      <a:pt x="0" y="43"/>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460" name="Freeform 1326"/>
              <p:cNvSpPr>
                <a:spLocks noChangeAspect="1"/>
              </p:cNvSpPr>
              <p:nvPr/>
            </p:nvSpPr>
            <p:spPr bwMode="auto">
              <a:xfrm>
                <a:off x="4329" y="2201"/>
                <a:ext cx="35" cy="48"/>
              </a:xfrm>
              <a:custGeom>
                <a:avLst/>
                <a:gdLst>
                  <a:gd name="T0" fmla="*/ 0 w 32"/>
                  <a:gd name="T1" fmla="*/ 67 h 44"/>
                  <a:gd name="T2" fmla="*/ 48 w 32"/>
                  <a:gd name="T3" fmla="*/ 14 h 44"/>
                  <a:gd name="T4" fmla="*/ 48 w 32"/>
                  <a:gd name="T5" fmla="*/ 0 h 44"/>
                  <a:gd name="T6" fmla="*/ 0 w 32"/>
                  <a:gd name="T7" fmla="*/ 67 h 44"/>
                  <a:gd name="T8" fmla="*/ 0 60000 65536"/>
                  <a:gd name="T9" fmla="*/ 0 60000 65536"/>
                  <a:gd name="T10" fmla="*/ 0 60000 65536"/>
                  <a:gd name="T11" fmla="*/ 0 60000 65536"/>
                  <a:gd name="T12" fmla="*/ 0 w 32"/>
                  <a:gd name="T13" fmla="*/ 0 h 44"/>
                  <a:gd name="T14" fmla="*/ 32 w 32"/>
                  <a:gd name="T15" fmla="*/ 44 h 44"/>
                </a:gdLst>
                <a:ahLst/>
                <a:cxnLst>
                  <a:cxn ang="T8">
                    <a:pos x="T0" y="T1"/>
                  </a:cxn>
                  <a:cxn ang="T9">
                    <a:pos x="T2" y="T3"/>
                  </a:cxn>
                  <a:cxn ang="T10">
                    <a:pos x="T4" y="T5"/>
                  </a:cxn>
                  <a:cxn ang="T11">
                    <a:pos x="T6" y="T7"/>
                  </a:cxn>
                </a:cxnLst>
                <a:rect l="T12" t="T13" r="T14" b="T15"/>
                <a:pathLst>
                  <a:path w="32" h="44">
                    <a:moveTo>
                      <a:pt x="0" y="43"/>
                    </a:moveTo>
                    <a:lnTo>
                      <a:pt x="31" y="9"/>
                    </a:lnTo>
                    <a:lnTo>
                      <a:pt x="31" y="0"/>
                    </a:lnTo>
                    <a:lnTo>
                      <a:pt x="0" y="43"/>
                    </a:lnTo>
                  </a:path>
                </a:pathLst>
              </a:custGeom>
              <a:solidFill>
                <a:schemeClr val="accent3">
                  <a:lumMod val="75000"/>
                </a:schemeClr>
              </a:solidFill>
              <a:ln w="12700" cap="rnd">
                <a:solidFill>
                  <a:schemeClr val="bg2"/>
                </a:solidFill>
                <a:round/>
                <a:headEnd type="none" w="sm" len="sm"/>
                <a:tailEnd type="none" w="sm" len="sm"/>
              </a:ln>
            </p:spPr>
            <p:txBody>
              <a:bodyPr/>
              <a:lstStyle/>
              <a:p>
                <a:pPr eaLnBrk="0" hangingPunct="0"/>
                <a:endParaRPr lang="en-US"/>
              </a:p>
            </p:txBody>
          </p:sp>
          <p:sp>
            <p:nvSpPr>
              <p:cNvPr id="461" name="Freeform 1327"/>
              <p:cNvSpPr>
                <a:spLocks noChangeAspect="1"/>
              </p:cNvSpPr>
              <p:nvPr/>
            </p:nvSpPr>
            <p:spPr bwMode="auto">
              <a:xfrm>
                <a:off x="4371" y="2173"/>
                <a:ext cx="19" cy="20"/>
              </a:xfrm>
              <a:custGeom>
                <a:avLst/>
                <a:gdLst>
                  <a:gd name="T0" fmla="*/ 0 w 18"/>
                  <a:gd name="T1" fmla="*/ 0 h 19"/>
                  <a:gd name="T2" fmla="*/ 22 w 18"/>
                  <a:gd name="T3" fmla="*/ 23 h 19"/>
                  <a:gd name="T4" fmla="*/ 22 w 18"/>
                  <a:gd name="T5" fmla="*/ 9 h 19"/>
                  <a:gd name="T6" fmla="*/ 22 w 18"/>
                  <a:gd name="T7" fmla="*/ 0 h 19"/>
                  <a:gd name="T8" fmla="*/ 0 w 18"/>
                  <a:gd name="T9" fmla="*/ 0 h 19"/>
                  <a:gd name="T10" fmla="*/ 0 60000 65536"/>
                  <a:gd name="T11" fmla="*/ 0 60000 65536"/>
                  <a:gd name="T12" fmla="*/ 0 60000 65536"/>
                  <a:gd name="T13" fmla="*/ 0 60000 65536"/>
                  <a:gd name="T14" fmla="*/ 0 60000 65536"/>
                  <a:gd name="T15" fmla="*/ 0 w 18"/>
                  <a:gd name="T16" fmla="*/ 0 h 19"/>
                  <a:gd name="T17" fmla="*/ 18 w 18"/>
                  <a:gd name="T18" fmla="*/ 19 h 19"/>
                </a:gdLst>
                <a:ahLst/>
                <a:cxnLst>
                  <a:cxn ang="T10">
                    <a:pos x="T0" y="T1"/>
                  </a:cxn>
                  <a:cxn ang="T11">
                    <a:pos x="T2" y="T3"/>
                  </a:cxn>
                  <a:cxn ang="T12">
                    <a:pos x="T4" y="T5"/>
                  </a:cxn>
                  <a:cxn ang="T13">
                    <a:pos x="T6" y="T7"/>
                  </a:cxn>
                  <a:cxn ang="T14">
                    <a:pos x="T8" y="T9"/>
                  </a:cxn>
                </a:cxnLst>
                <a:rect l="T15" t="T16" r="T17" b="T18"/>
                <a:pathLst>
                  <a:path w="18" h="19">
                    <a:moveTo>
                      <a:pt x="0" y="0"/>
                    </a:moveTo>
                    <a:lnTo>
                      <a:pt x="17" y="18"/>
                    </a:lnTo>
                    <a:lnTo>
                      <a:pt x="17" y="9"/>
                    </a:lnTo>
                    <a:lnTo>
                      <a:pt x="17" y="0"/>
                    </a:lnTo>
                    <a:lnTo>
                      <a:pt x="0" y="0"/>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462" name="Freeform 1328"/>
              <p:cNvSpPr>
                <a:spLocks noChangeAspect="1"/>
              </p:cNvSpPr>
              <p:nvPr/>
            </p:nvSpPr>
            <p:spPr bwMode="auto">
              <a:xfrm>
                <a:off x="4371" y="2173"/>
                <a:ext cx="19" cy="20"/>
              </a:xfrm>
              <a:custGeom>
                <a:avLst/>
                <a:gdLst>
                  <a:gd name="T0" fmla="*/ 0 w 18"/>
                  <a:gd name="T1" fmla="*/ 0 h 19"/>
                  <a:gd name="T2" fmla="*/ 22 w 18"/>
                  <a:gd name="T3" fmla="*/ 23 h 19"/>
                  <a:gd name="T4" fmla="*/ 22 w 18"/>
                  <a:gd name="T5" fmla="*/ 9 h 19"/>
                  <a:gd name="T6" fmla="*/ 22 w 18"/>
                  <a:gd name="T7" fmla="*/ 0 h 19"/>
                  <a:gd name="T8" fmla="*/ 0 w 18"/>
                  <a:gd name="T9" fmla="*/ 0 h 19"/>
                  <a:gd name="T10" fmla="*/ 0 60000 65536"/>
                  <a:gd name="T11" fmla="*/ 0 60000 65536"/>
                  <a:gd name="T12" fmla="*/ 0 60000 65536"/>
                  <a:gd name="T13" fmla="*/ 0 60000 65536"/>
                  <a:gd name="T14" fmla="*/ 0 60000 65536"/>
                  <a:gd name="T15" fmla="*/ 0 w 18"/>
                  <a:gd name="T16" fmla="*/ 0 h 19"/>
                  <a:gd name="T17" fmla="*/ 18 w 18"/>
                  <a:gd name="T18" fmla="*/ 19 h 19"/>
                </a:gdLst>
                <a:ahLst/>
                <a:cxnLst>
                  <a:cxn ang="T10">
                    <a:pos x="T0" y="T1"/>
                  </a:cxn>
                  <a:cxn ang="T11">
                    <a:pos x="T2" y="T3"/>
                  </a:cxn>
                  <a:cxn ang="T12">
                    <a:pos x="T4" y="T5"/>
                  </a:cxn>
                  <a:cxn ang="T13">
                    <a:pos x="T6" y="T7"/>
                  </a:cxn>
                  <a:cxn ang="T14">
                    <a:pos x="T8" y="T9"/>
                  </a:cxn>
                </a:cxnLst>
                <a:rect l="T15" t="T16" r="T17" b="T18"/>
                <a:pathLst>
                  <a:path w="18" h="19">
                    <a:moveTo>
                      <a:pt x="0" y="0"/>
                    </a:moveTo>
                    <a:lnTo>
                      <a:pt x="17" y="18"/>
                    </a:lnTo>
                    <a:lnTo>
                      <a:pt x="17" y="9"/>
                    </a:lnTo>
                    <a:lnTo>
                      <a:pt x="17" y="0"/>
                    </a:lnTo>
                    <a:lnTo>
                      <a:pt x="0" y="0"/>
                    </a:lnTo>
                  </a:path>
                </a:pathLst>
              </a:custGeom>
              <a:solidFill>
                <a:schemeClr val="accent3">
                  <a:lumMod val="75000"/>
                </a:schemeClr>
              </a:solidFill>
              <a:ln w="12700" cap="rnd">
                <a:solidFill>
                  <a:schemeClr val="bg2"/>
                </a:solidFill>
                <a:round/>
                <a:headEnd type="none" w="sm" len="sm"/>
                <a:tailEnd type="none" w="sm" len="sm"/>
              </a:ln>
            </p:spPr>
            <p:txBody>
              <a:bodyPr/>
              <a:lstStyle/>
              <a:p>
                <a:pPr eaLnBrk="0" hangingPunct="0"/>
                <a:endParaRPr lang="en-US"/>
              </a:p>
            </p:txBody>
          </p:sp>
          <p:sp>
            <p:nvSpPr>
              <p:cNvPr id="463" name="Freeform 1329"/>
              <p:cNvSpPr>
                <a:spLocks noChangeAspect="1"/>
              </p:cNvSpPr>
              <p:nvPr/>
            </p:nvSpPr>
            <p:spPr bwMode="auto">
              <a:xfrm>
                <a:off x="4433" y="2184"/>
                <a:ext cx="19" cy="38"/>
              </a:xfrm>
              <a:custGeom>
                <a:avLst/>
                <a:gdLst>
                  <a:gd name="T0" fmla="*/ 0 w 17"/>
                  <a:gd name="T1" fmla="*/ 0 h 35"/>
                  <a:gd name="T2" fmla="*/ 13 w 17"/>
                  <a:gd name="T3" fmla="*/ 13 h 35"/>
                  <a:gd name="T4" fmla="*/ 0 w 17"/>
                  <a:gd name="T5" fmla="*/ 24 h 35"/>
                  <a:gd name="T6" fmla="*/ 0 w 17"/>
                  <a:gd name="T7" fmla="*/ 37 h 35"/>
                  <a:gd name="T8" fmla="*/ 0 w 17"/>
                  <a:gd name="T9" fmla="*/ 51 h 35"/>
                  <a:gd name="T10" fmla="*/ 13 w 17"/>
                  <a:gd name="T11" fmla="*/ 51 h 35"/>
                  <a:gd name="T12" fmla="*/ 13 w 17"/>
                  <a:gd name="T13" fmla="*/ 24 h 35"/>
                  <a:gd name="T14" fmla="*/ 28 w 17"/>
                  <a:gd name="T15" fmla="*/ 24 h 35"/>
                  <a:gd name="T16" fmla="*/ 13 w 17"/>
                  <a:gd name="T17" fmla="*/ 13 h 35"/>
                  <a:gd name="T18" fmla="*/ 13 w 17"/>
                  <a:gd name="T19" fmla="*/ 0 h 35"/>
                  <a:gd name="T20" fmla="*/ 0 w 17"/>
                  <a:gd name="T21" fmla="*/ 0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35"/>
                  <a:gd name="T35" fmla="*/ 17 w 17"/>
                  <a:gd name="T36" fmla="*/ 35 h 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35">
                    <a:moveTo>
                      <a:pt x="0" y="0"/>
                    </a:moveTo>
                    <a:lnTo>
                      <a:pt x="8" y="8"/>
                    </a:lnTo>
                    <a:lnTo>
                      <a:pt x="0" y="16"/>
                    </a:lnTo>
                    <a:lnTo>
                      <a:pt x="0" y="25"/>
                    </a:lnTo>
                    <a:lnTo>
                      <a:pt x="0" y="34"/>
                    </a:lnTo>
                    <a:lnTo>
                      <a:pt x="8" y="34"/>
                    </a:lnTo>
                    <a:lnTo>
                      <a:pt x="8" y="16"/>
                    </a:lnTo>
                    <a:lnTo>
                      <a:pt x="16" y="16"/>
                    </a:lnTo>
                    <a:lnTo>
                      <a:pt x="8" y="8"/>
                    </a:lnTo>
                    <a:lnTo>
                      <a:pt x="8" y="0"/>
                    </a:lnTo>
                    <a:lnTo>
                      <a:pt x="0" y="0"/>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464" name="Freeform 1330"/>
              <p:cNvSpPr>
                <a:spLocks noChangeAspect="1"/>
              </p:cNvSpPr>
              <p:nvPr/>
            </p:nvSpPr>
            <p:spPr bwMode="auto">
              <a:xfrm>
                <a:off x="4433" y="2184"/>
                <a:ext cx="19" cy="38"/>
              </a:xfrm>
              <a:custGeom>
                <a:avLst/>
                <a:gdLst>
                  <a:gd name="T0" fmla="*/ 0 w 17"/>
                  <a:gd name="T1" fmla="*/ 0 h 35"/>
                  <a:gd name="T2" fmla="*/ 13 w 17"/>
                  <a:gd name="T3" fmla="*/ 13 h 35"/>
                  <a:gd name="T4" fmla="*/ 0 w 17"/>
                  <a:gd name="T5" fmla="*/ 24 h 35"/>
                  <a:gd name="T6" fmla="*/ 0 w 17"/>
                  <a:gd name="T7" fmla="*/ 37 h 35"/>
                  <a:gd name="T8" fmla="*/ 0 w 17"/>
                  <a:gd name="T9" fmla="*/ 51 h 35"/>
                  <a:gd name="T10" fmla="*/ 13 w 17"/>
                  <a:gd name="T11" fmla="*/ 51 h 35"/>
                  <a:gd name="T12" fmla="*/ 13 w 17"/>
                  <a:gd name="T13" fmla="*/ 24 h 35"/>
                  <a:gd name="T14" fmla="*/ 28 w 17"/>
                  <a:gd name="T15" fmla="*/ 24 h 35"/>
                  <a:gd name="T16" fmla="*/ 13 w 17"/>
                  <a:gd name="T17" fmla="*/ 13 h 35"/>
                  <a:gd name="T18" fmla="*/ 13 w 17"/>
                  <a:gd name="T19" fmla="*/ 0 h 35"/>
                  <a:gd name="T20" fmla="*/ 0 w 17"/>
                  <a:gd name="T21" fmla="*/ 0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35"/>
                  <a:gd name="T35" fmla="*/ 17 w 17"/>
                  <a:gd name="T36" fmla="*/ 35 h 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35">
                    <a:moveTo>
                      <a:pt x="0" y="0"/>
                    </a:moveTo>
                    <a:lnTo>
                      <a:pt x="8" y="8"/>
                    </a:lnTo>
                    <a:lnTo>
                      <a:pt x="0" y="16"/>
                    </a:lnTo>
                    <a:lnTo>
                      <a:pt x="0" y="25"/>
                    </a:lnTo>
                    <a:lnTo>
                      <a:pt x="0" y="34"/>
                    </a:lnTo>
                    <a:lnTo>
                      <a:pt x="8" y="34"/>
                    </a:lnTo>
                    <a:lnTo>
                      <a:pt x="8" y="16"/>
                    </a:lnTo>
                    <a:lnTo>
                      <a:pt x="16" y="16"/>
                    </a:lnTo>
                    <a:lnTo>
                      <a:pt x="8" y="8"/>
                    </a:lnTo>
                    <a:lnTo>
                      <a:pt x="8" y="0"/>
                    </a:lnTo>
                    <a:lnTo>
                      <a:pt x="0" y="0"/>
                    </a:lnTo>
                  </a:path>
                </a:pathLst>
              </a:custGeom>
              <a:solidFill>
                <a:schemeClr val="accent3">
                  <a:lumMod val="75000"/>
                </a:schemeClr>
              </a:solidFill>
              <a:ln w="12700" cap="rnd">
                <a:solidFill>
                  <a:schemeClr val="bg2"/>
                </a:solidFill>
                <a:round/>
                <a:headEnd type="none" w="sm" len="sm"/>
                <a:tailEnd type="none" w="sm" len="sm"/>
              </a:ln>
            </p:spPr>
            <p:txBody>
              <a:bodyPr/>
              <a:lstStyle/>
              <a:p>
                <a:pPr eaLnBrk="0" hangingPunct="0"/>
                <a:endParaRPr lang="en-US"/>
              </a:p>
            </p:txBody>
          </p:sp>
          <p:sp>
            <p:nvSpPr>
              <p:cNvPr id="465" name="Freeform 1331"/>
              <p:cNvSpPr>
                <a:spLocks noChangeAspect="1"/>
              </p:cNvSpPr>
              <p:nvPr/>
            </p:nvSpPr>
            <p:spPr bwMode="auto">
              <a:xfrm>
                <a:off x="4398" y="2192"/>
                <a:ext cx="36" cy="48"/>
              </a:xfrm>
              <a:custGeom>
                <a:avLst/>
                <a:gdLst>
                  <a:gd name="T0" fmla="*/ 0 w 33"/>
                  <a:gd name="T1" fmla="*/ 27 h 44"/>
                  <a:gd name="T2" fmla="*/ 12 w 33"/>
                  <a:gd name="T3" fmla="*/ 27 h 44"/>
                  <a:gd name="T4" fmla="*/ 12 w 33"/>
                  <a:gd name="T5" fmla="*/ 38 h 44"/>
                  <a:gd name="T6" fmla="*/ 23 w 33"/>
                  <a:gd name="T7" fmla="*/ 67 h 44"/>
                  <a:gd name="T8" fmla="*/ 23 w 33"/>
                  <a:gd name="T9" fmla="*/ 52 h 44"/>
                  <a:gd name="T10" fmla="*/ 23 w 33"/>
                  <a:gd name="T11" fmla="*/ 38 h 44"/>
                  <a:gd name="T12" fmla="*/ 49 w 33"/>
                  <a:gd name="T13" fmla="*/ 52 h 44"/>
                  <a:gd name="T14" fmla="*/ 49 w 33"/>
                  <a:gd name="T15" fmla="*/ 38 h 44"/>
                  <a:gd name="T16" fmla="*/ 37 w 33"/>
                  <a:gd name="T17" fmla="*/ 38 h 44"/>
                  <a:gd name="T18" fmla="*/ 37 w 33"/>
                  <a:gd name="T19" fmla="*/ 13 h 44"/>
                  <a:gd name="T20" fmla="*/ 23 w 33"/>
                  <a:gd name="T21" fmla="*/ 27 h 44"/>
                  <a:gd name="T22" fmla="*/ 23 w 33"/>
                  <a:gd name="T23" fmla="*/ 13 h 44"/>
                  <a:gd name="T24" fmla="*/ 12 w 33"/>
                  <a:gd name="T25" fmla="*/ 0 h 44"/>
                  <a:gd name="T26" fmla="*/ 0 w 33"/>
                  <a:gd name="T27" fmla="*/ 0 h 44"/>
                  <a:gd name="T28" fmla="*/ 0 w 33"/>
                  <a:gd name="T29" fmla="*/ 27 h 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
                  <a:gd name="T46" fmla="*/ 0 h 44"/>
                  <a:gd name="T47" fmla="*/ 33 w 33"/>
                  <a:gd name="T48" fmla="*/ 44 h 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 h="44">
                    <a:moveTo>
                      <a:pt x="0" y="17"/>
                    </a:moveTo>
                    <a:lnTo>
                      <a:pt x="7" y="17"/>
                    </a:lnTo>
                    <a:lnTo>
                      <a:pt x="7" y="25"/>
                    </a:lnTo>
                    <a:lnTo>
                      <a:pt x="15" y="43"/>
                    </a:lnTo>
                    <a:lnTo>
                      <a:pt x="15" y="34"/>
                    </a:lnTo>
                    <a:lnTo>
                      <a:pt x="15" y="25"/>
                    </a:lnTo>
                    <a:lnTo>
                      <a:pt x="32" y="34"/>
                    </a:lnTo>
                    <a:lnTo>
                      <a:pt x="32" y="25"/>
                    </a:lnTo>
                    <a:lnTo>
                      <a:pt x="24" y="25"/>
                    </a:lnTo>
                    <a:lnTo>
                      <a:pt x="24" y="8"/>
                    </a:lnTo>
                    <a:lnTo>
                      <a:pt x="15" y="17"/>
                    </a:lnTo>
                    <a:lnTo>
                      <a:pt x="15" y="8"/>
                    </a:lnTo>
                    <a:lnTo>
                      <a:pt x="7" y="0"/>
                    </a:lnTo>
                    <a:lnTo>
                      <a:pt x="0" y="0"/>
                    </a:lnTo>
                    <a:lnTo>
                      <a:pt x="0" y="17"/>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466" name="Freeform 1332"/>
              <p:cNvSpPr>
                <a:spLocks noChangeAspect="1"/>
              </p:cNvSpPr>
              <p:nvPr/>
            </p:nvSpPr>
            <p:spPr bwMode="auto">
              <a:xfrm>
                <a:off x="4398" y="2192"/>
                <a:ext cx="36" cy="48"/>
              </a:xfrm>
              <a:custGeom>
                <a:avLst/>
                <a:gdLst>
                  <a:gd name="T0" fmla="*/ 0 w 33"/>
                  <a:gd name="T1" fmla="*/ 27 h 44"/>
                  <a:gd name="T2" fmla="*/ 12 w 33"/>
                  <a:gd name="T3" fmla="*/ 27 h 44"/>
                  <a:gd name="T4" fmla="*/ 12 w 33"/>
                  <a:gd name="T5" fmla="*/ 38 h 44"/>
                  <a:gd name="T6" fmla="*/ 23 w 33"/>
                  <a:gd name="T7" fmla="*/ 67 h 44"/>
                  <a:gd name="T8" fmla="*/ 23 w 33"/>
                  <a:gd name="T9" fmla="*/ 52 h 44"/>
                  <a:gd name="T10" fmla="*/ 23 w 33"/>
                  <a:gd name="T11" fmla="*/ 38 h 44"/>
                  <a:gd name="T12" fmla="*/ 49 w 33"/>
                  <a:gd name="T13" fmla="*/ 52 h 44"/>
                  <a:gd name="T14" fmla="*/ 49 w 33"/>
                  <a:gd name="T15" fmla="*/ 38 h 44"/>
                  <a:gd name="T16" fmla="*/ 37 w 33"/>
                  <a:gd name="T17" fmla="*/ 38 h 44"/>
                  <a:gd name="T18" fmla="*/ 37 w 33"/>
                  <a:gd name="T19" fmla="*/ 13 h 44"/>
                  <a:gd name="T20" fmla="*/ 23 w 33"/>
                  <a:gd name="T21" fmla="*/ 27 h 44"/>
                  <a:gd name="T22" fmla="*/ 23 w 33"/>
                  <a:gd name="T23" fmla="*/ 13 h 44"/>
                  <a:gd name="T24" fmla="*/ 12 w 33"/>
                  <a:gd name="T25" fmla="*/ 0 h 44"/>
                  <a:gd name="T26" fmla="*/ 0 w 33"/>
                  <a:gd name="T27" fmla="*/ 0 h 44"/>
                  <a:gd name="T28" fmla="*/ 0 w 33"/>
                  <a:gd name="T29" fmla="*/ 27 h 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
                  <a:gd name="T46" fmla="*/ 0 h 44"/>
                  <a:gd name="T47" fmla="*/ 33 w 33"/>
                  <a:gd name="T48" fmla="*/ 44 h 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 h="44">
                    <a:moveTo>
                      <a:pt x="0" y="17"/>
                    </a:moveTo>
                    <a:lnTo>
                      <a:pt x="7" y="17"/>
                    </a:lnTo>
                    <a:lnTo>
                      <a:pt x="7" y="25"/>
                    </a:lnTo>
                    <a:lnTo>
                      <a:pt x="15" y="43"/>
                    </a:lnTo>
                    <a:lnTo>
                      <a:pt x="15" y="34"/>
                    </a:lnTo>
                    <a:lnTo>
                      <a:pt x="15" y="25"/>
                    </a:lnTo>
                    <a:lnTo>
                      <a:pt x="32" y="34"/>
                    </a:lnTo>
                    <a:lnTo>
                      <a:pt x="32" y="25"/>
                    </a:lnTo>
                    <a:lnTo>
                      <a:pt x="24" y="25"/>
                    </a:lnTo>
                    <a:lnTo>
                      <a:pt x="24" y="8"/>
                    </a:lnTo>
                    <a:lnTo>
                      <a:pt x="15" y="17"/>
                    </a:lnTo>
                    <a:lnTo>
                      <a:pt x="15" y="8"/>
                    </a:lnTo>
                    <a:lnTo>
                      <a:pt x="7" y="0"/>
                    </a:lnTo>
                    <a:lnTo>
                      <a:pt x="0" y="0"/>
                    </a:lnTo>
                    <a:lnTo>
                      <a:pt x="0" y="17"/>
                    </a:lnTo>
                  </a:path>
                </a:pathLst>
              </a:custGeom>
              <a:solidFill>
                <a:schemeClr val="accent3">
                  <a:lumMod val="75000"/>
                </a:schemeClr>
              </a:solidFill>
              <a:ln w="12700" cap="rnd">
                <a:solidFill>
                  <a:schemeClr val="bg2"/>
                </a:solidFill>
                <a:round/>
                <a:headEnd type="none" w="sm" len="sm"/>
                <a:tailEnd type="none" w="sm" len="sm"/>
              </a:ln>
            </p:spPr>
            <p:txBody>
              <a:bodyPr/>
              <a:lstStyle/>
              <a:p>
                <a:pPr eaLnBrk="0" hangingPunct="0"/>
                <a:endParaRPr lang="en-US"/>
              </a:p>
            </p:txBody>
          </p:sp>
          <p:sp>
            <p:nvSpPr>
              <p:cNvPr id="467" name="Freeform 1333"/>
              <p:cNvSpPr>
                <a:spLocks noChangeAspect="1"/>
              </p:cNvSpPr>
              <p:nvPr/>
            </p:nvSpPr>
            <p:spPr bwMode="auto">
              <a:xfrm>
                <a:off x="4398" y="2220"/>
                <a:ext cx="61" cy="67"/>
              </a:xfrm>
              <a:custGeom>
                <a:avLst/>
                <a:gdLst>
                  <a:gd name="T0" fmla="*/ 0 w 55"/>
                  <a:gd name="T1" fmla="*/ 68 h 61"/>
                  <a:gd name="T2" fmla="*/ 12 w 55"/>
                  <a:gd name="T3" fmla="*/ 54 h 61"/>
                  <a:gd name="T4" fmla="*/ 26 w 55"/>
                  <a:gd name="T5" fmla="*/ 54 h 61"/>
                  <a:gd name="T6" fmla="*/ 39 w 55"/>
                  <a:gd name="T7" fmla="*/ 54 h 61"/>
                  <a:gd name="T8" fmla="*/ 52 w 55"/>
                  <a:gd name="T9" fmla="*/ 54 h 61"/>
                  <a:gd name="T10" fmla="*/ 39 w 55"/>
                  <a:gd name="T11" fmla="*/ 79 h 61"/>
                  <a:gd name="T12" fmla="*/ 65 w 55"/>
                  <a:gd name="T13" fmla="*/ 96 h 61"/>
                  <a:gd name="T14" fmla="*/ 78 w 55"/>
                  <a:gd name="T15" fmla="*/ 79 h 61"/>
                  <a:gd name="T16" fmla="*/ 65 w 55"/>
                  <a:gd name="T17" fmla="*/ 68 h 61"/>
                  <a:gd name="T18" fmla="*/ 78 w 55"/>
                  <a:gd name="T19" fmla="*/ 54 h 61"/>
                  <a:gd name="T20" fmla="*/ 91 w 55"/>
                  <a:gd name="T21" fmla="*/ 79 h 61"/>
                  <a:gd name="T22" fmla="*/ 91 w 55"/>
                  <a:gd name="T23" fmla="*/ 54 h 61"/>
                  <a:gd name="T24" fmla="*/ 91 w 55"/>
                  <a:gd name="T25" fmla="*/ 26 h 61"/>
                  <a:gd name="T26" fmla="*/ 65 w 55"/>
                  <a:gd name="T27" fmla="*/ 0 h 61"/>
                  <a:gd name="T28" fmla="*/ 65 w 55"/>
                  <a:gd name="T29" fmla="*/ 26 h 61"/>
                  <a:gd name="T30" fmla="*/ 52 w 55"/>
                  <a:gd name="T31" fmla="*/ 26 h 61"/>
                  <a:gd name="T32" fmla="*/ 39 w 55"/>
                  <a:gd name="T33" fmla="*/ 38 h 61"/>
                  <a:gd name="T34" fmla="*/ 26 w 55"/>
                  <a:gd name="T35" fmla="*/ 26 h 61"/>
                  <a:gd name="T36" fmla="*/ 0 w 55"/>
                  <a:gd name="T37" fmla="*/ 54 h 61"/>
                  <a:gd name="T38" fmla="*/ 0 w 55"/>
                  <a:gd name="T39" fmla="*/ 68 h 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5"/>
                  <a:gd name="T61" fmla="*/ 0 h 61"/>
                  <a:gd name="T62" fmla="*/ 55 w 55"/>
                  <a:gd name="T63" fmla="*/ 61 h 6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5" h="61">
                    <a:moveTo>
                      <a:pt x="0" y="42"/>
                    </a:moveTo>
                    <a:lnTo>
                      <a:pt x="7" y="34"/>
                    </a:lnTo>
                    <a:lnTo>
                      <a:pt x="15" y="34"/>
                    </a:lnTo>
                    <a:lnTo>
                      <a:pt x="23" y="34"/>
                    </a:lnTo>
                    <a:lnTo>
                      <a:pt x="31" y="34"/>
                    </a:lnTo>
                    <a:lnTo>
                      <a:pt x="23" y="50"/>
                    </a:lnTo>
                    <a:lnTo>
                      <a:pt x="39" y="60"/>
                    </a:lnTo>
                    <a:lnTo>
                      <a:pt x="46" y="50"/>
                    </a:lnTo>
                    <a:lnTo>
                      <a:pt x="39" y="42"/>
                    </a:lnTo>
                    <a:lnTo>
                      <a:pt x="46" y="34"/>
                    </a:lnTo>
                    <a:lnTo>
                      <a:pt x="54" y="50"/>
                    </a:lnTo>
                    <a:lnTo>
                      <a:pt x="54" y="34"/>
                    </a:lnTo>
                    <a:lnTo>
                      <a:pt x="54" y="16"/>
                    </a:lnTo>
                    <a:lnTo>
                      <a:pt x="39" y="0"/>
                    </a:lnTo>
                    <a:lnTo>
                      <a:pt x="39" y="16"/>
                    </a:lnTo>
                    <a:lnTo>
                      <a:pt x="31" y="16"/>
                    </a:lnTo>
                    <a:lnTo>
                      <a:pt x="23" y="24"/>
                    </a:lnTo>
                    <a:lnTo>
                      <a:pt x="15" y="16"/>
                    </a:lnTo>
                    <a:lnTo>
                      <a:pt x="0" y="34"/>
                    </a:lnTo>
                    <a:lnTo>
                      <a:pt x="0" y="42"/>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468" name="Freeform 1334"/>
              <p:cNvSpPr>
                <a:spLocks noChangeAspect="1"/>
              </p:cNvSpPr>
              <p:nvPr/>
            </p:nvSpPr>
            <p:spPr bwMode="auto">
              <a:xfrm>
                <a:off x="4398" y="2220"/>
                <a:ext cx="61" cy="67"/>
              </a:xfrm>
              <a:custGeom>
                <a:avLst/>
                <a:gdLst>
                  <a:gd name="T0" fmla="*/ 0 w 55"/>
                  <a:gd name="T1" fmla="*/ 68 h 61"/>
                  <a:gd name="T2" fmla="*/ 12 w 55"/>
                  <a:gd name="T3" fmla="*/ 54 h 61"/>
                  <a:gd name="T4" fmla="*/ 26 w 55"/>
                  <a:gd name="T5" fmla="*/ 54 h 61"/>
                  <a:gd name="T6" fmla="*/ 39 w 55"/>
                  <a:gd name="T7" fmla="*/ 54 h 61"/>
                  <a:gd name="T8" fmla="*/ 52 w 55"/>
                  <a:gd name="T9" fmla="*/ 54 h 61"/>
                  <a:gd name="T10" fmla="*/ 39 w 55"/>
                  <a:gd name="T11" fmla="*/ 79 h 61"/>
                  <a:gd name="T12" fmla="*/ 65 w 55"/>
                  <a:gd name="T13" fmla="*/ 96 h 61"/>
                  <a:gd name="T14" fmla="*/ 78 w 55"/>
                  <a:gd name="T15" fmla="*/ 79 h 61"/>
                  <a:gd name="T16" fmla="*/ 65 w 55"/>
                  <a:gd name="T17" fmla="*/ 68 h 61"/>
                  <a:gd name="T18" fmla="*/ 78 w 55"/>
                  <a:gd name="T19" fmla="*/ 54 h 61"/>
                  <a:gd name="T20" fmla="*/ 91 w 55"/>
                  <a:gd name="T21" fmla="*/ 79 h 61"/>
                  <a:gd name="T22" fmla="*/ 91 w 55"/>
                  <a:gd name="T23" fmla="*/ 54 h 61"/>
                  <a:gd name="T24" fmla="*/ 91 w 55"/>
                  <a:gd name="T25" fmla="*/ 26 h 61"/>
                  <a:gd name="T26" fmla="*/ 65 w 55"/>
                  <a:gd name="T27" fmla="*/ 0 h 61"/>
                  <a:gd name="T28" fmla="*/ 65 w 55"/>
                  <a:gd name="T29" fmla="*/ 26 h 61"/>
                  <a:gd name="T30" fmla="*/ 52 w 55"/>
                  <a:gd name="T31" fmla="*/ 26 h 61"/>
                  <a:gd name="T32" fmla="*/ 39 w 55"/>
                  <a:gd name="T33" fmla="*/ 38 h 61"/>
                  <a:gd name="T34" fmla="*/ 26 w 55"/>
                  <a:gd name="T35" fmla="*/ 26 h 61"/>
                  <a:gd name="T36" fmla="*/ 0 w 55"/>
                  <a:gd name="T37" fmla="*/ 54 h 61"/>
                  <a:gd name="T38" fmla="*/ 0 w 55"/>
                  <a:gd name="T39" fmla="*/ 68 h 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5"/>
                  <a:gd name="T61" fmla="*/ 0 h 61"/>
                  <a:gd name="T62" fmla="*/ 55 w 55"/>
                  <a:gd name="T63" fmla="*/ 61 h 6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5" h="61">
                    <a:moveTo>
                      <a:pt x="0" y="42"/>
                    </a:moveTo>
                    <a:lnTo>
                      <a:pt x="7" y="34"/>
                    </a:lnTo>
                    <a:lnTo>
                      <a:pt x="15" y="34"/>
                    </a:lnTo>
                    <a:lnTo>
                      <a:pt x="23" y="34"/>
                    </a:lnTo>
                    <a:lnTo>
                      <a:pt x="31" y="34"/>
                    </a:lnTo>
                    <a:lnTo>
                      <a:pt x="23" y="50"/>
                    </a:lnTo>
                    <a:lnTo>
                      <a:pt x="39" y="60"/>
                    </a:lnTo>
                    <a:lnTo>
                      <a:pt x="46" y="50"/>
                    </a:lnTo>
                    <a:lnTo>
                      <a:pt x="39" y="42"/>
                    </a:lnTo>
                    <a:lnTo>
                      <a:pt x="46" y="34"/>
                    </a:lnTo>
                    <a:lnTo>
                      <a:pt x="54" y="50"/>
                    </a:lnTo>
                    <a:lnTo>
                      <a:pt x="54" y="34"/>
                    </a:lnTo>
                    <a:lnTo>
                      <a:pt x="54" y="16"/>
                    </a:lnTo>
                    <a:lnTo>
                      <a:pt x="39" y="0"/>
                    </a:lnTo>
                    <a:lnTo>
                      <a:pt x="39" y="16"/>
                    </a:lnTo>
                    <a:lnTo>
                      <a:pt x="31" y="16"/>
                    </a:lnTo>
                    <a:lnTo>
                      <a:pt x="23" y="24"/>
                    </a:lnTo>
                    <a:lnTo>
                      <a:pt x="15" y="16"/>
                    </a:lnTo>
                    <a:lnTo>
                      <a:pt x="0" y="34"/>
                    </a:lnTo>
                    <a:lnTo>
                      <a:pt x="0" y="42"/>
                    </a:lnTo>
                  </a:path>
                </a:pathLst>
              </a:custGeom>
              <a:solidFill>
                <a:schemeClr val="accent3">
                  <a:lumMod val="75000"/>
                </a:schemeClr>
              </a:solidFill>
              <a:ln w="12700" cap="rnd">
                <a:solidFill>
                  <a:schemeClr val="bg2"/>
                </a:solidFill>
                <a:round/>
                <a:headEnd type="none" w="sm" len="sm"/>
                <a:tailEnd type="none" w="sm" len="sm"/>
              </a:ln>
            </p:spPr>
            <p:txBody>
              <a:bodyPr/>
              <a:lstStyle/>
              <a:p>
                <a:pPr eaLnBrk="0" hangingPunct="0"/>
                <a:endParaRPr lang="en-US"/>
              </a:p>
            </p:txBody>
          </p:sp>
        </p:grpSp>
        <p:sp>
          <p:nvSpPr>
            <p:cNvPr id="425" name="Freeform 1335"/>
            <p:cNvSpPr>
              <a:spLocks noChangeAspect="1"/>
            </p:cNvSpPr>
            <p:nvPr/>
          </p:nvSpPr>
          <p:spPr bwMode="auto">
            <a:xfrm>
              <a:off x="4433" y="2654"/>
              <a:ext cx="56" cy="33"/>
            </a:xfrm>
            <a:custGeom>
              <a:avLst/>
              <a:gdLst>
                <a:gd name="T0" fmla="*/ 0 w 57"/>
                <a:gd name="T1" fmla="*/ 12 h 35"/>
                <a:gd name="T2" fmla="*/ 16 w 57"/>
                <a:gd name="T3" fmla="*/ 25 h 35"/>
                <a:gd name="T4" fmla="*/ 28 w 57"/>
                <a:gd name="T5" fmla="*/ 25 h 35"/>
                <a:gd name="T6" fmla="*/ 43 w 57"/>
                <a:gd name="T7" fmla="*/ 19 h 35"/>
                <a:gd name="T8" fmla="*/ 51 w 57"/>
                <a:gd name="T9" fmla="*/ 7 h 35"/>
                <a:gd name="T10" fmla="*/ 51 w 57"/>
                <a:gd name="T11" fmla="*/ 0 h 35"/>
                <a:gd name="T12" fmla="*/ 43 w 57"/>
                <a:gd name="T13" fmla="*/ 0 h 35"/>
                <a:gd name="T14" fmla="*/ 43 w 57"/>
                <a:gd name="T15" fmla="*/ 12 h 35"/>
                <a:gd name="T16" fmla="*/ 33 w 57"/>
                <a:gd name="T17" fmla="*/ 12 h 35"/>
                <a:gd name="T18" fmla="*/ 28 w 57"/>
                <a:gd name="T19" fmla="*/ 12 h 35"/>
                <a:gd name="T20" fmla="*/ 0 w 57"/>
                <a:gd name="T21" fmla="*/ 12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
                <a:gd name="T34" fmla="*/ 0 h 35"/>
                <a:gd name="T35" fmla="*/ 57 w 57"/>
                <a:gd name="T36" fmla="*/ 35 h 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 h="35">
                  <a:moveTo>
                    <a:pt x="0" y="17"/>
                  </a:moveTo>
                  <a:lnTo>
                    <a:pt x="16" y="34"/>
                  </a:lnTo>
                  <a:lnTo>
                    <a:pt x="33" y="34"/>
                  </a:lnTo>
                  <a:lnTo>
                    <a:pt x="48" y="24"/>
                  </a:lnTo>
                  <a:lnTo>
                    <a:pt x="56" y="7"/>
                  </a:lnTo>
                  <a:lnTo>
                    <a:pt x="56" y="0"/>
                  </a:lnTo>
                  <a:lnTo>
                    <a:pt x="48" y="0"/>
                  </a:lnTo>
                  <a:lnTo>
                    <a:pt x="48" y="17"/>
                  </a:lnTo>
                  <a:lnTo>
                    <a:pt x="38" y="17"/>
                  </a:lnTo>
                  <a:lnTo>
                    <a:pt x="33" y="17"/>
                  </a:lnTo>
                  <a:lnTo>
                    <a:pt x="0" y="17"/>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426" name="Freeform 1336"/>
            <p:cNvSpPr>
              <a:spLocks noChangeAspect="1"/>
            </p:cNvSpPr>
            <p:nvPr/>
          </p:nvSpPr>
          <p:spPr bwMode="auto">
            <a:xfrm>
              <a:off x="4433" y="2654"/>
              <a:ext cx="56" cy="33"/>
            </a:xfrm>
            <a:custGeom>
              <a:avLst/>
              <a:gdLst>
                <a:gd name="T0" fmla="*/ 0 w 57"/>
                <a:gd name="T1" fmla="*/ 12 h 35"/>
                <a:gd name="T2" fmla="*/ 16 w 57"/>
                <a:gd name="T3" fmla="*/ 25 h 35"/>
                <a:gd name="T4" fmla="*/ 28 w 57"/>
                <a:gd name="T5" fmla="*/ 25 h 35"/>
                <a:gd name="T6" fmla="*/ 43 w 57"/>
                <a:gd name="T7" fmla="*/ 19 h 35"/>
                <a:gd name="T8" fmla="*/ 51 w 57"/>
                <a:gd name="T9" fmla="*/ 7 h 35"/>
                <a:gd name="T10" fmla="*/ 51 w 57"/>
                <a:gd name="T11" fmla="*/ 0 h 35"/>
                <a:gd name="T12" fmla="*/ 43 w 57"/>
                <a:gd name="T13" fmla="*/ 0 h 35"/>
                <a:gd name="T14" fmla="*/ 43 w 57"/>
                <a:gd name="T15" fmla="*/ 12 h 35"/>
                <a:gd name="T16" fmla="*/ 33 w 57"/>
                <a:gd name="T17" fmla="*/ 12 h 35"/>
                <a:gd name="T18" fmla="*/ 28 w 57"/>
                <a:gd name="T19" fmla="*/ 12 h 35"/>
                <a:gd name="T20" fmla="*/ 0 w 57"/>
                <a:gd name="T21" fmla="*/ 12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
                <a:gd name="T34" fmla="*/ 0 h 35"/>
                <a:gd name="T35" fmla="*/ 57 w 57"/>
                <a:gd name="T36" fmla="*/ 35 h 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 h="35">
                  <a:moveTo>
                    <a:pt x="0" y="17"/>
                  </a:moveTo>
                  <a:lnTo>
                    <a:pt x="16" y="34"/>
                  </a:lnTo>
                  <a:lnTo>
                    <a:pt x="33" y="34"/>
                  </a:lnTo>
                  <a:lnTo>
                    <a:pt x="48" y="24"/>
                  </a:lnTo>
                  <a:lnTo>
                    <a:pt x="56" y="7"/>
                  </a:lnTo>
                  <a:lnTo>
                    <a:pt x="56" y="0"/>
                  </a:lnTo>
                  <a:lnTo>
                    <a:pt x="48" y="0"/>
                  </a:lnTo>
                  <a:lnTo>
                    <a:pt x="48" y="17"/>
                  </a:lnTo>
                  <a:lnTo>
                    <a:pt x="38" y="17"/>
                  </a:lnTo>
                  <a:lnTo>
                    <a:pt x="33" y="17"/>
                  </a:lnTo>
                  <a:lnTo>
                    <a:pt x="0" y="17"/>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427" name="Freeform 1337"/>
            <p:cNvSpPr>
              <a:spLocks noChangeAspect="1"/>
            </p:cNvSpPr>
            <p:nvPr/>
          </p:nvSpPr>
          <p:spPr bwMode="auto">
            <a:xfrm>
              <a:off x="4471" y="2647"/>
              <a:ext cx="27" cy="16"/>
            </a:xfrm>
            <a:custGeom>
              <a:avLst/>
              <a:gdLst>
                <a:gd name="T0" fmla="*/ 0 w 26"/>
                <a:gd name="T1" fmla="*/ 0 h 17"/>
                <a:gd name="T2" fmla="*/ 21 w 26"/>
                <a:gd name="T3" fmla="*/ 8 h 17"/>
                <a:gd name="T4" fmla="*/ 30 w 26"/>
                <a:gd name="T5" fmla="*/ 11 h 17"/>
                <a:gd name="T6" fmla="*/ 30 w 26"/>
                <a:gd name="T7" fmla="*/ 8 h 17"/>
                <a:gd name="T8" fmla="*/ 0 w 26"/>
                <a:gd name="T9" fmla="*/ 0 h 17"/>
                <a:gd name="T10" fmla="*/ 0 60000 65536"/>
                <a:gd name="T11" fmla="*/ 0 60000 65536"/>
                <a:gd name="T12" fmla="*/ 0 60000 65536"/>
                <a:gd name="T13" fmla="*/ 0 60000 65536"/>
                <a:gd name="T14" fmla="*/ 0 60000 65536"/>
                <a:gd name="T15" fmla="*/ 0 w 26"/>
                <a:gd name="T16" fmla="*/ 0 h 17"/>
                <a:gd name="T17" fmla="*/ 26 w 26"/>
                <a:gd name="T18" fmla="*/ 17 h 17"/>
              </a:gdLst>
              <a:ahLst/>
              <a:cxnLst>
                <a:cxn ang="T10">
                  <a:pos x="T0" y="T1"/>
                </a:cxn>
                <a:cxn ang="T11">
                  <a:pos x="T2" y="T3"/>
                </a:cxn>
                <a:cxn ang="T12">
                  <a:pos x="T4" y="T5"/>
                </a:cxn>
                <a:cxn ang="T13">
                  <a:pos x="T6" y="T7"/>
                </a:cxn>
                <a:cxn ang="T14">
                  <a:pos x="T8" y="T9"/>
                </a:cxn>
              </a:cxnLst>
              <a:rect l="T15" t="T16" r="T17" b="T18"/>
              <a:pathLst>
                <a:path w="26" h="17">
                  <a:moveTo>
                    <a:pt x="0" y="0"/>
                  </a:moveTo>
                  <a:lnTo>
                    <a:pt x="16" y="8"/>
                  </a:lnTo>
                  <a:lnTo>
                    <a:pt x="25" y="16"/>
                  </a:lnTo>
                  <a:lnTo>
                    <a:pt x="25" y="8"/>
                  </a:lnTo>
                  <a:lnTo>
                    <a:pt x="0" y="0"/>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429" name="Freeform 1339"/>
            <p:cNvSpPr>
              <a:spLocks noChangeAspect="1"/>
            </p:cNvSpPr>
            <p:nvPr/>
          </p:nvSpPr>
          <p:spPr bwMode="auto">
            <a:xfrm>
              <a:off x="4520" y="2670"/>
              <a:ext cx="18" cy="25"/>
            </a:xfrm>
            <a:custGeom>
              <a:avLst/>
              <a:gdLst>
                <a:gd name="T0" fmla="*/ 0 w 17"/>
                <a:gd name="T1" fmla="*/ 0 h 26"/>
                <a:gd name="T2" fmla="*/ 8 w 17"/>
                <a:gd name="T3" fmla="*/ 20 h 26"/>
                <a:gd name="T4" fmla="*/ 21 w 17"/>
                <a:gd name="T5" fmla="*/ 13 h 26"/>
                <a:gd name="T6" fmla="*/ 0 w 17"/>
                <a:gd name="T7" fmla="*/ 0 h 26"/>
                <a:gd name="T8" fmla="*/ 0 60000 65536"/>
                <a:gd name="T9" fmla="*/ 0 60000 65536"/>
                <a:gd name="T10" fmla="*/ 0 60000 65536"/>
                <a:gd name="T11" fmla="*/ 0 60000 65536"/>
                <a:gd name="T12" fmla="*/ 0 w 17"/>
                <a:gd name="T13" fmla="*/ 0 h 26"/>
                <a:gd name="T14" fmla="*/ 17 w 17"/>
                <a:gd name="T15" fmla="*/ 26 h 26"/>
              </a:gdLst>
              <a:ahLst/>
              <a:cxnLst>
                <a:cxn ang="T8">
                  <a:pos x="T0" y="T1"/>
                </a:cxn>
                <a:cxn ang="T9">
                  <a:pos x="T2" y="T3"/>
                </a:cxn>
                <a:cxn ang="T10">
                  <a:pos x="T4" y="T5"/>
                </a:cxn>
                <a:cxn ang="T11">
                  <a:pos x="T6" y="T7"/>
                </a:cxn>
              </a:cxnLst>
              <a:rect l="T12" t="T13" r="T14" b="T15"/>
              <a:pathLst>
                <a:path w="17" h="26">
                  <a:moveTo>
                    <a:pt x="0" y="0"/>
                  </a:moveTo>
                  <a:lnTo>
                    <a:pt x="8" y="25"/>
                  </a:lnTo>
                  <a:lnTo>
                    <a:pt x="16" y="16"/>
                  </a:lnTo>
                  <a:lnTo>
                    <a:pt x="0" y="0"/>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430" name="Freeform 1340"/>
            <p:cNvSpPr>
              <a:spLocks noChangeAspect="1"/>
            </p:cNvSpPr>
            <p:nvPr/>
          </p:nvSpPr>
          <p:spPr bwMode="auto">
            <a:xfrm>
              <a:off x="4520" y="2670"/>
              <a:ext cx="18" cy="25"/>
            </a:xfrm>
            <a:custGeom>
              <a:avLst/>
              <a:gdLst>
                <a:gd name="T0" fmla="*/ 0 w 17"/>
                <a:gd name="T1" fmla="*/ 0 h 26"/>
                <a:gd name="T2" fmla="*/ 8 w 17"/>
                <a:gd name="T3" fmla="*/ 20 h 26"/>
                <a:gd name="T4" fmla="*/ 21 w 17"/>
                <a:gd name="T5" fmla="*/ 13 h 26"/>
                <a:gd name="T6" fmla="*/ 0 w 17"/>
                <a:gd name="T7" fmla="*/ 0 h 26"/>
                <a:gd name="T8" fmla="*/ 0 60000 65536"/>
                <a:gd name="T9" fmla="*/ 0 60000 65536"/>
                <a:gd name="T10" fmla="*/ 0 60000 65536"/>
                <a:gd name="T11" fmla="*/ 0 60000 65536"/>
                <a:gd name="T12" fmla="*/ 0 w 17"/>
                <a:gd name="T13" fmla="*/ 0 h 26"/>
                <a:gd name="T14" fmla="*/ 17 w 17"/>
                <a:gd name="T15" fmla="*/ 26 h 26"/>
              </a:gdLst>
              <a:ahLst/>
              <a:cxnLst>
                <a:cxn ang="T8">
                  <a:pos x="T0" y="T1"/>
                </a:cxn>
                <a:cxn ang="T9">
                  <a:pos x="T2" y="T3"/>
                </a:cxn>
                <a:cxn ang="T10">
                  <a:pos x="T4" y="T5"/>
                </a:cxn>
                <a:cxn ang="T11">
                  <a:pos x="T6" y="T7"/>
                </a:cxn>
              </a:cxnLst>
              <a:rect l="T12" t="T13" r="T14" b="T15"/>
              <a:pathLst>
                <a:path w="17" h="26">
                  <a:moveTo>
                    <a:pt x="0" y="0"/>
                  </a:moveTo>
                  <a:lnTo>
                    <a:pt x="8" y="25"/>
                  </a:lnTo>
                  <a:lnTo>
                    <a:pt x="16" y="16"/>
                  </a:lnTo>
                  <a:lnTo>
                    <a:pt x="0" y="0"/>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431" name="Freeform 1341"/>
            <p:cNvSpPr>
              <a:spLocks noChangeAspect="1"/>
            </p:cNvSpPr>
            <p:nvPr/>
          </p:nvSpPr>
          <p:spPr bwMode="auto">
            <a:xfrm>
              <a:off x="4577" y="2717"/>
              <a:ext cx="17" cy="16"/>
            </a:xfrm>
            <a:custGeom>
              <a:avLst/>
              <a:gdLst>
                <a:gd name="T0" fmla="*/ 0 w 17"/>
                <a:gd name="T1" fmla="*/ 0 h 17"/>
                <a:gd name="T2" fmla="*/ 0 w 17"/>
                <a:gd name="T3" fmla="*/ 11 h 17"/>
                <a:gd name="T4" fmla="*/ 16 w 17"/>
                <a:gd name="T5" fmla="*/ 11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0" y="16"/>
                  </a:lnTo>
                  <a:lnTo>
                    <a:pt x="16" y="16"/>
                  </a:lnTo>
                  <a:lnTo>
                    <a:pt x="0" y="0"/>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432" name="Freeform 1342"/>
            <p:cNvSpPr>
              <a:spLocks noChangeAspect="1"/>
            </p:cNvSpPr>
            <p:nvPr/>
          </p:nvSpPr>
          <p:spPr bwMode="auto">
            <a:xfrm>
              <a:off x="4577" y="2717"/>
              <a:ext cx="17" cy="16"/>
            </a:xfrm>
            <a:custGeom>
              <a:avLst/>
              <a:gdLst>
                <a:gd name="T0" fmla="*/ 0 w 17"/>
                <a:gd name="T1" fmla="*/ 0 h 17"/>
                <a:gd name="T2" fmla="*/ 0 w 17"/>
                <a:gd name="T3" fmla="*/ 11 h 17"/>
                <a:gd name="T4" fmla="*/ 16 w 17"/>
                <a:gd name="T5" fmla="*/ 11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0" y="16"/>
                  </a:lnTo>
                  <a:lnTo>
                    <a:pt x="16" y="16"/>
                  </a:lnTo>
                  <a:lnTo>
                    <a:pt x="0" y="0"/>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433" name="Freeform 1343"/>
            <p:cNvSpPr>
              <a:spLocks noChangeAspect="1"/>
            </p:cNvSpPr>
            <p:nvPr/>
          </p:nvSpPr>
          <p:spPr bwMode="auto">
            <a:xfrm>
              <a:off x="2920" y="2975"/>
              <a:ext cx="32" cy="34"/>
            </a:xfrm>
            <a:custGeom>
              <a:avLst/>
              <a:gdLst>
                <a:gd name="T0" fmla="*/ 31 w 32"/>
                <a:gd name="T1" fmla="*/ 16 h 35"/>
                <a:gd name="T2" fmla="*/ 22 w 32"/>
                <a:gd name="T3" fmla="*/ 20 h 35"/>
                <a:gd name="T4" fmla="*/ 7 w 32"/>
                <a:gd name="T5" fmla="*/ 29 h 35"/>
                <a:gd name="T6" fmla="*/ 0 w 32"/>
                <a:gd name="T7" fmla="*/ 20 h 35"/>
                <a:gd name="T8" fmla="*/ 15 w 32"/>
                <a:gd name="T9" fmla="*/ 0 h 35"/>
                <a:gd name="T10" fmla="*/ 22 w 32"/>
                <a:gd name="T11" fmla="*/ 8 h 35"/>
                <a:gd name="T12" fmla="*/ 31 w 32"/>
                <a:gd name="T13" fmla="*/ 16 h 35"/>
                <a:gd name="T14" fmla="*/ 0 60000 65536"/>
                <a:gd name="T15" fmla="*/ 0 60000 65536"/>
                <a:gd name="T16" fmla="*/ 0 60000 65536"/>
                <a:gd name="T17" fmla="*/ 0 60000 65536"/>
                <a:gd name="T18" fmla="*/ 0 60000 65536"/>
                <a:gd name="T19" fmla="*/ 0 60000 65536"/>
                <a:gd name="T20" fmla="*/ 0 60000 65536"/>
                <a:gd name="T21" fmla="*/ 0 w 32"/>
                <a:gd name="T22" fmla="*/ 0 h 35"/>
                <a:gd name="T23" fmla="*/ 32 w 32"/>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35">
                  <a:moveTo>
                    <a:pt x="31" y="16"/>
                  </a:moveTo>
                  <a:lnTo>
                    <a:pt x="22" y="25"/>
                  </a:lnTo>
                  <a:lnTo>
                    <a:pt x="7" y="34"/>
                  </a:lnTo>
                  <a:lnTo>
                    <a:pt x="0" y="25"/>
                  </a:lnTo>
                  <a:lnTo>
                    <a:pt x="15" y="0"/>
                  </a:lnTo>
                  <a:lnTo>
                    <a:pt x="22" y="8"/>
                  </a:lnTo>
                  <a:lnTo>
                    <a:pt x="31" y="16"/>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434" name="Freeform 1344"/>
            <p:cNvSpPr>
              <a:spLocks noChangeAspect="1"/>
            </p:cNvSpPr>
            <p:nvPr/>
          </p:nvSpPr>
          <p:spPr bwMode="auto">
            <a:xfrm>
              <a:off x="2920" y="2975"/>
              <a:ext cx="32" cy="34"/>
            </a:xfrm>
            <a:custGeom>
              <a:avLst/>
              <a:gdLst>
                <a:gd name="T0" fmla="*/ 31 w 32"/>
                <a:gd name="T1" fmla="*/ 16 h 35"/>
                <a:gd name="T2" fmla="*/ 22 w 32"/>
                <a:gd name="T3" fmla="*/ 20 h 35"/>
                <a:gd name="T4" fmla="*/ 7 w 32"/>
                <a:gd name="T5" fmla="*/ 29 h 35"/>
                <a:gd name="T6" fmla="*/ 0 w 32"/>
                <a:gd name="T7" fmla="*/ 20 h 35"/>
                <a:gd name="T8" fmla="*/ 15 w 32"/>
                <a:gd name="T9" fmla="*/ 0 h 35"/>
                <a:gd name="T10" fmla="*/ 22 w 32"/>
                <a:gd name="T11" fmla="*/ 8 h 35"/>
                <a:gd name="T12" fmla="*/ 31 w 32"/>
                <a:gd name="T13" fmla="*/ 16 h 35"/>
                <a:gd name="T14" fmla="*/ 0 60000 65536"/>
                <a:gd name="T15" fmla="*/ 0 60000 65536"/>
                <a:gd name="T16" fmla="*/ 0 60000 65536"/>
                <a:gd name="T17" fmla="*/ 0 60000 65536"/>
                <a:gd name="T18" fmla="*/ 0 60000 65536"/>
                <a:gd name="T19" fmla="*/ 0 60000 65536"/>
                <a:gd name="T20" fmla="*/ 0 60000 65536"/>
                <a:gd name="T21" fmla="*/ 0 w 32"/>
                <a:gd name="T22" fmla="*/ 0 h 35"/>
                <a:gd name="T23" fmla="*/ 32 w 32"/>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35">
                  <a:moveTo>
                    <a:pt x="31" y="16"/>
                  </a:moveTo>
                  <a:lnTo>
                    <a:pt x="22" y="25"/>
                  </a:lnTo>
                  <a:lnTo>
                    <a:pt x="7" y="34"/>
                  </a:lnTo>
                  <a:lnTo>
                    <a:pt x="0" y="25"/>
                  </a:lnTo>
                  <a:lnTo>
                    <a:pt x="15" y="0"/>
                  </a:lnTo>
                  <a:lnTo>
                    <a:pt x="22" y="8"/>
                  </a:lnTo>
                  <a:lnTo>
                    <a:pt x="31" y="16"/>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436" name="Freeform 1348"/>
            <p:cNvSpPr>
              <a:spLocks noChangeAspect="1"/>
            </p:cNvSpPr>
            <p:nvPr/>
          </p:nvSpPr>
          <p:spPr bwMode="auto">
            <a:xfrm>
              <a:off x="2823" y="2007"/>
              <a:ext cx="25" cy="50"/>
            </a:xfrm>
            <a:custGeom>
              <a:avLst/>
              <a:gdLst>
                <a:gd name="T0" fmla="*/ 0 w 25"/>
                <a:gd name="T1" fmla="*/ 0 h 53"/>
                <a:gd name="T2" fmla="*/ 8 w 25"/>
                <a:gd name="T3" fmla="*/ 0 h 53"/>
                <a:gd name="T4" fmla="*/ 16 w 25"/>
                <a:gd name="T5" fmla="*/ 8 h 53"/>
                <a:gd name="T6" fmla="*/ 16 w 25"/>
                <a:gd name="T7" fmla="*/ 12 h 53"/>
                <a:gd name="T8" fmla="*/ 24 w 25"/>
                <a:gd name="T9" fmla="*/ 21 h 53"/>
                <a:gd name="T10" fmla="*/ 24 w 25"/>
                <a:gd name="T11" fmla="*/ 25 h 53"/>
                <a:gd name="T12" fmla="*/ 8 w 25"/>
                <a:gd name="T13" fmla="*/ 39 h 53"/>
                <a:gd name="T14" fmla="*/ 0 w 25"/>
                <a:gd name="T15" fmla="*/ 34 h 53"/>
                <a:gd name="T16" fmla="*/ 0 w 25"/>
                <a:gd name="T17" fmla="*/ 8 h 53"/>
                <a:gd name="T18" fmla="*/ 0 w 25"/>
                <a:gd name="T19" fmla="*/ 0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53"/>
                <a:gd name="T32" fmla="*/ 25 w 25"/>
                <a:gd name="T33" fmla="*/ 53 h 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53">
                  <a:moveTo>
                    <a:pt x="0" y="0"/>
                  </a:moveTo>
                  <a:lnTo>
                    <a:pt x="8" y="0"/>
                  </a:lnTo>
                  <a:lnTo>
                    <a:pt x="16" y="9"/>
                  </a:lnTo>
                  <a:lnTo>
                    <a:pt x="16" y="17"/>
                  </a:lnTo>
                  <a:lnTo>
                    <a:pt x="24" y="26"/>
                  </a:lnTo>
                  <a:lnTo>
                    <a:pt x="24" y="35"/>
                  </a:lnTo>
                  <a:lnTo>
                    <a:pt x="8" y="52"/>
                  </a:lnTo>
                  <a:lnTo>
                    <a:pt x="0" y="44"/>
                  </a:lnTo>
                  <a:lnTo>
                    <a:pt x="0" y="9"/>
                  </a:lnTo>
                  <a:lnTo>
                    <a:pt x="0" y="0"/>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438" name="Freeform 1350"/>
            <p:cNvSpPr>
              <a:spLocks noChangeAspect="1"/>
            </p:cNvSpPr>
            <p:nvPr/>
          </p:nvSpPr>
          <p:spPr bwMode="auto">
            <a:xfrm>
              <a:off x="2867" y="1970"/>
              <a:ext cx="80" cy="56"/>
            </a:xfrm>
            <a:custGeom>
              <a:avLst/>
              <a:gdLst>
                <a:gd name="T0" fmla="*/ 79 w 80"/>
                <a:gd name="T1" fmla="*/ 7 h 60"/>
                <a:gd name="T2" fmla="*/ 79 w 80"/>
                <a:gd name="T3" fmla="*/ 11 h 60"/>
                <a:gd name="T4" fmla="*/ 70 w 80"/>
                <a:gd name="T5" fmla="*/ 11 h 60"/>
                <a:gd name="T6" fmla="*/ 62 w 80"/>
                <a:gd name="T7" fmla="*/ 22 h 60"/>
                <a:gd name="T8" fmla="*/ 70 w 80"/>
                <a:gd name="T9" fmla="*/ 30 h 60"/>
                <a:gd name="T10" fmla="*/ 55 w 80"/>
                <a:gd name="T11" fmla="*/ 30 h 60"/>
                <a:gd name="T12" fmla="*/ 46 w 80"/>
                <a:gd name="T13" fmla="*/ 35 h 60"/>
                <a:gd name="T14" fmla="*/ 38 w 80"/>
                <a:gd name="T15" fmla="*/ 42 h 60"/>
                <a:gd name="T16" fmla="*/ 22 w 80"/>
                <a:gd name="T17" fmla="*/ 35 h 60"/>
                <a:gd name="T18" fmla="*/ 7 w 80"/>
                <a:gd name="T19" fmla="*/ 35 h 60"/>
                <a:gd name="T20" fmla="*/ 7 w 80"/>
                <a:gd name="T21" fmla="*/ 30 h 60"/>
                <a:gd name="T22" fmla="*/ 0 w 80"/>
                <a:gd name="T23" fmla="*/ 22 h 60"/>
                <a:gd name="T24" fmla="*/ 7 w 80"/>
                <a:gd name="T25" fmla="*/ 19 h 60"/>
                <a:gd name="T26" fmla="*/ 0 w 80"/>
                <a:gd name="T27" fmla="*/ 7 h 60"/>
                <a:gd name="T28" fmla="*/ 0 w 80"/>
                <a:gd name="T29" fmla="*/ 0 h 60"/>
                <a:gd name="T30" fmla="*/ 7 w 80"/>
                <a:gd name="T31" fmla="*/ 7 h 60"/>
                <a:gd name="T32" fmla="*/ 14 w 80"/>
                <a:gd name="T33" fmla="*/ 7 h 60"/>
                <a:gd name="T34" fmla="*/ 38 w 80"/>
                <a:gd name="T35" fmla="*/ 11 h 60"/>
                <a:gd name="T36" fmla="*/ 55 w 80"/>
                <a:gd name="T37" fmla="*/ 0 h 60"/>
                <a:gd name="T38" fmla="*/ 79 w 80"/>
                <a:gd name="T39" fmla="*/ 7 h 6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0"/>
                <a:gd name="T61" fmla="*/ 0 h 60"/>
                <a:gd name="T62" fmla="*/ 80 w 80"/>
                <a:gd name="T63" fmla="*/ 60 h 6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0" h="60">
                  <a:moveTo>
                    <a:pt x="79" y="8"/>
                  </a:moveTo>
                  <a:lnTo>
                    <a:pt x="79" y="16"/>
                  </a:lnTo>
                  <a:lnTo>
                    <a:pt x="70" y="16"/>
                  </a:lnTo>
                  <a:lnTo>
                    <a:pt x="62" y="32"/>
                  </a:lnTo>
                  <a:lnTo>
                    <a:pt x="70" y="42"/>
                  </a:lnTo>
                  <a:lnTo>
                    <a:pt x="55" y="42"/>
                  </a:lnTo>
                  <a:lnTo>
                    <a:pt x="46" y="50"/>
                  </a:lnTo>
                  <a:lnTo>
                    <a:pt x="38" y="59"/>
                  </a:lnTo>
                  <a:lnTo>
                    <a:pt x="22" y="50"/>
                  </a:lnTo>
                  <a:lnTo>
                    <a:pt x="7" y="50"/>
                  </a:lnTo>
                  <a:lnTo>
                    <a:pt x="7" y="42"/>
                  </a:lnTo>
                  <a:lnTo>
                    <a:pt x="0" y="32"/>
                  </a:lnTo>
                  <a:lnTo>
                    <a:pt x="7" y="26"/>
                  </a:lnTo>
                  <a:lnTo>
                    <a:pt x="0" y="8"/>
                  </a:lnTo>
                  <a:lnTo>
                    <a:pt x="0" y="0"/>
                  </a:lnTo>
                  <a:lnTo>
                    <a:pt x="7" y="8"/>
                  </a:lnTo>
                  <a:lnTo>
                    <a:pt x="14" y="8"/>
                  </a:lnTo>
                  <a:lnTo>
                    <a:pt x="38" y="16"/>
                  </a:lnTo>
                  <a:lnTo>
                    <a:pt x="55" y="0"/>
                  </a:lnTo>
                  <a:lnTo>
                    <a:pt x="79" y="8"/>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439" name="Freeform 1351"/>
            <p:cNvSpPr>
              <a:spLocks noChangeAspect="1"/>
            </p:cNvSpPr>
            <p:nvPr/>
          </p:nvSpPr>
          <p:spPr bwMode="auto">
            <a:xfrm>
              <a:off x="2784" y="1896"/>
              <a:ext cx="81" cy="55"/>
            </a:xfrm>
            <a:custGeom>
              <a:avLst/>
              <a:gdLst>
                <a:gd name="T0" fmla="*/ 33 w 82"/>
                <a:gd name="T1" fmla="*/ 41 h 59"/>
                <a:gd name="T2" fmla="*/ 43 w 82"/>
                <a:gd name="T3" fmla="*/ 33 h 59"/>
                <a:gd name="T4" fmla="*/ 58 w 82"/>
                <a:gd name="T5" fmla="*/ 33 h 59"/>
                <a:gd name="T6" fmla="*/ 67 w 82"/>
                <a:gd name="T7" fmla="*/ 10 h 59"/>
                <a:gd name="T8" fmla="*/ 76 w 82"/>
                <a:gd name="T9" fmla="*/ 10 h 59"/>
                <a:gd name="T10" fmla="*/ 67 w 82"/>
                <a:gd name="T11" fmla="*/ 6 h 59"/>
                <a:gd name="T12" fmla="*/ 50 w 82"/>
                <a:gd name="T13" fmla="*/ 0 h 59"/>
                <a:gd name="T14" fmla="*/ 24 w 82"/>
                <a:gd name="T15" fmla="*/ 10 h 59"/>
                <a:gd name="T16" fmla="*/ 8 w 82"/>
                <a:gd name="T17" fmla="*/ 10 h 59"/>
                <a:gd name="T18" fmla="*/ 0 w 82"/>
                <a:gd name="T19" fmla="*/ 21 h 59"/>
                <a:gd name="T20" fmla="*/ 0 w 82"/>
                <a:gd name="T21" fmla="*/ 29 h 59"/>
                <a:gd name="T22" fmla="*/ 24 w 82"/>
                <a:gd name="T23" fmla="*/ 41 h 59"/>
                <a:gd name="T24" fmla="*/ 33 w 82"/>
                <a:gd name="T25" fmla="*/ 41 h 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2"/>
                <a:gd name="T40" fmla="*/ 0 h 59"/>
                <a:gd name="T41" fmla="*/ 82 w 82"/>
                <a:gd name="T42" fmla="*/ 59 h 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2" h="59">
                  <a:moveTo>
                    <a:pt x="33" y="58"/>
                  </a:moveTo>
                  <a:lnTo>
                    <a:pt x="48" y="47"/>
                  </a:lnTo>
                  <a:lnTo>
                    <a:pt x="63" y="47"/>
                  </a:lnTo>
                  <a:lnTo>
                    <a:pt x="72" y="15"/>
                  </a:lnTo>
                  <a:lnTo>
                    <a:pt x="81" y="15"/>
                  </a:lnTo>
                  <a:lnTo>
                    <a:pt x="72" y="6"/>
                  </a:lnTo>
                  <a:lnTo>
                    <a:pt x="55" y="0"/>
                  </a:lnTo>
                  <a:lnTo>
                    <a:pt x="24" y="15"/>
                  </a:lnTo>
                  <a:lnTo>
                    <a:pt x="8" y="15"/>
                  </a:lnTo>
                  <a:lnTo>
                    <a:pt x="0" y="31"/>
                  </a:lnTo>
                  <a:lnTo>
                    <a:pt x="0" y="41"/>
                  </a:lnTo>
                  <a:lnTo>
                    <a:pt x="24" y="58"/>
                  </a:lnTo>
                  <a:lnTo>
                    <a:pt x="33" y="58"/>
                  </a:lnTo>
                </a:path>
              </a:pathLst>
            </a:custGeom>
            <a:solidFill>
              <a:schemeClr val="accent3">
                <a:lumMod val="75000"/>
              </a:schemeClr>
            </a:solidFill>
            <a:ln w="9525" cap="rnd">
              <a:solidFill>
                <a:schemeClr val="bg2"/>
              </a:solidFill>
              <a:round/>
              <a:headEnd type="none" w="sm" len="sm"/>
              <a:tailEnd type="none" w="sm" len="sm"/>
            </a:ln>
          </p:spPr>
          <p:txBody>
            <a:bodyPr/>
            <a:lstStyle/>
            <a:p>
              <a:pPr eaLnBrk="0" hangingPunct="0"/>
              <a:endParaRPr lang="en-US"/>
            </a:p>
          </p:txBody>
        </p:sp>
        <p:sp>
          <p:nvSpPr>
            <p:cNvPr id="441" name="Freeform 1353"/>
            <p:cNvSpPr>
              <a:spLocks noChangeAspect="1"/>
            </p:cNvSpPr>
            <p:nvPr/>
          </p:nvSpPr>
          <p:spPr bwMode="auto">
            <a:xfrm>
              <a:off x="2754" y="1927"/>
              <a:ext cx="31" cy="24"/>
            </a:xfrm>
            <a:custGeom>
              <a:avLst/>
              <a:gdLst>
                <a:gd name="T0" fmla="*/ 34 w 30"/>
                <a:gd name="T1" fmla="*/ 4 h 27"/>
                <a:gd name="T2" fmla="*/ 27 w 30"/>
                <a:gd name="T3" fmla="*/ 4 h 27"/>
                <a:gd name="T4" fmla="*/ 14 w 30"/>
                <a:gd name="T5" fmla="*/ 14 h 27"/>
                <a:gd name="T6" fmla="*/ 5 w 30"/>
                <a:gd name="T7" fmla="*/ 14 h 27"/>
                <a:gd name="T8" fmla="*/ 0 w 30"/>
                <a:gd name="T9" fmla="*/ 14 h 27"/>
                <a:gd name="T10" fmla="*/ 0 w 30"/>
                <a:gd name="T11" fmla="*/ 9 h 27"/>
                <a:gd name="T12" fmla="*/ 0 w 30"/>
                <a:gd name="T13" fmla="*/ 4 h 27"/>
                <a:gd name="T14" fmla="*/ 34 w 30"/>
                <a:gd name="T15" fmla="*/ 0 h 27"/>
                <a:gd name="T16" fmla="*/ 34 w 30"/>
                <a:gd name="T17" fmla="*/ 4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27"/>
                <a:gd name="T29" fmla="*/ 30 w 30"/>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27">
                  <a:moveTo>
                    <a:pt x="29" y="9"/>
                  </a:moveTo>
                  <a:lnTo>
                    <a:pt x="22" y="9"/>
                  </a:lnTo>
                  <a:lnTo>
                    <a:pt x="14" y="26"/>
                  </a:lnTo>
                  <a:lnTo>
                    <a:pt x="5" y="26"/>
                  </a:lnTo>
                  <a:lnTo>
                    <a:pt x="0" y="26"/>
                  </a:lnTo>
                  <a:lnTo>
                    <a:pt x="0" y="15"/>
                  </a:lnTo>
                  <a:lnTo>
                    <a:pt x="0" y="9"/>
                  </a:lnTo>
                  <a:lnTo>
                    <a:pt x="29" y="0"/>
                  </a:lnTo>
                  <a:lnTo>
                    <a:pt x="29" y="9"/>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443" name="Freeform 1355"/>
            <p:cNvSpPr>
              <a:spLocks noChangeAspect="1"/>
            </p:cNvSpPr>
            <p:nvPr/>
          </p:nvSpPr>
          <p:spPr bwMode="auto">
            <a:xfrm>
              <a:off x="2754" y="1935"/>
              <a:ext cx="70" cy="73"/>
            </a:xfrm>
            <a:custGeom>
              <a:avLst/>
              <a:gdLst>
                <a:gd name="T0" fmla="*/ 29 w 70"/>
                <a:gd name="T1" fmla="*/ 0 h 77"/>
                <a:gd name="T2" fmla="*/ 53 w 70"/>
                <a:gd name="T3" fmla="*/ 11 h 77"/>
                <a:gd name="T4" fmla="*/ 63 w 70"/>
                <a:gd name="T5" fmla="*/ 11 h 77"/>
                <a:gd name="T6" fmla="*/ 69 w 70"/>
                <a:gd name="T7" fmla="*/ 21 h 77"/>
                <a:gd name="T8" fmla="*/ 69 w 70"/>
                <a:gd name="T9" fmla="*/ 25 h 77"/>
                <a:gd name="T10" fmla="*/ 63 w 70"/>
                <a:gd name="T11" fmla="*/ 25 h 77"/>
                <a:gd name="T12" fmla="*/ 63 w 70"/>
                <a:gd name="T13" fmla="*/ 21 h 77"/>
                <a:gd name="T14" fmla="*/ 39 w 70"/>
                <a:gd name="T15" fmla="*/ 11 h 77"/>
                <a:gd name="T16" fmla="*/ 29 w 70"/>
                <a:gd name="T17" fmla="*/ 21 h 77"/>
                <a:gd name="T18" fmla="*/ 29 w 70"/>
                <a:gd name="T19" fmla="*/ 11 h 77"/>
                <a:gd name="T20" fmla="*/ 24 w 70"/>
                <a:gd name="T21" fmla="*/ 21 h 77"/>
                <a:gd name="T22" fmla="*/ 29 w 70"/>
                <a:gd name="T23" fmla="*/ 25 h 77"/>
                <a:gd name="T24" fmla="*/ 46 w 70"/>
                <a:gd name="T25" fmla="*/ 45 h 77"/>
                <a:gd name="T26" fmla="*/ 53 w 70"/>
                <a:gd name="T27" fmla="*/ 53 h 77"/>
                <a:gd name="T28" fmla="*/ 53 w 70"/>
                <a:gd name="T29" fmla="*/ 58 h 77"/>
                <a:gd name="T30" fmla="*/ 39 w 70"/>
                <a:gd name="T31" fmla="*/ 45 h 77"/>
                <a:gd name="T32" fmla="*/ 29 w 70"/>
                <a:gd name="T33" fmla="*/ 45 h 77"/>
                <a:gd name="T34" fmla="*/ 15 w 70"/>
                <a:gd name="T35" fmla="*/ 32 h 77"/>
                <a:gd name="T36" fmla="*/ 15 w 70"/>
                <a:gd name="T37" fmla="*/ 21 h 77"/>
                <a:gd name="T38" fmla="*/ 5 w 70"/>
                <a:gd name="T39" fmla="*/ 21 h 77"/>
                <a:gd name="T40" fmla="*/ 0 w 70"/>
                <a:gd name="T41" fmla="*/ 25 h 77"/>
                <a:gd name="T42" fmla="*/ 0 w 70"/>
                <a:gd name="T43" fmla="*/ 11 h 77"/>
                <a:gd name="T44" fmla="*/ 15 w 70"/>
                <a:gd name="T45" fmla="*/ 11 h 77"/>
                <a:gd name="T46" fmla="*/ 24 w 70"/>
                <a:gd name="T47" fmla="*/ 0 h 77"/>
                <a:gd name="T48" fmla="*/ 29 w 70"/>
                <a:gd name="T49" fmla="*/ 0 h 7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0"/>
                <a:gd name="T76" fmla="*/ 0 h 77"/>
                <a:gd name="T77" fmla="*/ 70 w 70"/>
                <a:gd name="T78" fmla="*/ 77 h 7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0" h="77">
                  <a:moveTo>
                    <a:pt x="29" y="0"/>
                  </a:moveTo>
                  <a:lnTo>
                    <a:pt x="53" y="16"/>
                  </a:lnTo>
                  <a:lnTo>
                    <a:pt x="63" y="16"/>
                  </a:lnTo>
                  <a:lnTo>
                    <a:pt x="69" y="26"/>
                  </a:lnTo>
                  <a:lnTo>
                    <a:pt x="69" y="32"/>
                  </a:lnTo>
                  <a:lnTo>
                    <a:pt x="63" y="32"/>
                  </a:lnTo>
                  <a:lnTo>
                    <a:pt x="63" y="26"/>
                  </a:lnTo>
                  <a:lnTo>
                    <a:pt x="39" y="16"/>
                  </a:lnTo>
                  <a:lnTo>
                    <a:pt x="29" y="26"/>
                  </a:lnTo>
                  <a:lnTo>
                    <a:pt x="29" y="16"/>
                  </a:lnTo>
                  <a:lnTo>
                    <a:pt x="24" y="26"/>
                  </a:lnTo>
                  <a:lnTo>
                    <a:pt x="29" y="32"/>
                  </a:lnTo>
                  <a:lnTo>
                    <a:pt x="46" y="59"/>
                  </a:lnTo>
                  <a:lnTo>
                    <a:pt x="53" y="69"/>
                  </a:lnTo>
                  <a:lnTo>
                    <a:pt x="53" y="76"/>
                  </a:lnTo>
                  <a:lnTo>
                    <a:pt x="39" y="59"/>
                  </a:lnTo>
                  <a:lnTo>
                    <a:pt x="29" y="59"/>
                  </a:lnTo>
                  <a:lnTo>
                    <a:pt x="15" y="42"/>
                  </a:lnTo>
                  <a:lnTo>
                    <a:pt x="15" y="26"/>
                  </a:lnTo>
                  <a:lnTo>
                    <a:pt x="5" y="26"/>
                  </a:lnTo>
                  <a:lnTo>
                    <a:pt x="0" y="32"/>
                  </a:lnTo>
                  <a:lnTo>
                    <a:pt x="0" y="16"/>
                  </a:lnTo>
                  <a:lnTo>
                    <a:pt x="15" y="16"/>
                  </a:lnTo>
                  <a:lnTo>
                    <a:pt x="24" y="0"/>
                  </a:lnTo>
                  <a:lnTo>
                    <a:pt x="29" y="0"/>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445" name="Freeform 1357"/>
            <p:cNvSpPr>
              <a:spLocks noChangeAspect="1"/>
            </p:cNvSpPr>
            <p:nvPr/>
          </p:nvSpPr>
          <p:spPr bwMode="auto">
            <a:xfrm>
              <a:off x="2808" y="1991"/>
              <a:ext cx="25" cy="26"/>
            </a:xfrm>
            <a:custGeom>
              <a:avLst/>
              <a:gdLst>
                <a:gd name="T0" fmla="*/ 0 w 25"/>
                <a:gd name="T1" fmla="*/ 13 h 27"/>
                <a:gd name="T2" fmla="*/ 14 w 25"/>
                <a:gd name="T3" fmla="*/ 21 h 27"/>
                <a:gd name="T4" fmla="*/ 14 w 25"/>
                <a:gd name="T5" fmla="*/ 13 h 27"/>
                <a:gd name="T6" fmla="*/ 24 w 25"/>
                <a:gd name="T7" fmla="*/ 13 h 27"/>
                <a:gd name="T8" fmla="*/ 24 w 25"/>
                <a:gd name="T9" fmla="*/ 9 h 27"/>
                <a:gd name="T10" fmla="*/ 14 w 25"/>
                <a:gd name="T11" fmla="*/ 0 h 27"/>
                <a:gd name="T12" fmla="*/ 8 w 25"/>
                <a:gd name="T13" fmla="*/ 0 h 27"/>
                <a:gd name="T14" fmla="*/ 0 w 25"/>
                <a:gd name="T15" fmla="*/ 9 h 27"/>
                <a:gd name="T16" fmla="*/ 0 w 25"/>
                <a:gd name="T17" fmla="*/ 13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7"/>
                <a:gd name="T29" fmla="*/ 25 w 25"/>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7">
                  <a:moveTo>
                    <a:pt x="0" y="16"/>
                  </a:moveTo>
                  <a:lnTo>
                    <a:pt x="14" y="26"/>
                  </a:lnTo>
                  <a:lnTo>
                    <a:pt x="14" y="16"/>
                  </a:lnTo>
                  <a:lnTo>
                    <a:pt x="24" y="16"/>
                  </a:lnTo>
                  <a:lnTo>
                    <a:pt x="24" y="9"/>
                  </a:lnTo>
                  <a:lnTo>
                    <a:pt x="14" y="0"/>
                  </a:lnTo>
                  <a:lnTo>
                    <a:pt x="8" y="0"/>
                  </a:lnTo>
                  <a:lnTo>
                    <a:pt x="0" y="9"/>
                  </a:lnTo>
                  <a:lnTo>
                    <a:pt x="0" y="16"/>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446" name="Freeform 1358"/>
            <p:cNvSpPr>
              <a:spLocks noChangeAspect="1"/>
            </p:cNvSpPr>
            <p:nvPr/>
          </p:nvSpPr>
          <p:spPr bwMode="auto">
            <a:xfrm>
              <a:off x="2808" y="1991"/>
              <a:ext cx="25" cy="26"/>
            </a:xfrm>
            <a:custGeom>
              <a:avLst/>
              <a:gdLst>
                <a:gd name="T0" fmla="*/ 0 w 25"/>
                <a:gd name="T1" fmla="*/ 13 h 27"/>
                <a:gd name="T2" fmla="*/ 14 w 25"/>
                <a:gd name="T3" fmla="*/ 21 h 27"/>
                <a:gd name="T4" fmla="*/ 14 w 25"/>
                <a:gd name="T5" fmla="*/ 13 h 27"/>
                <a:gd name="T6" fmla="*/ 24 w 25"/>
                <a:gd name="T7" fmla="*/ 13 h 27"/>
                <a:gd name="T8" fmla="*/ 24 w 25"/>
                <a:gd name="T9" fmla="*/ 9 h 27"/>
                <a:gd name="T10" fmla="*/ 14 w 25"/>
                <a:gd name="T11" fmla="*/ 0 h 27"/>
                <a:gd name="T12" fmla="*/ 8 w 25"/>
                <a:gd name="T13" fmla="*/ 0 h 27"/>
                <a:gd name="T14" fmla="*/ 0 w 25"/>
                <a:gd name="T15" fmla="*/ 9 h 27"/>
                <a:gd name="T16" fmla="*/ 0 w 25"/>
                <a:gd name="T17" fmla="*/ 13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7"/>
                <a:gd name="T29" fmla="*/ 25 w 25"/>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7">
                  <a:moveTo>
                    <a:pt x="0" y="16"/>
                  </a:moveTo>
                  <a:lnTo>
                    <a:pt x="14" y="26"/>
                  </a:lnTo>
                  <a:lnTo>
                    <a:pt x="14" y="16"/>
                  </a:lnTo>
                  <a:lnTo>
                    <a:pt x="24" y="16"/>
                  </a:lnTo>
                  <a:lnTo>
                    <a:pt x="24" y="9"/>
                  </a:lnTo>
                  <a:lnTo>
                    <a:pt x="14" y="0"/>
                  </a:lnTo>
                  <a:lnTo>
                    <a:pt x="8" y="0"/>
                  </a:lnTo>
                  <a:lnTo>
                    <a:pt x="0" y="9"/>
                  </a:lnTo>
                  <a:lnTo>
                    <a:pt x="0" y="16"/>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447" name="Freeform 1359"/>
            <p:cNvSpPr>
              <a:spLocks noChangeAspect="1"/>
            </p:cNvSpPr>
            <p:nvPr/>
          </p:nvSpPr>
          <p:spPr bwMode="auto">
            <a:xfrm>
              <a:off x="2817" y="1941"/>
              <a:ext cx="56" cy="76"/>
            </a:xfrm>
            <a:custGeom>
              <a:avLst/>
              <a:gdLst>
                <a:gd name="T0" fmla="*/ 6 w 56"/>
                <a:gd name="T1" fmla="*/ 21 h 80"/>
                <a:gd name="T2" fmla="*/ 6 w 56"/>
                <a:gd name="T3" fmla="*/ 14 h 80"/>
                <a:gd name="T4" fmla="*/ 0 w 56"/>
                <a:gd name="T5" fmla="*/ 10 h 80"/>
                <a:gd name="T6" fmla="*/ 15 w 56"/>
                <a:gd name="T7" fmla="*/ 0 h 80"/>
                <a:gd name="T8" fmla="*/ 30 w 56"/>
                <a:gd name="T9" fmla="*/ 21 h 80"/>
                <a:gd name="T10" fmla="*/ 47 w 56"/>
                <a:gd name="T11" fmla="*/ 21 h 80"/>
                <a:gd name="T12" fmla="*/ 47 w 56"/>
                <a:gd name="T13" fmla="*/ 27 h 80"/>
                <a:gd name="T14" fmla="*/ 47 w 56"/>
                <a:gd name="T15" fmla="*/ 33 h 80"/>
                <a:gd name="T16" fmla="*/ 55 w 56"/>
                <a:gd name="T17" fmla="*/ 47 h 80"/>
                <a:gd name="T18" fmla="*/ 47 w 56"/>
                <a:gd name="T19" fmla="*/ 54 h 80"/>
                <a:gd name="T20" fmla="*/ 30 w 56"/>
                <a:gd name="T21" fmla="*/ 54 h 80"/>
                <a:gd name="T22" fmla="*/ 22 w 56"/>
                <a:gd name="T23" fmla="*/ 61 h 80"/>
                <a:gd name="T24" fmla="*/ 15 w 56"/>
                <a:gd name="T25" fmla="*/ 54 h 80"/>
                <a:gd name="T26" fmla="*/ 15 w 56"/>
                <a:gd name="T27" fmla="*/ 47 h 80"/>
                <a:gd name="T28" fmla="*/ 6 w 56"/>
                <a:gd name="T29" fmla="*/ 41 h 80"/>
                <a:gd name="T30" fmla="*/ 6 w 56"/>
                <a:gd name="T31" fmla="*/ 21 h 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6"/>
                <a:gd name="T49" fmla="*/ 0 h 80"/>
                <a:gd name="T50" fmla="*/ 56 w 56"/>
                <a:gd name="T51" fmla="*/ 80 h 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6" h="80">
                  <a:moveTo>
                    <a:pt x="6" y="26"/>
                  </a:moveTo>
                  <a:lnTo>
                    <a:pt x="6" y="19"/>
                  </a:lnTo>
                  <a:lnTo>
                    <a:pt x="0" y="10"/>
                  </a:lnTo>
                  <a:lnTo>
                    <a:pt x="15" y="0"/>
                  </a:lnTo>
                  <a:lnTo>
                    <a:pt x="30" y="26"/>
                  </a:lnTo>
                  <a:lnTo>
                    <a:pt x="47" y="26"/>
                  </a:lnTo>
                  <a:lnTo>
                    <a:pt x="47" y="35"/>
                  </a:lnTo>
                  <a:lnTo>
                    <a:pt x="47" y="43"/>
                  </a:lnTo>
                  <a:lnTo>
                    <a:pt x="55" y="62"/>
                  </a:lnTo>
                  <a:lnTo>
                    <a:pt x="47" y="69"/>
                  </a:lnTo>
                  <a:lnTo>
                    <a:pt x="30" y="69"/>
                  </a:lnTo>
                  <a:lnTo>
                    <a:pt x="22" y="79"/>
                  </a:lnTo>
                  <a:lnTo>
                    <a:pt x="15" y="69"/>
                  </a:lnTo>
                  <a:lnTo>
                    <a:pt x="15" y="62"/>
                  </a:lnTo>
                  <a:lnTo>
                    <a:pt x="6" y="52"/>
                  </a:lnTo>
                  <a:lnTo>
                    <a:pt x="6" y="26"/>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448" name="Freeform 1360"/>
            <p:cNvSpPr>
              <a:spLocks noChangeAspect="1"/>
            </p:cNvSpPr>
            <p:nvPr/>
          </p:nvSpPr>
          <p:spPr bwMode="auto">
            <a:xfrm>
              <a:off x="2820" y="1939"/>
              <a:ext cx="55" cy="75"/>
            </a:xfrm>
            <a:custGeom>
              <a:avLst/>
              <a:gdLst>
                <a:gd name="T0" fmla="*/ 6 w 56"/>
                <a:gd name="T1" fmla="*/ 19 h 80"/>
                <a:gd name="T2" fmla="*/ 6 w 56"/>
                <a:gd name="T3" fmla="*/ 14 h 80"/>
                <a:gd name="T4" fmla="*/ 0 w 56"/>
                <a:gd name="T5" fmla="*/ 8 h 80"/>
                <a:gd name="T6" fmla="*/ 15 w 56"/>
                <a:gd name="T7" fmla="*/ 0 h 80"/>
                <a:gd name="T8" fmla="*/ 28 w 56"/>
                <a:gd name="T9" fmla="*/ 19 h 80"/>
                <a:gd name="T10" fmla="*/ 42 w 56"/>
                <a:gd name="T11" fmla="*/ 19 h 80"/>
                <a:gd name="T12" fmla="*/ 42 w 56"/>
                <a:gd name="T13" fmla="*/ 25 h 80"/>
                <a:gd name="T14" fmla="*/ 42 w 56"/>
                <a:gd name="T15" fmla="*/ 32 h 80"/>
                <a:gd name="T16" fmla="*/ 50 w 56"/>
                <a:gd name="T17" fmla="*/ 45 h 80"/>
                <a:gd name="T18" fmla="*/ 42 w 56"/>
                <a:gd name="T19" fmla="*/ 50 h 80"/>
                <a:gd name="T20" fmla="*/ 28 w 56"/>
                <a:gd name="T21" fmla="*/ 50 h 80"/>
                <a:gd name="T22" fmla="*/ 22 w 56"/>
                <a:gd name="T23" fmla="*/ 57 h 80"/>
                <a:gd name="T24" fmla="*/ 15 w 56"/>
                <a:gd name="T25" fmla="*/ 50 h 80"/>
                <a:gd name="T26" fmla="*/ 15 w 56"/>
                <a:gd name="T27" fmla="*/ 45 h 80"/>
                <a:gd name="T28" fmla="*/ 6 w 56"/>
                <a:gd name="T29" fmla="*/ 38 h 80"/>
                <a:gd name="T30" fmla="*/ 6 w 56"/>
                <a:gd name="T31" fmla="*/ 19 h 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6"/>
                <a:gd name="T49" fmla="*/ 0 h 80"/>
                <a:gd name="T50" fmla="*/ 56 w 56"/>
                <a:gd name="T51" fmla="*/ 80 h 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6" h="80">
                  <a:moveTo>
                    <a:pt x="6" y="26"/>
                  </a:moveTo>
                  <a:lnTo>
                    <a:pt x="6" y="19"/>
                  </a:lnTo>
                  <a:lnTo>
                    <a:pt x="0" y="10"/>
                  </a:lnTo>
                  <a:lnTo>
                    <a:pt x="15" y="0"/>
                  </a:lnTo>
                  <a:lnTo>
                    <a:pt x="30" y="26"/>
                  </a:lnTo>
                  <a:lnTo>
                    <a:pt x="47" y="26"/>
                  </a:lnTo>
                  <a:lnTo>
                    <a:pt x="47" y="35"/>
                  </a:lnTo>
                  <a:lnTo>
                    <a:pt x="47" y="43"/>
                  </a:lnTo>
                  <a:lnTo>
                    <a:pt x="55" y="62"/>
                  </a:lnTo>
                  <a:lnTo>
                    <a:pt x="47" y="69"/>
                  </a:lnTo>
                  <a:lnTo>
                    <a:pt x="30" y="69"/>
                  </a:lnTo>
                  <a:lnTo>
                    <a:pt x="22" y="79"/>
                  </a:lnTo>
                  <a:lnTo>
                    <a:pt x="15" y="69"/>
                  </a:lnTo>
                  <a:lnTo>
                    <a:pt x="15" y="62"/>
                  </a:lnTo>
                  <a:lnTo>
                    <a:pt x="6" y="52"/>
                  </a:lnTo>
                  <a:lnTo>
                    <a:pt x="6" y="26"/>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449" name="Freeform 1361"/>
            <p:cNvSpPr>
              <a:spLocks noChangeAspect="1"/>
            </p:cNvSpPr>
            <p:nvPr/>
          </p:nvSpPr>
          <p:spPr bwMode="auto">
            <a:xfrm>
              <a:off x="2838" y="2007"/>
              <a:ext cx="35" cy="26"/>
            </a:xfrm>
            <a:custGeom>
              <a:avLst/>
              <a:gdLst>
                <a:gd name="T0" fmla="*/ 8 w 35"/>
                <a:gd name="T1" fmla="*/ 19 h 28"/>
                <a:gd name="T2" fmla="*/ 0 w 35"/>
                <a:gd name="T3" fmla="*/ 13 h 28"/>
                <a:gd name="T4" fmla="*/ 0 w 35"/>
                <a:gd name="T5" fmla="*/ 7 h 28"/>
                <a:gd name="T6" fmla="*/ 8 w 35"/>
                <a:gd name="T7" fmla="*/ 0 h 28"/>
                <a:gd name="T8" fmla="*/ 26 w 35"/>
                <a:gd name="T9" fmla="*/ 0 h 28"/>
                <a:gd name="T10" fmla="*/ 34 w 35"/>
                <a:gd name="T11" fmla="*/ 7 h 28"/>
                <a:gd name="T12" fmla="*/ 34 w 35"/>
                <a:gd name="T13" fmla="*/ 13 h 28"/>
                <a:gd name="T14" fmla="*/ 8 w 35"/>
                <a:gd name="T15" fmla="*/ 19 h 28"/>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28"/>
                <a:gd name="T26" fmla="*/ 35 w 35"/>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28">
                  <a:moveTo>
                    <a:pt x="8" y="27"/>
                  </a:moveTo>
                  <a:lnTo>
                    <a:pt x="0" y="18"/>
                  </a:lnTo>
                  <a:lnTo>
                    <a:pt x="0" y="9"/>
                  </a:lnTo>
                  <a:lnTo>
                    <a:pt x="8" y="0"/>
                  </a:lnTo>
                  <a:lnTo>
                    <a:pt x="26" y="0"/>
                  </a:lnTo>
                  <a:lnTo>
                    <a:pt x="34" y="9"/>
                  </a:lnTo>
                  <a:lnTo>
                    <a:pt x="34" y="18"/>
                  </a:lnTo>
                  <a:lnTo>
                    <a:pt x="8" y="27"/>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450" name="Freeform 1362"/>
            <p:cNvSpPr>
              <a:spLocks noChangeAspect="1"/>
            </p:cNvSpPr>
            <p:nvPr/>
          </p:nvSpPr>
          <p:spPr bwMode="auto">
            <a:xfrm>
              <a:off x="2838" y="2007"/>
              <a:ext cx="35" cy="26"/>
            </a:xfrm>
            <a:custGeom>
              <a:avLst/>
              <a:gdLst>
                <a:gd name="T0" fmla="*/ 8 w 35"/>
                <a:gd name="T1" fmla="*/ 19 h 28"/>
                <a:gd name="T2" fmla="*/ 0 w 35"/>
                <a:gd name="T3" fmla="*/ 13 h 28"/>
                <a:gd name="T4" fmla="*/ 0 w 35"/>
                <a:gd name="T5" fmla="*/ 7 h 28"/>
                <a:gd name="T6" fmla="*/ 8 w 35"/>
                <a:gd name="T7" fmla="*/ 0 h 28"/>
                <a:gd name="T8" fmla="*/ 26 w 35"/>
                <a:gd name="T9" fmla="*/ 0 h 28"/>
                <a:gd name="T10" fmla="*/ 34 w 35"/>
                <a:gd name="T11" fmla="*/ 7 h 28"/>
                <a:gd name="T12" fmla="*/ 34 w 35"/>
                <a:gd name="T13" fmla="*/ 13 h 28"/>
                <a:gd name="T14" fmla="*/ 8 w 35"/>
                <a:gd name="T15" fmla="*/ 19 h 28"/>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28"/>
                <a:gd name="T26" fmla="*/ 35 w 35"/>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28">
                  <a:moveTo>
                    <a:pt x="8" y="27"/>
                  </a:moveTo>
                  <a:lnTo>
                    <a:pt x="0" y="18"/>
                  </a:lnTo>
                  <a:lnTo>
                    <a:pt x="0" y="9"/>
                  </a:lnTo>
                  <a:lnTo>
                    <a:pt x="8" y="0"/>
                  </a:lnTo>
                  <a:lnTo>
                    <a:pt x="26" y="0"/>
                  </a:lnTo>
                  <a:lnTo>
                    <a:pt x="34" y="9"/>
                  </a:lnTo>
                  <a:lnTo>
                    <a:pt x="34" y="18"/>
                  </a:lnTo>
                  <a:lnTo>
                    <a:pt x="8" y="27"/>
                  </a:lnTo>
                </a:path>
              </a:pathLst>
            </a:custGeom>
            <a:grpFill/>
            <a:ln w="12700" cap="rnd">
              <a:solidFill>
                <a:schemeClr val="bg2"/>
              </a:solidFill>
              <a:round/>
              <a:headEnd type="none" w="sm" len="sm"/>
              <a:tailEnd type="none" w="sm" len="sm"/>
            </a:ln>
          </p:spPr>
          <p:txBody>
            <a:bodyPr/>
            <a:lstStyle/>
            <a:p>
              <a:pPr eaLnBrk="0" hangingPunct="0"/>
              <a:endParaRPr lang="en-US"/>
            </a:p>
          </p:txBody>
        </p:sp>
        <p:sp>
          <p:nvSpPr>
            <p:cNvPr id="453" name="Freeform 1365"/>
            <p:cNvSpPr>
              <a:spLocks noChangeAspect="1"/>
            </p:cNvSpPr>
            <p:nvPr/>
          </p:nvSpPr>
          <p:spPr bwMode="auto">
            <a:xfrm>
              <a:off x="2728" y="1847"/>
              <a:ext cx="90" cy="50"/>
            </a:xfrm>
            <a:custGeom>
              <a:avLst/>
              <a:gdLst>
                <a:gd name="T0" fmla="*/ 85 w 91"/>
                <a:gd name="T1" fmla="*/ 25 h 53"/>
                <a:gd name="T2" fmla="*/ 67 w 91"/>
                <a:gd name="T3" fmla="*/ 11 h 53"/>
                <a:gd name="T4" fmla="*/ 60 w 91"/>
                <a:gd name="T5" fmla="*/ 11 h 53"/>
                <a:gd name="T6" fmla="*/ 45 w 91"/>
                <a:gd name="T7" fmla="*/ 8 h 53"/>
                <a:gd name="T8" fmla="*/ 40 w 91"/>
                <a:gd name="T9" fmla="*/ 0 h 53"/>
                <a:gd name="T10" fmla="*/ 30 w 91"/>
                <a:gd name="T11" fmla="*/ 0 h 53"/>
                <a:gd name="T12" fmla="*/ 15 w 91"/>
                <a:gd name="T13" fmla="*/ 8 h 53"/>
                <a:gd name="T14" fmla="*/ 0 w 91"/>
                <a:gd name="T15" fmla="*/ 11 h 53"/>
                <a:gd name="T16" fmla="*/ 9 w 91"/>
                <a:gd name="T17" fmla="*/ 25 h 53"/>
                <a:gd name="T18" fmla="*/ 24 w 91"/>
                <a:gd name="T19" fmla="*/ 39 h 53"/>
                <a:gd name="T20" fmla="*/ 40 w 91"/>
                <a:gd name="T21" fmla="*/ 39 h 53"/>
                <a:gd name="T22" fmla="*/ 40 w 91"/>
                <a:gd name="T23" fmla="*/ 32 h 53"/>
                <a:gd name="T24" fmla="*/ 60 w 91"/>
                <a:gd name="T25" fmla="*/ 39 h 53"/>
                <a:gd name="T26" fmla="*/ 85 w 91"/>
                <a:gd name="T27" fmla="*/ 25 h 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1"/>
                <a:gd name="T43" fmla="*/ 0 h 53"/>
                <a:gd name="T44" fmla="*/ 91 w 91"/>
                <a:gd name="T45" fmla="*/ 53 h 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1" h="53">
                  <a:moveTo>
                    <a:pt x="90" y="34"/>
                  </a:moveTo>
                  <a:lnTo>
                    <a:pt x="72" y="16"/>
                  </a:lnTo>
                  <a:lnTo>
                    <a:pt x="65" y="16"/>
                  </a:lnTo>
                  <a:lnTo>
                    <a:pt x="49" y="9"/>
                  </a:lnTo>
                  <a:lnTo>
                    <a:pt x="40" y="0"/>
                  </a:lnTo>
                  <a:lnTo>
                    <a:pt x="30" y="0"/>
                  </a:lnTo>
                  <a:lnTo>
                    <a:pt x="15" y="9"/>
                  </a:lnTo>
                  <a:lnTo>
                    <a:pt x="0" y="16"/>
                  </a:lnTo>
                  <a:lnTo>
                    <a:pt x="9" y="34"/>
                  </a:lnTo>
                  <a:lnTo>
                    <a:pt x="24" y="52"/>
                  </a:lnTo>
                  <a:lnTo>
                    <a:pt x="40" y="52"/>
                  </a:lnTo>
                  <a:lnTo>
                    <a:pt x="40" y="42"/>
                  </a:lnTo>
                  <a:lnTo>
                    <a:pt x="65" y="52"/>
                  </a:lnTo>
                  <a:lnTo>
                    <a:pt x="90" y="34"/>
                  </a:lnTo>
                </a:path>
              </a:pathLst>
            </a:custGeom>
            <a:grpFill/>
            <a:ln w="9525" cap="rnd">
              <a:solidFill>
                <a:schemeClr val="bg2"/>
              </a:solidFill>
              <a:round/>
              <a:headEnd type="none" w="sm" len="sm"/>
              <a:tailEnd type="none" w="sm" len="sm"/>
            </a:ln>
          </p:spPr>
          <p:txBody>
            <a:bodyPr/>
            <a:lstStyle/>
            <a:p>
              <a:pPr eaLnBrk="0" hangingPunct="0"/>
              <a:endParaRPr lang="en-US"/>
            </a:p>
          </p:txBody>
        </p:sp>
        <p:sp>
          <p:nvSpPr>
            <p:cNvPr id="454" name="Freeform 1366"/>
            <p:cNvSpPr>
              <a:spLocks noChangeAspect="1"/>
            </p:cNvSpPr>
            <p:nvPr/>
          </p:nvSpPr>
          <p:spPr bwMode="auto">
            <a:xfrm>
              <a:off x="2728" y="1847"/>
              <a:ext cx="90" cy="50"/>
            </a:xfrm>
            <a:custGeom>
              <a:avLst/>
              <a:gdLst>
                <a:gd name="T0" fmla="*/ 85 w 91"/>
                <a:gd name="T1" fmla="*/ 25 h 53"/>
                <a:gd name="T2" fmla="*/ 67 w 91"/>
                <a:gd name="T3" fmla="*/ 11 h 53"/>
                <a:gd name="T4" fmla="*/ 60 w 91"/>
                <a:gd name="T5" fmla="*/ 11 h 53"/>
                <a:gd name="T6" fmla="*/ 45 w 91"/>
                <a:gd name="T7" fmla="*/ 8 h 53"/>
                <a:gd name="T8" fmla="*/ 40 w 91"/>
                <a:gd name="T9" fmla="*/ 0 h 53"/>
                <a:gd name="T10" fmla="*/ 30 w 91"/>
                <a:gd name="T11" fmla="*/ 0 h 53"/>
                <a:gd name="T12" fmla="*/ 15 w 91"/>
                <a:gd name="T13" fmla="*/ 8 h 53"/>
                <a:gd name="T14" fmla="*/ 0 w 91"/>
                <a:gd name="T15" fmla="*/ 11 h 53"/>
                <a:gd name="T16" fmla="*/ 9 w 91"/>
                <a:gd name="T17" fmla="*/ 25 h 53"/>
                <a:gd name="T18" fmla="*/ 24 w 91"/>
                <a:gd name="T19" fmla="*/ 39 h 53"/>
                <a:gd name="T20" fmla="*/ 40 w 91"/>
                <a:gd name="T21" fmla="*/ 39 h 53"/>
                <a:gd name="T22" fmla="*/ 40 w 91"/>
                <a:gd name="T23" fmla="*/ 32 h 53"/>
                <a:gd name="T24" fmla="*/ 60 w 91"/>
                <a:gd name="T25" fmla="*/ 39 h 53"/>
                <a:gd name="T26" fmla="*/ 85 w 91"/>
                <a:gd name="T27" fmla="*/ 25 h 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1"/>
                <a:gd name="T43" fmla="*/ 0 h 53"/>
                <a:gd name="T44" fmla="*/ 91 w 91"/>
                <a:gd name="T45" fmla="*/ 53 h 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1" h="53">
                  <a:moveTo>
                    <a:pt x="90" y="34"/>
                  </a:moveTo>
                  <a:lnTo>
                    <a:pt x="72" y="16"/>
                  </a:lnTo>
                  <a:lnTo>
                    <a:pt x="65" y="16"/>
                  </a:lnTo>
                  <a:lnTo>
                    <a:pt x="49" y="9"/>
                  </a:lnTo>
                  <a:lnTo>
                    <a:pt x="40" y="0"/>
                  </a:lnTo>
                  <a:lnTo>
                    <a:pt x="30" y="0"/>
                  </a:lnTo>
                  <a:lnTo>
                    <a:pt x="15" y="9"/>
                  </a:lnTo>
                  <a:lnTo>
                    <a:pt x="0" y="16"/>
                  </a:lnTo>
                  <a:lnTo>
                    <a:pt x="9" y="34"/>
                  </a:lnTo>
                  <a:lnTo>
                    <a:pt x="24" y="52"/>
                  </a:lnTo>
                  <a:lnTo>
                    <a:pt x="40" y="52"/>
                  </a:lnTo>
                  <a:lnTo>
                    <a:pt x="40" y="42"/>
                  </a:lnTo>
                  <a:lnTo>
                    <a:pt x="65" y="52"/>
                  </a:lnTo>
                  <a:lnTo>
                    <a:pt x="90" y="34"/>
                  </a:lnTo>
                </a:path>
              </a:pathLst>
            </a:custGeom>
            <a:solidFill>
              <a:schemeClr val="accent3">
                <a:lumMod val="75000"/>
              </a:schemeClr>
            </a:solidFill>
            <a:ln w="12700" cap="rnd">
              <a:solidFill>
                <a:schemeClr val="bg2"/>
              </a:solidFill>
              <a:round/>
              <a:headEnd type="none" w="sm" len="sm"/>
              <a:tailEnd type="none" w="sm" len="sm"/>
            </a:ln>
          </p:spPr>
          <p:txBody>
            <a:bodyPr/>
            <a:lstStyle/>
            <a:p>
              <a:pPr eaLnBrk="0" hangingPunct="0"/>
              <a:endParaRPr lang="en-US"/>
            </a:p>
          </p:txBody>
        </p:sp>
      </p:grpSp>
      <p:sp>
        <p:nvSpPr>
          <p:cNvPr id="9" name="Freeform 1368"/>
          <p:cNvSpPr>
            <a:spLocks noChangeAspect="1"/>
          </p:cNvSpPr>
          <p:nvPr/>
        </p:nvSpPr>
        <p:spPr bwMode="auto">
          <a:xfrm>
            <a:off x="1438098" y="2290233"/>
            <a:ext cx="1384435" cy="831850"/>
          </a:xfrm>
          <a:custGeom>
            <a:avLst/>
            <a:gdLst>
              <a:gd name="T0" fmla="*/ 367 w 723"/>
              <a:gd name="T1" fmla="*/ 0 h 416"/>
              <a:gd name="T2" fmla="*/ 406 w 723"/>
              <a:gd name="T3" fmla="*/ 24 h 416"/>
              <a:gd name="T4" fmla="*/ 416 w 723"/>
              <a:gd name="T5" fmla="*/ 37 h 416"/>
              <a:gd name="T6" fmla="*/ 446 w 723"/>
              <a:gd name="T7" fmla="*/ 43 h 416"/>
              <a:gd name="T8" fmla="*/ 487 w 723"/>
              <a:gd name="T9" fmla="*/ 43 h 416"/>
              <a:gd name="T10" fmla="*/ 503 w 723"/>
              <a:gd name="T11" fmla="*/ 57 h 416"/>
              <a:gd name="T12" fmla="*/ 463 w 723"/>
              <a:gd name="T13" fmla="*/ 69 h 416"/>
              <a:gd name="T14" fmla="*/ 455 w 723"/>
              <a:gd name="T15" fmla="*/ 114 h 416"/>
              <a:gd name="T16" fmla="*/ 470 w 723"/>
              <a:gd name="T17" fmla="*/ 82 h 416"/>
              <a:gd name="T18" fmla="*/ 487 w 723"/>
              <a:gd name="T19" fmla="*/ 57 h 416"/>
              <a:gd name="T20" fmla="*/ 503 w 723"/>
              <a:gd name="T21" fmla="*/ 89 h 416"/>
              <a:gd name="T22" fmla="*/ 527 w 723"/>
              <a:gd name="T23" fmla="*/ 95 h 416"/>
              <a:gd name="T24" fmla="*/ 534 w 723"/>
              <a:gd name="T25" fmla="*/ 114 h 416"/>
              <a:gd name="T26" fmla="*/ 592 w 723"/>
              <a:gd name="T27" fmla="*/ 89 h 416"/>
              <a:gd name="T28" fmla="*/ 647 w 723"/>
              <a:gd name="T29" fmla="*/ 69 h 416"/>
              <a:gd name="T30" fmla="*/ 689 w 723"/>
              <a:gd name="T31" fmla="*/ 37 h 416"/>
              <a:gd name="T32" fmla="*/ 706 w 723"/>
              <a:gd name="T33" fmla="*/ 57 h 416"/>
              <a:gd name="T34" fmla="*/ 706 w 723"/>
              <a:gd name="T35" fmla="*/ 75 h 416"/>
              <a:gd name="T36" fmla="*/ 665 w 723"/>
              <a:gd name="T37" fmla="*/ 114 h 416"/>
              <a:gd name="T38" fmla="*/ 647 w 723"/>
              <a:gd name="T39" fmla="*/ 114 h 416"/>
              <a:gd name="T40" fmla="*/ 617 w 723"/>
              <a:gd name="T41" fmla="*/ 151 h 416"/>
              <a:gd name="T42" fmla="*/ 601 w 723"/>
              <a:gd name="T43" fmla="*/ 170 h 416"/>
              <a:gd name="T44" fmla="*/ 592 w 723"/>
              <a:gd name="T45" fmla="*/ 139 h 416"/>
              <a:gd name="T46" fmla="*/ 601 w 723"/>
              <a:gd name="T47" fmla="*/ 191 h 416"/>
              <a:gd name="T48" fmla="*/ 540 w 723"/>
              <a:gd name="T49" fmla="*/ 236 h 416"/>
              <a:gd name="T50" fmla="*/ 545 w 723"/>
              <a:gd name="T51" fmla="*/ 313 h 416"/>
              <a:gd name="T52" fmla="*/ 519 w 723"/>
              <a:gd name="T53" fmla="*/ 293 h 416"/>
              <a:gd name="T54" fmla="*/ 487 w 723"/>
              <a:gd name="T55" fmla="*/ 262 h 416"/>
              <a:gd name="T56" fmla="*/ 430 w 723"/>
              <a:gd name="T57" fmla="*/ 262 h 416"/>
              <a:gd name="T58" fmla="*/ 406 w 723"/>
              <a:gd name="T59" fmla="*/ 262 h 416"/>
              <a:gd name="T60" fmla="*/ 335 w 723"/>
              <a:gd name="T61" fmla="*/ 287 h 416"/>
              <a:gd name="T62" fmla="*/ 280 w 723"/>
              <a:gd name="T63" fmla="*/ 262 h 416"/>
              <a:gd name="T64" fmla="*/ 256 w 723"/>
              <a:gd name="T65" fmla="*/ 266 h 416"/>
              <a:gd name="T66" fmla="*/ 224 w 723"/>
              <a:gd name="T67" fmla="*/ 236 h 416"/>
              <a:gd name="T68" fmla="*/ 93 w 723"/>
              <a:gd name="T69" fmla="*/ 229 h 416"/>
              <a:gd name="T70" fmla="*/ 78 w 723"/>
              <a:gd name="T71" fmla="*/ 211 h 416"/>
              <a:gd name="T72" fmla="*/ 29 w 723"/>
              <a:gd name="T73" fmla="*/ 184 h 416"/>
              <a:gd name="T74" fmla="*/ 24 w 723"/>
              <a:gd name="T75" fmla="*/ 165 h 416"/>
              <a:gd name="T76" fmla="*/ 15 w 723"/>
              <a:gd name="T77" fmla="*/ 159 h 416"/>
              <a:gd name="T78" fmla="*/ 5 w 723"/>
              <a:gd name="T79" fmla="*/ 139 h 416"/>
              <a:gd name="T80" fmla="*/ 0 w 723"/>
              <a:gd name="T81" fmla="*/ 95 h 416"/>
              <a:gd name="T82" fmla="*/ 15 w 723"/>
              <a:gd name="T83" fmla="*/ 17 h 416"/>
              <a:gd name="T84" fmla="*/ 24 w 723"/>
              <a:gd name="T85" fmla="*/ 6 h 41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23"/>
              <a:gd name="T130" fmla="*/ 0 h 416"/>
              <a:gd name="T131" fmla="*/ 723 w 723"/>
              <a:gd name="T132" fmla="*/ 416 h 41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23" h="416">
                <a:moveTo>
                  <a:pt x="24" y="6"/>
                </a:moveTo>
                <a:lnTo>
                  <a:pt x="364" y="6"/>
                </a:lnTo>
                <a:lnTo>
                  <a:pt x="372" y="0"/>
                </a:lnTo>
                <a:lnTo>
                  <a:pt x="381" y="16"/>
                </a:lnTo>
                <a:lnTo>
                  <a:pt x="396" y="16"/>
                </a:lnTo>
                <a:lnTo>
                  <a:pt x="411" y="32"/>
                </a:lnTo>
                <a:lnTo>
                  <a:pt x="435" y="32"/>
                </a:lnTo>
                <a:lnTo>
                  <a:pt x="404" y="58"/>
                </a:lnTo>
                <a:lnTo>
                  <a:pt x="421" y="49"/>
                </a:lnTo>
                <a:lnTo>
                  <a:pt x="428" y="58"/>
                </a:lnTo>
                <a:lnTo>
                  <a:pt x="451" y="49"/>
                </a:lnTo>
                <a:lnTo>
                  <a:pt x="451" y="58"/>
                </a:lnTo>
                <a:lnTo>
                  <a:pt x="460" y="49"/>
                </a:lnTo>
                <a:lnTo>
                  <a:pt x="468" y="58"/>
                </a:lnTo>
                <a:lnTo>
                  <a:pt x="492" y="58"/>
                </a:lnTo>
                <a:lnTo>
                  <a:pt x="499" y="58"/>
                </a:lnTo>
                <a:lnTo>
                  <a:pt x="508" y="65"/>
                </a:lnTo>
                <a:lnTo>
                  <a:pt x="508" y="75"/>
                </a:lnTo>
                <a:lnTo>
                  <a:pt x="468" y="75"/>
                </a:lnTo>
                <a:lnTo>
                  <a:pt x="460" y="100"/>
                </a:lnTo>
                <a:lnTo>
                  <a:pt x="468" y="91"/>
                </a:lnTo>
                <a:lnTo>
                  <a:pt x="460" y="127"/>
                </a:lnTo>
                <a:lnTo>
                  <a:pt x="460" y="142"/>
                </a:lnTo>
                <a:lnTo>
                  <a:pt x="460" y="151"/>
                </a:lnTo>
                <a:lnTo>
                  <a:pt x="468" y="151"/>
                </a:lnTo>
                <a:lnTo>
                  <a:pt x="475" y="142"/>
                </a:lnTo>
                <a:lnTo>
                  <a:pt x="475" y="109"/>
                </a:lnTo>
                <a:lnTo>
                  <a:pt x="484" y="91"/>
                </a:lnTo>
                <a:lnTo>
                  <a:pt x="492" y="84"/>
                </a:lnTo>
                <a:lnTo>
                  <a:pt x="492" y="75"/>
                </a:lnTo>
                <a:lnTo>
                  <a:pt x="515" y="84"/>
                </a:lnTo>
                <a:lnTo>
                  <a:pt x="515" y="100"/>
                </a:lnTo>
                <a:lnTo>
                  <a:pt x="508" y="117"/>
                </a:lnTo>
                <a:lnTo>
                  <a:pt x="524" y="109"/>
                </a:lnTo>
                <a:lnTo>
                  <a:pt x="524" y="127"/>
                </a:lnTo>
                <a:lnTo>
                  <a:pt x="532" y="127"/>
                </a:lnTo>
                <a:lnTo>
                  <a:pt x="515" y="151"/>
                </a:lnTo>
                <a:lnTo>
                  <a:pt x="524" y="151"/>
                </a:lnTo>
                <a:lnTo>
                  <a:pt x="539" y="151"/>
                </a:lnTo>
                <a:lnTo>
                  <a:pt x="572" y="127"/>
                </a:lnTo>
                <a:lnTo>
                  <a:pt x="572" y="117"/>
                </a:lnTo>
                <a:lnTo>
                  <a:pt x="602" y="117"/>
                </a:lnTo>
                <a:lnTo>
                  <a:pt x="602" y="100"/>
                </a:lnTo>
                <a:lnTo>
                  <a:pt x="618" y="91"/>
                </a:lnTo>
                <a:lnTo>
                  <a:pt x="657" y="91"/>
                </a:lnTo>
                <a:lnTo>
                  <a:pt x="675" y="84"/>
                </a:lnTo>
                <a:lnTo>
                  <a:pt x="692" y="42"/>
                </a:lnTo>
                <a:lnTo>
                  <a:pt x="699" y="49"/>
                </a:lnTo>
                <a:lnTo>
                  <a:pt x="706" y="42"/>
                </a:lnTo>
                <a:lnTo>
                  <a:pt x="706" y="49"/>
                </a:lnTo>
                <a:lnTo>
                  <a:pt x="716" y="75"/>
                </a:lnTo>
                <a:lnTo>
                  <a:pt x="722" y="84"/>
                </a:lnTo>
                <a:lnTo>
                  <a:pt x="722" y="91"/>
                </a:lnTo>
                <a:lnTo>
                  <a:pt x="716" y="100"/>
                </a:lnTo>
                <a:lnTo>
                  <a:pt x="699" y="100"/>
                </a:lnTo>
                <a:lnTo>
                  <a:pt x="666" y="134"/>
                </a:lnTo>
                <a:lnTo>
                  <a:pt x="675" y="151"/>
                </a:lnTo>
                <a:lnTo>
                  <a:pt x="682" y="142"/>
                </a:lnTo>
                <a:lnTo>
                  <a:pt x="682" y="159"/>
                </a:lnTo>
                <a:lnTo>
                  <a:pt x="657" y="151"/>
                </a:lnTo>
                <a:lnTo>
                  <a:pt x="643" y="159"/>
                </a:lnTo>
                <a:lnTo>
                  <a:pt x="633" y="169"/>
                </a:lnTo>
                <a:lnTo>
                  <a:pt x="627" y="201"/>
                </a:lnTo>
                <a:lnTo>
                  <a:pt x="618" y="193"/>
                </a:lnTo>
                <a:lnTo>
                  <a:pt x="618" y="201"/>
                </a:lnTo>
                <a:lnTo>
                  <a:pt x="611" y="227"/>
                </a:lnTo>
                <a:lnTo>
                  <a:pt x="611" y="211"/>
                </a:lnTo>
                <a:lnTo>
                  <a:pt x="602" y="201"/>
                </a:lnTo>
                <a:lnTo>
                  <a:pt x="602" y="185"/>
                </a:lnTo>
                <a:lnTo>
                  <a:pt x="593" y="201"/>
                </a:lnTo>
                <a:lnTo>
                  <a:pt x="602" y="227"/>
                </a:lnTo>
                <a:lnTo>
                  <a:pt x="611" y="253"/>
                </a:lnTo>
                <a:lnTo>
                  <a:pt x="602" y="269"/>
                </a:lnTo>
                <a:lnTo>
                  <a:pt x="572" y="288"/>
                </a:lnTo>
                <a:lnTo>
                  <a:pt x="548" y="314"/>
                </a:lnTo>
                <a:lnTo>
                  <a:pt x="539" y="330"/>
                </a:lnTo>
                <a:lnTo>
                  <a:pt x="555" y="389"/>
                </a:lnTo>
                <a:lnTo>
                  <a:pt x="555" y="415"/>
                </a:lnTo>
                <a:lnTo>
                  <a:pt x="548" y="415"/>
                </a:lnTo>
                <a:lnTo>
                  <a:pt x="539" y="405"/>
                </a:lnTo>
                <a:lnTo>
                  <a:pt x="524" y="389"/>
                </a:lnTo>
                <a:lnTo>
                  <a:pt x="524" y="356"/>
                </a:lnTo>
                <a:lnTo>
                  <a:pt x="508" y="338"/>
                </a:lnTo>
                <a:lnTo>
                  <a:pt x="492" y="347"/>
                </a:lnTo>
                <a:lnTo>
                  <a:pt x="492" y="338"/>
                </a:lnTo>
                <a:lnTo>
                  <a:pt x="445" y="338"/>
                </a:lnTo>
                <a:lnTo>
                  <a:pt x="435" y="347"/>
                </a:lnTo>
                <a:lnTo>
                  <a:pt x="445" y="356"/>
                </a:lnTo>
                <a:lnTo>
                  <a:pt x="421" y="356"/>
                </a:lnTo>
                <a:lnTo>
                  <a:pt x="411" y="347"/>
                </a:lnTo>
                <a:lnTo>
                  <a:pt x="388" y="347"/>
                </a:lnTo>
                <a:lnTo>
                  <a:pt x="372" y="356"/>
                </a:lnTo>
                <a:lnTo>
                  <a:pt x="340" y="382"/>
                </a:lnTo>
                <a:lnTo>
                  <a:pt x="340" y="405"/>
                </a:lnTo>
                <a:lnTo>
                  <a:pt x="317" y="398"/>
                </a:lnTo>
                <a:lnTo>
                  <a:pt x="285" y="347"/>
                </a:lnTo>
                <a:lnTo>
                  <a:pt x="276" y="347"/>
                </a:lnTo>
                <a:lnTo>
                  <a:pt x="270" y="356"/>
                </a:lnTo>
                <a:lnTo>
                  <a:pt x="261" y="356"/>
                </a:lnTo>
                <a:lnTo>
                  <a:pt x="246" y="347"/>
                </a:lnTo>
                <a:lnTo>
                  <a:pt x="246" y="330"/>
                </a:lnTo>
                <a:lnTo>
                  <a:pt x="229" y="314"/>
                </a:lnTo>
                <a:lnTo>
                  <a:pt x="165" y="322"/>
                </a:lnTo>
                <a:lnTo>
                  <a:pt x="118" y="304"/>
                </a:lnTo>
                <a:lnTo>
                  <a:pt x="93" y="304"/>
                </a:lnTo>
                <a:lnTo>
                  <a:pt x="85" y="288"/>
                </a:lnTo>
                <a:lnTo>
                  <a:pt x="78" y="288"/>
                </a:lnTo>
                <a:lnTo>
                  <a:pt x="78" y="280"/>
                </a:lnTo>
                <a:lnTo>
                  <a:pt x="45" y="269"/>
                </a:lnTo>
                <a:lnTo>
                  <a:pt x="45" y="261"/>
                </a:lnTo>
                <a:lnTo>
                  <a:pt x="29" y="245"/>
                </a:lnTo>
                <a:lnTo>
                  <a:pt x="29" y="227"/>
                </a:lnTo>
                <a:lnTo>
                  <a:pt x="24" y="227"/>
                </a:lnTo>
                <a:lnTo>
                  <a:pt x="24" y="219"/>
                </a:lnTo>
                <a:lnTo>
                  <a:pt x="29" y="219"/>
                </a:lnTo>
                <a:lnTo>
                  <a:pt x="29" y="211"/>
                </a:lnTo>
                <a:lnTo>
                  <a:pt x="15" y="211"/>
                </a:lnTo>
                <a:lnTo>
                  <a:pt x="24" y="211"/>
                </a:lnTo>
                <a:lnTo>
                  <a:pt x="5" y="193"/>
                </a:lnTo>
                <a:lnTo>
                  <a:pt x="5" y="185"/>
                </a:lnTo>
                <a:lnTo>
                  <a:pt x="0" y="177"/>
                </a:lnTo>
                <a:lnTo>
                  <a:pt x="5" y="151"/>
                </a:lnTo>
                <a:lnTo>
                  <a:pt x="0" y="127"/>
                </a:lnTo>
                <a:lnTo>
                  <a:pt x="5" y="65"/>
                </a:lnTo>
                <a:lnTo>
                  <a:pt x="0" y="22"/>
                </a:lnTo>
                <a:lnTo>
                  <a:pt x="15" y="22"/>
                </a:lnTo>
                <a:lnTo>
                  <a:pt x="15" y="42"/>
                </a:lnTo>
                <a:lnTo>
                  <a:pt x="24" y="42"/>
                </a:lnTo>
                <a:lnTo>
                  <a:pt x="24" y="6"/>
                </a:lnTo>
              </a:path>
            </a:pathLst>
          </a:custGeom>
          <a:solidFill>
            <a:schemeClr val="bg1">
              <a:lumMod val="50000"/>
            </a:schemeClr>
          </a:solidFill>
          <a:ln w="9525" cap="rnd">
            <a:solidFill>
              <a:schemeClr val="bg2"/>
            </a:solidFill>
            <a:round/>
            <a:headEnd type="none" w="sm" len="sm"/>
            <a:tailEnd type="none" w="sm" len="sm"/>
          </a:ln>
        </p:spPr>
        <p:txBody>
          <a:bodyPr/>
          <a:lstStyle/>
          <a:p>
            <a:pPr eaLnBrk="0" hangingPunct="0"/>
            <a:endParaRPr lang="en-US"/>
          </a:p>
        </p:txBody>
      </p:sp>
      <p:sp>
        <p:nvSpPr>
          <p:cNvPr id="10" name="Freeform 1369"/>
          <p:cNvSpPr>
            <a:spLocks noChangeAspect="1"/>
          </p:cNvSpPr>
          <p:nvPr/>
        </p:nvSpPr>
        <p:spPr bwMode="auto">
          <a:xfrm>
            <a:off x="401212" y="1037167"/>
            <a:ext cx="900555" cy="1041400"/>
          </a:xfrm>
          <a:custGeom>
            <a:avLst/>
            <a:gdLst>
              <a:gd name="T0" fmla="*/ 460 w 471"/>
              <a:gd name="T1" fmla="*/ 360 h 520"/>
              <a:gd name="T2" fmla="*/ 412 w 471"/>
              <a:gd name="T3" fmla="*/ 308 h 520"/>
              <a:gd name="T4" fmla="*/ 395 w 471"/>
              <a:gd name="T5" fmla="*/ 290 h 520"/>
              <a:gd name="T6" fmla="*/ 371 w 471"/>
              <a:gd name="T7" fmla="*/ 304 h 520"/>
              <a:gd name="T8" fmla="*/ 350 w 471"/>
              <a:gd name="T9" fmla="*/ 276 h 520"/>
              <a:gd name="T10" fmla="*/ 328 w 471"/>
              <a:gd name="T11" fmla="*/ 276 h 520"/>
              <a:gd name="T12" fmla="*/ 305 w 471"/>
              <a:gd name="T13" fmla="*/ 39 h 520"/>
              <a:gd name="T14" fmla="*/ 265 w 471"/>
              <a:gd name="T15" fmla="*/ 39 h 520"/>
              <a:gd name="T16" fmla="*/ 225 w 471"/>
              <a:gd name="T17" fmla="*/ 26 h 520"/>
              <a:gd name="T18" fmla="*/ 186 w 471"/>
              <a:gd name="T19" fmla="*/ 11 h 520"/>
              <a:gd name="T20" fmla="*/ 154 w 471"/>
              <a:gd name="T21" fmla="*/ 8 h 520"/>
              <a:gd name="T22" fmla="*/ 122 w 471"/>
              <a:gd name="T23" fmla="*/ 11 h 520"/>
              <a:gd name="T24" fmla="*/ 88 w 471"/>
              <a:gd name="T25" fmla="*/ 33 h 520"/>
              <a:gd name="T26" fmla="*/ 63 w 471"/>
              <a:gd name="T27" fmla="*/ 44 h 520"/>
              <a:gd name="T28" fmla="*/ 24 w 471"/>
              <a:gd name="T29" fmla="*/ 78 h 520"/>
              <a:gd name="T30" fmla="*/ 48 w 471"/>
              <a:gd name="T31" fmla="*/ 110 h 520"/>
              <a:gd name="T32" fmla="*/ 72 w 471"/>
              <a:gd name="T33" fmla="*/ 142 h 520"/>
              <a:gd name="T34" fmla="*/ 48 w 471"/>
              <a:gd name="T35" fmla="*/ 148 h 520"/>
              <a:gd name="T36" fmla="*/ 39 w 471"/>
              <a:gd name="T37" fmla="*/ 134 h 520"/>
              <a:gd name="T38" fmla="*/ 0 w 471"/>
              <a:gd name="T39" fmla="*/ 161 h 520"/>
              <a:gd name="T40" fmla="*/ 16 w 471"/>
              <a:gd name="T41" fmla="*/ 174 h 520"/>
              <a:gd name="T42" fmla="*/ 33 w 471"/>
              <a:gd name="T43" fmla="*/ 186 h 520"/>
              <a:gd name="T44" fmla="*/ 63 w 471"/>
              <a:gd name="T45" fmla="*/ 186 h 520"/>
              <a:gd name="T46" fmla="*/ 78 w 471"/>
              <a:gd name="T47" fmla="*/ 186 h 520"/>
              <a:gd name="T48" fmla="*/ 78 w 471"/>
              <a:gd name="T49" fmla="*/ 213 h 520"/>
              <a:gd name="T50" fmla="*/ 57 w 471"/>
              <a:gd name="T51" fmla="*/ 219 h 520"/>
              <a:gd name="T52" fmla="*/ 39 w 471"/>
              <a:gd name="T53" fmla="*/ 219 h 520"/>
              <a:gd name="T54" fmla="*/ 48 w 471"/>
              <a:gd name="T55" fmla="*/ 290 h 520"/>
              <a:gd name="T56" fmla="*/ 72 w 471"/>
              <a:gd name="T57" fmla="*/ 284 h 520"/>
              <a:gd name="T58" fmla="*/ 72 w 471"/>
              <a:gd name="T59" fmla="*/ 304 h 520"/>
              <a:gd name="T60" fmla="*/ 103 w 471"/>
              <a:gd name="T61" fmla="*/ 308 h 520"/>
              <a:gd name="T62" fmla="*/ 112 w 471"/>
              <a:gd name="T63" fmla="*/ 308 h 520"/>
              <a:gd name="T64" fmla="*/ 122 w 471"/>
              <a:gd name="T65" fmla="*/ 323 h 520"/>
              <a:gd name="T66" fmla="*/ 88 w 471"/>
              <a:gd name="T67" fmla="*/ 360 h 520"/>
              <a:gd name="T68" fmla="*/ 57 w 471"/>
              <a:gd name="T69" fmla="*/ 374 h 520"/>
              <a:gd name="T70" fmla="*/ 39 w 471"/>
              <a:gd name="T71" fmla="*/ 394 h 520"/>
              <a:gd name="T72" fmla="*/ 112 w 471"/>
              <a:gd name="T73" fmla="*/ 360 h 520"/>
              <a:gd name="T74" fmla="*/ 131 w 471"/>
              <a:gd name="T75" fmla="*/ 341 h 520"/>
              <a:gd name="T76" fmla="*/ 177 w 471"/>
              <a:gd name="T77" fmla="*/ 308 h 520"/>
              <a:gd name="T78" fmla="*/ 171 w 471"/>
              <a:gd name="T79" fmla="*/ 297 h 520"/>
              <a:gd name="T80" fmla="*/ 186 w 471"/>
              <a:gd name="T81" fmla="*/ 272 h 520"/>
              <a:gd name="T82" fmla="*/ 218 w 471"/>
              <a:gd name="T83" fmla="*/ 259 h 520"/>
              <a:gd name="T84" fmla="*/ 201 w 471"/>
              <a:gd name="T85" fmla="*/ 272 h 520"/>
              <a:gd name="T86" fmla="*/ 201 w 471"/>
              <a:gd name="T87" fmla="*/ 297 h 520"/>
              <a:gd name="T88" fmla="*/ 201 w 471"/>
              <a:gd name="T89" fmla="*/ 304 h 520"/>
              <a:gd name="T90" fmla="*/ 233 w 471"/>
              <a:gd name="T91" fmla="*/ 290 h 520"/>
              <a:gd name="T92" fmla="*/ 233 w 471"/>
              <a:gd name="T93" fmla="*/ 265 h 520"/>
              <a:gd name="T94" fmla="*/ 289 w 471"/>
              <a:gd name="T95" fmla="*/ 284 h 520"/>
              <a:gd name="T96" fmla="*/ 336 w 471"/>
              <a:gd name="T97" fmla="*/ 290 h 520"/>
              <a:gd name="T98" fmla="*/ 345 w 471"/>
              <a:gd name="T99" fmla="*/ 297 h 520"/>
              <a:gd name="T100" fmla="*/ 404 w 471"/>
              <a:gd name="T101" fmla="*/ 360 h 520"/>
              <a:gd name="T102" fmla="*/ 387 w 471"/>
              <a:gd name="T103" fmla="*/ 323 h 520"/>
              <a:gd name="T104" fmla="*/ 395 w 471"/>
              <a:gd name="T105" fmla="*/ 308 h 520"/>
              <a:gd name="T106" fmla="*/ 412 w 471"/>
              <a:gd name="T107" fmla="*/ 335 h 520"/>
              <a:gd name="T108" fmla="*/ 412 w 471"/>
              <a:gd name="T109" fmla="*/ 341 h 520"/>
              <a:gd name="T110" fmla="*/ 412 w 471"/>
              <a:gd name="T111" fmla="*/ 360 h 520"/>
              <a:gd name="T112" fmla="*/ 420 w 471"/>
              <a:gd name="T113" fmla="*/ 368 h 520"/>
              <a:gd name="T114" fmla="*/ 434 w 471"/>
              <a:gd name="T115" fmla="*/ 374 h 520"/>
              <a:gd name="T116" fmla="*/ 434 w 471"/>
              <a:gd name="T117" fmla="*/ 360 h 520"/>
              <a:gd name="T118" fmla="*/ 444 w 471"/>
              <a:gd name="T119" fmla="*/ 380 h 520"/>
              <a:gd name="T120" fmla="*/ 460 w 471"/>
              <a:gd name="T121" fmla="*/ 380 h 52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1"/>
              <a:gd name="T184" fmla="*/ 0 h 520"/>
              <a:gd name="T185" fmla="*/ 471 w 471"/>
              <a:gd name="T186" fmla="*/ 520 h 52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1" h="520">
                <a:moveTo>
                  <a:pt x="470" y="502"/>
                </a:moveTo>
                <a:lnTo>
                  <a:pt x="470" y="476"/>
                </a:lnTo>
                <a:lnTo>
                  <a:pt x="444" y="459"/>
                </a:lnTo>
                <a:lnTo>
                  <a:pt x="422" y="408"/>
                </a:lnTo>
                <a:lnTo>
                  <a:pt x="414" y="408"/>
                </a:lnTo>
                <a:lnTo>
                  <a:pt x="405" y="383"/>
                </a:lnTo>
                <a:lnTo>
                  <a:pt x="390" y="392"/>
                </a:lnTo>
                <a:lnTo>
                  <a:pt x="381" y="400"/>
                </a:lnTo>
                <a:lnTo>
                  <a:pt x="358" y="374"/>
                </a:lnTo>
                <a:lnTo>
                  <a:pt x="358" y="366"/>
                </a:lnTo>
                <a:lnTo>
                  <a:pt x="333" y="374"/>
                </a:lnTo>
                <a:lnTo>
                  <a:pt x="333" y="366"/>
                </a:lnTo>
                <a:lnTo>
                  <a:pt x="333" y="67"/>
                </a:lnTo>
                <a:lnTo>
                  <a:pt x="310" y="51"/>
                </a:lnTo>
                <a:lnTo>
                  <a:pt x="286" y="59"/>
                </a:lnTo>
                <a:lnTo>
                  <a:pt x="270" y="51"/>
                </a:lnTo>
                <a:lnTo>
                  <a:pt x="255" y="51"/>
                </a:lnTo>
                <a:lnTo>
                  <a:pt x="230" y="35"/>
                </a:lnTo>
                <a:lnTo>
                  <a:pt x="199" y="35"/>
                </a:lnTo>
                <a:lnTo>
                  <a:pt x="191" y="16"/>
                </a:lnTo>
                <a:lnTo>
                  <a:pt x="166" y="16"/>
                </a:lnTo>
                <a:lnTo>
                  <a:pt x="159" y="8"/>
                </a:lnTo>
                <a:lnTo>
                  <a:pt x="142" y="0"/>
                </a:lnTo>
                <a:lnTo>
                  <a:pt x="127" y="16"/>
                </a:lnTo>
                <a:lnTo>
                  <a:pt x="112" y="25"/>
                </a:lnTo>
                <a:lnTo>
                  <a:pt x="88" y="43"/>
                </a:lnTo>
                <a:lnTo>
                  <a:pt x="78" y="43"/>
                </a:lnTo>
                <a:lnTo>
                  <a:pt x="63" y="59"/>
                </a:lnTo>
                <a:lnTo>
                  <a:pt x="57" y="93"/>
                </a:lnTo>
                <a:lnTo>
                  <a:pt x="24" y="103"/>
                </a:lnTo>
                <a:lnTo>
                  <a:pt x="16" y="119"/>
                </a:lnTo>
                <a:lnTo>
                  <a:pt x="48" y="145"/>
                </a:lnTo>
                <a:lnTo>
                  <a:pt x="57" y="161"/>
                </a:lnTo>
                <a:lnTo>
                  <a:pt x="72" y="188"/>
                </a:lnTo>
                <a:lnTo>
                  <a:pt x="72" y="194"/>
                </a:lnTo>
                <a:lnTo>
                  <a:pt x="48" y="194"/>
                </a:lnTo>
                <a:lnTo>
                  <a:pt x="48" y="178"/>
                </a:lnTo>
                <a:lnTo>
                  <a:pt x="39" y="178"/>
                </a:lnTo>
                <a:lnTo>
                  <a:pt x="9" y="194"/>
                </a:lnTo>
                <a:lnTo>
                  <a:pt x="0" y="212"/>
                </a:lnTo>
                <a:lnTo>
                  <a:pt x="16" y="220"/>
                </a:lnTo>
                <a:lnTo>
                  <a:pt x="16" y="230"/>
                </a:lnTo>
                <a:lnTo>
                  <a:pt x="16" y="237"/>
                </a:lnTo>
                <a:lnTo>
                  <a:pt x="33" y="246"/>
                </a:lnTo>
                <a:lnTo>
                  <a:pt x="48" y="246"/>
                </a:lnTo>
                <a:lnTo>
                  <a:pt x="63" y="246"/>
                </a:lnTo>
                <a:lnTo>
                  <a:pt x="78" y="237"/>
                </a:lnTo>
                <a:lnTo>
                  <a:pt x="78" y="246"/>
                </a:lnTo>
                <a:lnTo>
                  <a:pt x="88" y="262"/>
                </a:lnTo>
                <a:lnTo>
                  <a:pt x="78" y="281"/>
                </a:lnTo>
                <a:lnTo>
                  <a:pt x="63" y="281"/>
                </a:lnTo>
                <a:lnTo>
                  <a:pt x="57" y="289"/>
                </a:lnTo>
                <a:lnTo>
                  <a:pt x="48" y="289"/>
                </a:lnTo>
                <a:lnTo>
                  <a:pt x="39" y="289"/>
                </a:lnTo>
                <a:lnTo>
                  <a:pt x="24" y="331"/>
                </a:lnTo>
                <a:lnTo>
                  <a:pt x="48" y="383"/>
                </a:lnTo>
                <a:lnTo>
                  <a:pt x="57" y="383"/>
                </a:lnTo>
                <a:lnTo>
                  <a:pt x="72" y="374"/>
                </a:lnTo>
                <a:lnTo>
                  <a:pt x="72" y="392"/>
                </a:lnTo>
                <a:lnTo>
                  <a:pt x="72" y="400"/>
                </a:lnTo>
                <a:lnTo>
                  <a:pt x="78" y="408"/>
                </a:lnTo>
                <a:lnTo>
                  <a:pt x="103" y="408"/>
                </a:lnTo>
                <a:lnTo>
                  <a:pt x="112" y="417"/>
                </a:lnTo>
                <a:lnTo>
                  <a:pt x="112" y="408"/>
                </a:lnTo>
                <a:lnTo>
                  <a:pt x="127" y="408"/>
                </a:lnTo>
                <a:lnTo>
                  <a:pt x="127" y="426"/>
                </a:lnTo>
                <a:lnTo>
                  <a:pt x="127" y="442"/>
                </a:lnTo>
                <a:lnTo>
                  <a:pt x="88" y="476"/>
                </a:lnTo>
                <a:lnTo>
                  <a:pt x="63" y="485"/>
                </a:lnTo>
                <a:lnTo>
                  <a:pt x="57" y="493"/>
                </a:lnTo>
                <a:lnTo>
                  <a:pt x="33" y="510"/>
                </a:lnTo>
                <a:lnTo>
                  <a:pt x="39" y="519"/>
                </a:lnTo>
                <a:lnTo>
                  <a:pt x="78" y="493"/>
                </a:lnTo>
                <a:lnTo>
                  <a:pt x="112" y="476"/>
                </a:lnTo>
                <a:lnTo>
                  <a:pt x="118" y="468"/>
                </a:lnTo>
                <a:lnTo>
                  <a:pt x="136" y="450"/>
                </a:lnTo>
                <a:lnTo>
                  <a:pt x="176" y="417"/>
                </a:lnTo>
                <a:lnTo>
                  <a:pt x="182" y="408"/>
                </a:lnTo>
                <a:lnTo>
                  <a:pt x="166" y="400"/>
                </a:lnTo>
                <a:lnTo>
                  <a:pt x="176" y="392"/>
                </a:lnTo>
                <a:lnTo>
                  <a:pt x="191" y="374"/>
                </a:lnTo>
                <a:lnTo>
                  <a:pt x="191" y="357"/>
                </a:lnTo>
                <a:lnTo>
                  <a:pt x="215" y="341"/>
                </a:lnTo>
                <a:lnTo>
                  <a:pt x="223" y="341"/>
                </a:lnTo>
                <a:lnTo>
                  <a:pt x="215" y="350"/>
                </a:lnTo>
                <a:lnTo>
                  <a:pt x="206" y="357"/>
                </a:lnTo>
                <a:lnTo>
                  <a:pt x="199" y="383"/>
                </a:lnTo>
                <a:lnTo>
                  <a:pt x="206" y="392"/>
                </a:lnTo>
                <a:lnTo>
                  <a:pt x="199" y="400"/>
                </a:lnTo>
                <a:lnTo>
                  <a:pt x="206" y="400"/>
                </a:lnTo>
                <a:lnTo>
                  <a:pt x="230" y="383"/>
                </a:lnTo>
                <a:lnTo>
                  <a:pt x="238" y="383"/>
                </a:lnTo>
                <a:lnTo>
                  <a:pt x="246" y="366"/>
                </a:lnTo>
                <a:lnTo>
                  <a:pt x="238" y="350"/>
                </a:lnTo>
                <a:lnTo>
                  <a:pt x="262" y="357"/>
                </a:lnTo>
                <a:lnTo>
                  <a:pt x="294" y="374"/>
                </a:lnTo>
                <a:lnTo>
                  <a:pt x="317" y="374"/>
                </a:lnTo>
                <a:lnTo>
                  <a:pt x="341" y="383"/>
                </a:lnTo>
                <a:lnTo>
                  <a:pt x="350" y="383"/>
                </a:lnTo>
                <a:lnTo>
                  <a:pt x="350" y="392"/>
                </a:lnTo>
                <a:lnTo>
                  <a:pt x="390" y="426"/>
                </a:lnTo>
                <a:lnTo>
                  <a:pt x="414" y="476"/>
                </a:lnTo>
                <a:lnTo>
                  <a:pt x="405" y="434"/>
                </a:lnTo>
                <a:lnTo>
                  <a:pt x="397" y="426"/>
                </a:lnTo>
                <a:lnTo>
                  <a:pt x="405" y="426"/>
                </a:lnTo>
                <a:lnTo>
                  <a:pt x="405" y="408"/>
                </a:lnTo>
                <a:lnTo>
                  <a:pt x="414" y="450"/>
                </a:lnTo>
                <a:lnTo>
                  <a:pt x="422" y="442"/>
                </a:lnTo>
                <a:lnTo>
                  <a:pt x="437" y="459"/>
                </a:lnTo>
                <a:lnTo>
                  <a:pt x="422" y="450"/>
                </a:lnTo>
                <a:lnTo>
                  <a:pt x="422" y="459"/>
                </a:lnTo>
                <a:lnTo>
                  <a:pt x="422" y="476"/>
                </a:lnTo>
                <a:lnTo>
                  <a:pt x="430" y="468"/>
                </a:lnTo>
                <a:lnTo>
                  <a:pt x="430" y="485"/>
                </a:lnTo>
                <a:lnTo>
                  <a:pt x="444" y="510"/>
                </a:lnTo>
                <a:lnTo>
                  <a:pt x="444" y="493"/>
                </a:lnTo>
                <a:lnTo>
                  <a:pt x="437" y="476"/>
                </a:lnTo>
                <a:lnTo>
                  <a:pt x="444" y="476"/>
                </a:lnTo>
                <a:lnTo>
                  <a:pt x="444" y="485"/>
                </a:lnTo>
                <a:lnTo>
                  <a:pt x="454" y="502"/>
                </a:lnTo>
                <a:lnTo>
                  <a:pt x="461" y="510"/>
                </a:lnTo>
                <a:lnTo>
                  <a:pt x="470" y="502"/>
                </a:lnTo>
              </a:path>
            </a:pathLst>
          </a:custGeom>
          <a:solidFill>
            <a:schemeClr val="bg1">
              <a:lumMod val="50000"/>
            </a:schemeClr>
          </a:solidFill>
          <a:ln w="9525" cap="rnd">
            <a:solidFill>
              <a:schemeClr val="bg2"/>
            </a:solidFill>
            <a:round/>
            <a:headEnd type="none" w="sm" len="sm"/>
            <a:tailEnd type="none" w="sm" len="sm"/>
          </a:ln>
        </p:spPr>
        <p:txBody>
          <a:bodyPr/>
          <a:lstStyle/>
          <a:p>
            <a:pPr eaLnBrk="0" hangingPunct="0"/>
            <a:endParaRPr lang="en-US"/>
          </a:p>
        </p:txBody>
      </p:sp>
      <p:sp>
        <p:nvSpPr>
          <p:cNvPr id="11" name="Freeform 1370"/>
          <p:cNvSpPr>
            <a:spLocks noChangeAspect="1"/>
          </p:cNvSpPr>
          <p:nvPr/>
        </p:nvSpPr>
        <p:spPr bwMode="auto">
          <a:xfrm>
            <a:off x="401212" y="1037167"/>
            <a:ext cx="900555" cy="1041400"/>
          </a:xfrm>
          <a:custGeom>
            <a:avLst/>
            <a:gdLst>
              <a:gd name="T0" fmla="*/ 460 w 471"/>
              <a:gd name="T1" fmla="*/ 360 h 520"/>
              <a:gd name="T2" fmla="*/ 412 w 471"/>
              <a:gd name="T3" fmla="*/ 308 h 520"/>
              <a:gd name="T4" fmla="*/ 395 w 471"/>
              <a:gd name="T5" fmla="*/ 290 h 520"/>
              <a:gd name="T6" fmla="*/ 371 w 471"/>
              <a:gd name="T7" fmla="*/ 304 h 520"/>
              <a:gd name="T8" fmla="*/ 350 w 471"/>
              <a:gd name="T9" fmla="*/ 276 h 520"/>
              <a:gd name="T10" fmla="*/ 328 w 471"/>
              <a:gd name="T11" fmla="*/ 276 h 520"/>
              <a:gd name="T12" fmla="*/ 305 w 471"/>
              <a:gd name="T13" fmla="*/ 39 h 520"/>
              <a:gd name="T14" fmla="*/ 265 w 471"/>
              <a:gd name="T15" fmla="*/ 39 h 520"/>
              <a:gd name="T16" fmla="*/ 225 w 471"/>
              <a:gd name="T17" fmla="*/ 26 h 520"/>
              <a:gd name="T18" fmla="*/ 186 w 471"/>
              <a:gd name="T19" fmla="*/ 11 h 520"/>
              <a:gd name="T20" fmla="*/ 154 w 471"/>
              <a:gd name="T21" fmla="*/ 8 h 520"/>
              <a:gd name="T22" fmla="*/ 122 w 471"/>
              <a:gd name="T23" fmla="*/ 11 h 520"/>
              <a:gd name="T24" fmla="*/ 88 w 471"/>
              <a:gd name="T25" fmla="*/ 33 h 520"/>
              <a:gd name="T26" fmla="*/ 63 w 471"/>
              <a:gd name="T27" fmla="*/ 44 h 520"/>
              <a:gd name="T28" fmla="*/ 24 w 471"/>
              <a:gd name="T29" fmla="*/ 78 h 520"/>
              <a:gd name="T30" fmla="*/ 48 w 471"/>
              <a:gd name="T31" fmla="*/ 110 h 520"/>
              <a:gd name="T32" fmla="*/ 72 w 471"/>
              <a:gd name="T33" fmla="*/ 142 h 520"/>
              <a:gd name="T34" fmla="*/ 48 w 471"/>
              <a:gd name="T35" fmla="*/ 148 h 520"/>
              <a:gd name="T36" fmla="*/ 39 w 471"/>
              <a:gd name="T37" fmla="*/ 134 h 520"/>
              <a:gd name="T38" fmla="*/ 0 w 471"/>
              <a:gd name="T39" fmla="*/ 161 h 520"/>
              <a:gd name="T40" fmla="*/ 16 w 471"/>
              <a:gd name="T41" fmla="*/ 174 h 520"/>
              <a:gd name="T42" fmla="*/ 33 w 471"/>
              <a:gd name="T43" fmla="*/ 186 h 520"/>
              <a:gd name="T44" fmla="*/ 63 w 471"/>
              <a:gd name="T45" fmla="*/ 186 h 520"/>
              <a:gd name="T46" fmla="*/ 78 w 471"/>
              <a:gd name="T47" fmla="*/ 186 h 520"/>
              <a:gd name="T48" fmla="*/ 78 w 471"/>
              <a:gd name="T49" fmla="*/ 213 h 520"/>
              <a:gd name="T50" fmla="*/ 57 w 471"/>
              <a:gd name="T51" fmla="*/ 219 h 520"/>
              <a:gd name="T52" fmla="*/ 39 w 471"/>
              <a:gd name="T53" fmla="*/ 219 h 520"/>
              <a:gd name="T54" fmla="*/ 48 w 471"/>
              <a:gd name="T55" fmla="*/ 290 h 520"/>
              <a:gd name="T56" fmla="*/ 72 w 471"/>
              <a:gd name="T57" fmla="*/ 284 h 520"/>
              <a:gd name="T58" fmla="*/ 72 w 471"/>
              <a:gd name="T59" fmla="*/ 304 h 520"/>
              <a:gd name="T60" fmla="*/ 103 w 471"/>
              <a:gd name="T61" fmla="*/ 308 h 520"/>
              <a:gd name="T62" fmla="*/ 112 w 471"/>
              <a:gd name="T63" fmla="*/ 308 h 520"/>
              <a:gd name="T64" fmla="*/ 122 w 471"/>
              <a:gd name="T65" fmla="*/ 323 h 520"/>
              <a:gd name="T66" fmla="*/ 88 w 471"/>
              <a:gd name="T67" fmla="*/ 360 h 520"/>
              <a:gd name="T68" fmla="*/ 57 w 471"/>
              <a:gd name="T69" fmla="*/ 374 h 520"/>
              <a:gd name="T70" fmla="*/ 39 w 471"/>
              <a:gd name="T71" fmla="*/ 394 h 520"/>
              <a:gd name="T72" fmla="*/ 112 w 471"/>
              <a:gd name="T73" fmla="*/ 360 h 520"/>
              <a:gd name="T74" fmla="*/ 131 w 471"/>
              <a:gd name="T75" fmla="*/ 341 h 520"/>
              <a:gd name="T76" fmla="*/ 177 w 471"/>
              <a:gd name="T77" fmla="*/ 308 h 520"/>
              <a:gd name="T78" fmla="*/ 171 w 471"/>
              <a:gd name="T79" fmla="*/ 297 h 520"/>
              <a:gd name="T80" fmla="*/ 186 w 471"/>
              <a:gd name="T81" fmla="*/ 272 h 520"/>
              <a:gd name="T82" fmla="*/ 218 w 471"/>
              <a:gd name="T83" fmla="*/ 259 h 520"/>
              <a:gd name="T84" fmla="*/ 201 w 471"/>
              <a:gd name="T85" fmla="*/ 272 h 520"/>
              <a:gd name="T86" fmla="*/ 201 w 471"/>
              <a:gd name="T87" fmla="*/ 297 h 520"/>
              <a:gd name="T88" fmla="*/ 201 w 471"/>
              <a:gd name="T89" fmla="*/ 304 h 520"/>
              <a:gd name="T90" fmla="*/ 233 w 471"/>
              <a:gd name="T91" fmla="*/ 290 h 520"/>
              <a:gd name="T92" fmla="*/ 233 w 471"/>
              <a:gd name="T93" fmla="*/ 265 h 520"/>
              <a:gd name="T94" fmla="*/ 289 w 471"/>
              <a:gd name="T95" fmla="*/ 284 h 520"/>
              <a:gd name="T96" fmla="*/ 336 w 471"/>
              <a:gd name="T97" fmla="*/ 290 h 520"/>
              <a:gd name="T98" fmla="*/ 345 w 471"/>
              <a:gd name="T99" fmla="*/ 297 h 520"/>
              <a:gd name="T100" fmla="*/ 404 w 471"/>
              <a:gd name="T101" fmla="*/ 360 h 520"/>
              <a:gd name="T102" fmla="*/ 387 w 471"/>
              <a:gd name="T103" fmla="*/ 323 h 520"/>
              <a:gd name="T104" fmla="*/ 395 w 471"/>
              <a:gd name="T105" fmla="*/ 308 h 520"/>
              <a:gd name="T106" fmla="*/ 412 w 471"/>
              <a:gd name="T107" fmla="*/ 335 h 520"/>
              <a:gd name="T108" fmla="*/ 412 w 471"/>
              <a:gd name="T109" fmla="*/ 341 h 520"/>
              <a:gd name="T110" fmla="*/ 412 w 471"/>
              <a:gd name="T111" fmla="*/ 360 h 520"/>
              <a:gd name="T112" fmla="*/ 420 w 471"/>
              <a:gd name="T113" fmla="*/ 368 h 520"/>
              <a:gd name="T114" fmla="*/ 434 w 471"/>
              <a:gd name="T115" fmla="*/ 374 h 520"/>
              <a:gd name="T116" fmla="*/ 434 w 471"/>
              <a:gd name="T117" fmla="*/ 360 h 520"/>
              <a:gd name="T118" fmla="*/ 444 w 471"/>
              <a:gd name="T119" fmla="*/ 380 h 520"/>
              <a:gd name="T120" fmla="*/ 460 w 471"/>
              <a:gd name="T121" fmla="*/ 380 h 52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1"/>
              <a:gd name="T184" fmla="*/ 0 h 520"/>
              <a:gd name="T185" fmla="*/ 471 w 471"/>
              <a:gd name="T186" fmla="*/ 520 h 52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1" h="520">
                <a:moveTo>
                  <a:pt x="470" y="502"/>
                </a:moveTo>
                <a:lnTo>
                  <a:pt x="470" y="476"/>
                </a:lnTo>
                <a:lnTo>
                  <a:pt x="444" y="459"/>
                </a:lnTo>
                <a:lnTo>
                  <a:pt x="422" y="408"/>
                </a:lnTo>
                <a:lnTo>
                  <a:pt x="414" y="408"/>
                </a:lnTo>
                <a:lnTo>
                  <a:pt x="405" y="383"/>
                </a:lnTo>
                <a:lnTo>
                  <a:pt x="390" y="392"/>
                </a:lnTo>
                <a:lnTo>
                  <a:pt x="381" y="400"/>
                </a:lnTo>
                <a:lnTo>
                  <a:pt x="358" y="374"/>
                </a:lnTo>
                <a:lnTo>
                  <a:pt x="358" y="366"/>
                </a:lnTo>
                <a:lnTo>
                  <a:pt x="333" y="374"/>
                </a:lnTo>
                <a:lnTo>
                  <a:pt x="333" y="366"/>
                </a:lnTo>
                <a:lnTo>
                  <a:pt x="333" y="67"/>
                </a:lnTo>
                <a:lnTo>
                  <a:pt x="310" y="51"/>
                </a:lnTo>
                <a:lnTo>
                  <a:pt x="286" y="59"/>
                </a:lnTo>
                <a:lnTo>
                  <a:pt x="270" y="51"/>
                </a:lnTo>
                <a:lnTo>
                  <a:pt x="255" y="51"/>
                </a:lnTo>
                <a:lnTo>
                  <a:pt x="230" y="35"/>
                </a:lnTo>
                <a:lnTo>
                  <a:pt x="199" y="35"/>
                </a:lnTo>
                <a:lnTo>
                  <a:pt x="191" y="16"/>
                </a:lnTo>
                <a:lnTo>
                  <a:pt x="166" y="16"/>
                </a:lnTo>
                <a:lnTo>
                  <a:pt x="159" y="8"/>
                </a:lnTo>
                <a:lnTo>
                  <a:pt x="142" y="0"/>
                </a:lnTo>
                <a:lnTo>
                  <a:pt x="127" y="16"/>
                </a:lnTo>
                <a:lnTo>
                  <a:pt x="112" y="25"/>
                </a:lnTo>
                <a:lnTo>
                  <a:pt x="88" y="43"/>
                </a:lnTo>
                <a:lnTo>
                  <a:pt x="78" y="43"/>
                </a:lnTo>
                <a:lnTo>
                  <a:pt x="63" y="59"/>
                </a:lnTo>
                <a:lnTo>
                  <a:pt x="57" y="93"/>
                </a:lnTo>
                <a:lnTo>
                  <a:pt x="24" y="103"/>
                </a:lnTo>
                <a:lnTo>
                  <a:pt x="16" y="119"/>
                </a:lnTo>
                <a:lnTo>
                  <a:pt x="48" y="145"/>
                </a:lnTo>
                <a:lnTo>
                  <a:pt x="57" y="161"/>
                </a:lnTo>
                <a:lnTo>
                  <a:pt x="72" y="188"/>
                </a:lnTo>
                <a:lnTo>
                  <a:pt x="72" y="194"/>
                </a:lnTo>
                <a:lnTo>
                  <a:pt x="48" y="194"/>
                </a:lnTo>
                <a:lnTo>
                  <a:pt x="48" y="178"/>
                </a:lnTo>
                <a:lnTo>
                  <a:pt x="39" y="178"/>
                </a:lnTo>
                <a:lnTo>
                  <a:pt x="9" y="194"/>
                </a:lnTo>
                <a:lnTo>
                  <a:pt x="0" y="212"/>
                </a:lnTo>
                <a:lnTo>
                  <a:pt x="16" y="220"/>
                </a:lnTo>
                <a:lnTo>
                  <a:pt x="16" y="230"/>
                </a:lnTo>
                <a:lnTo>
                  <a:pt x="16" y="237"/>
                </a:lnTo>
                <a:lnTo>
                  <a:pt x="33" y="246"/>
                </a:lnTo>
                <a:lnTo>
                  <a:pt x="48" y="246"/>
                </a:lnTo>
                <a:lnTo>
                  <a:pt x="63" y="246"/>
                </a:lnTo>
                <a:lnTo>
                  <a:pt x="78" y="237"/>
                </a:lnTo>
                <a:lnTo>
                  <a:pt x="78" y="246"/>
                </a:lnTo>
                <a:lnTo>
                  <a:pt x="88" y="262"/>
                </a:lnTo>
                <a:lnTo>
                  <a:pt x="78" y="281"/>
                </a:lnTo>
                <a:lnTo>
                  <a:pt x="63" y="281"/>
                </a:lnTo>
                <a:lnTo>
                  <a:pt x="57" y="289"/>
                </a:lnTo>
                <a:lnTo>
                  <a:pt x="48" y="289"/>
                </a:lnTo>
                <a:lnTo>
                  <a:pt x="39" y="289"/>
                </a:lnTo>
                <a:lnTo>
                  <a:pt x="24" y="331"/>
                </a:lnTo>
                <a:lnTo>
                  <a:pt x="48" y="383"/>
                </a:lnTo>
                <a:lnTo>
                  <a:pt x="57" y="383"/>
                </a:lnTo>
                <a:lnTo>
                  <a:pt x="72" y="374"/>
                </a:lnTo>
                <a:lnTo>
                  <a:pt x="72" y="392"/>
                </a:lnTo>
                <a:lnTo>
                  <a:pt x="72" y="400"/>
                </a:lnTo>
                <a:lnTo>
                  <a:pt x="78" y="408"/>
                </a:lnTo>
                <a:lnTo>
                  <a:pt x="103" y="408"/>
                </a:lnTo>
                <a:lnTo>
                  <a:pt x="112" y="417"/>
                </a:lnTo>
                <a:lnTo>
                  <a:pt x="112" y="408"/>
                </a:lnTo>
                <a:lnTo>
                  <a:pt x="127" y="408"/>
                </a:lnTo>
                <a:lnTo>
                  <a:pt x="127" y="426"/>
                </a:lnTo>
                <a:lnTo>
                  <a:pt x="127" y="442"/>
                </a:lnTo>
                <a:lnTo>
                  <a:pt x="88" y="476"/>
                </a:lnTo>
                <a:lnTo>
                  <a:pt x="63" y="485"/>
                </a:lnTo>
                <a:lnTo>
                  <a:pt x="57" y="493"/>
                </a:lnTo>
                <a:lnTo>
                  <a:pt x="33" y="510"/>
                </a:lnTo>
                <a:lnTo>
                  <a:pt x="39" y="519"/>
                </a:lnTo>
                <a:lnTo>
                  <a:pt x="78" y="493"/>
                </a:lnTo>
                <a:lnTo>
                  <a:pt x="112" y="476"/>
                </a:lnTo>
                <a:lnTo>
                  <a:pt x="118" y="468"/>
                </a:lnTo>
                <a:lnTo>
                  <a:pt x="136" y="450"/>
                </a:lnTo>
                <a:lnTo>
                  <a:pt x="176" y="417"/>
                </a:lnTo>
                <a:lnTo>
                  <a:pt x="182" y="408"/>
                </a:lnTo>
                <a:lnTo>
                  <a:pt x="166" y="400"/>
                </a:lnTo>
                <a:lnTo>
                  <a:pt x="176" y="392"/>
                </a:lnTo>
                <a:lnTo>
                  <a:pt x="191" y="374"/>
                </a:lnTo>
                <a:lnTo>
                  <a:pt x="191" y="357"/>
                </a:lnTo>
                <a:lnTo>
                  <a:pt x="215" y="341"/>
                </a:lnTo>
                <a:lnTo>
                  <a:pt x="223" y="341"/>
                </a:lnTo>
                <a:lnTo>
                  <a:pt x="215" y="350"/>
                </a:lnTo>
                <a:lnTo>
                  <a:pt x="206" y="357"/>
                </a:lnTo>
                <a:lnTo>
                  <a:pt x="199" y="383"/>
                </a:lnTo>
                <a:lnTo>
                  <a:pt x="206" y="392"/>
                </a:lnTo>
                <a:lnTo>
                  <a:pt x="199" y="400"/>
                </a:lnTo>
                <a:lnTo>
                  <a:pt x="206" y="400"/>
                </a:lnTo>
                <a:lnTo>
                  <a:pt x="230" y="383"/>
                </a:lnTo>
                <a:lnTo>
                  <a:pt x="238" y="383"/>
                </a:lnTo>
                <a:lnTo>
                  <a:pt x="246" y="366"/>
                </a:lnTo>
                <a:lnTo>
                  <a:pt x="238" y="350"/>
                </a:lnTo>
                <a:lnTo>
                  <a:pt x="262" y="357"/>
                </a:lnTo>
                <a:lnTo>
                  <a:pt x="294" y="374"/>
                </a:lnTo>
                <a:lnTo>
                  <a:pt x="317" y="374"/>
                </a:lnTo>
                <a:lnTo>
                  <a:pt x="341" y="383"/>
                </a:lnTo>
                <a:lnTo>
                  <a:pt x="350" y="383"/>
                </a:lnTo>
                <a:lnTo>
                  <a:pt x="350" y="392"/>
                </a:lnTo>
                <a:lnTo>
                  <a:pt x="390" y="426"/>
                </a:lnTo>
                <a:lnTo>
                  <a:pt x="414" y="476"/>
                </a:lnTo>
                <a:lnTo>
                  <a:pt x="405" y="434"/>
                </a:lnTo>
                <a:lnTo>
                  <a:pt x="397" y="426"/>
                </a:lnTo>
                <a:lnTo>
                  <a:pt x="405" y="426"/>
                </a:lnTo>
                <a:lnTo>
                  <a:pt x="405" y="408"/>
                </a:lnTo>
                <a:lnTo>
                  <a:pt x="414" y="450"/>
                </a:lnTo>
                <a:lnTo>
                  <a:pt x="422" y="442"/>
                </a:lnTo>
                <a:lnTo>
                  <a:pt x="437" y="459"/>
                </a:lnTo>
                <a:lnTo>
                  <a:pt x="422" y="450"/>
                </a:lnTo>
                <a:lnTo>
                  <a:pt x="422" y="459"/>
                </a:lnTo>
                <a:lnTo>
                  <a:pt x="422" y="476"/>
                </a:lnTo>
                <a:lnTo>
                  <a:pt x="430" y="468"/>
                </a:lnTo>
                <a:lnTo>
                  <a:pt x="430" y="485"/>
                </a:lnTo>
                <a:lnTo>
                  <a:pt x="444" y="510"/>
                </a:lnTo>
                <a:lnTo>
                  <a:pt x="444" y="493"/>
                </a:lnTo>
                <a:lnTo>
                  <a:pt x="437" y="476"/>
                </a:lnTo>
                <a:lnTo>
                  <a:pt x="444" y="476"/>
                </a:lnTo>
                <a:lnTo>
                  <a:pt x="444" y="485"/>
                </a:lnTo>
                <a:lnTo>
                  <a:pt x="454" y="502"/>
                </a:lnTo>
                <a:lnTo>
                  <a:pt x="461" y="510"/>
                </a:lnTo>
                <a:lnTo>
                  <a:pt x="470" y="502"/>
                </a:lnTo>
              </a:path>
            </a:pathLst>
          </a:custGeom>
          <a:solidFill>
            <a:schemeClr val="accent2">
              <a:lumMod val="75000"/>
            </a:schemeClr>
          </a:solidFill>
          <a:ln w="12700" cap="rnd">
            <a:solidFill>
              <a:schemeClr val="bg2"/>
            </a:solidFill>
            <a:round/>
            <a:headEnd type="none" w="sm" len="sm"/>
            <a:tailEnd type="none" w="sm" len="sm"/>
          </a:ln>
        </p:spPr>
        <p:txBody>
          <a:bodyPr/>
          <a:lstStyle/>
          <a:p>
            <a:pPr eaLnBrk="0" hangingPunct="0"/>
            <a:endParaRPr lang="en-US"/>
          </a:p>
        </p:txBody>
      </p:sp>
      <p:sp>
        <p:nvSpPr>
          <p:cNvPr id="12" name="Freeform 1371"/>
          <p:cNvSpPr>
            <a:spLocks noChangeAspect="1"/>
          </p:cNvSpPr>
          <p:nvPr/>
        </p:nvSpPr>
        <p:spPr bwMode="auto">
          <a:xfrm>
            <a:off x="1040625" y="781050"/>
            <a:ext cx="2056491" cy="1816100"/>
          </a:xfrm>
          <a:custGeom>
            <a:avLst/>
            <a:gdLst>
              <a:gd name="T0" fmla="*/ 724 w 1075"/>
              <a:gd name="T1" fmla="*/ 683 h 906"/>
              <a:gd name="T2" fmla="*/ 732 w 1075"/>
              <a:gd name="T3" fmla="*/ 663 h 906"/>
              <a:gd name="T4" fmla="*/ 741 w 1075"/>
              <a:gd name="T5" fmla="*/ 631 h 906"/>
              <a:gd name="T6" fmla="*/ 677 w 1075"/>
              <a:gd name="T7" fmla="*/ 599 h 906"/>
              <a:gd name="T8" fmla="*/ 609 w 1075"/>
              <a:gd name="T9" fmla="*/ 599 h 906"/>
              <a:gd name="T10" fmla="*/ 563 w 1075"/>
              <a:gd name="T11" fmla="*/ 579 h 906"/>
              <a:gd name="T12" fmla="*/ 161 w 1075"/>
              <a:gd name="T13" fmla="*/ 546 h 906"/>
              <a:gd name="T14" fmla="*/ 134 w 1075"/>
              <a:gd name="T15" fmla="*/ 493 h 906"/>
              <a:gd name="T16" fmla="*/ 88 w 1075"/>
              <a:gd name="T17" fmla="*/ 409 h 906"/>
              <a:gd name="T18" fmla="*/ 47 w 1075"/>
              <a:gd name="T19" fmla="*/ 402 h 906"/>
              <a:gd name="T20" fmla="*/ 0 w 1075"/>
              <a:gd name="T21" fmla="*/ 377 h 906"/>
              <a:gd name="T22" fmla="*/ 63 w 1075"/>
              <a:gd name="T23" fmla="*/ 162 h 906"/>
              <a:gd name="T24" fmla="*/ 139 w 1075"/>
              <a:gd name="T25" fmla="*/ 130 h 906"/>
              <a:gd name="T26" fmla="*/ 178 w 1075"/>
              <a:gd name="T27" fmla="*/ 136 h 906"/>
              <a:gd name="T28" fmla="*/ 203 w 1075"/>
              <a:gd name="T29" fmla="*/ 156 h 906"/>
              <a:gd name="T30" fmla="*/ 258 w 1075"/>
              <a:gd name="T31" fmla="*/ 156 h 906"/>
              <a:gd name="T32" fmla="*/ 329 w 1075"/>
              <a:gd name="T33" fmla="*/ 177 h 906"/>
              <a:gd name="T34" fmla="*/ 346 w 1075"/>
              <a:gd name="T35" fmla="*/ 208 h 906"/>
              <a:gd name="T36" fmla="*/ 399 w 1075"/>
              <a:gd name="T37" fmla="*/ 189 h 906"/>
              <a:gd name="T38" fmla="*/ 483 w 1075"/>
              <a:gd name="T39" fmla="*/ 201 h 906"/>
              <a:gd name="T40" fmla="*/ 530 w 1075"/>
              <a:gd name="T41" fmla="*/ 182 h 906"/>
              <a:gd name="T42" fmla="*/ 547 w 1075"/>
              <a:gd name="T43" fmla="*/ 162 h 906"/>
              <a:gd name="T44" fmla="*/ 554 w 1075"/>
              <a:gd name="T45" fmla="*/ 208 h 906"/>
              <a:gd name="T46" fmla="*/ 580 w 1075"/>
              <a:gd name="T47" fmla="*/ 156 h 906"/>
              <a:gd name="T48" fmla="*/ 570 w 1075"/>
              <a:gd name="T49" fmla="*/ 84 h 906"/>
              <a:gd name="T50" fmla="*/ 594 w 1075"/>
              <a:gd name="T51" fmla="*/ 0 h 906"/>
              <a:gd name="T52" fmla="*/ 594 w 1075"/>
              <a:gd name="T53" fmla="*/ 52 h 906"/>
              <a:gd name="T54" fmla="*/ 609 w 1075"/>
              <a:gd name="T55" fmla="*/ 136 h 906"/>
              <a:gd name="T56" fmla="*/ 643 w 1075"/>
              <a:gd name="T57" fmla="*/ 162 h 906"/>
              <a:gd name="T58" fmla="*/ 669 w 1075"/>
              <a:gd name="T59" fmla="*/ 214 h 906"/>
              <a:gd name="T60" fmla="*/ 702 w 1075"/>
              <a:gd name="T61" fmla="*/ 143 h 906"/>
              <a:gd name="T62" fmla="*/ 732 w 1075"/>
              <a:gd name="T63" fmla="*/ 182 h 906"/>
              <a:gd name="T64" fmla="*/ 732 w 1075"/>
              <a:gd name="T65" fmla="*/ 221 h 906"/>
              <a:gd name="T66" fmla="*/ 669 w 1075"/>
              <a:gd name="T67" fmla="*/ 234 h 906"/>
              <a:gd name="T68" fmla="*/ 648 w 1075"/>
              <a:gd name="T69" fmla="*/ 297 h 906"/>
              <a:gd name="T70" fmla="*/ 601 w 1075"/>
              <a:gd name="T71" fmla="*/ 331 h 906"/>
              <a:gd name="T72" fmla="*/ 570 w 1075"/>
              <a:gd name="T73" fmla="*/ 383 h 906"/>
              <a:gd name="T74" fmla="*/ 601 w 1075"/>
              <a:gd name="T75" fmla="*/ 449 h 906"/>
              <a:gd name="T76" fmla="*/ 685 w 1075"/>
              <a:gd name="T77" fmla="*/ 474 h 906"/>
              <a:gd name="T78" fmla="*/ 756 w 1075"/>
              <a:gd name="T79" fmla="*/ 546 h 906"/>
              <a:gd name="T80" fmla="*/ 787 w 1075"/>
              <a:gd name="T81" fmla="*/ 462 h 906"/>
              <a:gd name="T82" fmla="*/ 780 w 1075"/>
              <a:gd name="T83" fmla="*/ 402 h 906"/>
              <a:gd name="T84" fmla="*/ 771 w 1075"/>
              <a:gd name="T85" fmla="*/ 345 h 906"/>
              <a:gd name="T86" fmla="*/ 825 w 1075"/>
              <a:gd name="T87" fmla="*/ 331 h 906"/>
              <a:gd name="T88" fmla="*/ 884 w 1075"/>
              <a:gd name="T89" fmla="*/ 364 h 906"/>
              <a:gd name="T90" fmla="*/ 930 w 1075"/>
              <a:gd name="T91" fmla="*/ 390 h 906"/>
              <a:gd name="T92" fmla="*/ 973 w 1075"/>
              <a:gd name="T93" fmla="*/ 462 h 906"/>
              <a:gd name="T94" fmla="*/ 1014 w 1075"/>
              <a:gd name="T95" fmla="*/ 482 h 906"/>
              <a:gd name="T96" fmla="*/ 1029 w 1075"/>
              <a:gd name="T97" fmla="*/ 507 h 906"/>
              <a:gd name="T98" fmla="*/ 1054 w 1075"/>
              <a:gd name="T99" fmla="*/ 533 h 906"/>
              <a:gd name="T100" fmla="*/ 973 w 1075"/>
              <a:gd name="T101" fmla="*/ 566 h 906"/>
              <a:gd name="T102" fmla="*/ 898 w 1075"/>
              <a:gd name="T103" fmla="*/ 579 h 906"/>
              <a:gd name="T104" fmla="*/ 891 w 1075"/>
              <a:gd name="T105" fmla="*/ 590 h 906"/>
              <a:gd name="T106" fmla="*/ 943 w 1075"/>
              <a:gd name="T107" fmla="*/ 590 h 906"/>
              <a:gd name="T108" fmla="*/ 935 w 1075"/>
              <a:gd name="T109" fmla="*/ 599 h 906"/>
              <a:gd name="T110" fmla="*/ 973 w 1075"/>
              <a:gd name="T111" fmla="*/ 631 h 906"/>
              <a:gd name="T112" fmla="*/ 997 w 1075"/>
              <a:gd name="T113" fmla="*/ 623 h 906"/>
              <a:gd name="T114" fmla="*/ 930 w 1075"/>
              <a:gd name="T115" fmla="*/ 663 h 906"/>
              <a:gd name="T116" fmla="*/ 935 w 1075"/>
              <a:gd name="T117" fmla="*/ 631 h 906"/>
              <a:gd name="T118" fmla="*/ 898 w 1075"/>
              <a:gd name="T119" fmla="*/ 612 h 906"/>
              <a:gd name="T120" fmla="*/ 868 w 1075"/>
              <a:gd name="T121" fmla="*/ 637 h 906"/>
              <a:gd name="T122" fmla="*/ 787 w 1075"/>
              <a:gd name="T123" fmla="*/ 656 h 9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75"/>
              <a:gd name="T187" fmla="*/ 0 h 906"/>
              <a:gd name="T188" fmla="*/ 1075 w 1075"/>
              <a:gd name="T189" fmla="*/ 906 h 90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75" h="906">
                <a:moveTo>
                  <a:pt x="780" y="862"/>
                </a:moveTo>
                <a:lnTo>
                  <a:pt x="780" y="880"/>
                </a:lnTo>
                <a:lnTo>
                  <a:pt x="747" y="887"/>
                </a:lnTo>
                <a:lnTo>
                  <a:pt x="739" y="896"/>
                </a:lnTo>
                <a:lnTo>
                  <a:pt x="722" y="905"/>
                </a:lnTo>
                <a:lnTo>
                  <a:pt x="739" y="880"/>
                </a:lnTo>
                <a:lnTo>
                  <a:pt x="732" y="880"/>
                </a:lnTo>
                <a:lnTo>
                  <a:pt x="747" y="870"/>
                </a:lnTo>
                <a:lnTo>
                  <a:pt x="747" y="837"/>
                </a:lnTo>
                <a:lnTo>
                  <a:pt x="762" y="853"/>
                </a:lnTo>
                <a:lnTo>
                  <a:pt x="771" y="844"/>
                </a:lnTo>
                <a:lnTo>
                  <a:pt x="756" y="828"/>
                </a:lnTo>
                <a:lnTo>
                  <a:pt x="717" y="818"/>
                </a:lnTo>
                <a:lnTo>
                  <a:pt x="707" y="811"/>
                </a:lnTo>
                <a:lnTo>
                  <a:pt x="700" y="785"/>
                </a:lnTo>
                <a:lnTo>
                  <a:pt x="692" y="785"/>
                </a:lnTo>
                <a:lnTo>
                  <a:pt x="683" y="768"/>
                </a:lnTo>
                <a:lnTo>
                  <a:pt x="668" y="759"/>
                </a:lnTo>
                <a:lnTo>
                  <a:pt x="644" y="785"/>
                </a:lnTo>
                <a:lnTo>
                  <a:pt x="619" y="785"/>
                </a:lnTo>
                <a:lnTo>
                  <a:pt x="604" y="768"/>
                </a:lnTo>
                <a:lnTo>
                  <a:pt x="590" y="768"/>
                </a:lnTo>
                <a:lnTo>
                  <a:pt x="580" y="752"/>
                </a:lnTo>
                <a:lnTo>
                  <a:pt x="573" y="759"/>
                </a:lnTo>
                <a:lnTo>
                  <a:pt x="233" y="759"/>
                </a:lnTo>
                <a:lnTo>
                  <a:pt x="223" y="759"/>
                </a:lnTo>
                <a:lnTo>
                  <a:pt x="214" y="752"/>
                </a:lnTo>
                <a:lnTo>
                  <a:pt x="166" y="717"/>
                </a:lnTo>
                <a:lnTo>
                  <a:pt x="160" y="691"/>
                </a:lnTo>
                <a:lnTo>
                  <a:pt x="150" y="683"/>
                </a:lnTo>
                <a:lnTo>
                  <a:pt x="127" y="657"/>
                </a:lnTo>
                <a:lnTo>
                  <a:pt x="135" y="648"/>
                </a:lnTo>
                <a:lnTo>
                  <a:pt x="135" y="632"/>
                </a:lnTo>
                <a:lnTo>
                  <a:pt x="135" y="606"/>
                </a:lnTo>
                <a:lnTo>
                  <a:pt x="110" y="589"/>
                </a:lnTo>
                <a:lnTo>
                  <a:pt x="88" y="537"/>
                </a:lnTo>
                <a:lnTo>
                  <a:pt x="80" y="537"/>
                </a:lnTo>
                <a:lnTo>
                  <a:pt x="72" y="512"/>
                </a:lnTo>
                <a:lnTo>
                  <a:pt x="55" y="520"/>
                </a:lnTo>
                <a:lnTo>
                  <a:pt x="47" y="529"/>
                </a:lnTo>
                <a:lnTo>
                  <a:pt x="25" y="503"/>
                </a:lnTo>
                <a:lnTo>
                  <a:pt x="25" y="495"/>
                </a:lnTo>
                <a:lnTo>
                  <a:pt x="0" y="503"/>
                </a:lnTo>
                <a:lnTo>
                  <a:pt x="0" y="495"/>
                </a:lnTo>
                <a:lnTo>
                  <a:pt x="0" y="196"/>
                </a:lnTo>
                <a:lnTo>
                  <a:pt x="16" y="196"/>
                </a:lnTo>
                <a:lnTo>
                  <a:pt x="63" y="232"/>
                </a:lnTo>
                <a:lnTo>
                  <a:pt x="63" y="213"/>
                </a:lnTo>
                <a:lnTo>
                  <a:pt x="72" y="205"/>
                </a:lnTo>
                <a:lnTo>
                  <a:pt x="88" y="196"/>
                </a:lnTo>
                <a:lnTo>
                  <a:pt x="96" y="205"/>
                </a:lnTo>
                <a:lnTo>
                  <a:pt x="144" y="171"/>
                </a:lnTo>
                <a:lnTo>
                  <a:pt x="144" y="187"/>
                </a:lnTo>
                <a:lnTo>
                  <a:pt x="160" y="187"/>
                </a:lnTo>
                <a:lnTo>
                  <a:pt x="166" y="163"/>
                </a:lnTo>
                <a:lnTo>
                  <a:pt x="183" y="179"/>
                </a:lnTo>
                <a:lnTo>
                  <a:pt x="183" y="196"/>
                </a:lnTo>
                <a:lnTo>
                  <a:pt x="199" y="205"/>
                </a:lnTo>
                <a:lnTo>
                  <a:pt x="208" y="187"/>
                </a:lnTo>
                <a:lnTo>
                  <a:pt x="208" y="205"/>
                </a:lnTo>
                <a:lnTo>
                  <a:pt x="223" y="205"/>
                </a:lnTo>
                <a:lnTo>
                  <a:pt x="223" y="187"/>
                </a:lnTo>
                <a:lnTo>
                  <a:pt x="247" y="187"/>
                </a:lnTo>
                <a:lnTo>
                  <a:pt x="263" y="205"/>
                </a:lnTo>
                <a:lnTo>
                  <a:pt x="277" y="213"/>
                </a:lnTo>
                <a:lnTo>
                  <a:pt x="293" y="222"/>
                </a:lnTo>
                <a:lnTo>
                  <a:pt x="311" y="222"/>
                </a:lnTo>
                <a:lnTo>
                  <a:pt x="334" y="232"/>
                </a:lnTo>
                <a:lnTo>
                  <a:pt x="334" y="248"/>
                </a:lnTo>
                <a:lnTo>
                  <a:pt x="326" y="255"/>
                </a:lnTo>
                <a:lnTo>
                  <a:pt x="326" y="264"/>
                </a:lnTo>
                <a:lnTo>
                  <a:pt x="351" y="274"/>
                </a:lnTo>
                <a:lnTo>
                  <a:pt x="390" y="255"/>
                </a:lnTo>
                <a:lnTo>
                  <a:pt x="414" y="274"/>
                </a:lnTo>
                <a:lnTo>
                  <a:pt x="414" y="255"/>
                </a:lnTo>
                <a:lnTo>
                  <a:pt x="406" y="248"/>
                </a:lnTo>
                <a:lnTo>
                  <a:pt x="414" y="239"/>
                </a:lnTo>
                <a:lnTo>
                  <a:pt x="445" y="222"/>
                </a:lnTo>
                <a:lnTo>
                  <a:pt x="454" y="248"/>
                </a:lnTo>
                <a:lnTo>
                  <a:pt x="493" y="264"/>
                </a:lnTo>
                <a:lnTo>
                  <a:pt x="517" y="274"/>
                </a:lnTo>
                <a:lnTo>
                  <a:pt x="533" y="274"/>
                </a:lnTo>
                <a:lnTo>
                  <a:pt x="533" y="248"/>
                </a:lnTo>
                <a:lnTo>
                  <a:pt x="540" y="239"/>
                </a:lnTo>
                <a:lnTo>
                  <a:pt x="517" y="222"/>
                </a:lnTo>
                <a:lnTo>
                  <a:pt x="533" y="213"/>
                </a:lnTo>
                <a:lnTo>
                  <a:pt x="540" y="187"/>
                </a:lnTo>
                <a:lnTo>
                  <a:pt x="557" y="213"/>
                </a:lnTo>
                <a:lnTo>
                  <a:pt x="573" y="232"/>
                </a:lnTo>
                <a:lnTo>
                  <a:pt x="557" y="248"/>
                </a:lnTo>
                <a:lnTo>
                  <a:pt x="557" y="264"/>
                </a:lnTo>
                <a:lnTo>
                  <a:pt x="564" y="274"/>
                </a:lnTo>
                <a:lnTo>
                  <a:pt x="573" y="255"/>
                </a:lnTo>
                <a:lnTo>
                  <a:pt x="590" y="239"/>
                </a:lnTo>
                <a:lnTo>
                  <a:pt x="580" y="222"/>
                </a:lnTo>
                <a:lnTo>
                  <a:pt x="590" y="205"/>
                </a:lnTo>
                <a:lnTo>
                  <a:pt x="573" y="187"/>
                </a:lnTo>
                <a:lnTo>
                  <a:pt x="557" y="171"/>
                </a:lnTo>
                <a:lnTo>
                  <a:pt x="564" y="119"/>
                </a:lnTo>
                <a:lnTo>
                  <a:pt x="580" y="111"/>
                </a:lnTo>
                <a:lnTo>
                  <a:pt x="580" y="68"/>
                </a:lnTo>
                <a:lnTo>
                  <a:pt x="573" y="26"/>
                </a:lnTo>
                <a:lnTo>
                  <a:pt x="573" y="8"/>
                </a:lnTo>
                <a:lnTo>
                  <a:pt x="604" y="0"/>
                </a:lnTo>
                <a:lnTo>
                  <a:pt x="628" y="8"/>
                </a:lnTo>
                <a:lnTo>
                  <a:pt x="636" y="17"/>
                </a:lnTo>
                <a:lnTo>
                  <a:pt x="611" y="68"/>
                </a:lnTo>
                <a:lnTo>
                  <a:pt x="604" y="68"/>
                </a:lnTo>
                <a:lnTo>
                  <a:pt x="590" y="76"/>
                </a:lnTo>
                <a:lnTo>
                  <a:pt x="596" y="95"/>
                </a:lnTo>
                <a:lnTo>
                  <a:pt x="590" y="103"/>
                </a:lnTo>
                <a:lnTo>
                  <a:pt x="619" y="179"/>
                </a:lnTo>
                <a:lnTo>
                  <a:pt x="611" y="196"/>
                </a:lnTo>
                <a:lnTo>
                  <a:pt x="619" y="205"/>
                </a:lnTo>
                <a:lnTo>
                  <a:pt x="644" y="239"/>
                </a:lnTo>
                <a:lnTo>
                  <a:pt x="653" y="213"/>
                </a:lnTo>
                <a:lnTo>
                  <a:pt x="668" y="232"/>
                </a:lnTo>
                <a:lnTo>
                  <a:pt x="658" y="264"/>
                </a:lnTo>
                <a:lnTo>
                  <a:pt x="675" y="281"/>
                </a:lnTo>
                <a:lnTo>
                  <a:pt x="683" y="281"/>
                </a:lnTo>
                <a:lnTo>
                  <a:pt x="683" y="264"/>
                </a:lnTo>
                <a:lnTo>
                  <a:pt x="700" y="255"/>
                </a:lnTo>
                <a:lnTo>
                  <a:pt x="700" y="187"/>
                </a:lnTo>
                <a:lnTo>
                  <a:pt x="717" y="187"/>
                </a:lnTo>
                <a:lnTo>
                  <a:pt x="732" y="196"/>
                </a:lnTo>
                <a:lnTo>
                  <a:pt x="732" y="213"/>
                </a:lnTo>
                <a:lnTo>
                  <a:pt x="747" y="213"/>
                </a:lnTo>
                <a:lnTo>
                  <a:pt x="747" y="239"/>
                </a:lnTo>
                <a:lnTo>
                  <a:pt x="732" y="248"/>
                </a:lnTo>
                <a:lnTo>
                  <a:pt x="732" y="264"/>
                </a:lnTo>
                <a:lnTo>
                  <a:pt x="747" y="274"/>
                </a:lnTo>
                <a:lnTo>
                  <a:pt x="747" y="290"/>
                </a:lnTo>
                <a:lnTo>
                  <a:pt x="717" y="323"/>
                </a:lnTo>
                <a:lnTo>
                  <a:pt x="700" y="317"/>
                </a:lnTo>
                <a:lnTo>
                  <a:pt x="700" y="307"/>
                </a:lnTo>
                <a:lnTo>
                  <a:pt x="683" y="307"/>
                </a:lnTo>
                <a:lnTo>
                  <a:pt x="692" y="323"/>
                </a:lnTo>
                <a:lnTo>
                  <a:pt x="675" y="341"/>
                </a:lnTo>
                <a:lnTo>
                  <a:pt x="675" y="359"/>
                </a:lnTo>
                <a:lnTo>
                  <a:pt x="658" y="392"/>
                </a:lnTo>
                <a:lnTo>
                  <a:pt x="644" y="392"/>
                </a:lnTo>
                <a:lnTo>
                  <a:pt x="628" y="409"/>
                </a:lnTo>
                <a:lnTo>
                  <a:pt x="636" y="427"/>
                </a:lnTo>
                <a:lnTo>
                  <a:pt x="611" y="435"/>
                </a:lnTo>
                <a:lnTo>
                  <a:pt x="611" y="452"/>
                </a:lnTo>
                <a:lnTo>
                  <a:pt x="604" y="452"/>
                </a:lnTo>
                <a:lnTo>
                  <a:pt x="596" y="461"/>
                </a:lnTo>
                <a:lnTo>
                  <a:pt x="580" y="503"/>
                </a:lnTo>
                <a:lnTo>
                  <a:pt x="580" y="529"/>
                </a:lnTo>
                <a:lnTo>
                  <a:pt x="590" y="537"/>
                </a:lnTo>
                <a:lnTo>
                  <a:pt x="604" y="537"/>
                </a:lnTo>
                <a:lnTo>
                  <a:pt x="611" y="589"/>
                </a:lnTo>
                <a:lnTo>
                  <a:pt x="628" y="580"/>
                </a:lnTo>
                <a:lnTo>
                  <a:pt x="653" y="589"/>
                </a:lnTo>
                <a:lnTo>
                  <a:pt x="668" y="606"/>
                </a:lnTo>
                <a:lnTo>
                  <a:pt x="700" y="623"/>
                </a:lnTo>
                <a:lnTo>
                  <a:pt x="732" y="623"/>
                </a:lnTo>
                <a:lnTo>
                  <a:pt x="739" y="632"/>
                </a:lnTo>
                <a:lnTo>
                  <a:pt x="739" y="683"/>
                </a:lnTo>
                <a:lnTo>
                  <a:pt x="771" y="717"/>
                </a:lnTo>
                <a:lnTo>
                  <a:pt x="786" y="700"/>
                </a:lnTo>
                <a:lnTo>
                  <a:pt x="771" y="640"/>
                </a:lnTo>
                <a:lnTo>
                  <a:pt x="786" y="632"/>
                </a:lnTo>
                <a:lnTo>
                  <a:pt x="802" y="606"/>
                </a:lnTo>
                <a:lnTo>
                  <a:pt x="795" y="555"/>
                </a:lnTo>
                <a:lnTo>
                  <a:pt x="780" y="537"/>
                </a:lnTo>
                <a:lnTo>
                  <a:pt x="786" y="529"/>
                </a:lnTo>
                <a:lnTo>
                  <a:pt x="795" y="529"/>
                </a:lnTo>
                <a:lnTo>
                  <a:pt x="795" y="495"/>
                </a:lnTo>
                <a:lnTo>
                  <a:pt x="786" y="486"/>
                </a:lnTo>
                <a:lnTo>
                  <a:pt x="795" y="461"/>
                </a:lnTo>
                <a:lnTo>
                  <a:pt x="786" y="452"/>
                </a:lnTo>
                <a:lnTo>
                  <a:pt x="786" y="443"/>
                </a:lnTo>
                <a:lnTo>
                  <a:pt x="795" y="435"/>
                </a:lnTo>
                <a:lnTo>
                  <a:pt x="819" y="443"/>
                </a:lnTo>
                <a:lnTo>
                  <a:pt x="840" y="435"/>
                </a:lnTo>
                <a:lnTo>
                  <a:pt x="874" y="461"/>
                </a:lnTo>
                <a:lnTo>
                  <a:pt x="865" y="469"/>
                </a:lnTo>
                <a:lnTo>
                  <a:pt x="874" y="478"/>
                </a:lnTo>
                <a:lnTo>
                  <a:pt x="899" y="478"/>
                </a:lnTo>
                <a:lnTo>
                  <a:pt x="899" y="529"/>
                </a:lnTo>
                <a:lnTo>
                  <a:pt x="923" y="555"/>
                </a:lnTo>
                <a:lnTo>
                  <a:pt x="954" y="520"/>
                </a:lnTo>
                <a:lnTo>
                  <a:pt x="947" y="512"/>
                </a:lnTo>
                <a:lnTo>
                  <a:pt x="954" y="495"/>
                </a:lnTo>
                <a:lnTo>
                  <a:pt x="1001" y="580"/>
                </a:lnTo>
                <a:lnTo>
                  <a:pt x="993" y="589"/>
                </a:lnTo>
                <a:lnTo>
                  <a:pt x="993" y="606"/>
                </a:lnTo>
                <a:lnTo>
                  <a:pt x="1010" y="615"/>
                </a:lnTo>
                <a:lnTo>
                  <a:pt x="1010" y="623"/>
                </a:lnTo>
                <a:lnTo>
                  <a:pt x="1027" y="632"/>
                </a:lnTo>
                <a:lnTo>
                  <a:pt x="1034" y="632"/>
                </a:lnTo>
                <a:lnTo>
                  <a:pt x="1049" y="640"/>
                </a:lnTo>
                <a:lnTo>
                  <a:pt x="1034" y="648"/>
                </a:lnTo>
                <a:lnTo>
                  <a:pt x="1049" y="648"/>
                </a:lnTo>
                <a:lnTo>
                  <a:pt x="1049" y="665"/>
                </a:lnTo>
                <a:lnTo>
                  <a:pt x="1057" y="665"/>
                </a:lnTo>
                <a:lnTo>
                  <a:pt x="1065" y="674"/>
                </a:lnTo>
                <a:lnTo>
                  <a:pt x="1065" y="683"/>
                </a:lnTo>
                <a:lnTo>
                  <a:pt x="1074" y="700"/>
                </a:lnTo>
                <a:lnTo>
                  <a:pt x="1057" y="708"/>
                </a:lnTo>
                <a:lnTo>
                  <a:pt x="1034" y="717"/>
                </a:lnTo>
                <a:lnTo>
                  <a:pt x="1017" y="742"/>
                </a:lnTo>
                <a:lnTo>
                  <a:pt x="993" y="742"/>
                </a:lnTo>
                <a:lnTo>
                  <a:pt x="970" y="733"/>
                </a:lnTo>
                <a:lnTo>
                  <a:pt x="929" y="742"/>
                </a:lnTo>
                <a:lnTo>
                  <a:pt x="923" y="759"/>
                </a:lnTo>
                <a:lnTo>
                  <a:pt x="913" y="759"/>
                </a:lnTo>
                <a:lnTo>
                  <a:pt x="899" y="768"/>
                </a:lnTo>
                <a:lnTo>
                  <a:pt x="874" y="802"/>
                </a:lnTo>
                <a:lnTo>
                  <a:pt x="883" y="802"/>
                </a:lnTo>
                <a:lnTo>
                  <a:pt x="906" y="775"/>
                </a:lnTo>
                <a:lnTo>
                  <a:pt x="929" y="759"/>
                </a:lnTo>
                <a:lnTo>
                  <a:pt x="954" y="759"/>
                </a:lnTo>
                <a:lnTo>
                  <a:pt x="963" y="759"/>
                </a:lnTo>
                <a:lnTo>
                  <a:pt x="963" y="775"/>
                </a:lnTo>
                <a:lnTo>
                  <a:pt x="947" y="785"/>
                </a:lnTo>
                <a:lnTo>
                  <a:pt x="938" y="785"/>
                </a:lnTo>
                <a:lnTo>
                  <a:pt x="947" y="795"/>
                </a:lnTo>
                <a:lnTo>
                  <a:pt x="954" y="785"/>
                </a:lnTo>
                <a:lnTo>
                  <a:pt x="954" y="811"/>
                </a:lnTo>
                <a:lnTo>
                  <a:pt x="963" y="818"/>
                </a:lnTo>
                <a:lnTo>
                  <a:pt x="977" y="828"/>
                </a:lnTo>
                <a:lnTo>
                  <a:pt x="993" y="828"/>
                </a:lnTo>
                <a:lnTo>
                  <a:pt x="993" y="818"/>
                </a:lnTo>
                <a:lnTo>
                  <a:pt x="1010" y="802"/>
                </a:lnTo>
                <a:lnTo>
                  <a:pt x="1010" y="818"/>
                </a:lnTo>
                <a:lnTo>
                  <a:pt x="1017" y="818"/>
                </a:lnTo>
                <a:lnTo>
                  <a:pt x="1010" y="828"/>
                </a:lnTo>
                <a:lnTo>
                  <a:pt x="1001" y="837"/>
                </a:lnTo>
                <a:lnTo>
                  <a:pt x="963" y="853"/>
                </a:lnTo>
                <a:lnTo>
                  <a:pt x="947" y="870"/>
                </a:lnTo>
                <a:lnTo>
                  <a:pt x="938" y="853"/>
                </a:lnTo>
                <a:lnTo>
                  <a:pt x="963" y="837"/>
                </a:lnTo>
                <a:lnTo>
                  <a:pt x="954" y="837"/>
                </a:lnTo>
                <a:lnTo>
                  <a:pt x="954" y="828"/>
                </a:lnTo>
                <a:lnTo>
                  <a:pt x="938" y="837"/>
                </a:lnTo>
                <a:lnTo>
                  <a:pt x="929" y="837"/>
                </a:lnTo>
                <a:lnTo>
                  <a:pt x="923" y="828"/>
                </a:lnTo>
                <a:lnTo>
                  <a:pt x="913" y="802"/>
                </a:lnTo>
                <a:lnTo>
                  <a:pt x="913" y="795"/>
                </a:lnTo>
                <a:lnTo>
                  <a:pt x="906" y="802"/>
                </a:lnTo>
                <a:lnTo>
                  <a:pt x="899" y="795"/>
                </a:lnTo>
                <a:lnTo>
                  <a:pt x="883" y="837"/>
                </a:lnTo>
                <a:lnTo>
                  <a:pt x="865" y="844"/>
                </a:lnTo>
                <a:lnTo>
                  <a:pt x="826" y="844"/>
                </a:lnTo>
                <a:lnTo>
                  <a:pt x="810" y="853"/>
                </a:lnTo>
                <a:lnTo>
                  <a:pt x="802" y="862"/>
                </a:lnTo>
                <a:lnTo>
                  <a:pt x="780" y="862"/>
                </a:lnTo>
              </a:path>
            </a:pathLst>
          </a:custGeom>
          <a:solidFill>
            <a:schemeClr val="bg1">
              <a:lumMod val="50000"/>
            </a:schemeClr>
          </a:solidFill>
          <a:ln w="9525" cap="rnd">
            <a:solidFill>
              <a:schemeClr val="bg2"/>
            </a:solidFill>
            <a:round/>
            <a:headEnd type="none" w="sm" len="sm"/>
            <a:tailEnd type="none" w="sm" len="sm"/>
          </a:ln>
        </p:spPr>
        <p:txBody>
          <a:bodyPr/>
          <a:lstStyle/>
          <a:p>
            <a:pPr eaLnBrk="0" hangingPunct="0"/>
            <a:endParaRPr lang="en-US"/>
          </a:p>
        </p:txBody>
      </p:sp>
      <p:sp>
        <p:nvSpPr>
          <p:cNvPr id="13" name="Freeform 1372"/>
          <p:cNvSpPr>
            <a:spLocks noChangeAspect="1"/>
          </p:cNvSpPr>
          <p:nvPr/>
        </p:nvSpPr>
        <p:spPr bwMode="auto">
          <a:xfrm>
            <a:off x="1040625" y="781050"/>
            <a:ext cx="2056491" cy="1816100"/>
          </a:xfrm>
          <a:custGeom>
            <a:avLst/>
            <a:gdLst>
              <a:gd name="T0" fmla="*/ 724 w 1075"/>
              <a:gd name="T1" fmla="*/ 683 h 906"/>
              <a:gd name="T2" fmla="*/ 732 w 1075"/>
              <a:gd name="T3" fmla="*/ 663 h 906"/>
              <a:gd name="T4" fmla="*/ 741 w 1075"/>
              <a:gd name="T5" fmla="*/ 631 h 906"/>
              <a:gd name="T6" fmla="*/ 677 w 1075"/>
              <a:gd name="T7" fmla="*/ 599 h 906"/>
              <a:gd name="T8" fmla="*/ 609 w 1075"/>
              <a:gd name="T9" fmla="*/ 599 h 906"/>
              <a:gd name="T10" fmla="*/ 563 w 1075"/>
              <a:gd name="T11" fmla="*/ 579 h 906"/>
              <a:gd name="T12" fmla="*/ 161 w 1075"/>
              <a:gd name="T13" fmla="*/ 546 h 906"/>
              <a:gd name="T14" fmla="*/ 134 w 1075"/>
              <a:gd name="T15" fmla="*/ 493 h 906"/>
              <a:gd name="T16" fmla="*/ 88 w 1075"/>
              <a:gd name="T17" fmla="*/ 409 h 906"/>
              <a:gd name="T18" fmla="*/ 47 w 1075"/>
              <a:gd name="T19" fmla="*/ 402 h 906"/>
              <a:gd name="T20" fmla="*/ 0 w 1075"/>
              <a:gd name="T21" fmla="*/ 377 h 906"/>
              <a:gd name="T22" fmla="*/ 63 w 1075"/>
              <a:gd name="T23" fmla="*/ 162 h 906"/>
              <a:gd name="T24" fmla="*/ 139 w 1075"/>
              <a:gd name="T25" fmla="*/ 130 h 906"/>
              <a:gd name="T26" fmla="*/ 178 w 1075"/>
              <a:gd name="T27" fmla="*/ 136 h 906"/>
              <a:gd name="T28" fmla="*/ 203 w 1075"/>
              <a:gd name="T29" fmla="*/ 156 h 906"/>
              <a:gd name="T30" fmla="*/ 258 w 1075"/>
              <a:gd name="T31" fmla="*/ 156 h 906"/>
              <a:gd name="T32" fmla="*/ 329 w 1075"/>
              <a:gd name="T33" fmla="*/ 177 h 906"/>
              <a:gd name="T34" fmla="*/ 346 w 1075"/>
              <a:gd name="T35" fmla="*/ 208 h 906"/>
              <a:gd name="T36" fmla="*/ 399 w 1075"/>
              <a:gd name="T37" fmla="*/ 189 h 906"/>
              <a:gd name="T38" fmla="*/ 483 w 1075"/>
              <a:gd name="T39" fmla="*/ 201 h 906"/>
              <a:gd name="T40" fmla="*/ 530 w 1075"/>
              <a:gd name="T41" fmla="*/ 182 h 906"/>
              <a:gd name="T42" fmla="*/ 547 w 1075"/>
              <a:gd name="T43" fmla="*/ 162 h 906"/>
              <a:gd name="T44" fmla="*/ 554 w 1075"/>
              <a:gd name="T45" fmla="*/ 208 h 906"/>
              <a:gd name="T46" fmla="*/ 580 w 1075"/>
              <a:gd name="T47" fmla="*/ 156 h 906"/>
              <a:gd name="T48" fmla="*/ 570 w 1075"/>
              <a:gd name="T49" fmla="*/ 84 h 906"/>
              <a:gd name="T50" fmla="*/ 594 w 1075"/>
              <a:gd name="T51" fmla="*/ 0 h 906"/>
              <a:gd name="T52" fmla="*/ 594 w 1075"/>
              <a:gd name="T53" fmla="*/ 52 h 906"/>
              <a:gd name="T54" fmla="*/ 609 w 1075"/>
              <a:gd name="T55" fmla="*/ 136 h 906"/>
              <a:gd name="T56" fmla="*/ 643 w 1075"/>
              <a:gd name="T57" fmla="*/ 162 h 906"/>
              <a:gd name="T58" fmla="*/ 669 w 1075"/>
              <a:gd name="T59" fmla="*/ 214 h 906"/>
              <a:gd name="T60" fmla="*/ 702 w 1075"/>
              <a:gd name="T61" fmla="*/ 143 h 906"/>
              <a:gd name="T62" fmla="*/ 732 w 1075"/>
              <a:gd name="T63" fmla="*/ 182 h 906"/>
              <a:gd name="T64" fmla="*/ 732 w 1075"/>
              <a:gd name="T65" fmla="*/ 221 h 906"/>
              <a:gd name="T66" fmla="*/ 669 w 1075"/>
              <a:gd name="T67" fmla="*/ 234 h 906"/>
              <a:gd name="T68" fmla="*/ 648 w 1075"/>
              <a:gd name="T69" fmla="*/ 297 h 906"/>
              <a:gd name="T70" fmla="*/ 601 w 1075"/>
              <a:gd name="T71" fmla="*/ 331 h 906"/>
              <a:gd name="T72" fmla="*/ 570 w 1075"/>
              <a:gd name="T73" fmla="*/ 383 h 906"/>
              <a:gd name="T74" fmla="*/ 601 w 1075"/>
              <a:gd name="T75" fmla="*/ 449 h 906"/>
              <a:gd name="T76" fmla="*/ 685 w 1075"/>
              <a:gd name="T77" fmla="*/ 474 h 906"/>
              <a:gd name="T78" fmla="*/ 756 w 1075"/>
              <a:gd name="T79" fmla="*/ 546 h 906"/>
              <a:gd name="T80" fmla="*/ 787 w 1075"/>
              <a:gd name="T81" fmla="*/ 462 h 906"/>
              <a:gd name="T82" fmla="*/ 780 w 1075"/>
              <a:gd name="T83" fmla="*/ 402 h 906"/>
              <a:gd name="T84" fmla="*/ 771 w 1075"/>
              <a:gd name="T85" fmla="*/ 345 h 906"/>
              <a:gd name="T86" fmla="*/ 825 w 1075"/>
              <a:gd name="T87" fmla="*/ 331 h 906"/>
              <a:gd name="T88" fmla="*/ 884 w 1075"/>
              <a:gd name="T89" fmla="*/ 364 h 906"/>
              <a:gd name="T90" fmla="*/ 930 w 1075"/>
              <a:gd name="T91" fmla="*/ 390 h 906"/>
              <a:gd name="T92" fmla="*/ 973 w 1075"/>
              <a:gd name="T93" fmla="*/ 462 h 906"/>
              <a:gd name="T94" fmla="*/ 1014 w 1075"/>
              <a:gd name="T95" fmla="*/ 482 h 906"/>
              <a:gd name="T96" fmla="*/ 1029 w 1075"/>
              <a:gd name="T97" fmla="*/ 507 h 906"/>
              <a:gd name="T98" fmla="*/ 1054 w 1075"/>
              <a:gd name="T99" fmla="*/ 533 h 906"/>
              <a:gd name="T100" fmla="*/ 973 w 1075"/>
              <a:gd name="T101" fmla="*/ 566 h 906"/>
              <a:gd name="T102" fmla="*/ 898 w 1075"/>
              <a:gd name="T103" fmla="*/ 579 h 906"/>
              <a:gd name="T104" fmla="*/ 891 w 1075"/>
              <a:gd name="T105" fmla="*/ 590 h 906"/>
              <a:gd name="T106" fmla="*/ 943 w 1075"/>
              <a:gd name="T107" fmla="*/ 590 h 906"/>
              <a:gd name="T108" fmla="*/ 935 w 1075"/>
              <a:gd name="T109" fmla="*/ 599 h 906"/>
              <a:gd name="T110" fmla="*/ 973 w 1075"/>
              <a:gd name="T111" fmla="*/ 631 h 906"/>
              <a:gd name="T112" fmla="*/ 997 w 1075"/>
              <a:gd name="T113" fmla="*/ 623 h 906"/>
              <a:gd name="T114" fmla="*/ 930 w 1075"/>
              <a:gd name="T115" fmla="*/ 663 h 906"/>
              <a:gd name="T116" fmla="*/ 935 w 1075"/>
              <a:gd name="T117" fmla="*/ 631 h 906"/>
              <a:gd name="T118" fmla="*/ 898 w 1075"/>
              <a:gd name="T119" fmla="*/ 612 h 906"/>
              <a:gd name="T120" fmla="*/ 868 w 1075"/>
              <a:gd name="T121" fmla="*/ 637 h 906"/>
              <a:gd name="T122" fmla="*/ 787 w 1075"/>
              <a:gd name="T123" fmla="*/ 656 h 9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75"/>
              <a:gd name="T187" fmla="*/ 0 h 906"/>
              <a:gd name="T188" fmla="*/ 1075 w 1075"/>
              <a:gd name="T189" fmla="*/ 906 h 90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75" h="906">
                <a:moveTo>
                  <a:pt x="780" y="862"/>
                </a:moveTo>
                <a:lnTo>
                  <a:pt x="780" y="880"/>
                </a:lnTo>
                <a:lnTo>
                  <a:pt x="747" y="887"/>
                </a:lnTo>
                <a:lnTo>
                  <a:pt x="739" y="896"/>
                </a:lnTo>
                <a:lnTo>
                  <a:pt x="722" y="905"/>
                </a:lnTo>
                <a:lnTo>
                  <a:pt x="739" y="880"/>
                </a:lnTo>
                <a:lnTo>
                  <a:pt x="732" y="880"/>
                </a:lnTo>
                <a:lnTo>
                  <a:pt x="747" y="870"/>
                </a:lnTo>
                <a:lnTo>
                  <a:pt x="747" y="837"/>
                </a:lnTo>
                <a:lnTo>
                  <a:pt x="762" y="853"/>
                </a:lnTo>
                <a:lnTo>
                  <a:pt x="771" y="844"/>
                </a:lnTo>
                <a:lnTo>
                  <a:pt x="756" y="828"/>
                </a:lnTo>
                <a:lnTo>
                  <a:pt x="717" y="818"/>
                </a:lnTo>
                <a:lnTo>
                  <a:pt x="707" y="811"/>
                </a:lnTo>
                <a:lnTo>
                  <a:pt x="700" y="785"/>
                </a:lnTo>
                <a:lnTo>
                  <a:pt x="692" y="785"/>
                </a:lnTo>
                <a:lnTo>
                  <a:pt x="683" y="768"/>
                </a:lnTo>
                <a:lnTo>
                  <a:pt x="668" y="759"/>
                </a:lnTo>
                <a:lnTo>
                  <a:pt x="644" y="785"/>
                </a:lnTo>
                <a:lnTo>
                  <a:pt x="619" y="785"/>
                </a:lnTo>
                <a:lnTo>
                  <a:pt x="604" y="768"/>
                </a:lnTo>
                <a:lnTo>
                  <a:pt x="590" y="768"/>
                </a:lnTo>
                <a:lnTo>
                  <a:pt x="580" y="752"/>
                </a:lnTo>
                <a:lnTo>
                  <a:pt x="573" y="759"/>
                </a:lnTo>
                <a:lnTo>
                  <a:pt x="233" y="759"/>
                </a:lnTo>
                <a:lnTo>
                  <a:pt x="223" y="759"/>
                </a:lnTo>
                <a:lnTo>
                  <a:pt x="214" y="752"/>
                </a:lnTo>
                <a:lnTo>
                  <a:pt x="166" y="717"/>
                </a:lnTo>
                <a:lnTo>
                  <a:pt x="160" y="691"/>
                </a:lnTo>
                <a:lnTo>
                  <a:pt x="150" y="683"/>
                </a:lnTo>
                <a:lnTo>
                  <a:pt x="127" y="657"/>
                </a:lnTo>
                <a:lnTo>
                  <a:pt x="135" y="648"/>
                </a:lnTo>
                <a:lnTo>
                  <a:pt x="135" y="632"/>
                </a:lnTo>
                <a:lnTo>
                  <a:pt x="135" y="606"/>
                </a:lnTo>
                <a:lnTo>
                  <a:pt x="110" y="589"/>
                </a:lnTo>
                <a:lnTo>
                  <a:pt x="88" y="537"/>
                </a:lnTo>
                <a:lnTo>
                  <a:pt x="80" y="537"/>
                </a:lnTo>
                <a:lnTo>
                  <a:pt x="72" y="512"/>
                </a:lnTo>
                <a:lnTo>
                  <a:pt x="55" y="520"/>
                </a:lnTo>
                <a:lnTo>
                  <a:pt x="47" y="529"/>
                </a:lnTo>
                <a:lnTo>
                  <a:pt x="25" y="503"/>
                </a:lnTo>
                <a:lnTo>
                  <a:pt x="25" y="495"/>
                </a:lnTo>
                <a:lnTo>
                  <a:pt x="0" y="503"/>
                </a:lnTo>
                <a:lnTo>
                  <a:pt x="0" y="495"/>
                </a:lnTo>
                <a:lnTo>
                  <a:pt x="0" y="196"/>
                </a:lnTo>
                <a:lnTo>
                  <a:pt x="16" y="196"/>
                </a:lnTo>
                <a:lnTo>
                  <a:pt x="63" y="232"/>
                </a:lnTo>
                <a:lnTo>
                  <a:pt x="63" y="213"/>
                </a:lnTo>
                <a:lnTo>
                  <a:pt x="72" y="205"/>
                </a:lnTo>
                <a:lnTo>
                  <a:pt x="88" y="196"/>
                </a:lnTo>
                <a:lnTo>
                  <a:pt x="96" y="205"/>
                </a:lnTo>
                <a:lnTo>
                  <a:pt x="144" y="171"/>
                </a:lnTo>
                <a:lnTo>
                  <a:pt x="144" y="187"/>
                </a:lnTo>
                <a:lnTo>
                  <a:pt x="160" y="187"/>
                </a:lnTo>
                <a:lnTo>
                  <a:pt x="166" y="163"/>
                </a:lnTo>
                <a:lnTo>
                  <a:pt x="183" y="179"/>
                </a:lnTo>
                <a:lnTo>
                  <a:pt x="183" y="196"/>
                </a:lnTo>
                <a:lnTo>
                  <a:pt x="199" y="205"/>
                </a:lnTo>
                <a:lnTo>
                  <a:pt x="208" y="187"/>
                </a:lnTo>
                <a:lnTo>
                  <a:pt x="208" y="205"/>
                </a:lnTo>
                <a:lnTo>
                  <a:pt x="223" y="205"/>
                </a:lnTo>
                <a:lnTo>
                  <a:pt x="223" y="187"/>
                </a:lnTo>
                <a:lnTo>
                  <a:pt x="247" y="187"/>
                </a:lnTo>
                <a:lnTo>
                  <a:pt x="263" y="205"/>
                </a:lnTo>
                <a:lnTo>
                  <a:pt x="277" y="213"/>
                </a:lnTo>
                <a:lnTo>
                  <a:pt x="293" y="222"/>
                </a:lnTo>
                <a:lnTo>
                  <a:pt x="311" y="222"/>
                </a:lnTo>
                <a:lnTo>
                  <a:pt x="334" y="232"/>
                </a:lnTo>
                <a:lnTo>
                  <a:pt x="334" y="248"/>
                </a:lnTo>
                <a:lnTo>
                  <a:pt x="326" y="255"/>
                </a:lnTo>
                <a:lnTo>
                  <a:pt x="326" y="264"/>
                </a:lnTo>
                <a:lnTo>
                  <a:pt x="351" y="274"/>
                </a:lnTo>
                <a:lnTo>
                  <a:pt x="390" y="255"/>
                </a:lnTo>
                <a:lnTo>
                  <a:pt x="414" y="274"/>
                </a:lnTo>
                <a:lnTo>
                  <a:pt x="414" y="255"/>
                </a:lnTo>
                <a:lnTo>
                  <a:pt x="406" y="248"/>
                </a:lnTo>
                <a:lnTo>
                  <a:pt x="414" y="239"/>
                </a:lnTo>
                <a:lnTo>
                  <a:pt x="445" y="222"/>
                </a:lnTo>
                <a:lnTo>
                  <a:pt x="454" y="248"/>
                </a:lnTo>
                <a:lnTo>
                  <a:pt x="493" y="264"/>
                </a:lnTo>
                <a:lnTo>
                  <a:pt x="517" y="274"/>
                </a:lnTo>
                <a:lnTo>
                  <a:pt x="533" y="274"/>
                </a:lnTo>
                <a:lnTo>
                  <a:pt x="533" y="248"/>
                </a:lnTo>
                <a:lnTo>
                  <a:pt x="540" y="239"/>
                </a:lnTo>
                <a:lnTo>
                  <a:pt x="517" y="222"/>
                </a:lnTo>
                <a:lnTo>
                  <a:pt x="533" y="213"/>
                </a:lnTo>
                <a:lnTo>
                  <a:pt x="540" y="187"/>
                </a:lnTo>
                <a:lnTo>
                  <a:pt x="557" y="213"/>
                </a:lnTo>
                <a:lnTo>
                  <a:pt x="573" y="232"/>
                </a:lnTo>
                <a:lnTo>
                  <a:pt x="557" y="248"/>
                </a:lnTo>
                <a:lnTo>
                  <a:pt x="557" y="264"/>
                </a:lnTo>
                <a:lnTo>
                  <a:pt x="564" y="274"/>
                </a:lnTo>
                <a:lnTo>
                  <a:pt x="573" y="255"/>
                </a:lnTo>
                <a:lnTo>
                  <a:pt x="590" y="239"/>
                </a:lnTo>
                <a:lnTo>
                  <a:pt x="580" y="222"/>
                </a:lnTo>
                <a:lnTo>
                  <a:pt x="590" y="205"/>
                </a:lnTo>
                <a:lnTo>
                  <a:pt x="573" y="187"/>
                </a:lnTo>
                <a:lnTo>
                  <a:pt x="557" y="171"/>
                </a:lnTo>
                <a:lnTo>
                  <a:pt x="564" y="119"/>
                </a:lnTo>
                <a:lnTo>
                  <a:pt x="580" y="111"/>
                </a:lnTo>
                <a:lnTo>
                  <a:pt x="580" y="68"/>
                </a:lnTo>
                <a:lnTo>
                  <a:pt x="573" y="26"/>
                </a:lnTo>
                <a:lnTo>
                  <a:pt x="573" y="8"/>
                </a:lnTo>
                <a:lnTo>
                  <a:pt x="604" y="0"/>
                </a:lnTo>
                <a:lnTo>
                  <a:pt x="628" y="8"/>
                </a:lnTo>
                <a:lnTo>
                  <a:pt x="636" y="17"/>
                </a:lnTo>
                <a:lnTo>
                  <a:pt x="611" y="68"/>
                </a:lnTo>
                <a:lnTo>
                  <a:pt x="604" y="68"/>
                </a:lnTo>
                <a:lnTo>
                  <a:pt x="590" y="76"/>
                </a:lnTo>
                <a:lnTo>
                  <a:pt x="596" y="95"/>
                </a:lnTo>
                <a:lnTo>
                  <a:pt x="590" y="103"/>
                </a:lnTo>
                <a:lnTo>
                  <a:pt x="619" y="179"/>
                </a:lnTo>
                <a:lnTo>
                  <a:pt x="611" y="196"/>
                </a:lnTo>
                <a:lnTo>
                  <a:pt x="619" y="205"/>
                </a:lnTo>
                <a:lnTo>
                  <a:pt x="644" y="239"/>
                </a:lnTo>
                <a:lnTo>
                  <a:pt x="653" y="213"/>
                </a:lnTo>
                <a:lnTo>
                  <a:pt x="668" y="232"/>
                </a:lnTo>
                <a:lnTo>
                  <a:pt x="658" y="264"/>
                </a:lnTo>
                <a:lnTo>
                  <a:pt x="675" y="281"/>
                </a:lnTo>
                <a:lnTo>
                  <a:pt x="683" y="281"/>
                </a:lnTo>
                <a:lnTo>
                  <a:pt x="683" y="264"/>
                </a:lnTo>
                <a:lnTo>
                  <a:pt x="700" y="255"/>
                </a:lnTo>
                <a:lnTo>
                  <a:pt x="700" y="187"/>
                </a:lnTo>
                <a:lnTo>
                  <a:pt x="717" y="187"/>
                </a:lnTo>
                <a:lnTo>
                  <a:pt x="732" y="196"/>
                </a:lnTo>
                <a:lnTo>
                  <a:pt x="732" y="213"/>
                </a:lnTo>
                <a:lnTo>
                  <a:pt x="747" y="213"/>
                </a:lnTo>
                <a:lnTo>
                  <a:pt x="747" y="239"/>
                </a:lnTo>
                <a:lnTo>
                  <a:pt x="732" y="248"/>
                </a:lnTo>
                <a:lnTo>
                  <a:pt x="732" y="264"/>
                </a:lnTo>
                <a:lnTo>
                  <a:pt x="747" y="274"/>
                </a:lnTo>
                <a:lnTo>
                  <a:pt x="747" y="290"/>
                </a:lnTo>
                <a:lnTo>
                  <a:pt x="717" y="323"/>
                </a:lnTo>
                <a:lnTo>
                  <a:pt x="700" y="317"/>
                </a:lnTo>
                <a:lnTo>
                  <a:pt x="700" y="307"/>
                </a:lnTo>
                <a:lnTo>
                  <a:pt x="683" y="307"/>
                </a:lnTo>
                <a:lnTo>
                  <a:pt x="692" y="323"/>
                </a:lnTo>
                <a:lnTo>
                  <a:pt x="675" y="341"/>
                </a:lnTo>
                <a:lnTo>
                  <a:pt x="675" y="359"/>
                </a:lnTo>
                <a:lnTo>
                  <a:pt x="658" y="392"/>
                </a:lnTo>
                <a:lnTo>
                  <a:pt x="644" y="392"/>
                </a:lnTo>
                <a:lnTo>
                  <a:pt x="628" y="409"/>
                </a:lnTo>
                <a:lnTo>
                  <a:pt x="636" y="427"/>
                </a:lnTo>
                <a:lnTo>
                  <a:pt x="611" y="435"/>
                </a:lnTo>
                <a:lnTo>
                  <a:pt x="611" y="452"/>
                </a:lnTo>
                <a:lnTo>
                  <a:pt x="604" y="452"/>
                </a:lnTo>
                <a:lnTo>
                  <a:pt x="596" y="461"/>
                </a:lnTo>
                <a:lnTo>
                  <a:pt x="580" y="503"/>
                </a:lnTo>
                <a:lnTo>
                  <a:pt x="580" y="529"/>
                </a:lnTo>
                <a:lnTo>
                  <a:pt x="590" y="537"/>
                </a:lnTo>
                <a:lnTo>
                  <a:pt x="604" y="537"/>
                </a:lnTo>
                <a:lnTo>
                  <a:pt x="611" y="589"/>
                </a:lnTo>
                <a:lnTo>
                  <a:pt x="628" y="580"/>
                </a:lnTo>
                <a:lnTo>
                  <a:pt x="653" y="589"/>
                </a:lnTo>
                <a:lnTo>
                  <a:pt x="668" y="606"/>
                </a:lnTo>
                <a:lnTo>
                  <a:pt x="700" y="623"/>
                </a:lnTo>
                <a:lnTo>
                  <a:pt x="732" y="623"/>
                </a:lnTo>
                <a:lnTo>
                  <a:pt x="739" y="632"/>
                </a:lnTo>
                <a:lnTo>
                  <a:pt x="739" y="683"/>
                </a:lnTo>
                <a:lnTo>
                  <a:pt x="771" y="717"/>
                </a:lnTo>
                <a:lnTo>
                  <a:pt x="786" y="700"/>
                </a:lnTo>
                <a:lnTo>
                  <a:pt x="771" y="640"/>
                </a:lnTo>
                <a:lnTo>
                  <a:pt x="786" y="632"/>
                </a:lnTo>
                <a:lnTo>
                  <a:pt x="802" y="606"/>
                </a:lnTo>
                <a:lnTo>
                  <a:pt x="795" y="555"/>
                </a:lnTo>
                <a:lnTo>
                  <a:pt x="780" y="537"/>
                </a:lnTo>
                <a:lnTo>
                  <a:pt x="786" y="529"/>
                </a:lnTo>
                <a:lnTo>
                  <a:pt x="795" y="529"/>
                </a:lnTo>
                <a:lnTo>
                  <a:pt x="795" y="495"/>
                </a:lnTo>
                <a:lnTo>
                  <a:pt x="786" y="486"/>
                </a:lnTo>
                <a:lnTo>
                  <a:pt x="795" y="461"/>
                </a:lnTo>
                <a:lnTo>
                  <a:pt x="786" y="452"/>
                </a:lnTo>
                <a:lnTo>
                  <a:pt x="786" y="443"/>
                </a:lnTo>
                <a:lnTo>
                  <a:pt x="795" y="435"/>
                </a:lnTo>
                <a:lnTo>
                  <a:pt x="819" y="443"/>
                </a:lnTo>
                <a:lnTo>
                  <a:pt x="840" y="435"/>
                </a:lnTo>
                <a:lnTo>
                  <a:pt x="874" y="461"/>
                </a:lnTo>
                <a:lnTo>
                  <a:pt x="865" y="469"/>
                </a:lnTo>
                <a:lnTo>
                  <a:pt x="874" y="478"/>
                </a:lnTo>
                <a:lnTo>
                  <a:pt x="899" y="478"/>
                </a:lnTo>
                <a:lnTo>
                  <a:pt x="899" y="529"/>
                </a:lnTo>
                <a:lnTo>
                  <a:pt x="923" y="555"/>
                </a:lnTo>
                <a:lnTo>
                  <a:pt x="954" y="520"/>
                </a:lnTo>
                <a:lnTo>
                  <a:pt x="947" y="512"/>
                </a:lnTo>
                <a:lnTo>
                  <a:pt x="954" y="495"/>
                </a:lnTo>
                <a:lnTo>
                  <a:pt x="1001" y="580"/>
                </a:lnTo>
                <a:lnTo>
                  <a:pt x="993" y="589"/>
                </a:lnTo>
                <a:lnTo>
                  <a:pt x="993" y="606"/>
                </a:lnTo>
                <a:lnTo>
                  <a:pt x="1010" y="615"/>
                </a:lnTo>
                <a:lnTo>
                  <a:pt x="1010" y="623"/>
                </a:lnTo>
                <a:lnTo>
                  <a:pt x="1027" y="632"/>
                </a:lnTo>
                <a:lnTo>
                  <a:pt x="1034" y="632"/>
                </a:lnTo>
                <a:lnTo>
                  <a:pt x="1049" y="640"/>
                </a:lnTo>
                <a:lnTo>
                  <a:pt x="1034" y="648"/>
                </a:lnTo>
                <a:lnTo>
                  <a:pt x="1049" y="648"/>
                </a:lnTo>
                <a:lnTo>
                  <a:pt x="1049" y="665"/>
                </a:lnTo>
                <a:lnTo>
                  <a:pt x="1057" y="665"/>
                </a:lnTo>
                <a:lnTo>
                  <a:pt x="1065" y="674"/>
                </a:lnTo>
                <a:lnTo>
                  <a:pt x="1065" y="683"/>
                </a:lnTo>
                <a:lnTo>
                  <a:pt x="1074" y="700"/>
                </a:lnTo>
                <a:lnTo>
                  <a:pt x="1057" y="708"/>
                </a:lnTo>
                <a:lnTo>
                  <a:pt x="1034" y="717"/>
                </a:lnTo>
                <a:lnTo>
                  <a:pt x="1017" y="742"/>
                </a:lnTo>
                <a:lnTo>
                  <a:pt x="993" y="742"/>
                </a:lnTo>
                <a:lnTo>
                  <a:pt x="970" y="733"/>
                </a:lnTo>
                <a:lnTo>
                  <a:pt x="929" y="742"/>
                </a:lnTo>
                <a:lnTo>
                  <a:pt x="923" y="759"/>
                </a:lnTo>
                <a:lnTo>
                  <a:pt x="913" y="759"/>
                </a:lnTo>
                <a:lnTo>
                  <a:pt x="899" y="768"/>
                </a:lnTo>
                <a:lnTo>
                  <a:pt x="874" y="802"/>
                </a:lnTo>
                <a:lnTo>
                  <a:pt x="883" y="802"/>
                </a:lnTo>
                <a:lnTo>
                  <a:pt x="906" y="775"/>
                </a:lnTo>
                <a:lnTo>
                  <a:pt x="929" y="759"/>
                </a:lnTo>
                <a:lnTo>
                  <a:pt x="954" y="759"/>
                </a:lnTo>
                <a:lnTo>
                  <a:pt x="963" y="759"/>
                </a:lnTo>
                <a:lnTo>
                  <a:pt x="963" y="775"/>
                </a:lnTo>
                <a:lnTo>
                  <a:pt x="947" y="785"/>
                </a:lnTo>
                <a:lnTo>
                  <a:pt x="938" y="785"/>
                </a:lnTo>
                <a:lnTo>
                  <a:pt x="947" y="795"/>
                </a:lnTo>
                <a:lnTo>
                  <a:pt x="954" y="785"/>
                </a:lnTo>
                <a:lnTo>
                  <a:pt x="954" y="811"/>
                </a:lnTo>
                <a:lnTo>
                  <a:pt x="963" y="818"/>
                </a:lnTo>
                <a:lnTo>
                  <a:pt x="977" y="828"/>
                </a:lnTo>
                <a:lnTo>
                  <a:pt x="993" y="828"/>
                </a:lnTo>
                <a:lnTo>
                  <a:pt x="993" y="818"/>
                </a:lnTo>
                <a:lnTo>
                  <a:pt x="1010" y="802"/>
                </a:lnTo>
                <a:lnTo>
                  <a:pt x="1010" y="818"/>
                </a:lnTo>
                <a:lnTo>
                  <a:pt x="1017" y="818"/>
                </a:lnTo>
                <a:lnTo>
                  <a:pt x="1010" y="828"/>
                </a:lnTo>
                <a:lnTo>
                  <a:pt x="1001" y="837"/>
                </a:lnTo>
                <a:lnTo>
                  <a:pt x="963" y="853"/>
                </a:lnTo>
                <a:lnTo>
                  <a:pt x="947" y="870"/>
                </a:lnTo>
                <a:lnTo>
                  <a:pt x="938" y="853"/>
                </a:lnTo>
                <a:lnTo>
                  <a:pt x="963" y="837"/>
                </a:lnTo>
                <a:lnTo>
                  <a:pt x="954" y="837"/>
                </a:lnTo>
                <a:lnTo>
                  <a:pt x="954" y="828"/>
                </a:lnTo>
                <a:lnTo>
                  <a:pt x="938" y="837"/>
                </a:lnTo>
                <a:lnTo>
                  <a:pt x="929" y="837"/>
                </a:lnTo>
                <a:lnTo>
                  <a:pt x="923" y="828"/>
                </a:lnTo>
                <a:lnTo>
                  <a:pt x="913" y="802"/>
                </a:lnTo>
                <a:lnTo>
                  <a:pt x="913" y="795"/>
                </a:lnTo>
                <a:lnTo>
                  <a:pt x="906" y="802"/>
                </a:lnTo>
                <a:lnTo>
                  <a:pt x="899" y="795"/>
                </a:lnTo>
                <a:lnTo>
                  <a:pt x="883" y="837"/>
                </a:lnTo>
                <a:lnTo>
                  <a:pt x="865" y="844"/>
                </a:lnTo>
                <a:lnTo>
                  <a:pt x="826" y="844"/>
                </a:lnTo>
                <a:lnTo>
                  <a:pt x="810" y="853"/>
                </a:lnTo>
                <a:lnTo>
                  <a:pt x="802" y="862"/>
                </a:lnTo>
                <a:lnTo>
                  <a:pt x="780" y="862"/>
                </a:lnTo>
              </a:path>
            </a:pathLst>
          </a:custGeom>
          <a:solidFill>
            <a:schemeClr val="accent3">
              <a:lumMod val="75000"/>
            </a:schemeClr>
          </a:solidFill>
          <a:ln w="12700" cap="rnd">
            <a:solidFill>
              <a:schemeClr val="bg2"/>
            </a:solidFill>
            <a:round/>
            <a:headEnd type="none" w="sm" len="sm"/>
            <a:tailEnd type="none" w="sm" len="sm"/>
          </a:ln>
        </p:spPr>
        <p:txBody>
          <a:bodyPr/>
          <a:lstStyle/>
          <a:p>
            <a:pPr eaLnBrk="0" hangingPunct="0"/>
            <a:endParaRPr lang="en-US"/>
          </a:p>
        </p:txBody>
      </p:sp>
      <p:sp>
        <p:nvSpPr>
          <p:cNvPr id="14" name="Freeform 1373"/>
          <p:cNvSpPr>
            <a:spLocks noChangeAspect="1"/>
          </p:cNvSpPr>
          <p:nvPr/>
        </p:nvSpPr>
        <p:spPr bwMode="auto">
          <a:xfrm>
            <a:off x="2607475" y="2798233"/>
            <a:ext cx="32643" cy="33867"/>
          </a:xfrm>
          <a:custGeom>
            <a:avLst/>
            <a:gdLst>
              <a:gd name="T0" fmla="*/ 0 w 17"/>
              <a:gd name="T1" fmla="*/ 11 h 17"/>
              <a:gd name="T2" fmla="*/ 16 w 17"/>
              <a:gd name="T3" fmla="*/ 0 h 17"/>
              <a:gd name="T4" fmla="*/ 0 w 17"/>
              <a:gd name="T5" fmla="*/ 11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16"/>
                </a:moveTo>
                <a:lnTo>
                  <a:pt x="16" y="0"/>
                </a:lnTo>
                <a:lnTo>
                  <a:pt x="0" y="16"/>
                </a:lnTo>
              </a:path>
            </a:pathLst>
          </a:custGeom>
          <a:solidFill>
            <a:schemeClr val="bg1">
              <a:lumMod val="50000"/>
            </a:schemeClr>
          </a:solidFill>
          <a:ln w="9525" cap="rnd">
            <a:solidFill>
              <a:schemeClr val="bg2"/>
            </a:solidFill>
            <a:round/>
            <a:headEnd type="none" w="sm" len="sm"/>
            <a:tailEnd type="none" w="sm" len="sm"/>
          </a:ln>
        </p:spPr>
        <p:txBody>
          <a:bodyPr/>
          <a:lstStyle/>
          <a:p>
            <a:pPr eaLnBrk="0" hangingPunct="0"/>
            <a:endParaRPr lang="en-US"/>
          </a:p>
        </p:txBody>
      </p:sp>
      <p:sp>
        <p:nvSpPr>
          <p:cNvPr id="15" name="Line 1374"/>
          <p:cNvSpPr>
            <a:spLocks noChangeAspect="1" noChangeShapeType="1"/>
          </p:cNvSpPr>
          <p:nvPr/>
        </p:nvSpPr>
        <p:spPr bwMode="auto">
          <a:xfrm flipV="1">
            <a:off x="2569072" y="2758017"/>
            <a:ext cx="11521" cy="16933"/>
          </a:xfrm>
          <a:prstGeom prst="line">
            <a:avLst/>
          </a:prstGeom>
          <a:noFill/>
          <a:ln w="12700">
            <a:solidFill>
              <a:schemeClr val="bg2"/>
            </a:solidFill>
            <a:round/>
            <a:headEnd type="none" w="sm" len="sm"/>
            <a:tailEnd type="none" w="sm" len="sm"/>
          </a:ln>
        </p:spPr>
        <p:txBody>
          <a:bodyPr/>
          <a:lstStyle/>
          <a:p>
            <a:endParaRPr lang="en-US"/>
          </a:p>
        </p:txBody>
      </p:sp>
      <p:sp>
        <p:nvSpPr>
          <p:cNvPr id="16" name="Freeform 1375"/>
          <p:cNvSpPr>
            <a:spLocks noChangeAspect="1"/>
          </p:cNvSpPr>
          <p:nvPr/>
        </p:nvSpPr>
        <p:spPr bwMode="auto">
          <a:xfrm>
            <a:off x="2317531" y="2417233"/>
            <a:ext cx="199697" cy="177800"/>
          </a:xfrm>
          <a:custGeom>
            <a:avLst/>
            <a:gdLst>
              <a:gd name="T0" fmla="*/ 48 w 105"/>
              <a:gd name="T1" fmla="*/ 0 h 88"/>
              <a:gd name="T2" fmla="*/ 48 w 105"/>
              <a:gd name="T3" fmla="*/ 10 h 88"/>
              <a:gd name="T4" fmla="*/ 8 w 105"/>
              <a:gd name="T5" fmla="*/ 10 h 88"/>
              <a:gd name="T6" fmla="*/ 0 w 105"/>
              <a:gd name="T7" fmla="*/ 29 h 88"/>
              <a:gd name="T8" fmla="*/ 8 w 105"/>
              <a:gd name="T9" fmla="*/ 20 h 88"/>
              <a:gd name="T10" fmla="*/ 0 w 105"/>
              <a:gd name="T11" fmla="*/ 49 h 88"/>
              <a:gd name="T12" fmla="*/ 0 w 105"/>
              <a:gd name="T13" fmla="*/ 62 h 88"/>
              <a:gd name="T14" fmla="*/ 0 w 105"/>
              <a:gd name="T15" fmla="*/ 69 h 88"/>
              <a:gd name="T16" fmla="*/ 8 w 105"/>
              <a:gd name="T17" fmla="*/ 69 h 88"/>
              <a:gd name="T18" fmla="*/ 15 w 105"/>
              <a:gd name="T19" fmla="*/ 62 h 88"/>
              <a:gd name="T20" fmla="*/ 15 w 105"/>
              <a:gd name="T21" fmla="*/ 34 h 88"/>
              <a:gd name="T22" fmla="*/ 24 w 105"/>
              <a:gd name="T23" fmla="*/ 20 h 88"/>
              <a:gd name="T24" fmla="*/ 32 w 105"/>
              <a:gd name="T25" fmla="*/ 14 h 88"/>
              <a:gd name="T26" fmla="*/ 32 w 105"/>
              <a:gd name="T27" fmla="*/ 10 h 88"/>
              <a:gd name="T28" fmla="*/ 52 w 105"/>
              <a:gd name="T29" fmla="*/ 14 h 88"/>
              <a:gd name="T30" fmla="*/ 52 w 105"/>
              <a:gd name="T31" fmla="*/ 29 h 88"/>
              <a:gd name="T32" fmla="*/ 48 w 105"/>
              <a:gd name="T33" fmla="*/ 43 h 88"/>
              <a:gd name="T34" fmla="*/ 59 w 105"/>
              <a:gd name="T35" fmla="*/ 34 h 88"/>
              <a:gd name="T36" fmla="*/ 59 w 105"/>
              <a:gd name="T37" fmla="*/ 49 h 88"/>
              <a:gd name="T38" fmla="*/ 74 w 105"/>
              <a:gd name="T39" fmla="*/ 43 h 88"/>
              <a:gd name="T40" fmla="*/ 74 w 105"/>
              <a:gd name="T41" fmla="*/ 14 h 88"/>
              <a:gd name="T42" fmla="*/ 90 w 105"/>
              <a:gd name="T43" fmla="*/ 29 h 88"/>
              <a:gd name="T44" fmla="*/ 99 w 105"/>
              <a:gd name="T45" fmla="*/ 20 h 88"/>
              <a:gd name="T46" fmla="*/ 83 w 105"/>
              <a:gd name="T47" fmla="*/ 10 h 88"/>
              <a:gd name="T48" fmla="*/ 48 w 105"/>
              <a:gd name="T49" fmla="*/ 0 h 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5"/>
              <a:gd name="T76" fmla="*/ 0 h 88"/>
              <a:gd name="T77" fmla="*/ 105 w 105"/>
              <a:gd name="T78" fmla="*/ 88 h 8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5" h="88">
                <a:moveTo>
                  <a:pt x="48" y="0"/>
                </a:moveTo>
                <a:lnTo>
                  <a:pt x="48" y="10"/>
                </a:lnTo>
                <a:lnTo>
                  <a:pt x="8" y="10"/>
                </a:lnTo>
                <a:lnTo>
                  <a:pt x="0" y="35"/>
                </a:lnTo>
                <a:lnTo>
                  <a:pt x="8" y="25"/>
                </a:lnTo>
                <a:lnTo>
                  <a:pt x="0" y="62"/>
                </a:lnTo>
                <a:lnTo>
                  <a:pt x="0" y="78"/>
                </a:lnTo>
                <a:lnTo>
                  <a:pt x="0" y="87"/>
                </a:lnTo>
                <a:lnTo>
                  <a:pt x="8" y="87"/>
                </a:lnTo>
                <a:lnTo>
                  <a:pt x="15" y="78"/>
                </a:lnTo>
                <a:lnTo>
                  <a:pt x="15" y="44"/>
                </a:lnTo>
                <a:lnTo>
                  <a:pt x="24" y="25"/>
                </a:lnTo>
                <a:lnTo>
                  <a:pt x="32" y="19"/>
                </a:lnTo>
                <a:lnTo>
                  <a:pt x="32" y="10"/>
                </a:lnTo>
                <a:lnTo>
                  <a:pt x="55" y="19"/>
                </a:lnTo>
                <a:lnTo>
                  <a:pt x="55" y="35"/>
                </a:lnTo>
                <a:lnTo>
                  <a:pt x="48" y="53"/>
                </a:lnTo>
                <a:lnTo>
                  <a:pt x="64" y="44"/>
                </a:lnTo>
                <a:lnTo>
                  <a:pt x="64" y="62"/>
                </a:lnTo>
                <a:lnTo>
                  <a:pt x="79" y="53"/>
                </a:lnTo>
                <a:lnTo>
                  <a:pt x="79" y="19"/>
                </a:lnTo>
                <a:lnTo>
                  <a:pt x="95" y="35"/>
                </a:lnTo>
                <a:lnTo>
                  <a:pt x="104" y="25"/>
                </a:lnTo>
                <a:lnTo>
                  <a:pt x="88" y="10"/>
                </a:lnTo>
                <a:lnTo>
                  <a:pt x="48" y="0"/>
                </a:lnTo>
              </a:path>
            </a:pathLst>
          </a:custGeom>
          <a:solidFill>
            <a:schemeClr val="bg1">
              <a:lumMod val="50000"/>
            </a:schemeClr>
          </a:solidFill>
          <a:ln w="9525" cap="rnd">
            <a:solidFill>
              <a:schemeClr val="bg2"/>
            </a:solidFill>
            <a:round/>
            <a:headEnd type="none" w="sm" len="sm"/>
            <a:tailEnd type="none" w="sm" len="sm"/>
          </a:ln>
        </p:spPr>
        <p:txBody>
          <a:bodyPr/>
          <a:lstStyle/>
          <a:p>
            <a:pPr eaLnBrk="0" hangingPunct="0"/>
            <a:endParaRPr lang="en-US"/>
          </a:p>
        </p:txBody>
      </p:sp>
      <p:sp>
        <p:nvSpPr>
          <p:cNvPr id="17" name="Freeform 1376"/>
          <p:cNvSpPr>
            <a:spLocks noChangeAspect="1"/>
          </p:cNvSpPr>
          <p:nvPr/>
        </p:nvSpPr>
        <p:spPr bwMode="auto">
          <a:xfrm>
            <a:off x="2317531" y="2417233"/>
            <a:ext cx="199697" cy="177800"/>
          </a:xfrm>
          <a:custGeom>
            <a:avLst/>
            <a:gdLst>
              <a:gd name="T0" fmla="*/ 48 w 105"/>
              <a:gd name="T1" fmla="*/ 0 h 88"/>
              <a:gd name="T2" fmla="*/ 48 w 105"/>
              <a:gd name="T3" fmla="*/ 10 h 88"/>
              <a:gd name="T4" fmla="*/ 8 w 105"/>
              <a:gd name="T5" fmla="*/ 10 h 88"/>
              <a:gd name="T6" fmla="*/ 0 w 105"/>
              <a:gd name="T7" fmla="*/ 29 h 88"/>
              <a:gd name="T8" fmla="*/ 8 w 105"/>
              <a:gd name="T9" fmla="*/ 20 h 88"/>
              <a:gd name="T10" fmla="*/ 0 w 105"/>
              <a:gd name="T11" fmla="*/ 49 h 88"/>
              <a:gd name="T12" fmla="*/ 0 w 105"/>
              <a:gd name="T13" fmla="*/ 62 h 88"/>
              <a:gd name="T14" fmla="*/ 0 w 105"/>
              <a:gd name="T15" fmla="*/ 69 h 88"/>
              <a:gd name="T16" fmla="*/ 8 w 105"/>
              <a:gd name="T17" fmla="*/ 69 h 88"/>
              <a:gd name="T18" fmla="*/ 15 w 105"/>
              <a:gd name="T19" fmla="*/ 62 h 88"/>
              <a:gd name="T20" fmla="*/ 15 w 105"/>
              <a:gd name="T21" fmla="*/ 34 h 88"/>
              <a:gd name="T22" fmla="*/ 24 w 105"/>
              <a:gd name="T23" fmla="*/ 20 h 88"/>
              <a:gd name="T24" fmla="*/ 32 w 105"/>
              <a:gd name="T25" fmla="*/ 14 h 88"/>
              <a:gd name="T26" fmla="*/ 32 w 105"/>
              <a:gd name="T27" fmla="*/ 10 h 88"/>
              <a:gd name="T28" fmla="*/ 52 w 105"/>
              <a:gd name="T29" fmla="*/ 14 h 88"/>
              <a:gd name="T30" fmla="*/ 52 w 105"/>
              <a:gd name="T31" fmla="*/ 29 h 88"/>
              <a:gd name="T32" fmla="*/ 48 w 105"/>
              <a:gd name="T33" fmla="*/ 43 h 88"/>
              <a:gd name="T34" fmla="*/ 59 w 105"/>
              <a:gd name="T35" fmla="*/ 34 h 88"/>
              <a:gd name="T36" fmla="*/ 59 w 105"/>
              <a:gd name="T37" fmla="*/ 49 h 88"/>
              <a:gd name="T38" fmla="*/ 74 w 105"/>
              <a:gd name="T39" fmla="*/ 43 h 88"/>
              <a:gd name="T40" fmla="*/ 74 w 105"/>
              <a:gd name="T41" fmla="*/ 14 h 88"/>
              <a:gd name="T42" fmla="*/ 90 w 105"/>
              <a:gd name="T43" fmla="*/ 29 h 88"/>
              <a:gd name="T44" fmla="*/ 99 w 105"/>
              <a:gd name="T45" fmla="*/ 20 h 88"/>
              <a:gd name="T46" fmla="*/ 83 w 105"/>
              <a:gd name="T47" fmla="*/ 10 h 88"/>
              <a:gd name="T48" fmla="*/ 48 w 105"/>
              <a:gd name="T49" fmla="*/ 0 h 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5"/>
              <a:gd name="T76" fmla="*/ 0 h 88"/>
              <a:gd name="T77" fmla="*/ 105 w 105"/>
              <a:gd name="T78" fmla="*/ 88 h 8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5" h="88">
                <a:moveTo>
                  <a:pt x="48" y="0"/>
                </a:moveTo>
                <a:lnTo>
                  <a:pt x="48" y="10"/>
                </a:lnTo>
                <a:lnTo>
                  <a:pt x="8" y="10"/>
                </a:lnTo>
                <a:lnTo>
                  <a:pt x="0" y="35"/>
                </a:lnTo>
                <a:lnTo>
                  <a:pt x="8" y="25"/>
                </a:lnTo>
                <a:lnTo>
                  <a:pt x="0" y="62"/>
                </a:lnTo>
                <a:lnTo>
                  <a:pt x="0" y="78"/>
                </a:lnTo>
                <a:lnTo>
                  <a:pt x="0" y="87"/>
                </a:lnTo>
                <a:lnTo>
                  <a:pt x="8" y="87"/>
                </a:lnTo>
                <a:lnTo>
                  <a:pt x="15" y="78"/>
                </a:lnTo>
                <a:lnTo>
                  <a:pt x="15" y="44"/>
                </a:lnTo>
                <a:lnTo>
                  <a:pt x="24" y="25"/>
                </a:lnTo>
                <a:lnTo>
                  <a:pt x="32" y="19"/>
                </a:lnTo>
                <a:lnTo>
                  <a:pt x="32" y="10"/>
                </a:lnTo>
                <a:lnTo>
                  <a:pt x="55" y="19"/>
                </a:lnTo>
                <a:lnTo>
                  <a:pt x="55" y="35"/>
                </a:lnTo>
                <a:lnTo>
                  <a:pt x="48" y="53"/>
                </a:lnTo>
                <a:lnTo>
                  <a:pt x="64" y="44"/>
                </a:lnTo>
                <a:lnTo>
                  <a:pt x="64" y="62"/>
                </a:lnTo>
                <a:lnTo>
                  <a:pt x="79" y="53"/>
                </a:lnTo>
                <a:lnTo>
                  <a:pt x="79" y="19"/>
                </a:lnTo>
                <a:lnTo>
                  <a:pt x="95" y="35"/>
                </a:lnTo>
                <a:lnTo>
                  <a:pt x="104" y="25"/>
                </a:lnTo>
                <a:lnTo>
                  <a:pt x="88" y="10"/>
                </a:lnTo>
                <a:lnTo>
                  <a:pt x="48" y="0"/>
                </a:lnTo>
              </a:path>
            </a:pathLst>
          </a:custGeom>
          <a:solidFill>
            <a:schemeClr val="accent5">
              <a:lumMod val="40000"/>
              <a:lumOff val="60000"/>
            </a:schemeClr>
          </a:solidFill>
          <a:ln w="12700" cap="rnd">
            <a:solidFill>
              <a:schemeClr val="bg2"/>
            </a:solidFill>
            <a:round/>
            <a:headEnd type="none" w="sm" len="sm"/>
            <a:tailEnd type="none" w="sm" len="sm"/>
          </a:ln>
        </p:spPr>
        <p:txBody>
          <a:bodyPr/>
          <a:lstStyle/>
          <a:p>
            <a:pPr eaLnBrk="0" hangingPunct="0"/>
            <a:endParaRPr lang="en-US"/>
          </a:p>
        </p:txBody>
      </p:sp>
      <p:sp>
        <p:nvSpPr>
          <p:cNvPr id="18" name="Freeform 1377"/>
          <p:cNvSpPr>
            <a:spLocks noChangeAspect="1"/>
          </p:cNvSpPr>
          <p:nvPr/>
        </p:nvSpPr>
        <p:spPr bwMode="auto">
          <a:xfrm>
            <a:off x="2211922" y="2302933"/>
            <a:ext cx="182415" cy="103717"/>
          </a:xfrm>
          <a:custGeom>
            <a:avLst/>
            <a:gdLst>
              <a:gd name="T0" fmla="*/ 90 w 96"/>
              <a:gd name="T1" fmla="*/ 38 h 52"/>
              <a:gd name="T2" fmla="*/ 82 w 96"/>
              <a:gd name="T3" fmla="*/ 38 h 52"/>
              <a:gd name="T4" fmla="*/ 58 w 96"/>
              <a:gd name="T5" fmla="*/ 38 h 52"/>
              <a:gd name="T6" fmla="*/ 50 w 96"/>
              <a:gd name="T7" fmla="*/ 31 h 52"/>
              <a:gd name="T8" fmla="*/ 46 w 96"/>
              <a:gd name="T9" fmla="*/ 38 h 52"/>
              <a:gd name="T10" fmla="*/ 46 w 96"/>
              <a:gd name="T11" fmla="*/ 31 h 52"/>
              <a:gd name="T12" fmla="*/ 24 w 96"/>
              <a:gd name="T13" fmla="*/ 38 h 52"/>
              <a:gd name="T14" fmla="*/ 16 w 96"/>
              <a:gd name="T15" fmla="*/ 31 h 52"/>
              <a:gd name="T16" fmla="*/ 0 w 96"/>
              <a:gd name="T17" fmla="*/ 38 h 52"/>
              <a:gd name="T18" fmla="*/ 31 w 96"/>
              <a:gd name="T19" fmla="*/ 20 h 52"/>
              <a:gd name="T20" fmla="*/ 50 w 96"/>
              <a:gd name="T21" fmla="*/ 0 h 52"/>
              <a:gd name="T22" fmla="*/ 65 w 96"/>
              <a:gd name="T23" fmla="*/ 8 h 52"/>
              <a:gd name="T24" fmla="*/ 74 w 96"/>
              <a:gd name="T25" fmla="*/ 20 h 52"/>
              <a:gd name="T26" fmla="*/ 82 w 96"/>
              <a:gd name="T27" fmla="*/ 20 h 52"/>
              <a:gd name="T28" fmla="*/ 90 w 96"/>
              <a:gd name="T29" fmla="*/ 38 h 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6"/>
              <a:gd name="T46" fmla="*/ 0 h 52"/>
              <a:gd name="T47" fmla="*/ 96 w 96"/>
              <a:gd name="T48" fmla="*/ 52 h 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6" h="52">
                <a:moveTo>
                  <a:pt x="95" y="51"/>
                </a:moveTo>
                <a:lnTo>
                  <a:pt x="87" y="51"/>
                </a:lnTo>
                <a:lnTo>
                  <a:pt x="63" y="51"/>
                </a:lnTo>
                <a:lnTo>
                  <a:pt x="55" y="41"/>
                </a:lnTo>
                <a:lnTo>
                  <a:pt x="46" y="51"/>
                </a:lnTo>
                <a:lnTo>
                  <a:pt x="46" y="41"/>
                </a:lnTo>
                <a:lnTo>
                  <a:pt x="24" y="51"/>
                </a:lnTo>
                <a:lnTo>
                  <a:pt x="16" y="41"/>
                </a:lnTo>
                <a:lnTo>
                  <a:pt x="0" y="51"/>
                </a:lnTo>
                <a:lnTo>
                  <a:pt x="31" y="25"/>
                </a:lnTo>
                <a:lnTo>
                  <a:pt x="55" y="0"/>
                </a:lnTo>
                <a:lnTo>
                  <a:pt x="70" y="9"/>
                </a:lnTo>
                <a:lnTo>
                  <a:pt x="79" y="25"/>
                </a:lnTo>
                <a:lnTo>
                  <a:pt x="87" y="25"/>
                </a:lnTo>
                <a:lnTo>
                  <a:pt x="95" y="51"/>
                </a:lnTo>
              </a:path>
            </a:pathLst>
          </a:custGeom>
          <a:solidFill>
            <a:schemeClr val="bg1">
              <a:lumMod val="50000"/>
            </a:schemeClr>
          </a:solidFill>
          <a:ln w="9525" cap="rnd">
            <a:solidFill>
              <a:schemeClr val="bg2"/>
            </a:solidFill>
            <a:round/>
            <a:headEnd type="none" w="sm" len="sm"/>
            <a:tailEnd type="none" w="sm" len="sm"/>
          </a:ln>
        </p:spPr>
        <p:txBody>
          <a:bodyPr/>
          <a:lstStyle/>
          <a:p>
            <a:pPr eaLnBrk="0" hangingPunct="0"/>
            <a:endParaRPr lang="en-US"/>
          </a:p>
        </p:txBody>
      </p:sp>
      <p:sp>
        <p:nvSpPr>
          <p:cNvPr id="19" name="Freeform 1378"/>
          <p:cNvSpPr>
            <a:spLocks noChangeAspect="1"/>
          </p:cNvSpPr>
          <p:nvPr/>
        </p:nvSpPr>
        <p:spPr bwMode="auto">
          <a:xfrm>
            <a:off x="2200401" y="2279650"/>
            <a:ext cx="186255" cy="110067"/>
          </a:xfrm>
          <a:custGeom>
            <a:avLst/>
            <a:gdLst>
              <a:gd name="T0" fmla="*/ 96 w 97"/>
              <a:gd name="T1" fmla="*/ 47 h 53"/>
              <a:gd name="T2" fmla="*/ 87 w 97"/>
              <a:gd name="T3" fmla="*/ 47 h 53"/>
              <a:gd name="T4" fmla="*/ 63 w 97"/>
              <a:gd name="T5" fmla="*/ 47 h 53"/>
              <a:gd name="T6" fmla="*/ 56 w 97"/>
              <a:gd name="T7" fmla="*/ 37 h 53"/>
              <a:gd name="T8" fmla="*/ 47 w 97"/>
              <a:gd name="T9" fmla="*/ 47 h 53"/>
              <a:gd name="T10" fmla="*/ 47 w 97"/>
              <a:gd name="T11" fmla="*/ 37 h 53"/>
              <a:gd name="T12" fmla="*/ 24 w 97"/>
              <a:gd name="T13" fmla="*/ 47 h 53"/>
              <a:gd name="T14" fmla="*/ 16 w 97"/>
              <a:gd name="T15" fmla="*/ 37 h 53"/>
              <a:gd name="T16" fmla="*/ 0 w 97"/>
              <a:gd name="T17" fmla="*/ 47 h 53"/>
              <a:gd name="T18" fmla="*/ 30 w 97"/>
              <a:gd name="T19" fmla="*/ 25 h 53"/>
              <a:gd name="T20" fmla="*/ 56 w 97"/>
              <a:gd name="T21" fmla="*/ 0 h 53"/>
              <a:gd name="T22" fmla="*/ 71 w 97"/>
              <a:gd name="T23" fmla="*/ 9 h 53"/>
              <a:gd name="T24" fmla="*/ 80 w 97"/>
              <a:gd name="T25" fmla="*/ 25 h 53"/>
              <a:gd name="T26" fmla="*/ 87 w 97"/>
              <a:gd name="T27" fmla="*/ 25 h 53"/>
              <a:gd name="T28" fmla="*/ 96 w 97"/>
              <a:gd name="T29" fmla="*/ 47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7"/>
              <a:gd name="T46" fmla="*/ 0 h 53"/>
              <a:gd name="T47" fmla="*/ 97 w 97"/>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7" h="53">
                <a:moveTo>
                  <a:pt x="96" y="52"/>
                </a:moveTo>
                <a:lnTo>
                  <a:pt x="87" y="52"/>
                </a:lnTo>
                <a:lnTo>
                  <a:pt x="63" y="52"/>
                </a:lnTo>
                <a:lnTo>
                  <a:pt x="56" y="42"/>
                </a:lnTo>
                <a:lnTo>
                  <a:pt x="47" y="52"/>
                </a:lnTo>
                <a:lnTo>
                  <a:pt x="47" y="42"/>
                </a:lnTo>
                <a:lnTo>
                  <a:pt x="24" y="52"/>
                </a:lnTo>
                <a:lnTo>
                  <a:pt x="16" y="42"/>
                </a:lnTo>
                <a:lnTo>
                  <a:pt x="0" y="52"/>
                </a:lnTo>
                <a:lnTo>
                  <a:pt x="30" y="25"/>
                </a:lnTo>
                <a:lnTo>
                  <a:pt x="56" y="0"/>
                </a:lnTo>
                <a:lnTo>
                  <a:pt x="71" y="9"/>
                </a:lnTo>
                <a:lnTo>
                  <a:pt x="80" y="25"/>
                </a:lnTo>
                <a:lnTo>
                  <a:pt x="87" y="25"/>
                </a:lnTo>
                <a:lnTo>
                  <a:pt x="96" y="52"/>
                </a:lnTo>
              </a:path>
            </a:pathLst>
          </a:custGeom>
          <a:solidFill>
            <a:schemeClr val="accent5">
              <a:lumMod val="40000"/>
              <a:lumOff val="60000"/>
            </a:schemeClr>
          </a:solidFill>
          <a:ln w="12700" cap="rnd">
            <a:solidFill>
              <a:schemeClr val="bg2"/>
            </a:solidFill>
            <a:round/>
            <a:headEnd type="none" w="sm" len="sm"/>
            <a:tailEnd type="none" w="sm" len="sm"/>
          </a:ln>
        </p:spPr>
        <p:txBody>
          <a:bodyPr/>
          <a:lstStyle/>
          <a:p>
            <a:pPr eaLnBrk="0" hangingPunct="0"/>
            <a:endParaRPr lang="en-US"/>
          </a:p>
        </p:txBody>
      </p:sp>
      <p:sp>
        <p:nvSpPr>
          <p:cNvPr id="20" name="Freeform 1379"/>
          <p:cNvSpPr>
            <a:spLocks noChangeAspect="1"/>
          </p:cNvSpPr>
          <p:nvPr/>
        </p:nvSpPr>
        <p:spPr bwMode="auto">
          <a:xfrm>
            <a:off x="2423140" y="2546350"/>
            <a:ext cx="111369" cy="50800"/>
          </a:xfrm>
          <a:custGeom>
            <a:avLst/>
            <a:gdLst>
              <a:gd name="T0" fmla="*/ 0 w 58"/>
              <a:gd name="T1" fmla="*/ 17 h 26"/>
              <a:gd name="T2" fmla="*/ 17 w 58"/>
              <a:gd name="T3" fmla="*/ 11 h 26"/>
              <a:gd name="T4" fmla="*/ 24 w 58"/>
              <a:gd name="T5" fmla="*/ 6 h 26"/>
              <a:gd name="T6" fmla="*/ 57 w 58"/>
              <a:gd name="T7" fmla="*/ 0 h 26"/>
              <a:gd name="T8" fmla="*/ 24 w 58"/>
              <a:gd name="T9" fmla="*/ 17 h 26"/>
              <a:gd name="T10" fmla="*/ 8 w 58"/>
              <a:gd name="T11" fmla="*/ 17 h 26"/>
              <a:gd name="T12" fmla="*/ 0 w 58"/>
              <a:gd name="T13" fmla="*/ 17 h 26"/>
              <a:gd name="T14" fmla="*/ 0 60000 65536"/>
              <a:gd name="T15" fmla="*/ 0 60000 65536"/>
              <a:gd name="T16" fmla="*/ 0 60000 65536"/>
              <a:gd name="T17" fmla="*/ 0 60000 65536"/>
              <a:gd name="T18" fmla="*/ 0 60000 65536"/>
              <a:gd name="T19" fmla="*/ 0 60000 65536"/>
              <a:gd name="T20" fmla="*/ 0 60000 65536"/>
              <a:gd name="T21" fmla="*/ 0 w 58"/>
              <a:gd name="T22" fmla="*/ 0 h 26"/>
              <a:gd name="T23" fmla="*/ 58 w 58"/>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26">
                <a:moveTo>
                  <a:pt x="0" y="25"/>
                </a:moveTo>
                <a:lnTo>
                  <a:pt x="17" y="16"/>
                </a:lnTo>
                <a:lnTo>
                  <a:pt x="24" y="7"/>
                </a:lnTo>
                <a:lnTo>
                  <a:pt x="57" y="0"/>
                </a:lnTo>
                <a:lnTo>
                  <a:pt x="24" y="25"/>
                </a:lnTo>
                <a:lnTo>
                  <a:pt x="8" y="25"/>
                </a:lnTo>
                <a:lnTo>
                  <a:pt x="0" y="25"/>
                </a:lnTo>
              </a:path>
            </a:pathLst>
          </a:custGeom>
          <a:solidFill>
            <a:schemeClr val="bg1">
              <a:lumMod val="50000"/>
            </a:schemeClr>
          </a:solidFill>
          <a:ln w="9525" cap="rnd">
            <a:solidFill>
              <a:schemeClr val="bg2"/>
            </a:solidFill>
            <a:round/>
            <a:headEnd type="none" w="sm" len="sm"/>
            <a:tailEnd type="none" w="sm" len="sm"/>
          </a:ln>
        </p:spPr>
        <p:txBody>
          <a:bodyPr/>
          <a:lstStyle/>
          <a:p>
            <a:pPr eaLnBrk="0" hangingPunct="0"/>
            <a:endParaRPr lang="en-US"/>
          </a:p>
        </p:txBody>
      </p:sp>
      <p:sp>
        <p:nvSpPr>
          <p:cNvPr id="21" name="Freeform 1380"/>
          <p:cNvSpPr>
            <a:spLocks noChangeAspect="1"/>
          </p:cNvSpPr>
          <p:nvPr/>
        </p:nvSpPr>
        <p:spPr bwMode="auto">
          <a:xfrm>
            <a:off x="2423140" y="2546350"/>
            <a:ext cx="111369" cy="50800"/>
          </a:xfrm>
          <a:custGeom>
            <a:avLst/>
            <a:gdLst>
              <a:gd name="T0" fmla="*/ 0 w 58"/>
              <a:gd name="T1" fmla="*/ 17 h 26"/>
              <a:gd name="T2" fmla="*/ 17 w 58"/>
              <a:gd name="T3" fmla="*/ 11 h 26"/>
              <a:gd name="T4" fmla="*/ 24 w 58"/>
              <a:gd name="T5" fmla="*/ 6 h 26"/>
              <a:gd name="T6" fmla="*/ 57 w 58"/>
              <a:gd name="T7" fmla="*/ 0 h 26"/>
              <a:gd name="T8" fmla="*/ 24 w 58"/>
              <a:gd name="T9" fmla="*/ 17 h 26"/>
              <a:gd name="T10" fmla="*/ 8 w 58"/>
              <a:gd name="T11" fmla="*/ 17 h 26"/>
              <a:gd name="T12" fmla="*/ 0 w 58"/>
              <a:gd name="T13" fmla="*/ 17 h 26"/>
              <a:gd name="T14" fmla="*/ 0 60000 65536"/>
              <a:gd name="T15" fmla="*/ 0 60000 65536"/>
              <a:gd name="T16" fmla="*/ 0 60000 65536"/>
              <a:gd name="T17" fmla="*/ 0 60000 65536"/>
              <a:gd name="T18" fmla="*/ 0 60000 65536"/>
              <a:gd name="T19" fmla="*/ 0 60000 65536"/>
              <a:gd name="T20" fmla="*/ 0 60000 65536"/>
              <a:gd name="T21" fmla="*/ 0 w 58"/>
              <a:gd name="T22" fmla="*/ 0 h 26"/>
              <a:gd name="T23" fmla="*/ 58 w 58"/>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26">
                <a:moveTo>
                  <a:pt x="0" y="25"/>
                </a:moveTo>
                <a:lnTo>
                  <a:pt x="17" y="16"/>
                </a:lnTo>
                <a:lnTo>
                  <a:pt x="24" y="7"/>
                </a:lnTo>
                <a:lnTo>
                  <a:pt x="57" y="0"/>
                </a:lnTo>
                <a:lnTo>
                  <a:pt x="24" y="25"/>
                </a:lnTo>
                <a:lnTo>
                  <a:pt x="8" y="25"/>
                </a:lnTo>
                <a:lnTo>
                  <a:pt x="0" y="25"/>
                </a:lnTo>
              </a:path>
            </a:pathLst>
          </a:custGeom>
          <a:solidFill>
            <a:schemeClr val="bg1">
              <a:lumMod val="50000"/>
            </a:schemeClr>
          </a:solidFill>
          <a:ln w="12700" cap="rnd">
            <a:solidFill>
              <a:schemeClr val="bg2"/>
            </a:solidFill>
            <a:round/>
            <a:headEnd type="none" w="sm" len="sm"/>
            <a:tailEnd type="none" w="sm" len="sm"/>
          </a:ln>
        </p:spPr>
        <p:txBody>
          <a:bodyPr/>
          <a:lstStyle/>
          <a:p>
            <a:pPr eaLnBrk="0" hangingPunct="0"/>
            <a:endParaRPr lang="en-US"/>
          </a:p>
        </p:txBody>
      </p:sp>
      <p:sp>
        <p:nvSpPr>
          <p:cNvPr id="22" name="Freeform 1381"/>
          <p:cNvSpPr>
            <a:spLocks noChangeAspect="1"/>
          </p:cNvSpPr>
          <p:nvPr/>
        </p:nvSpPr>
        <p:spPr bwMode="auto">
          <a:xfrm>
            <a:off x="2530669" y="2489200"/>
            <a:ext cx="63365" cy="35983"/>
          </a:xfrm>
          <a:custGeom>
            <a:avLst/>
            <a:gdLst>
              <a:gd name="T0" fmla="*/ 0 w 33"/>
              <a:gd name="T1" fmla="*/ 12 h 18"/>
              <a:gd name="T2" fmla="*/ 0 w 33"/>
              <a:gd name="T3" fmla="*/ 8 h 18"/>
              <a:gd name="T4" fmla="*/ 22 w 33"/>
              <a:gd name="T5" fmla="*/ 8 h 18"/>
              <a:gd name="T6" fmla="*/ 32 w 33"/>
              <a:gd name="T7" fmla="*/ 0 h 18"/>
              <a:gd name="T8" fmla="*/ 32 w 33"/>
              <a:gd name="T9" fmla="*/ 12 h 18"/>
              <a:gd name="T10" fmla="*/ 0 w 33"/>
              <a:gd name="T11" fmla="*/ 12 h 18"/>
              <a:gd name="T12" fmla="*/ 0 60000 65536"/>
              <a:gd name="T13" fmla="*/ 0 60000 65536"/>
              <a:gd name="T14" fmla="*/ 0 60000 65536"/>
              <a:gd name="T15" fmla="*/ 0 60000 65536"/>
              <a:gd name="T16" fmla="*/ 0 60000 65536"/>
              <a:gd name="T17" fmla="*/ 0 60000 65536"/>
              <a:gd name="T18" fmla="*/ 0 w 33"/>
              <a:gd name="T19" fmla="*/ 0 h 18"/>
              <a:gd name="T20" fmla="*/ 33 w 33"/>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33" h="18">
                <a:moveTo>
                  <a:pt x="0" y="17"/>
                </a:moveTo>
                <a:lnTo>
                  <a:pt x="0" y="8"/>
                </a:lnTo>
                <a:lnTo>
                  <a:pt x="22" y="8"/>
                </a:lnTo>
                <a:lnTo>
                  <a:pt x="32" y="0"/>
                </a:lnTo>
                <a:lnTo>
                  <a:pt x="32" y="17"/>
                </a:lnTo>
                <a:lnTo>
                  <a:pt x="0" y="17"/>
                </a:lnTo>
              </a:path>
            </a:pathLst>
          </a:custGeom>
          <a:solidFill>
            <a:schemeClr val="bg1">
              <a:lumMod val="50000"/>
            </a:schemeClr>
          </a:solidFill>
          <a:ln w="9525" cap="rnd">
            <a:solidFill>
              <a:schemeClr val="bg2"/>
            </a:solidFill>
            <a:round/>
            <a:headEnd type="none" w="sm" len="sm"/>
            <a:tailEnd type="none" w="sm" len="sm"/>
          </a:ln>
        </p:spPr>
        <p:txBody>
          <a:bodyPr/>
          <a:lstStyle/>
          <a:p>
            <a:pPr eaLnBrk="0" hangingPunct="0"/>
            <a:endParaRPr lang="en-US"/>
          </a:p>
        </p:txBody>
      </p:sp>
      <p:sp>
        <p:nvSpPr>
          <p:cNvPr id="23" name="Freeform 1382"/>
          <p:cNvSpPr>
            <a:spLocks noChangeAspect="1"/>
          </p:cNvSpPr>
          <p:nvPr/>
        </p:nvSpPr>
        <p:spPr bwMode="auto">
          <a:xfrm>
            <a:off x="2530669" y="2489200"/>
            <a:ext cx="63365" cy="35983"/>
          </a:xfrm>
          <a:custGeom>
            <a:avLst/>
            <a:gdLst>
              <a:gd name="T0" fmla="*/ 0 w 33"/>
              <a:gd name="T1" fmla="*/ 12 h 18"/>
              <a:gd name="T2" fmla="*/ 0 w 33"/>
              <a:gd name="T3" fmla="*/ 8 h 18"/>
              <a:gd name="T4" fmla="*/ 22 w 33"/>
              <a:gd name="T5" fmla="*/ 8 h 18"/>
              <a:gd name="T6" fmla="*/ 32 w 33"/>
              <a:gd name="T7" fmla="*/ 0 h 18"/>
              <a:gd name="T8" fmla="*/ 32 w 33"/>
              <a:gd name="T9" fmla="*/ 12 h 18"/>
              <a:gd name="T10" fmla="*/ 0 w 33"/>
              <a:gd name="T11" fmla="*/ 12 h 18"/>
              <a:gd name="T12" fmla="*/ 0 60000 65536"/>
              <a:gd name="T13" fmla="*/ 0 60000 65536"/>
              <a:gd name="T14" fmla="*/ 0 60000 65536"/>
              <a:gd name="T15" fmla="*/ 0 60000 65536"/>
              <a:gd name="T16" fmla="*/ 0 60000 65536"/>
              <a:gd name="T17" fmla="*/ 0 60000 65536"/>
              <a:gd name="T18" fmla="*/ 0 w 33"/>
              <a:gd name="T19" fmla="*/ 0 h 18"/>
              <a:gd name="T20" fmla="*/ 33 w 33"/>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33" h="18">
                <a:moveTo>
                  <a:pt x="0" y="17"/>
                </a:moveTo>
                <a:lnTo>
                  <a:pt x="0" y="8"/>
                </a:lnTo>
                <a:lnTo>
                  <a:pt x="22" y="8"/>
                </a:lnTo>
                <a:lnTo>
                  <a:pt x="32" y="0"/>
                </a:lnTo>
                <a:lnTo>
                  <a:pt x="32" y="17"/>
                </a:lnTo>
                <a:lnTo>
                  <a:pt x="0" y="17"/>
                </a:lnTo>
              </a:path>
            </a:pathLst>
          </a:custGeom>
          <a:solidFill>
            <a:schemeClr val="bg1">
              <a:lumMod val="50000"/>
            </a:schemeClr>
          </a:solidFill>
          <a:ln w="12700" cap="rnd">
            <a:solidFill>
              <a:schemeClr val="bg2"/>
            </a:solidFill>
            <a:round/>
            <a:headEnd type="none" w="sm" len="sm"/>
            <a:tailEnd type="none" w="sm" len="sm"/>
          </a:ln>
        </p:spPr>
        <p:txBody>
          <a:bodyPr/>
          <a:lstStyle/>
          <a:p>
            <a:pPr eaLnBrk="0" hangingPunct="0"/>
            <a:endParaRPr lang="en-US"/>
          </a:p>
        </p:txBody>
      </p:sp>
      <p:sp>
        <p:nvSpPr>
          <p:cNvPr id="24" name="Freeform 1383"/>
          <p:cNvSpPr>
            <a:spLocks noChangeAspect="1"/>
          </p:cNvSpPr>
          <p:nvPr/>
        </p:nvSpPr>
        <p:spPr bwMode="auto">
          <a:xfrm>
            <a:off x="2653761" y="3970867"/>
            <a:ext cx="201617" cy="1231900"/>
          </a:xfrm>
          <a:custGeom>
            <a:avLst/>
            <a:gdLst>
              <a:gd name="T0" fmla="*/ 79 w 105"/>
              <a:gd name="T1" fmla="*/ 0 h 615"/>
              <a:gd name="T2" fmla="*/ 86 w 105"/>
              <a:gd name="T3" fmla="*/ 24 h 615"/>
              <a:gd name="T4" fmla="*/ 104 w 105"/>
              <a:gd name="T5" fmla="*/ 59 h 615"/>
              <a:gd name="T6" fmla="*/ 86 w 105"/>
              <a:gd name="T7" fmla="*/ 77 h 615"/>
              <a:gd name="T8" fmla="*/ 79 w 105"/>
              <a:gd name="T9" fmla="*/ 116 h 615"/>
              <a:gd name="T10" fmla="*/ 70 w 105"/>
              <a:gd name="T11" fmla="*/ 181 h 615"/>
              <a:gd name="T12" fmla="*/ 64 w 105"/>
              <a:gd name="T13" fmla="*/ 214 h 615"/>
              <a:gd name="T14" fmla="*/ 55 w 105"/>
              <a:gd name="T15" fmla="*/ 246 h 615"/>
              <a:gd name="T16" fmla="*/ 46 w 105"/>
              <a:gd name="T17" fmla="*/ 285 h 615"/>
              <a:gd name="T18" fmla="*/ 46 w 105"/>
              <a:gd name="T19" fmla="*/ 324 h 615"/>
              <a:gd name="T20" fmla="*/ 55 w 105"/>
              <a:gd name="T21" fmla="*/ 331 h 615"/>
              <a:gd name="T22" fmla="*/ 39 w 105"/>
              <a:gd name="T23" fmla="*/ 368 h 615"/>
              <a:gd name="T24" fmla="*/ 30 w 105"/>
              <a:gd name="T25" fmla="*/ 402 h 615"/>
              <a:gd name="T26" fmla="*/ 30 w 105"/>
              <a:gd name="T27" fmla="*/ 419 h 615"/>
              <a:gd name="T28" fmla="*/ 39 w 105"/>
              <a:gd name="T29" fmla="*/ 433 h 615"/>
              <a:gd name="T30" fmla="*/ 70 w 105"/>
              <a:gd name="T31" fmla="*/ 440 h 615"/>
              <a:gd name="T32" fmla="*/ 86 w 105"/>
              <a:gd name="T33" fmla="*/ 447 h 615"/>
              <a:gd name="T34" fmla="*/ 64 w 105"/>
              <a:gd name="T35" fmla="*/ 453 h 615"/>
              <a:gd name="T36" fmla="*/ 55 w 105"/>
              <a:gd name="T37" fmla="*/ 466 h 615"/>
              <a:gd name="T38" fmla="*/ 55 w 105"/>
              <a:gd name="T39" fmla="*/ 459 h 615"/>
              <a:gd name="T40" fmla="*/ 39 w 105"/>
              <a:gd name="T41" fmla="*/ 459 h 615"/>
              <a:gd name="T42" fmla="*/ 30 w 105"/>
              <a:gd name="T43" fmla="*/ 447 h 615"/>
              <a:gd name="T44" fmla="*/ 15 w 105"/>
              <a:gd name="T45" fmla="*/ 440 h 615"/>
              <a:gd name="T46" fmla="*/ 6 w 105"/>
              <a:gd name="T47" fmla="*/ 440 h 615"/>
              <a:gd name="T48" fmla="*/ 15 w 105"/>
              <a:gd name="T49" fmla="*/ 427 h 615"/>
              <a:gd name="T50" fmla="*/ 15 w 105"/>
              <a:gd name="T51" fmla="*/ 427 h 615"/>
              <a:gd name="T52" fmla="*/ 15 w 105"/>
              <a:gd name="T53" fmla="*/ 427 h 615"/>
              <a:gd name="T54" fmla="*/ 15 w 105"/>
              <a:gd name="T55" fmla="*/ 408 h 615"/>
              <a:gd name="T56" fmla="*/ 0 w 105"/>
              <a:gd name="T57" fmla="*/ 402 h 615"/>
              <a:gd name="T58" fmla="*/ 6 w 105"/>
              <a:gd name="T59" fmla="*/ 376 h 615"/>
              <a:gd name="T60" fmla="*/ 15 w 105"/>
              <a:gd name="T61" fmla="*/ 381 h 615"/>
              <a:gd name="T62" fmla="*/ 6 w 105"/>
              <a:gd name="T63" fmla="*/ 356 h 615"/>
              <a:gd name="T64" fmla="*/ 6 w 105"/>
              <a:gd name="T65" fmla="*/ 343 h 615"/>
              <a:gd name="T66" fmla="*/ 15 w 105"/>
              <a:gd name="T67" fmla="*/ 324 h 615"/>
              <a:gd name="T68" fmla="*/ 21 w 105"/>
              <a:gd name="T69" fmla="*/ 331 h 615"/>
              <a:gd name="T70" fmla="*/ 39 w 105"/>
              <a:gd name="T71" fmla="*/ 285 h 615"/>
              <a:gd name="T72" fmla="*/ 21 w 105"/>
              <a:gd name="T73" fmla="*/ 277 h 615"/>
              <a:gd name="T74" fmla="*/ 30 w 105"/>
              <a:gd name="T75" fmla="*/ 251 h 615"/>
              <a:gd name="T76" fmla="*/ 30 w 105"/>
              <a:gd name="T77" fmla="*/ 227 h 615"/>
              <a:gd name="T78" fmla="*/ 46 w 105"/>
              <a:gd name="T79" fmla="*/ 149 h 615"/>
              <a:gd name="T80" fmla="*/ 55 w 105"/>
              <a:gd name="T81" fmla="*/ 122 h 615"/>
              <a:gd name="T82" fmla="*/ 64 w 105"/>
              <a:gd name="T83" fmla="*/ 59 h 615"/>
              <a:gd name="T84" fmla="*/ 64 w 105"/>
              <a:gd name="T85" fmla="*/ 8 h 61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5"/>
              <a:gd name="T130" fmla="*/ 0 h 615"/>
              <a:gd name="T131" fmla="*/ 105 w 105"/>
              <a:gd name="T132" fmla="*/ 615 h 61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5" h="615">
                <a:moveTo>
                  <a:pt x="64" y="8"/>
                </a:moveTo>
                <a:lnTo>
                  <a:pt x="79" y="0"/>
                </a:lnTo>
                <a:lnTo>
                  <a:pt x="86" y="25"/>
                </a:lnTo>
                <a:lnTo>
                  <a:pt x="86" y="32"/>
                </a:lnTo>
                <a:lnTo>
                  <a:pt x="95" y="77"/>
                </a:lnTo>
                <a:lnTo>
                  <a:pt x="104" y="77"/>
                </a:lnTo>
                <a:lnTo>
                  <a:pt x="104" y="94"/>
                </a:lnTo>
                <a:lnTo>
                  <a:pt x="86" y="101"/>
                </a:lnTo>
                <a:lnTo>
                  <a:pt x="95" y="127"/>
                </a:lnTo>
                <a:lnTo>
                  <a:pt x="79" y="153"/>
                </a:lnTo>
                <a:lnTo>
                  <a:pt x="64" y="204"/>
                </a:lnTo>
                <a:lnTo>
                  <a:pt x="70" y="238"/>
                </a:lnTo>
                <a:lnTo>
                  <a:pt x="64" y="265"/>
                </a:lnTo>
                <a:lnTo>
                  <a:pt x="64" y="282"/>
                </a:lnTo>
                <a:lnTo>
                  <a:pt x="55" y="289"/>
                </a:lnTo>
                <a:lnTo>
                  <a:pt x="55" y="325"/>
                </a:lnTo>
                <a:lnTo>
                  <a:pt x="46" y="341"/>
                </a:lnTo>
                <a:lnTo>
                  <a:pt x="46" y="375"/>
                </a:lnTo>
                <a:lnTo>
                  <a:pt x="46" y="394"/>
                </a:lnTo>
                <a:lnTo>
                  <a:pt x="46" y="426"/>
                </a:lnTo>
                <a:lnTo>
                  <a:pt x="55" y="426"/>
                </a:lnTo>
                <a:lnTo>
                  <a:pt x="55" y="436"/>
                </a:lnTo>
                <a:lnTo>
                  <a:pt x="46" y="468"/>
                </a:lnTo>
                <a:lnTo>
                  <a:pt x="39" y="485"/>
                </a:lnTo>
                <a:lnTo>
                  <a:pt x="39" y="503"/>
                </a:lnTo>
                <a:lnTo>
                  <a:pt x="30" y="529"/>
                </a:lnTo>
                <a:lnTo>
                  <a:pt x="30" y="547"/>
                </a:lnTo>
                <a:lnTo>
                  <a:pt x="30" y="553"/>
                </a:lnTo>
                <a:lnTo>
                  <a:pt x="39" y="547"/>
                </a:lnTo>
                <a:lnTo>
                  <a:pt x="39" y="571"/>
                </a:lnTo>
                <a:lnTo>
                  <a:pt x="46" y="579"/>
                </a:lnTo>
                <a:lnTo>
                  <a:pt x="70" y="579"/>
                </a:lnTo>
                <a:lnTo>
                  <a:pt x="86" y="579"/>
                </a:lnTo>
                <a:lnTo>
                  <a:pt x="86" y="589"/>
                </a:lnTo>
                <a:lnTo>
                  <a:pt x="79" y="589"/>
                </a:lnTo>
                <a:lnTo>
                  <a:pt x="64" y="597"/>
                </a:lnTo>
                <a:lnTo>
                  <a:pt x="64" y="614"/>
                </a:lnTo>
                <a:lnTo>
                  <a:pt x="55" y="614"/>
                </a:lnTo>
                <a:lnTo>
                  <a:pt x="46" y="605"/>
                </a:lnTo>
                <a:lnTo>
                  <a:pt x="55" y="605"/>
                </a:lnTo>
                <a:lnTo>
                  <a:pt x="55" y="597"/>
                </a:lnTo>
                <a:lnTo>
                  <a:pt x="39" y="605"/>
                </a:lnTo>
                <a:lnTo>
                  <a:pt x="30" y="597"/>
                </a:lnTo>
                <a:lnTo>
                  <a:pt x="30" y="589"/>
                </a:lnTo>
                <a:lnTo>
                  <a:pt x="21" y="589"/>
                </a:lnTo>
                <a:lnTo>
                  <a:pt x="15" y="579"/>
                </a:lnTo>
                <a:lnTo>
                  <a:pt x="15" y="589"/>
                </a:lnTo>
                <a:lnTo>
                  <a:pt x="6" y="579"/>
                </a:lnTo>
                <a:lnTo>
                  <a:pt x="6" y="571"/>
                </a:lnTo>
                <a:lnTo>
                  <a:pt x="15" y="563"/>
                </a:lnTo>
                <a:lnTo>
                  <a:pt x="15" y="553"/>
                </a:lnTo>
                <a:lnTo>
                  <a:pt x="15" y="563"/>
                </a:lnTo>
                <a:lnTo>
                  <a:pt x="6" y="571"/>
                </a:lnTo>
                <a:lnTo>
                  <a:pt x="15" y="563"/>
                </a:lnTo>
                <a:lnTo>
                  <a:pt x="15" y="553"/>
                </a:lnTo>
                <a:lnTo>
                  <a:pt x="15" y="537"/>
                </a:lnTo>
                <a:lnTo>
                  <a:pt x="6" y="537"/>
                </a:lnTo>
                <a:lnTo>
                  <a:pt x="0" y="529"/>
                </a:lnTo>
                <a:lnTo>
                  <a:pt x="0" y="520"/>
                </a:lnTo>
                <a:lnTo>
                  <a:pt x="6" y="495"/>
                </a:lnTo>
                <a:lnTo>
                  <a:pt x="6" y="485"/>
                </a:lnTo>
                <a:lnTo>
                  <a:pt x="15" y="503"/>
                </a:lnTo>
                <a:lnTo>
                  <a:pt x="21" y="478"/>
                </a:lnTo>
                <a:lnTo>
                  <a:pt x="6" y="468"/>
                </a:lnTo>
                <a:lnTo>
                  <a:pt x="0" y="468"/>
                </a:lnTo>
                <a:lnTo>
                  <a:pt x="6" y="452"/>
                </a:lnTo>
                <a:lnTo>
                  <a:pt x="15" y="452"/>
                </a:lnTo>
                <a:lnTo>
                  <a:pt x="15" y="426"/>
                </a:lnTo>
                <a:lnTo>
                  <a:pt x="21" y="416"/>
                </a:lnTo>
                <a:lnTo>
                  <a:pt x="21" y="436"/>
                </a:lnTo>
                <a:lnTo>
                  <a:pt x="39" y="383"/>
                </a:lnTo>
                <a:lnTo>
                  <a:pt x="39" y="375"/>
                </a:lnTo>
                <a:lnTo>
                  <a:pt x="30" y="375"/>
                </a:lnTo>
                <a:lnTo>
                  <a:pt x="21" y="367"/>
                </a:lnTo>
                <a:lnTo>
                  <a:pt x="21" y="341"/>
                </a:lnTo>
                <a:lnTo>
                  <a:pt x="30" y="331"/>
                </a:lnTo>
                <a:lnTo>
                  <a:pt x="21" y="307"/>
                </a:lnTo>
                <a:lnTo>
                  <a:pt x="30" y="299"/>
                </a:lnTo>
                <a:lnTo>
                  <a:pt x="55" y="220"/>
                </a:lnTo>
                <a:lnTo>
                  <a:pt x="46" y="196"/>
                </a:lnTo>
                <a:lnTo>
                  <a:pt x="55" y="180"/>
                </a:lnTo>
                <a:lnTo>
                  <a:pt x="55" y="161"/>
                </a:lnTo>
                <a:lnTo>
                  <a:pt x="64" y="127"/>
                </a:lnTo>
                <a:lnTo>
                  <a:pt x="64" y="77"/>
                </a:lnTo>
                <a:lnTo>
                  <a:pt x="70" y="51"/>
                </a:lnTo>
                <a:lnTo>
                  <a:pt x="64" y="8"/>
                </a:lnTo>
              </a:path>
            </a:pathLst>
          </a:custGeom>
          <a:solidFill>
            <a:schemeClr val="bg1">
              <a:lumMod val="50000"/>
            </a:schemeClr>
          </a:solidFill>
          <a:ln w="9525" cap="rnd">
            <a:solidFill>
              <a:schemeClr val="bg2"/>
            </a:solidFill>
            <a:round/>
            <a:headEnd type="none" w="sm" len="sm"/>
            <a:tailEnd type="none" w="sm" len="sm"/>
          </a:ln>
        </p:spPr>
        <p:txBody>
          <a:bodyPr/>
          <a:lstStyle/>
          <a:p>
            <a:pPr eaLnBrk="0" hangingPunct="0"/>
            <a:endParaRPr lang="en-US"/>
          </a:p>
        </p:txBody>
      </p:sp>
      <p:sp>
        <p:nvSpPr>
          <p:cNvPr id="25" name="Freeform 1384"/>
          <p:cNvSpPr>
            <a:spLocks noChangeAspect="1"/>
          </p:cNvSpPr>
          <p:nvPr/>
        </p:nvSpPr>
        <p:spPr bwMode="auto">
          <a:xfrm>
            <a:off x="2653761" y="3970867"/>
            <a:ext cx="201617" cy="1231900"/>
          </a:xfrm>
          <a:custGeom>
            <a:avLst/>
            <a:gdLst>
              <a:gd name="T0" fmla="*/ 79 w 105"/>
              <a:gd name="T1" fmla="*/ 0 h 615"/>
              <a:gd name="T2" fmla="*/ 86 w 105"/>
              <a:gd name="T3" fmla="*/ 24 h 615"/>
              <a:gd name="T4" fmla="*/ 104 w 105"/>
              <a:gd name="T5" fmla="*/ 59 h 615"/>
              <a:gd name="T6" fmla="*/ 86 w 105"/>
              <a:gd name="T7" fmla="*/ 77 h 615"/>
              <a:gd name="T8" fmla="*/ 79 w 105"/>
              <a:gd name="T9" fmla="*/ 116 h 615"/>
              <a:gd name="T10" fmla="*/ 70 w 105"/>
              <a:gd name="T11" fmla="*/ 181 h 615"/>
              <a:gd name="T12" fmla="*/ 64 w 105"/>
              <a:gd name="T13" fmla="*/ 214 h 615"/>
              <a:gd name="T14" fmla="*/ 55 w 105"/>
              <a:gd name="T15" fmla="*/ 246 h 615"/>
              <a:gd name="T16" fmla="*/ 46 w 105"/>
              <a:gd name="T17" fmla="*/ 285 h 615"/>
              <a:gd name="T18" fmla="*/ 46 w 105"/>
              <a:gd name="T19" fmla="*/ 324 h 615"/>
              <a:gd name="T20" fmla="*/ 55 w 105"/>
              <a:gd name="T21" fmla="*/ 331 h 615"/>
              <a:gd name="T22" fmla="*/ 39 w 105"/>
              <a:gd name="T23" fmla="*/ 368 h 615"/>
              <a:gd name="T24" fmla="*/ 30 w 105"/>
              <a:gd name="T25" fmla="*/ 402 h 615"/>
              <a:gd name="T26" fmla="*/ 30 w 105"/>
              <a:gd name="T27" fmla="*/ 419 h 615"/>
              <a:gd name="T28" fmla="*/ 39 w 105"/>
              <a:gd name="T29" fmla="*/ 433 h 615"/>
              <a:gd name="T30" fmla="*/ 70 w 105"/>
              <a:gd name="T31" fmla="*/ 440 h 615"/>
              <a:gd name="T32" fmla="*/ 86 w 105"/>
              <a:gd name="T33" fmla="*/ 447 h 615"/>
              <a:gd name="T34" fmla="*/ 64 w 105"/>
              <a:gd name="T35" fmla="*/ 453 h 615"/>
              <a:gd name="T36" fmla="*/ 55 w 105"/>
              <a:gd name="T37" fmla="*/ 466 h 615"/>
              <a:gd name="T38" fmla="*/ 55 w 105"/>
              <a:gd name="T39" fmla="*/ 459 h 615"/>
              <a:gd name="T40" fmla="*/ 39 w 105"/>
              <a:gd name="T41" fmla="*/ 459 h 615"/>
              <a:gd name="T42" fmla="*/ 30 w 105"/>
              <a:gd name="T43" fmla="*/ 447 h 615"/>
              <a:gd name="T44" fmla="*/ 15 w 105"/>
              <a:gd name="T45" fmla="*/ 440 h 615"/>
              <a:gd name="T46" fmla="*/ 6 w 105"/>
              <a:gd name="T47" fmla="*/ 440 h 615"/>
              <a:gd name="T48" fmla="*/ 15 w 105"/>
              <a:gd name="T49" fmla="*/ 427 h 615"/>
              <a:gd name="T50" fmla="*/ 15 w 105"/>
              <a:gd name="T51" fmla="*/ 427 h 615"/>
              <a:gd name="T52" fmla="*/ 15 w 105"/>
              <a:gd name="T53" fmla="*/ 427 h 615"/>
              <a:gd name="T54" fmla="*/ 15 w 105"/>
              <a:gd name="T55" fmla="*/ 408 h 615"/>
              <a:gd name="T56" fmla="*/ 0 w 105"/>
              <a:gd name="T57" fmla="*/ 402 h 615"/>
              <a:gd name="T58" fmla="*/ 6 w 105"/>
              <a:gd name="T59" fmla="*/ 376 h 615"/>
              <a:gd name="T60" fmla="*/ 15 w 105"/>
              <a:gd name="T61" fmla="*/ 381 h 615"/>
              <a:gd name="T62" fmla="*/ 6 w 105"/>
              <a:gd name="T63" fmla="*/ 356 h 615"/>
              <a:gd name="T64" fmla="*/ 6 w 105"/>
              <a:gd name="T65" fmla="*/ 343 h 615"/>
              <a:gd name="T66" fmla="*/ 15 w 105"/>
              <a:gd name="T67" fmla="*/ 324 h 615"/>
              <a:gd name="T68" fmla="*/ 21 w 105"/>
              <a:gd name="T69" fmla="*/ 331 h 615"/>
              <a:gd name="T70" fmla="*/ 39 w 105"/>
              <a:gd name="T71" fmla="*/ 285 h 615"/>
              <a:gd name="T72" fmla="*/ 21 w 105"/>
              <a:gd name="T73" fmla="*/ 277 h 615"/>
              <a:gd name="T74" fmla="*/ 30 w 105"/>
              <a:gd name="T75" fmla="*/ 251 h 615"/>
              <a:gd name="T76" fmla="*/ 30 w 105"/>
              <a:gd name="T77" fmla="*/ 227 h 615"/>
              <a:gd name="T78" fmla="*/ 46 w 105"/>
              <a:gd name="T79" fmla="*/ 149 h 615"/>
              <a:gd name="T80" fmla="*/ 55 w 105"/>
              <a:gd name="T81" fmla="*/ 122 h 615"/>
              <a:gd name="T82" fmla="*/ 64 w 105"/>
              <a:gd name="T83" fmla="*/ 59 h 615"/>
              <a:gd name="T84" fmla="*/ 64 w 105"/>
              <a:gd name="T85" fmla="*/ 8 h 61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5"/>
              <a:gd name="T130" fmla="*/ 0 h 615"/>
              <a:gd name="T131" fmla="*/ 105 w 105"/>
              <a:gd name="T132" fmla="*/ 615 h 61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5" h="615">
                <a:moveTo>
                  <a:pt x="64" y="8"/>
                </a:moveTo>
                <a:lnTo>
                  <a:pt x="79" y="0"/>
                </a:lnTo>
                <a:lnTo>
                  <a:pt x="86" y="25"/>
                </a:lnTo>
                <a:lnTo>
                  <a:pt x="86" y="32"/>
                </a:lnTo>
                <a:lnTo>
                  <a:pt x="95" y="77"/>
                </a:lnTo>
                <a:lnTo>
                  <a:pt x="104" y="77"/>
                </a:lnTo>
                <a:lnTo>
                  <a:pt x="104" y="94"/>
                </a:lnTo>
                <a:lnTo>
                  <a:pt x="86" y="101"/>
                </a:lnTo>
                <a:lnTo>
                  <a:pt x="95" y="127"/>
                </a:lnTo>
                <a:lnTo>
                  <a:pt x="79" y="153"/>
                </a:lnTo>
                <a:lnTo>
                  <a:pt x="64" y="204"/>
                </a:lnTo>
                <a:lnTo>
                  <a:pt x="70" y="238"/>
                </a:lnTo>
                <a:lnTo>
                  <a:pt x="64" y="265"/>
                </a:lnTo>
                <a:lnTo>
                  <a:pt x="64" y="282"/>
                </a:lnTo>
                <a:lnTo>
                  <a:pt x="55" y="289"/>
                </a:lnTo>
                <a:lnTo>
                  <a:pt x="55" y="325"/>
                </a:lnTo>
                <a:lnTo>
                  <a:pt x="46" y="341"/>
                </a:lnTo>
                <a:lnTo>
                  <a:pt x="46" y="375"/>
                </a:lnTo>
                <a:lnTo>
                  <a:pt x="46" y="394"/>
                </a:lnTo>
                <a:lnTo>
                  <a:pt x="46" y="426"/>
                </a:lnTo>
                <a:lnTo>
                  <a:pt x="55" y="426"/>
                </a:lnTo>
                <a:lnTo>
                  <a:pt x="55" y="436"/>
                </a:lnTo>
                <a:lnTo>
                  <a:pt x="46" y="468"/>
                </a:lnTo>
                <a:lnTo>
                  <a:pt x="39" y="485"/>
                </a:lnTo>
                <a:lnTo>
                  <a:pt x="39" y="503"/>
                </a:lnTo>
                <a:lnTo>
                  <a:pt x="30" y="529"/>
                </a:lnTo>
                <a:lnTo>
                  <a:pt x="30" y="547"/>
                </a:lnTo>
                <a:lnTo>
                  <a:pt x="30" y="553"/>
                </a:lnTo>
                <a:lnTo>
                  <a:pt x="39" y="547"/>
                </a:lnTo>
                <a:lnTo>
                  <a:pt x="39" y="571"/>
                </a:lnTo>
                <a:lnTo>
                  <a:pt x="46" y="579"/>
                </a:lnTo>
                <a:lnTo>
                  <a:pt x="70" y="579"/>
                </a:lnTo>
                <a:lnTo>
                  <a:pt x="86" y="579"/>
                </a:lnTo>
                <a:lnTo>
                  <a:pt x="86" y="589"/>
                </a:lnTo>
                <a:lnTo>
                  <a:pt x="79" y="589"/>
                </a:lnTo>
                <a:lnTo>
                  <a:pt x="64" y="597"/>
                </a:lnTo>
                <a:lnTo>
                  <a:pt x="64" y="614"/>
                </a:lnTo>
                <a:lnTo>
                  <a:pt x="55" y="614"/>
                </a:lnTo>
                <a:lnTo>
                  <a:pt x="46" y="605"/>
                </a:lnTo>
                <a:lnTo>
                  <a:pt x="55" y="605"/>
                </a:lnTo>
                <a:lnTo>
                  <a:pt x="55" y="597"/>
                </a:lnTo>
                <a:lnTo>
                  <a:pt x="39" y="605"/>
                </a:lnTo>
                <a:lnTo>
                  <a:pt x="30" y="597"/>
                </a:lnTo>
                <a:lnTo>
                  <a:pt x="30" y="589"/>
                </a:lnTo>
                <a:lnTo>
                  <a:pt x="21" y="589"/>
                </a:lnTo>
                <a:lnTo>
                  <a:pt x="15" y="579"/>
                </a:lnTo>
                <a:lnTo>
                  <a:pt x="15" y="589"/>
                </a:lnTo>
                <a:lnTo>
                  <a:pt x="6" y="579"/>
                </a:lnTo>
                <a:lnTo>
                  <a:pt x="6" y="571"/>
                </a:lnTo>
                <a:lnTo>
                  <a:pt x="15" y="563"/>
                </a:lnTo>
                <a:lnTo>
                  <a:pt x="15" y="553"/>
                </a:lnTo>
                <a:lnTo>
                  <a:pt x="15" y="563"/>
                </a:lnTo>
                <a:lnTo>
                  <a:pt x="6" y="571"/>
                </a:lnTo>
                <a:lnTo>
                  <a:pt x="15" y="563"/>
                </a:lnTo>
                <a:lnTo>
                  <a:pt x="15" y="553"/>
                </a:lnTo>
                <a:lnTo>
                  <a:pt x="15" y="537"/>
                </a:lnTo>
                <a:lnTo>
                  <a:pt x="6" y="537"/>
                </a:lnTo>
                <a:lnTo>
                  <a:pt x="0" y="529"/>
                </a:lnTo>
                <a:lnTo>
                  <a:pt x="0" y="520"/>
                </a:lnTo>
                <a:lnTo>
                  <a:pt x="6" y="495"/>
                </a:lnTo>
                <a:lnTo>
                  <a:pt x="6" y="485"/>
                </a:lnTo>
                <a:lnTo>
                  <a:pt x="15" y="503"/>
                </a:lnTo>
                <a:lnTo>
                  <a:pt x="21" y="478"/>
                </a:lnTo>
                <a:lnTo>
                  <a:pt x="6" y="468"/>
                </a:lnTo>
                <a:lnTo>
                  <a:pt x="0" y="468"/>
                </a:lnTo>
                <a:lnTo>
                  <a:pt x="6" y="452"/>
                </a:lnTo>
                <a:lnTo>
                  <a:pt x="15" y="452"/>
                </a:lnTo>
                <a:lnTo>
                  <a:pt x="15" y="426"/>
                </a:lnTo>
                <a:lnTo>
                  <a:pt x="21" y="416"/>
                </a:lnTo>
                <a:lnTo>
                  <a:pt x="21" y="436"/>
                </a:lnTo>
                <a:lnTo>
                  <a:pt x="39" y="383"/>
                </a:lnTo>
                <a:lnTo>
                  <a:pt x="39" y="375"/>
                </a:lnTo>
                <a:lnTo>
                  <a:pt x="30" y="375"/>
                </a:lnTo>
                <a:lnTo>
                  <a:pt x="21" y="367"/>
                </a:lnTo>
                <a:lnTo>
                  <a:pt x="21" y="341"/>
                </a:lnTo>
                <a:lnTo>
                  <a:pt x="30" y="331"/>
                </a:lnTo>
                <a:lnTo>
                  <a:pt x="21" y="307"/>
                </a:lnTo>
                <a:lnTo>
                  <a:pt x="30" y="299"/>
                </a:lnTo>
                <a:lnTo>
                  <a:pt x="55" y="220"/>
                </a:lnTo>
                <a:lnTo>
                  <a:pt x="46" y="196"/>
                </a:lnTo>
                <a:lnTo>
                  <a:pt x="55" y="180"/>
                </a:lnTo>
                <a:lnTo>
                  <a:pt x="55" y="161"/>
                </a:lnTo>
                <a:lnTo>
                  <a:pt x="64" y="127"/>
                </a:lnTo>
                <a:lnTo>
                  <a:pt x="64" y="77"/>
                </a:lnTo>
                <a:lnTo>
                  <a:pt x="70" y="51"/>
                </a:lnTo>
                <a:lnTo>
                  <a:pt x="64" y="8"/>
                </a:lnTo>
              </a:path>
            </a:pathLst>
          </a:custGeom>
          <a:solidFill>
            <a:schemeClr val="accent3">
              <a:lumMod val="75000"/>
            </a:schemeClr>
          </a:solidFill>
          <a:ln w="12700" cap="rnd">
            <a:solidFill>
              <a:schemeClr val="bg2"/>
            </a:solidFill>
            <a:round/>
            <a:headEnd type="none" w="sm" len="sm"/>
            <a:tailEnd type="none" w="sm" len="sm"/>
          </a:ln>
        </p:spPr>
        <p:txBody>
          <a:bodyPr/>
          <a:lstStyle/>
          <a:p>
            <a:pPr eaLnBrk="0" hangingPunct="0"/>
            <a:endParaRPr lang="en-US"/>
          </a:p>
        </p:txBody>
      </p:sp>
      <p:sp>
        <p:nvSpPr>
          <p:cNvPr id="26" name="Freeform 1385"/>
          <p:cNvSpPr>
            <a:spLocks noChangeAspect="1"/>
          </p:cNvSpPr>
          <p:nvPr/>
        </p:nvSpPr>
        <p:spPr bwMode="auto">
          <a:xfrm>
            <a:off x="2667000" y="4419600"/>
            <a:ext cx="476199" cy="1047750"/>
          </a:xfrm>
          <a:custGeom>
            <a:avLst/>
            <a:gdLst>
              <a:gd name="T0" fmla="*/ 194 w 249"/>
              <a:gd name="T1" fmla="*/ 98 h 522"/>
              <a:gd name="T2" fmla="*/ 243 w 249"/>
              <a:gd name="T3" fmla="*/ 60 h 522"/>
              <a:gd name="T4" fmla="*/ 225 w 249"/>
              <a:gd name="T5" fmla="*/ 40 h 522"/>
              <a:gd name="T6" fmla="*/ 210 w 249"/>
              <a:gd name="T7" fmla="*/ 60 h 522"/>
              <a:gd name="T8" fmla="*/ 178 w 249"/>
              <a:gd name="T9" fmla="*/ 60 h 522"/>
              <a:gd name="T10" fmla="*/ 186 w 249"/>
              <a:gd name="T11" fmla="*/ 40 h 522"/>
              <a:gd name="T12" fmla="*/ 146 w 249"/>
              <a:gd name="T13" fmla="*/ 26 h 522"/>
              <a:gd name="T14" fmla="*/ 119 w 249"/>
              <a:gd name="T15" fmla="*/ 0 h 522"/>
              <a:gd name="T16" fmla="*/ 88 w 249"/>
              <a:gd name="T17" fmla="*/ 0 h 522"/>
              <a:gd name="T18" fmla="*/ 72 w 249"/>
              <a:gd name="T19" fmla="*/ 26 h 522"/>
              <a:gd name="T20" fmla="*/ 64 w 249"/>
              <a:gd name="T21" fmla="*/ 52 h 522"/>
              <a:gd name="T22" fmla="*/ 33 w 249"/>
              <a:gd name="T23" fmla="*/ 111 h 522"/>
              <a:gd name="T24" fmla="*/ 33 w 249"/>
              <a:gd name="T25" fmla="*/ 156 h 522"/>
              <a:gd name="T26" fmla="*/ 24 w 249"/>
              <a:gd name="T27" fmla="*/ 176 h 522"/>
              <a:gd name="T28" fmla="*/ 15 w 249"/>
              <a:gd name="T29" fmla="*/ 216 h 522"/>
              <a:gd name="T30" fmla="*/ 15 w 249"/>
              <a:gd name="T31" fmla="*/ 256 h 522"/>
              <a:gd name="T32" fmla="*/ 24 w 249"/>
              <a:gd name="T33" fmla="*/ 282 h 522"/>
              <a:gd name="T34" fmla="*/ 15 w 249"/>
              <a:gd name="T35" fmla="*/ 314 h 522"/>
              <a:gd name="T36" fmla="*/ 8 w 249"/>
              <a:gd name="T37" fmla="*/ 339 h 522"/>
              <a:gd name="T38" fmla="*/ 0 w 249"/>
              <a:gd name="T39" fmla="*/ 374 h 522"/>
              <a:gd name="T40" fmla="*/ 8 w 249"/>
              <a:gd name="T41" fmla="*/ 374 h 522"/>
              <a:gd name="T42" fmla="*/ 15 w 249"/>
              <a:gd name="T43" fmla="*/ 399 h 522"/>
              <a:gd name="T44" fmla="*/ 55 w 249"/>
              <a:gd name="T45" fmla="*/ 399 h 522"/>
              <a:gd name="T46" fmla="*/ 55 w 249"/>
              <a:gd name="T47" fmla="*/ 374 h 522"/>
              <a:gd name="T48" fmla="*/ 72 w 249"/>
              <a:gd name="T49" fmla="*/ 347 h 522"/>
              <a:gd name="T50" fmla="*/ 97 w 249"/>
              <a:gd name="T51" fmla="*/ 321 h 522"/>
              <a:gd name="T52" fmla="*/ 72 w 249"/>
              <a:gd name="T53" fmla="*/ 306 h 522"/>
              <a:gd name="T54" fmla="*/ 78 w 249"/>
              <a:gd name="T55" fmla="*/ 294 h 522"/>
              <a:gd name="T56" fmla="*/ 97 w 249"/>
              <a:gd name="T57" fmla="*/ 282 h 522"/>
              <a:gd name="T58" fmla="*/ 102 w 249"/>
              <a:gd name="T59" fmla="*/ 269 h 522"/>
              <a:gd name="T60" fmla="*/ 112 w 249"/>
              <a:gd name="T61" fmla="*/ 256 h 522"/>
              <a:gd name="T62" fmla="*/ 119 w 249"/>
              <a:gd name="T63" fmla="*/ 248 h 522"/>
              <a:gd name="T64" fmla="*/ 102 w 249"/>
              <a:gd name="T65" fmla="*/ 229 h 522"/>
              <a:gd name="T66" fmla="*/ 131 w 249"/>
              <a:gd name="T67" fmla="*/ 229 h 522"/>
              <a:gd name="T68" fmla="*/ 131 w 249"/>
              <a:gd name="T69" fmla="*/ 203 h 522"/>
              <a:gd name="T70" fmla="*/ 154 w 249"/>
              <a:gd name="T71" fmla="*/ 203 h 522"/>
              <a:gd name="T72" fmla="*/ 201 w 249"/>
              <a:gd name="T73" fmla="*/ 176 h 522"/>
              <a:gd name="T74" fmla="*/ 194 w 249"/>
              <a:gd name="T75" fmla="*/ 164 h 522"/>
              <a:gd name="T76" fmla="*/ 178 w 249"/>
              <a:gd name="T77" fmla="*/ 151 h 52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49"/>
              <a:gd name="T118" fmla="*/ 0 h 522"/>
              <a:gd name="T119" fmla="*/ 249 w 249"/>
              <a:gd name="T120" fmla="*/ 522 h 52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49" h="522">
                <a:moveTo>
                  <a:pt x="183" y="187"/>
                </a:moveTo>
                <a:lnTo>
                  <a:pt x="199" y="128"/>
                </a:lnTo>
                <a:lnTo>
                  <a:pt x="230" y="86"/>
                </a:lnTo>
                <a:lnTo>
                  <a:pt x="248" y="78"/>
                </a:lnTo>
                <a:lnTo>
                  <a:pt x="238" y="52"/>
                </a:lnTo>
                <a:lnTo>
                  <a:pt x="230" y="52"/>
                </a:lnTo>
                <a:lnTo>
                  <a:pt x="230" y="68"/>
                </a:lnTo>
                <a:lnTo>
                  <a:pt x="215" y="78"/>
                </a:lnTo>
                <a:lnTo>
                  <a:pt x="206" y="86"/>
                </a:lnTo>
                <a:lnTo>
                  <a:pt x="183" y="78"/>
                </a:lnTo>
                <a:lnTo>
                  <a:pt x="191" y="60"/>
                </a:lnTo>
                <a:lnTo>
                  <a:pt x="191" y="52"/>
                </a:lnTo>
                <a:lnTo>
                  <a:pt x="176" y="35"/>
                </a:lnTo>
                <a:lnTo>
                  <a:pt x="151" y="35"/>
                </a:lnTo>
                <a:lnTo>
                  <a:pt x="136" y="9"/>
                </a:lnTo>
                <a:lnTo>
                  <a:pt x="119" y="0"/>
                </a:lnTo>
                <a:lnTo>
                  <a:pt x="112" y="9"/>
                </a:lnTo>
                <a:lnTo>
                  <a:pt x="88" y="0"/>
                </a:lnTo>
                <a:lnTo>
                  <a:pt x="72" y="17"/>
                </a:lnTo>
                <a:lnTo>
                  <a:pt x="72" y="35"/>
                </a:lnTo>
                <a:lnTo>
                  <a:pt x="55" y="42"/>
                </a:lnTo>
                <a:lnTo>
                  <a:pt x="64" y="68"/>
                </a:lnTo>
                <a:lnTo>
                  <a:pt x="48" y="94"/>
                </a:lnTo>
                <a:lnTo>
                  <a:pt x="33" y="145"/>
                </a:lnTo>
                <a:lnTo>
                  <a:pt x="39" y="179"/>
                </a:lnTo>
                <a:lnTo>
                  <a:pt x="33" y="205"/>
                </a:lnTo>
                <a:lnTo>
                  <a:pt x="33" y="223"/>
                </a:lnTo>
                <a:lnTo>
                  <a:pt x="24" y="230"/>
                </a:lnTo>
                <a:lnTo>
                  <a:pt x="24" y="265"/>
                </a:lnTo>
                <a:lnTo>
                  <a:pt x="15" y="282"/>
                </a:lnTo>
                <a:lnTo>
                  <a:pt x="15" y="316"/>
                </a:lnTo>
                <a:lnTo>
                  <a:pt x="15" y="334"/>
                </a:lnTo>
                <a:lnTo>
                  <a:pt x="15" y="367"/>
                </a:lnTo>
                <a:lnTo>
                  <a:pt x="24" y="367"/>
                </a:lnTo>
                <a:lnTo>
                  <a:pt x="24" y="376"/>
                </a:lnTo>
                <a:lnTo>
                  <a:pt x="15" y="409"/>
                </a:lnTo>
                <a:lnTo>
                  <a:pt x="8" y="426"/>
                </a:lnTo>
                <a:lnTo>
                  <a:pt x="8" y="444"/>
                </a:lnTo>
                <a:lnTo>
                  <a:pt x="0" y="469"/>
                </a:lnTo>
                <a:lnTo>
                  <a:pt x="0" y="488"/>
                </a:lnTo>
                <a:lnTo>
                  <a:pt x="0" y="494"/>
                </a:lnTo>
                <a:lnTo>
                  <a:pt x="8" y="488"/>
                </a:lnTo>
                <a:lnTo>
                  <a:pt x="8" y="512"/>
                </a:lnTo>
                <a:lnTo>
                  <a:pt x="15" y="521"/>
                </a:lnTo>
                <a:lnTo>
                  <a:pt x="39" y="521"/>
                </a:lnTo>
                <a:lnTo>
                  <a:pt x="55" y="521"/>
                </a:lnTo>
                <a:lnTo>
                  <a:pt x="48" y="494"/>
                </a:lnTo>
                <a:lnTo>
                  <a:pt x="55" y="488"/>
                </a:lnTo>
                <a:lnTo>
                  <a:pt x="64" y="478"/>
                </a:lnTo>
                <a:lnTo>
                  <a:pt x="72" y="452"/>
                </a:lnTo>
                <a:lnTo>
                  <a:pt x="97" y="435"/>
                </a:lnTo>
                <a:lnTo>
                  <a:pt x="97" y="419"/>
                </a:lnTo>
                <a:lnTo>
                  <a:pt x="88" y="419"/>
                </a:lnTo>
                <a:lnTo>
                  <a:pt x="72" y="401"/>
                </a:lnTo>
                <a:lnTo>
                  <a:pt x="72" y="393"/>
                </a:lnTo>
                <a:lnTo>
                  <a:pt x="78" y="384"/>
                </a:lnTo>
                <a:lnTo>
                  <a:pt x="97" y="376"/>
                </a:lnTo>
                <a:lnTo>
                  <a:pt x="97" y="367"/>
                </a:lnTo>
                <a:lnTo>
                  <a:pt x="102" y="367"/>
                </a:lnTo>
                <a:lnTo>
                  <a:pt x="102" y="350"/>
                </a:lnTo>
                <a:lnTo>
                  <a:pt x="112" y="341"/>
                </a:lnTo>
                <a:lnTo>
                  <a:pt x="112" y="334"/>
                </a:lnTo>
                <a:lnTo>
                  <a:pt x="119" y="334"/>
                </a:lnTo>
                <a:lnTo>
                  <a:pt x="119" y="324"/>
                </a:lnTo>
                <a:lnTo>
                  <a:pt x="102" y="324"/>
                </a:lnTo>
                <a:lnTo>
                  <a:pt x="102" y="298"/>
                </a:lnTo>
                <a:lnTo>
                  <a:pt x="119" y="308"/>
                </a:lnTo>
                <a:lnTo>
                  <a:pt x="136" y="298"/>
                </a:lnTo>
                <a:lnTo>
                  <a:pt x="142" y="272"/>
                </a:lnTo>
                <a:lnTo>
                  <a:pt x="136" y="265"/>
                </a:lnTo>
                <a:lnTo>
                  <a:pt x="142" y="265"/>
                </a:lnTo>
                <a:lnTo>
                  <a:pt x="159" y="265"/>
                </a:lnTo>
                <a:lnTo>
                  <a:pt x="199" y="256"/>
                </a:lnTo>
                <a:lnTo>
                  <a:pt x="206" y="230"/>
                </a:lnTo>
                <a:lnTo>
                  <a:pt x="206" y="223"/>
                </a:lnTo>
                <a:lnTo>
                  <a:pt x="199" y="213"/>
                </a:lnTo>
                <a:lnTo>
                  <a:pt x="199" y="205"/>
                </a:lnTo>
                <a:lnTo>
                  <a:pt x="183" y="197"/>
                </a:lnTo>
                <a:lnTo>
                  <a:pt x="183" y="187"/>
                </a:lnTo>
              </a:path>
            </a:pathLst>
          </a:custGeom>
          <a:solidFill>
            <a:schemeClr val="bg1">
              <a:lumMod val="50000"/>
            </a:schemeClr>
          </a:solidFill>
          <a:ln w="9525" cap="rnd">
            <a:solidFill>
              <a:schemeClr val="bg2"/>
            </a:solidFill>
            <a:round/>
            <a:headEnd type="none" w="sm" len="sm"/>
            <a:tailEnd type="none" w="sm" len="sm"/>
          </a:ln>
        </p:spPr>
        <p:txBody>
          <a:bodyPr/>
          <a:lstStyle/>
          <a:p>
            <a:pPr eaLnBrk="0" hangingPunct="0"/>
            <a:endParaRPr lang="en-US"/>
          </a:p>
        </p:txBody>
      </p:sp>
      <p:sp>
        <p:nvSpPr>
          <p:cNvPr id="27" name="Freeform 1386"/>
          <p:cNvSpPr>
            <a:spLocks noChangeAspect="1"/>
          </p:cNvSpPr>
          <p:nvPr/>
        </p:nvSpPr>
        <p:spPr bwMode="auto">
          <a:xfrm>
            <a:off x="2667000" y="4419600"/>
            <a:ext cx="476199" cy="1047750"/>
          </a:xfrm>
          <a:custGeom>
            <a:avLst/>
            <a:gdLst>
              <a:gd name="T0" fmla="*/ 194 w 249"/>
              <a:gd name="T1" fmla="*/ 98 h 522"/>
              <a:gd name="T2" fmla="*/ 243 w 249"/>
              <a:gd name="T3" fmla="*/ 60 h 522"/>
              <a:gd name="T4" fmla="*/ 225 w 249"/>
              <a:gd name="T5" fmla="*/ 40 h 522"/>
              <a:gd name="T6" fmla="*/ 210 w 249"/>
              <a:gd name="T7" fmla="*/ 60 h 522"/>
              <a:gd name="T8" fmla="*/ 178 w 249"/>
              <a:gd name="T9" fmla="*/ 60 h 522"/>
              <a:gd name="T10" fmla="*/ 186 w 249"/>
              <a:gd name="T11" fmla="*/ 40 h 522"/>
              <a:gd name="T12" fmla="*/ 146 w 249"/>
              <a:gd name="T13" fmla="*/ 26 h 522"/>
              <a:gd name="T14" fmla="*/ 119 w 249"/>
              <a:gd name="T15" fmla="*/ 0 h 522"/>
              <a:gd name="T16" fmla="*/ 88 w 249"/>
              <a:gd name="T17" fmla="*/ 0 h 522"/>
              <a:gd name="T18" fmla="*/ 72 w 249"/>
              <a:gd name="T19" fmla="*/ 26 h 522"/>
              <a:gd name="T20" fmla="*/ 64 w 249"/>
              <a:gd name="T21" fmla="*/ 52 h 522"/>
              <a:gd name="T22" fmla="*/ 33 w 249"/>
              <a:gd name="T23" fmla="*/ 111 h 522"/>
              <a:gd name="T24" fmla="*/ 33 w 249"/>
              <a:gd name="T25" fmla="*/ 156 h 522"/>
              <a:gd name="T26" fmla="*/ 24 w 249"/>
              <a:gd name="T27" fmla="*/ 176 h 522"/>
              <a:gd name="T28" fmla="*/ 15 w 249"/>
              <a:gd name="T29" fmla="*/ 216 h 522"/>
              <a:gd name="T30" fmla="*/ 15 w 249"/>
              <a:gd name="T31" fmla="*/ 256 h 522"/>
              <a:gd name="T32" fmla="*/ 24 w 249"/>
              <a:gd name="T33" fmla="*/ 282 h 522"/>
              <a:gd name="T34" fmla="*/ 15 w 249"/>
              <a:gd name="T35" fmla="*/ 314 h 522"/>
              <a:gd name="T36" fmla="*/ 8 w 249"/>
              <a:gd name="T37" fmla="*/ 339 h 522"/>
              <a:gd name="T38" fmla="*/ 0 w 249"/>
              <a:gd name="T39" fmla="*/ 374 h 522"/>
              <a:gd name="T40" fmla="*/ 8 w 249"/>
              <a:gd name="T41" fmla="*/ 374 h 522"/>
              <a:gd name="T42" fmla="*/ 15 w 249"/>
              <a:gd name="T43" fmla="*/ 399 h 522"/>
              <a:gd name="T44" fmla="*/ 55 w 249"/>
              <a:gd name="T45" fmla="*/ 399 h 522"/>
              <a:gd name="T46" fmla="*/ 55 w 249"/>
              <a:gd name="T47" fmla="*/ 374 h 522"/>
              <a:gd name="T48" fmla="*/ 72 w 249"/>
              <a:gd name="T49" fmla="*/ 347 h 522"/>
              <a:gd name="T50" fmla="*/ 97 w 249"/>
              <a:gd name="T51" fmla="*/ 321 h 522"/>
              <a:gd name="T52" fmla="*/ 72 w 249"/>
              <a:gd name="T53" fmla="*/ 306 h 522"/>
              <a:gd name="T54" fmla="*/ 78 w 249"/>
              <a:gd name="T55" fmla="*/ 294 h 522"/>
              <a:gd name="T56" fmla="*/ 97 w 249"/>
              <a:gd name="T57" fmla="*/ 282 h 522"/>
              <a:gd name="T58" fmla="*/ 102 w 249"/>
              <a:gd name="T59" fmla="*/ 269 h 522"/>
              <a:gd name="T60" fmla="*/ 112 w 249"/>
              <a:gd name="T61" fmla="*/ 256 h 522"/>
              <a:gd name="T62" fmla="*/ 119 w 249"/>
              <a:gd name="T63" fmla="*/ 248 h 522"/>
              <a:gd name="T64" fmla="*/ 102 w 249"/>
              <a:gd name="T65" fmla="*/ 229 h 522"/>
              <a:gd name="T66" fmla="*/ 131 w 249"/>
              <a:gd name="T67" fmla="*/ 229 h 522"/>
              <a:gd name="T68" fmla="*/ 131 w 249"/>
              <a:gd name="T69" fmla="*/ 203 h 522"/>
              <a:gd name="T70" fmla="*/ 154 w 249"/>
              <a:gd name="T71" fmla="*/ 203 h 522"/>
              <a:gd name="T72" fmla="*/ 201 w 249"/>
              <a:gd name="T73" fmla="*/ 176 h 522"/>
              <a:gd name="T74" fmla="*/ 194 w 249"/>
              <a:gd name="T75" fmla="*/ 164 h 522"/>
              <a:gd name="T76" fmla="*/ 178 w 249"/>
              <a:gd name="T77" fmla="*/ 151 h 52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49"/>
              <a:gd name="T118" fmla="*/ 0 h 522"/>
              <a:gd name="T119" fmla="*/ 249 w 249"/>
              <a:gd name="T120" fmla="*/ 522 h 52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49" h="522">
                <a:moveTo>
                  <a:pt x="183" y="187"/>
                </a:moveTo>
                <a:lnTo>
                  <a:pt x="199" y="128"/>
                </a:lnTo>
                <a:lnTo>
                  <a:pt x="230" y="86"/>
                </a:lnTo>
                <a:lnTo>
                  <a:pt x="248" y="78"/>
                </a:lnTo>
                <a:lnTo>
                  <a:pt x="238" y="52"/>
                </a:lnTo>
                <a:lnTo>
                  <a:pt x="230" y="52"/>
                </a:lnTo>
                <a:lnTo>
                  <a:pt x="230" y="68"/>
                </a:lnTo>
                <a:lnTo>
                  <a:pt x="215" y="78"/>
                </a:lnTo>
                <a:lnTo>
                  <a:pt x="206" y="86"/>
                </a:lnTo>
                <a:lnTo>
                  <a:pt x="183" y="78"/>
                </a:lnTo>
                <a:lnTo>
                  <a:pt x="191" y="60"/>
                </a:lnTo>
                <a:lnTo>
                  <a:pt x="191" y="52"/>
                </a:lnTo>
                <a:lnTo>
                  <a:pt x="176" y="35"/>
                </a:lnTo>
                <a:lnTo>
                  <a:pt x="151" y="35"/>
                </a:lnTo>
                <a:lnTo>
                  <a:pt x="136" y="9"/>
                </a:lnTo>
                <a:lnTo>
                  <a:pt x="119" y="0"/>
                </a:lnTo>
                <a:lnTo>
                  <a:pt x="112" y="9"/>
                </a:lnTo>
                <a:lnTo>
                  <a:pt x="88" y="0"/>
                </a:lnTo>
                <a:lnTo>
                  <a:pt x="72" y="17"/>
                </a:lnTo>
                <a:lnTo>
                  <a:pt x="72" y="35"/>
                </a:lnTo>
                <a:lnTo>
                  <a:pt x="55" y="42"/>
                </a:lnTo>
                <a:lnTo>
                  <a:pt x="64" y="68"/>
                </a:lnTo>
                <a:lnTo>
                  <a:pt x="48" y="94"/>
                </a:lnTo>
                <a:lnTo>
                  <a:pt x="33" y="145"/>
                </a:lnTo>
                <a:lnTo>
                  <a:pt x="39" y="179"/>
                </a:lnTo>
                <a:lnTo>
                  <a:pt x="33" y="205"/>
                </a:lnTo>
                <a:lnTo>
                  <a:pt x="33" y="223"/>
                </a:lnTo>
                <a:lnTo>
                  <a:pt x="24" y="230"/>
                </a:lnTo>
                <a:lnTo>
                  <a:pt x="24" y="265"/>
                </a:lnTo>
                <a:lnTo>
                  <a:pt x="15" y="282"/>
                </a:lnTo>
                <a:lnTo>
                  <a:pt x="15" y="316"/>
                </a:lnTo>
                <a:lnTo>
                  <a:pt x="15" y="334"/>
                </a:lnTo>
                <a:lnTo>
                  <a:pt x="15" y="367"/>
                </a:lnTo>
                <a:lnTo>
                  <a:pt x="24" y="367"/>
                </a:lnTo>
                <a:lnTo>
                  <a:pt x="24" y="376"/>
                </a:lnTo>
                <a:lnTo>
                  <a:pt x="15" y="409"/>
                </a:lnTo>
                <a:lnTo>
                  <a:pt x="8" y="426"/>
                </a:lnTo>
                <a:lnTo>
                  <a:pt x="8" y="444"/>
                </a:lnTo>
                <a:lnTo>
                  <a:pt x="0" y="469"/>
                </a:lnTo>
                <a:lnTo>
                  <a:pt x="0" y="488"/>
                </a:lnTo>
                <a:lnTo>
                  <a:pt x="0" y="494"/>
                </a:lnTo>
                <a:lnTo>
                  <a:pt x="8" y="488"/>
                </a:lnTo>
                <a:lnTo>
                  <a:pt x="8" y="512"/>
                </a:lnTo>
                <a:lnTo>
                  <a:pt x="15" y="521"/>
                </a:lnTo>
                <a:lnTo>
                  <a:pt x="39" y="521"/>
                </a:lnTo>
                <a:lnTo>
                  <a:pt x="55" y="521"/>
                </a:lnTo>
                <a:lnTo>
                  <a:pt x="48" y="494"/>
                </a:lnTo>
                <a:lnTo>
                  <a:pt x="55" y="488"/>
                </a:lnTo>
                <a:lnTo>
                  <a:pt x="64" y="478"/>
                </a:lnTo>
                <a:lnTo>
                  <a:pt x="72" y="452"/>
                </a:lnTo>
                <a:lnTo>
                  <a:pt x="97" y="435"/>
                </a:lnTo>
                <a:lnTo>
                  <a:pt x="97" y="419"/>
                </a:lnTo>
                <a:lnTo>
                  <a:pt x="88" y="419"/>
                </a:lnTo>
                <a:lnTo>
                  <a:pt x="72" y="401"/>
                </a:lnTo>
                <a:lnTo>
                  <a:pt x="72" y="393"/>
                </a:lnTo>
                <a:lnTo>
                  <a:pt x="78" y="384"/>
                </a:lnTo>
                <a:lnTo>
                  <a:pt x="97" y="376"/>
                </a:lnTo>
                <a:lnTo>
                  <a:pt x="97" y="367"/>
                </a:lnTo>
                <a:lnTo>
                  <a:pt x="102" y="367"/>
                </a:lnTo>
                <a:lnTo>
                  <a:pt x="102" y="350"/>
                </a:lnTo>
                <a:lnTo>
                  <a:pt x="112" y="341"/>
                </a:lnTo>
                <a:lnTo>
                  <a:pt x="112" y="334"/>
                </a:lnTo>
                <a:lnTo>
                  <a:pt x="119" y="334"/>
                </a:lnTo>
                <a:lnTo>
                  <a:pt x="119" y="324"/>
                </a:lnTo>
                <a:lnTo>
                  <a:pt x="102" y="324"/>
                </a:lnTo>
                <a:lnTo>
                  <a:pt x="102" y="298"/>
                </a:lnTo>
                <a:lnTo>
                  <a:pt x="119" y="308"/>
                </a:lnTo>
                <a:lnTo>
                  <a:pt x="136" y="298"/>
                </a:lnTo>
                <a:lnTo>
                  <a:pt x="142" y="272"/>
                </a:lnTo>
                <a:lnTo>
                  <a:pt x="136" y="265"/>
                </a:lnTo>
                <a:lnTo>
                  <a:pt x="142" y="265"/>
                </a:lnTo>
                <a:lnTo>
                  <a:pt x="159" y="265"/>
                </a:lnTo>
                <a:lnTo>
                  <a:pt x="199" y="256"/>
                </a:lnTo>
                <a:lnTo>
                  <a:pt x="206" y="230"/>
                </a:lnTo>
                <a:lnTo>
                  <a:pt x="206" y="223"/>
                </a:lnTo>
                <a:lnTo>
                  <a:pt x="199" y="213"/>
                </a:lnTo>
                <a:lnTo>
                  <a:pt x="199" y="205"/>
                </a:lnTo>
                <a:lnTo>
                  <a:pt x="183" y="197"/>
                </a:lnTo>
                <a:lnTo>
                  <a:pt x="183" y="187"/>
                </a:lnTo>
              </a:path>
            </a:pathLst>
          </a:custGeom>
          <a:solidFill>
            <a:schemeClr val="accent3">
              <a:lumMod val="75000"/>
            </a:schemeClr>
          </a:solidFill>
          <a:ln w="12700" cap="rnd">
            <a:solidFill>
              <a:schemeClr val="bg2"/>
            </a:solidFill>
            <a:round/>
            <a:headEnd type="none" w="sm" len="sm"/>
            <a:tailEnd type="none" w="sm" len="sm"/>
          </a:ln>
        </p:spPr>
        <p:txBody>
          <a:bodyPr/>
          <a:lstStyle/>
          <a:p>
            <a:pPr eaLnBrk="0" hangingPunct="0"/>
            <a:endParaRPr lang="en-US"/>
          </a:p>
        </p:txBody>
      </p:sp>
      <p:sp>
        <p:nvSpPr>
          <p:cNvPr id="28" name="Freeform 1387"/>
          <p:cNvSpPr>
            <a:spLocks noChangeAspect="1"/>
          </p:cNvSpPr>
          <p:nvPr/>
        </p:nvSpPr>
        <p:spPr bwMode="auto">
          <a:xfrm>
            <a:off x="2667000" y="2609850"/>
            <a:ext cx="48004" cy="33867"/>
          </a:xfrm>
          <a:custGeom>
            <a:avLst/>
            <a:gdLst>
              <a:gd name="T0" fmla="*/ 0 w 25"/>
              <a:gd name="T1" fmla="*/ 11 h 17"/>
              <a:gd name="T2" fmla="*/ 8 w 25"/>
              <a:gd name="T3" fmla="*/ 11 h 17"/>
              <a:gd name="T4" fmla="*/ 24 w 25"/>
              <a:gd name="T5" fmla="*/ 0 h 17"/>
              <a:gd name="T6" fmla="*/ 15 w 25"/>
              <a:gd name="T7" fmla="*/ 0 h 17"/>
              <a:gd name="T8" fmla="*/ 0 w 25"/>
              <a:gd name="T9" fmla="*/ 11 h 17"/>
              <a:gd name="T10" fmla="*/ 0 60000 65536"/>
              <a:gd name="T11" fmla="*/ 0 60000 65536"/>
              <a:gd name="T12" fmla="*/ 0 60000 65536"/>
              <a:gd name="T13" fmla="*/ 0 60000 65536"/>
              <a:gd name="T14" fmla="*/ 0 60000 65536"/>
              <a:gd name="T15" fmla="*/ 0 w 25"/>
              <a:gd name="T16" fmla="*/ 0 h 17"/>
              <a:gd name="T17" fmla="*/ 25 w 25"/>
              <a:gd name="T18" fmla="*/ 17 h 17"/>
            </a:gdLst>
            <a:ahLst/>
            <a:cxnLst>
              <a:cxn ang="T10">
                <a:pos x="T0" y="T1"/>
              </a:cxn>
              <a:cxn ang="T11">
                <a:pos x="T2" y="T3"/>
              </a:cxn>
              <a:cxn ang="T12">
                <a:pos x="T4" y="T5"/>
              </a:cxn>
              <a:cxn ang="T13">
                <a:pos x="T6" y="T7"/>
              </a:cxn>
              <a:cxn ang="T14">
                <a:pos x="T8" y="T9"/>
              </a:cxn>
            </a:cxnLst>
            <a:rect l="T15" t="T16" r="T17" b="T18"/>
            <a:pathLst>
              <a:path w="25" h="17">
                <a:moveTo>
                  <a:pt x="0" y="16"/>
                </a:moveTo>
                <a:lnTo>
                  <a:pt x="8" y="16"/>
                </a:lnTo>
                <a:lnTo>
                  <a:pt x="24" y="0"/>
                </a:lnTo>
                <a:lnTo>
                  <a:pt x="15" y="0"/>
                </a:lnTo>
                <a:lnTo>
                  <a:pt x="0" y="16"/>
                </a:lnTo>
              </a:path>
            </a:pathLst>
          </a:custGeom>
          <a:solidFill>
            <a:schemeClr val="bg1">
              <a:lumMod val="50000"/>
            </a:schemeClr>
          </a:solidFill>
          <a:ln w="9525" cap="rnd">
            <a:solidFill>
              <a:schemeClr val="bg2"/>
            </a:solidFill>
            <a:round/>
            <a:headEnd type="none" w="sm" len="sm"/>
            <a:tailEnd type="none" w="sm" len="sm"/>
          </a:ln>
        </p:spPr>
        <p:txBody>
          <a:bodyPr/>
          <a:lstStyle/>
          <a:p>
            <a:pPr eaLnBrk="0" hangingPunct="0"/>
            <a:endParaRPr lang="en-US"/>
          </a:p>
        </p:txBody>
      </p:sp>
      <p:sp>
        <p:nvSpPr>
          <p:cNvPr id="29" name="Freeform 1388"/>
          <p:cNvSpPr>
            <a:spLocks noChangeAspect="1"/>
          </p:cNvSpPr>
          <p:nvPr/>
        </p:nvSpPr>
        <p:spPr bwMode="auto">
          <a:xfrm>
            <a:off x="2667000" y="2609850"/>
            <a:ext cx="48004" cy="33867"/>
          </a:xfrm>
          <a:custGeom>
            <a:avLst/>
            <a:gdLst>
              <a:gd name="T0" fmla="*/ 0 w 25"/>
              <a:gd name="T1" fmla="*/ 11 h 17"/>
              <a:gd name="T2" fmla="*/ 8 w 25"/>
              <a:gd name="T3" fmla="*/ 11 h 17"/>
              <a:gd name="T4" fmla="*/ 24 w 25"/>
              <a:gd name="T5" fmla="*/ 0 h 17"/>
              <a:gd name="T6" fmla="*/ 15 w 25"/>
              <a:gd name="T7" fmla="*/ 0 h 17"/>
              <a:gd name="T8" fmla="*/ 0 w 25"/>
              <a:gd name="T9" fmla="*/ 11 h 17"/>
              <a:gd name="T10" fmla="*/ 0 60000 65536"/>
              <a:gd name="T11" fmla="*/ 0 60000 65536"/>
              <a:gd name="T12" fmla="*/ 0 60000 65536"/>
              <a:gd name="T13" fmla="*/ 0 60000 65536"/>
              <a:gd name="T14" fmla="*/ 0 60000 65536"/>
              <a:gd name="T15" fmla="*/ 0 w 25"/>
              <a:gd name="T16" fmla="*/ 0 h 17"/>
              <a:gd name="T17" fmla="*/ 25 w 25"/>
              <a:gd name="T18" fmla="*/ 17 h 17"/>
            </a:gdLst>
            <a:ahLst/>
            <a:cxnLst>
              <a:cxn ang="T10">
                <a:pos x="T0" y="T1"/>
              </a:cxn>
              <a:cxn ang="T11">
                <a:pos x="T2" y="T3"/>
              </a:cxn>
              <a:cxn ang="T12">
                <a:pos x="T4" y="T5"/>
              </a:cxn>
              <a:cxn ang="T13">
                <a:pos x="T6" y="T7"/>
              </a:cxn>
              <a:cxn ang="T14">
                <a:pos x="T8" y="T9"/>
              </a:cxn>
            </a:cxnLst>
            <a:rect l="T15" t="T16" r="T17" b="T18"/>
            <a:pathLst>
              <a:path w="25" h="17">
                <a:moveTo>
                  <a:pt x="0" y="16"/>
                </a:moveTo>
                <a:lnTo>
                  <a:pt x="8" y="16"/>
                </a:lnTo>
                <a:lnTo>
                  <a:pt x="24" y="0"/>
                </a:lnTo>
                <a:lnTo>
                  <a:pt x="15" y="0"/>
                </a:lnTo>
                <a:lnTo>
                  <a:pt x="0" y="16"/>
                </a:lnTo>
              </a:path>
            </a:pathLst>
          </a:custGeom>
          <a:solidFill>
            <a:schemeClr val="bg1">
              <a:lumMod val="50000"/>
            </a:schemeClr>
          </a:solidFill>
          <a:ln w="12700" cap="rnd">
            <a:solidFill>
              <a:schemeClr val="bg2"/>
            </a:solidFill>
            <a:round/>
            <a:headEnd type="none" w="sm" len="sm"/>
            <a:tailEnd type="none" w="sm" len="sm"/>
          </a:ln>
        </p:spPr>
        <p:txBody>
          <a:bodyPr/>
          <a:lstStyle/>
          <a:p>
            <a:pPr eaLnBrk="0" hangingPunct="0"/>
            <a:endParaRPr lang="en-US"/>
          </a:p>
        </p:txBody>
      </p:sp>
      <p:sp>
        <p:nvSpPr>
          <p:cNvPr id="30" name="Freeform 1389"/>
          <p:cNvSpPr>
            <a:spLocks noChangeAspect="1"/>
          </p:cNvSpPr>
          <p:nvPr/>
        </p:nvSpPr>
        <p:spPr bwMode="auto">
          <a:xfrm>
            <a:off x="2885898" y="2269067"/>
            <a:ext cx="57605" cy="33867"/>
          </a:xfrm>
          <a:custGeom>
            <a:avLst/>
            <a:gdLst>
              <a:gd name="T0" fmla="*/ 0 w 31"/>
              <a:gd name="T1" fmla="*/ 0 h 18"/>
              <a:gd name="T2" fmla="*/ 15 w 31"/>
              <a:gd name="T3" fmla="*/ 10 h 18"/>
              <a:gd name="T4" fmla="*/ 25 w 31"/>
              <a:gd name="T5" fmla="*/ 10 h 18"/>
              <a:gd name="T6" fmla="*/ 15 w 31"/>
              <a:gd name="T7" fmla="*/ 4 h 18"/>
              <a:gd name="T8" fmla="*/ 0 w 31"/>
              <a:gd name="T9" fmla="*/ 0 h 18"/>
              <a:gd name="T10" fmla="*/ 0 60000 65536"/>
              <a:gd name="T11" fmla="*/ 0 60000 65536"/>
              <a:gd name="T12" fmla="*/ 0 60000 65536"/>
              <a:gd name="T13" fmla="*/ 0 60000 65536"/>
              <a:gd name="T14" fmla="*/ 0 60000 65536"/>
              <a:gd name="T15" fmla="*/ 0 w 31"/>
              <a:gd name="T16" fmla="*/ 0 h 18"/>
              <a:gd name="T17" fmla="*/ 31 w 31"/>
              <a:gd name="T18" fmla="*/ 18 h 18"/>
            </a:gdLst>
            <a:ahLst/>
            <a:cxnLst>
              <a:cxn ang="T10">
                <a:pos x="T0" y="T1"/>
              </a:cxn>
              <a:cxn ang="T11">
                <a:pos x="T2" y="T3"/>
              </a:cxn>
              <a:cxn ang="T12">
                <a:pos x="T4" y="T5"/>
              </a:cxn>
              <a:cxn ang="T13">
                <a:pos x="T6" y="T7"/>
              </a:cxn>
              <a:cxn ang="T14">
                <a:pos x="T8" y="T9"/>
              </a:cxn>
            </a:cxnLst>
            <a:rect l="T15" t="T16" r="T17" b="T18"/>
            <a:pathLst>
              <a:path w="31" h="18">
                <a:moveTo>
                  <a:pt x="0" y="0"/>
                </a:moveTo>
                <a:lnTo>
                  <a:pt x="15" y="17"/>
                </a:lnTo>
                <a:lnTo>
                  <a:pt x="30" y="17"/>
                </a:lnTo>
                <a:lnTo>
                  <a:pt x="15" y="9"/>
                </a:lnTo>
                <a:lnTo>
                  <a:pt x="0" y="0"/>
                </a:lnTo>
              </a:path>
            </a:pathLst>
          </a:custGeom>
          <a:solidFill>
            <a:schemeClr val="bg1">
              <a:lumMod val="50000"/>
            </a:schemeClr>
          </a:solidFill>
          <a:ln w="9525" cap="rnd">
            <a:solidFill>
              <a:schemeClr val="bg2"/>
            </a:solidFill>
            <a:round/>
            <a:headEnd type="none" w="sm" len="sm"/>
            <a:tailEnd type="none" w="sm" len="sm"/>
          </a:ln>
        </p:spPr>
        <p:txBody>
          <a:bodyPr/>
          <a:lstStyle/>
          <a:p>
            <a:pPr eaLnBrk="0" hangingPunct="0"/>
            <a:endParaRPr lang="en-US"/>
          </a:p>
        </p:txBody>
      </p:sp>
      <p:sp>
        <p:nvSpPr>
          <p:cNvPr id="31" name="Freeform 1390"/>
          <p:cNvSpPr>
            <a:spLocks noChangeAspect="1"/>
          </p:cNvSpPr>
          <p:nvPr/>
        </p:nvSpPr>
        <p:spPr bwMode="auto">
          <a:xfrm>
            <a:off x="2885898" y="2269067"/>
            <a:ext cx="57605" cy="33867"/>
          </a:xfrm>
          <a:custGeom>
            <a:avLst/>
            <a:gdLst>
              <a:gd name="T0" fmla="*/ 0 w 31"/>
              <a:gd name="T1" fmla="*/ 0 h 18"/>
              <a:gd name="T2" fmla="*/ 15 w 31"/>
              <a:gd name="T3" fmla="*/ 10 h 18"/>
              <a:gd name="T4" fmla="*/ 25 w 31"/>
              <a:gd name="T5" fmla="*/ 10 h 18"/>
              <a:gd name="T6" fmla="*/ 15 w 31"/>
              <a:gd name="T7" fmla="*/ 4 h 18"/>
              <a:gd name="T8" fmla="*/ 0 w 31"/>
              <a:gd name="T9" fmla="*/ 0 h 18"/>
              <a:gd name="T10" fmla="*/ 0 60000 65536"/>
              <a:gd name="T11" fmla="*/ 0 60000 65536"/>
              <a:gd name="T12" fmla="*/ 0 60000 65536"/>
              <a:gd name="T13" fmla="*/ 0 60000 65536"/>
              <a:gd name="T14" fmla="*/ 0 60000 65536"/>
              <a:gd name="T15" fmla="*/ 0 w 31"/>
              <a:gd name="T16" fmla="*/ 0 h 18"/>
              <a:gd name="T17" fmla="*/ 31 w 31"/>
              <a:gd name="T18" fmla="*/ 18 h 18"/>
            </a:gdLst>
            <a:ahLst/>
            <a:cxnLst>
              <a:cxn ang="T10">
                <a:pos x="T0" y="T1"/>
              </a:cxn>
              <a:cxn ang="T11">
                <a:pos x="T2" y="T3"/>
              </a:cxn>
              <a:cxn ang="T12">
                <a:pos x="T4" y="T5"/>
              </a:cxn>
              <a:cxn ang="T13">
                <a:pos x="T6" y="T7"/>
              </a:cxn>
              <a:cxn ang="T14">
                <a:pos x="T8" y="T9"/>
              </a:cxn>
            </a:cxnLst>
            <a:rect l="T15" t="T16" r="T17" b="T18"/>
            <a:pathLst>
              <a:path w="31" h="18">
                <a:moveTo>
                  <a:pt x="0" y="0"/>
                </a:moveTo>
                <a:lnTo>
                  <a:pt x="15" y="17"/>
                </a:lnTo>
                <a:lnTo>
                  <a:pt x="30" y="17"/>
                </a:lnTo>
                <a:lnTo>
                  <a:pt x="15" y="9"/>
                </a:lnTo>
                <a:lnTo>
                  <a:pt x="0" y="0"/>
                </a:lnTo>
              </a:path>
            </a:pathLst>
          </a:custGeom>
          <a:solidFill>
            <a:schemeClr val="bg1">
              <a:lumMod val="50000"/>
            </a:schemeClr>
          </a:solidFill>
          <a:ln w="12700" cap="rnd">
            <a:solidFill>
              <a:schemeClr val="bg2"/>
            </a:solidFill>
            <a:round/>
            <a:headEnd type="none" w="sm" len="sm"/>
            <a:tailEnd type="none" w="sm" len="sm"/>
          </a:ln>
        </p:spPr>
        <p:txBody>
          <a:bodyPr/>
          <a:lstStyle/>
          <a:p>
            <a:pPr eaLnBrk="0" hangingPunct="0"/>
            <a:endParaRPr lang="en-US"/>
          </a:p>
        </p:txBody>
      </p:sp>
      <p:sp>
        <p:nvSpPr>
          <p:cNvPr id="32" name="Freeform 1391"/>
          <p:cNvSpPr>
            <a:spLocks noChangeAspect="1"/>
          </p:cNvSpPr>
          <p:nvPr/>
        </p:nvSpPr>
        <p:spPr bwMode="auto">
          <a:xfrm>
            <a:off x="2885898" y="2387600"/>
            <a:ext cx="57605" cy="50800"/>
          </a:xfrm>
          <a:custGeom>
            <a:avLst/>
            <a:gdLst>
              <a:gd name="T0" fmla="*/ 0 w 31"/>
              <a:gd name="T1" fmla="*/ 4 h 27"/>
              <a:gd name="T2" fmla="*/ 18 w 31"/>
              <a:gd name="T3" fmla="*/ 14 h 27"/>
              <a:gd name="T4" fmla="*/ 18 w 31"/>
              <a:gd name="T5" fmla="*/ 9 h 27"/>
              <a:gd name="T6" fmla="*/ 25 w 31"/>
              <a:gd name="T7" fmla="*/ 4 h 27"/>
              <a:gd name="T8" fmla="*/ 15 w 31"/>
              <a:gd name="T9" fmla="*/ 4 h 27"/>
              <a:gd name="T10" fmla="*/ 7 w 31"/>
              <a:gd name="T11" fmla="*/ 0 h 27"/>
              <a:gd name="T12" fmla="*/ 0 w 31"/>
              <a:gd name="T13" fmla="*/ 4 h 27"/>
              <a:gd name="T14" fmla="*/ 0 60000 65536"/>
              <a:gd name="T15" fmla="*/ 0 60000 65536"/>
              <a:gd name="T16" fmla="*/ 0 60000 65536"/>
              <a:gd name="T17" fmla="*/ 0 60000 65536"/>
              <a:gd name="T18" fmla="*/ 0 60000 65536"/>
              <a:gd name="T19" fmla="*/ 0 60000 65536"/>
              <a:gd name="T20" fmla="*/ 0 60000 65536"/>
              <a:gd name="T21" fmla="*/ 0 w 31"/>
              <a:gd name="T22" fmla="*/ 0 h 27"/>
              <a:gd name="T23" fmla="*/ 31 w 31"/>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27">
                <a:moveTo>
                  <a:pt x="0" y="9"/>
                </a:moveTo>
                <a:lnTo>
                  <a:pt x="23" y="26"/>
                </a:lnTo>
                <a:lnTo>
                  <a:pt x="23" y="15"/>
                </a:lnTo>
                <a:lnTo>
                  <a:pt x="30" y="9"/>
                </a:lnTo>
                <a:lnTo>
                  <a:pt x="15" y="9"/>
                </a:lnTo>
                <a:lnTo>
                  <a:pt x="7" y="0"/>
                </a:lnTo>
                <a:lnTo>
                  <a:pt x="0" y="9"/>
                </a:lnTo>
              </a:path>
            </a:pathLst>
          </a:custGeom>
          <a:solidFill>
            <a:schemeClr val="bg1">
              <a:lumMod val="50000"/>
            </a:schemeClr>
          </a:solidFill>
          <a:ln w="9525" cap="rnd">
            <a:solidFill>
              <a:schemeClr val="bg2"/>
            </a:solidFill>
            <a:round/>
            <a:headEnd type="none" w="sm" len="sm"/>
            <a:tailEnd type="none" w="sm" len="sm"/>
          </a:ln>
        </p:spPr>
        <p:txBody>
          <a:bodyPr/>
          <a:lstStyle/>
          <a:p>
            <a:pPr eaLnBrk="0" hangingPunct="0"/>
            <a:endParaRPr lang="en-US"/>
          </a:p>
        </p:txBody>
      </p:sp>
      <p:sp>
        <p:nvSpPr>
          <p:cNvPr id="33" name="Freeform 1392"/>
          <p:cNvSpPr>
            <a:spLocks noChangeAspect="1"/>
          </p:cNvSpPr>
          <p:nvPr/>
        </p:nvSpPr>
        <p:spPr bwMode="auto">
          <a:xfrm>
            <a:off x="2885898" y="2387600"/>
            <a:ext cx="57605" cy="50800"/>
          </a:xfrm>
          <a:custGeom>
            <a:avLst/>
            <a:gdLst>
              <a:gd name="T0" fmla="*/ 0 w 31"/>
              <a:gd name="T1" fmla="*/ 4 h 27"/>
              <a:gd name="T2" fmla="*/ 18 w 31"/>
              <a:gd name="T3" fmla="*/ 14 h 27"/>
              <a:gd name="T4" fmla="*/ 18 w 31"/>
              <a:gd name="T5" fmla="*/ 9 h 27"/>
              <a:gd name="T6" fmla="*/ 25 w 31"/>
              <a:gd name="T7" fmla="*/ 4 h 27"/>
              <a:gd name="T8" fmla="*/ 15 w 31"/>
              <a:gd name="T9" fmla="*/ 4 h 27"/>
              <a:gd name="T10" fmla="*/ 7 w 31"/>
              <a:gd name="T11" fmla="*/ 0 h 27"/>
              <a:gd name="T12" fmla="*/ 0 w 31"/>
              <a:gd name="T13" fmla="*/ 4 h 27"/>
              <a:gd name="T14" fmla="*/ 0 60000 65536"/>
              <a:gd name="T15" fmla="*/ 0 60000 65536"/>
              <a:gd name="T16" fmla="*/ 0 60000 65536"/>
              <a:gd name="T17" fmla="*/ 0 60000 65536"/>
              <a:gd name="T18" fmla="*/ 0 60000 65536"/>
              <a:gd name="T19" fmla="*/ 0 60000 65536"/>
              <a:gd name="T20" fmla="*/ 0 60000 65536"/>
              <a:gd name="T21" fmla="*/ 0 w 31"/>
              <a:gd name="T22" fmla="*/ 0 h 27"/>
              <a:gd name="T23" fmla="*/ 31 w 31"/>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27">
                <a:moveTo>
                  <a:pt x="0" y="9"/>
                </a:moveTo>
                <a:lnTo>
                  <a:pt x="23" y="26"/>
                </a:lnTo>
                <a:lnTo>
                  <a:pt x="23" y="15"/>
                </a:lnTo>
                <a:lnTo>
                  <a:pt x="30" y="9"/>
                </a:lnTo>
                <a:lnTo>
                  <a:pt x="15" y="9"/>
                </a:lnTo>
                <a:lnTo>
                  <a:pt x="7" y="0"/>
                </a:lnTo>
                <a:lnTo>
                  <a:pt x="0" y="9"/>
                </a:lnTo>
              </a:path>
            </a:pathLst>
          </a:custGeom>
          <a:solidFill>
            <a:schemeClr val="bg1">
              <a:lumMod val="50000"/>
            </a:schemeClr>
          </a:solidFill>
          <a:ln w="12700" cap="rnd">
            <a:solidFill>
              <a:schemeClr val="bg2"/>
            </a:solidFill>
            <a:round/>
            <a:headEnd type="none" w="sm" len="sm"/>
            <a:tailEnd type="none" w="sm" len="sm"/>
          </a:ln>
        </p:spPr>
        <p:txBody>
          <a:bodyPr/>
          <a:lstStyle/>
          <a:p>
            <a:pPr eaLnBrk="0" hangingPunct="0"/>
            <a:endParaRPr lang="en-US"/>
          </a:p>
        </p:txBody>
      </p:sp>
      <p:sp>
        <p:nvSpPr>
          <p:cNvPr id="34" name="Freeform 1393"/>
          <p:cNvSpPr>
            <a:spLocks noChangeAspect="1"/>
          </p:cNvSpPr>
          <p:nvPr/>
        </p:nvSpPr>
        <p:spPr bwMode="auto">
          <a:xfrm>
            <a:off x="3004948" y="2201333"/>
            <a:ext cx="151693" cy="205317"/>
          </a:xfrm>
          <a:custGeom>
            <a:avLst/>
            <a:gdLst>
              <a:gd name="T0" fmla="*/ 0 w 80"/>
              <a:gd name="T1" fmla="*/ 59 h 102"/>
              <a:gd name="T2" fmla="*/ 0 w 80"/>
              <a:gd name="T3" fmla="*/ 65 h 102"/>
              <a:gd name="T4" fmla="*/ 42 w 80"/>
              <a:gd name="T5" fmla="*/ 65 h 102"/>
              <a:gd name="T6" fmla="*/ 42 w 80"/>
              <a:gd name="T7" fmla="*/ 71 h 102"/>
              <a:gd name="T8" fmla="*/ 49 w 80"/>
              <a:gd name="T9" fmla="*/ 65 h 102"/>
              <a:gd name="T10" fmla="*/ 66 w 80"/>
              <a:gd name="T11" fmla="*/ 71 h 102"/>
              <a:gd name="T12" fmla="*/ 66 w 80"/>
              <a:gd name="T13" fmla="*/ 79 h 102"/>
              <a:gd name="T14" fmla="*/ 74 w 80"/>
              <a:gd name="T15" fmla="*/ 79 h 102"/>
              <a:gd name="T16" fmla="*/ 74 w 80"/>
              <a:gd name="T17" fmla="*/ 65 h 102"/>
              <a:gd name="T18" fmla="*/ 56 w 80"/>
              <a:gd name="T19" fmla="*/ 59 h 102"/>
              <a:gd name="T20" fmla="*/ 66 w 80"/>
              <a:gd name="T21" fmla="*/ 50 h 102"/>
              <a:gd name="T22" fmla="*/ 56 w 80"/>
              <a:gd name="T23" fmla="*/ 46 h 102"/>
              <a:gd name="T24" fmla="*/ 66 w 80"/>
              <a:gd name="T25" fmla="*/ 39 h 102"/>
              <a:gd name="T26" fmla="*/ 42 w 80"/>
              <a:gd name="T27" fmla="*/ 39 h 102"/>
              <a:gd name="T28" fmla="*/ 39 w 80"/>
              <a:gd name="T29" fmla="*/ 32 h 102"/>
              <a:gd name="T30" fmla="*/ 42 w 80"/>
              <a:gd name="T31" fmla="*/ 26 h 102"/>
              <a:gd name="T32" fmla="*/ 39 w 80"/>
              <a:gd name="T33" fmla="*/ 26 h 102"/>
              <a:gd name="T34" fmla="*/ 42 w 80"/>
              <a:gd name="T35" fmla="*/ 0 h 102"/>
              <a:gd name="T36" fmla="*/ 30 w 80"/>
              <a:gd name="T37" fmla="*/ 8 h 102"/>
              <a:gd name="T38" fmla="*/ 7 w 80"/>
              <a:gd name="T39" fmla="*/ 46 h 102"/>
              <a:gd name="T40" fmla="*/ 7 w 80"/>
              <a:gd name="T41" fmla="*/ 50 h 102"/>
              <a:gd name="T42" fmla="*/ 0 w 80"/>
              <a:gd name="T43" fmla="*/ 59 h 10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0"/>
              <a:gd name="T67" fmla="*/ 0 h 102"/>
              <a:gd name="T68" fmla="*/ 80 w 80"/>
              <a:gd name="T69" fmla="*/ 102 h 10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0" h="102">
                <a:moveTo>
                  <a:pt x="0" y="75"/>
                </a:moveTo>
                <a:lnTo>
                  <a:pt x="0" y="84"/>
                </a:lnTo>
                <a:lnTo>
                  <a:pt x="47" y="84"/>
                </a:lnTo>
                <a:lnTo>
                  <a:pt x="47" y="91"/>
                </a:lnTo>
                <a:lnTo>
                  <a:pt x="54" y="84"/>
                </a:lnTo>
                <a:lnTo>
                  <a:pt x="71" y="91"/>
                </a:lnTo>
                <a:lnTo>
                  <a:pt x="71" y="101"/>
                </a:lnTo>
                <a:lnTo>
                  <a:pt x="79" y="101"/>
                </a:lnTo>
                <a:lnTo>
                  <a:pt x="79" y="84"/>
                </a:lnTo>
                <a:lnTo>
                  <a:pt x="61" y="75"/>
                </a:lnTo>
                <a:lnTo>
                  <a:pt x="71" y="65"/>
                </a:lnTo>
                <a:lnTo>
                  <a:pt x="61" y="59"/>
                </a:lnTo>
                <a:lnTo>
                  <a:pt x="71" y="49"/>
                </a:lnTo>
                <a:lnTo>
                  <a:pt x="47" y="49"/>
                </a:lnTo>
                <a:lnTo>
                  <a:pt x="39" y="42"/>
                </a:lnTo>
                <a:lnTo>
                  <a:pt x="47" y="32"/>
                </a:lnTo>
                <a:lnTo>
                  <a:pt x="39" y="32"/>
                </a:lnTo>
                <a:lnTo>
                  <a:pt x="47" y="0"/>
                </a:lnTo>
                <a:lnTo>
                  <a:pt x="30" y="8"/>
                </a:lnTo>
                <a:lnTo>
                  <a:pt x="7" y="59"/>
                </a:lnTo>
                <a:lnTo>
                  <a:pt x="7" y="65"/>
                </a:lnTo>
                <a:lnTo>
                  <a:pt x="0" y="75"/>
                </a:lnTo>
              </a:path>
            </a:pathLst>
          </a:custGeom>
          <a:solidFill>
            <a:schemeClr val="bg1">
              <a:lumMod val="50000"/>
            </a:schemeClr>
          </a:solidFill>
          <a:ln w="9525" cap="rnd">
            <a:solidFill>
              <a:schemeClr val="bg2"/>
            </a:solidFill>
            <a:round/>
            <a:headEnd type="none" w="sm" len="sm"/>
            <a:tailEnd type="none" w="sm" len="sm"/>
          </a:ln>
        </p:spPr>
        <p:txBody>
          <a:bodyPr/>
          <a:lstStyle/>
          <a:p>
            <a:pPr eaLnBrk="0" hangingPunct="0"/>
            <a:endParaRPr lang="en-US"/>
          </a:p>
        </p:txBody>
      </p:sp>
      <p:sp>
        <p:nvSpPr>
          <p:cNvPr id="35" name="Freeform 1394"/>
          <p:cNvSpPr>
            <a:spLocks noChangeAspect="1"/>
          </p:cNvSpPr>
          <p:nvPr/>
        </p:nvSpPr>
        <p:spPr bwMode="auto">
          <a:xfrm>
            <a:off x="3004948" y="2201333"/>
            <a:ext cx="151693" cy="205317"/>
          </a:xfrm>
          <a:custGeom>
            <a:avLst/>
            <a:gdLst>
              <a:gd name="T0" fmla="*/ 0 w 80"/>
              <a:gd name="T1" fmla="*/ 59 h 102"/>
              <a:gd name="T2" fmla="*/ 0 w 80"/>
              <a:gd name="T3" fmla="*/ 65 h 102"/>
              <a:gd name="T4" fmla="*/ 42 w 80"/>
              <a:gd name="T5" fmla="*/ 65 h 102"/>
              <a:gd name="T6" fmla="*/ 42 w 80"/>
              <a:gd name="T7" fmla="*/ 71 h 102"/>
              <a:gd name="T8" fmla="*/ 49 w 80"/>
              <a:gd name="T9" fmla="*/ 65 h 102"/>
              <a:gd name="T10" fmla="*/ 66 w 80"/>
              <a:gd name="T11" fmla="*/ 71 h 102"/>
              <a:gd name="T12" fmla="*/ 66 w 80"/>
              <a:gd name="T13" fmla="*/ 79 h 102"/>
              <a:gd name="T14" fmla="*/ 74 w 80"/>
              <a:gd name="T15" fmla="*/ 79 h 102"/>
              <a:gd name="T16" fmla="*/ 74 w 80"/>
              <a:gd name="T17" fmla="*/ 65 h 102"/>
              <a:gd name="T18" fmla="*/ 56 w 80"/>
              <a:gd name="T19" fmla="*/ 59 h 102"/>
              <a:gd name="T20" fmla="*/ 66 w 80"/>
              <a:gd name="T21" fmla="*/ 50 h 102"/>
              <a:gd name="T22" fmla="*/ 56 w 80"/>
              <a:gd name="T23" fmla="*/ 46 h 102"/>
              <a:gd name="T24" fmla="*/ 66 w 80"/>
              <a:gd name="T25" fmla="*/ 39 h 102"/>
              <a:gd name="T26" fmla="*/ 42 w 80"/>
              <a:gd name="T27" fmla="*/ 39 h 102"/>
              <a:gd name="T28" fmla="*/ 39 w 80"/>
              <a:gd name="T29" fmla="*/ 32 h 102"/>
              <a:gd name="T30" fmla="*/ 42 w 80"/>
              <a:gd name="T31" fmla="*/ 26 h 102"/>
              <a:gd name="T32" fmla="*/ 39 w 80"/>
              <a:gd name="T33" fmla="*/ 26 h 102"/>
              <a:gd name="T34" fmla="*/ 42 w 80"/>
              <a:gd name="T35" fmla="*/ 0 h 102"/>
              <a:gd name="T36" fmla="*/ 30 w 80"/>
              <a:gd name="T37" fmla="*/ 8 h 102"/>
              <a:gd name="T38" fmla="*/ 7 w 80"/>
              <a:gd name="T39" fmla="*/ 46 h 102"/>
              <a:gd name="T40" fmla="*/ 7 w 80"/>
              <a:gd name="T41" fmla="*/ 50 h 102"/>
              <a:gd name="T42" fmla="*/ 0 w 80"/>
              <a:gd name="T43" fmla="*/ 59 h 10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0"/>
              <a:gd name="T67" fmla="*/ 0 h 102"/>
              <a:gd name="T68" fmla="*/ 80 w 80"/>
              <a:gd name="T69" fmla="*/ 102 h 10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0" h="102">
                <a:moveTo>
                  <a:pt x="0" y="75"/>
                </a:moveTo>
                <a:lnTo>
                  <a:pt x="0" y="84"/>
                </a:lnTo>
                <a:lnTo>
                  <a:pt x="47" y="84"/>
                </a:lnTo>
                <a:lnTo>
                  <a:pt x="47" y="91"/>
                </a:lnTo>
                <a:lnTo>
                  <a:pt x="54" y="84"/>
                </a:lnTo>
                <a:lnTo>
                  <a:pt x="71" y="91"/>
                </a:lnTo>
                <a:lnTo>
                  <a:pt x="71" y="101"/>
                </a:lnTo>
                <a:lnTo>
                  <a:pt x="79" y="101"/>
                </a:lnTo>
                <a:lnTo>
                  <a:pt x="79" y="84"/>
                </a:lnTo>
                <a:lnTo>
                  <a:pt x="61" y="75"/>
                </a:lnTo>
                <a:lnTo>
                  <a:pt x="71" y="65"/>
                </a:lnTo>
                <a:lnTo>
                  <a:pt x="61" y="59"/>
                </a:lnTo>
                <a:lnTo>
                  <a:pt x="71" y="49"/>
                </a:lnTo>
                <a:lnTo>
                  <a:pt x="47" y="49"/>
                </a:lnTo>
                <a:lnTo>
                  <a:pt x="39" y="42"/>
                </a:lnTo>
                <a:lnTo>
                  <a:pt x="47" y="32"/>
                </a:lnTo>
                <a:lnTo>
                  <a:pt x="39" y="32"/>
                </a:lnTo>
                <a:lnTo>
                  <a:pt x="47" y="0"/>
                </a:lnTo>
                <a:lnTo>
                  <a:pt x="30" y="8"/>
                </a:lnTo>
                <a:lnTo>
                  <a:pt x="7" y="59"/>
                </a:lnTo>
                <a:lnTo>
                  <a:pt x="7" y="65"/>
                </a:lnTo>
                <a:lnTo>
                  <a:pt x="0" y="75"/>
                </a:lnTo>
              </a:path>
            </a:pathLst>
          </a:custGeom>
          <a:solidFill>
            <a:schemeClr val="bg1">
              <a:lumMod val="50000"/>
            </a:schemeClr>
          </a:solidFill>
          <a:ln w="12700" cap="rnd">
            <a:solidFill>
              <a:schemeClr val="bg2"/>
            </a:solidFill>
            <a:round/>
            <a:headEnd type="none" w="sm" len="sm"/>
            <a:tailEnd type="none" w="sm" len="sm"/>
          </a:ln>
        </p:spPr>
        <p:txBody>
          <a:bodyPr/>
          <a:lstStyle/>
          <a:p>
            <a:pPr eaLnBrk="0" hangingPunct="0"/>
            <a:endParaRPr lang="en-US"/>
          </a:p>
        </p:txBody>
      </p:sp>
      <p:sp>
        <p:nvSpPr>
          <p:cNvPr id="36" name="Freeform 1395"/>
          <p:cNvSpPr>
            <a:spLocks noChangeAspect="1"/>
          </p:cNvSpPr>
          <p:nvPr/>
        </p:nvSpPr>
        <p:spPr bwMode="auto">
          <a:xfrm>
            <a:off x="1618593" y="2899833"/>
            <a:ext cx="716219" cy="531283"/>
          </a:xfrm>
          <a:custGeom>
            <a:avLst/>
            <a:gdLst>
              <a:gd name="T0" fmla="*/ 233 w 375"/>
              <a:gd name="T1" fmla="*/ 93 h 265"/>
              <a:gd name="T2" fmla="*/ 240 w 375"/>
              <a:gd name="T3" fmla="*/ 124 h 265"/>
              <a:gd name="T4" fmla="*/ 257 w 375"/>
              <a:gd name="T5" fmla="*/ 156 h 265"/>
              <a:gd name="T6" fmla="*/ 299 w 375"/>
              <a:gd name="T7" fmla="*/ 156 h 265"/>
              <a:gd name="T8" fmla="*/ 308 w 375"/>
              <a:gd name="T9" fmla="*/ 156 h 265"/>
              <a:gd name="T10" fmla="*/ 324 w 375"/>
              <a:gd name="T11" fmla="*/ 129 h 265"/>
              <a:gd name="T12" fmla="*/ 356 w 375"/>
              <a:gd name="T13" fmla="*/ 124 h 265"/>
              <a:gd name="T14" fmla="*/ 356 w 375"/>
              <a:gd name="T15" fmla="*/ 156 h 265"/>
              <a:gd name="T16" fmla="*/ 346 w 375"/>
              <a:gd name="T17" fmla="*/ 156 h 265"/>
              <a:gd name="T18" fmla="*/ 316 w 375"/>
              <a:gd name="T19" fmla="*/ 161 h 265"/>
              <a:gd name="T20" fmla="*/ 324 w 375"/>
              <a:gd name="T21" fmla="*/ 181 h 265"/>
              <a:gd name="T22" fmla="*/ 299 w 375"/>
              <a:gd name="T23" fmla="*/ 201 h 265"/>
              <a:gd name="T24" fmla="*/ 265 w 375"/>
              <a:gd name="T25" fmla="*/ 181 h 265"/>
              <a:gd name="T26" fmla="*/ 233 w 375"/>
              <a:gd name="T27" fmla="*/ 181 h 265"/>
              <a:gd name="T28" fmla="*/ 186 w 375"/>
              <a:gd name="T29" fmla="*/ 161 h 265"/>
              <a:gd name="T30" fmla="*/ 146 w 375"/>
              <a:gd name="T31" fmla="*/ 150 h 265"/>
              <a:gd name="T32" fmla="*/ 146 w 375"/>
              <a:gd name="T33" fmla="*/ 129 h 265"/>
              <a:gd name="T34" fmla="*/ 106 w 375"/>
              <a:gd name="T35" fmla="*/ 84 h 265"/>
              <a:gd name="T36" fmla="*/ 93 w 375"/>
              <a:gd name="T37" fmla="*/ 72 h 265"/>
              <a:gd name="T38" fmla="*/ 78 w 375"/>
              <a:gd name="T39" fmla="*/ 52 h 265"/>
              <a:gd name="T40" fmla="*/ 63 w 375"/>
              <a:gd name="T41" fmla="*/ 40 h 265"/>
              <a:gd name="T42" fmla="*/ 39 w 375"/>
              <a:gd name="T43" fmla="*/ 13 h 265"/>
              <a:gd name="T44" fmla="*/ 31 w 375"/>
              <a:gd name="T45" fmla="*/ 25 h 265"/>
              <a:gd name="T46" fmla="*/ 78 w 375"/>
              <a:gd name="T47" fmla="*/ 96 h 265"/>
              <a:gd name="T48" fmla="*/ 93 w 375"/>
              <a:gd name="T49" fmla="*/ 105 h 265"/>
              <a:gd name="T50" fmla="*/ 78 w 375"/>
              <a:gd name="T51" fmla="*/ 105 h 265"/>
              <a:gd name="T52" fmla="*/ 63 w 375"/>
              <a:gd name="T53" fmla="*/ 84 h 265"/>
              <a:gd name="T54" fmla="*/ 31 w 375"/>
              <a:gd name="T55" fmla="*/ 64 h 265"/>
              <a:gd name="T56" fmla="*/ 31 w 375"/>
              <a:gd name="T57" fmla="*/ 60 h 265"/>
              <a:gd name="T58" fmla="*/ 15 w 375"/>
              <a:gd name="T59" fmla="*/ 32 h 265"/>
              <a:gd name="T60" fmla="*/ 23 w 375"/>
              <a:gd name="T61" fmla="*/ 0 h 265"/>
              <a:gd name="T62" fmla="*/ 129 w 375"/>
              <a:gd name="T63" fmla="*/ 9 h 265"/>
              <a:gd name="T64" fmla="*/ 146 w 375"/>
              <a:gd name="T65" fmla="*/ 32 h 265"/>
              <a:gd name="T66" fmla="*/ 171 w 375"/>
              <a:gd name="T67" fmla="*/ 40 h 265"/>
              <a:gd name="T68" fmla="*/ 186 w 375"/>
              <a:gd name="T69" fmla="*/ 32 h 265"/>
              <a:gd name="T70" fmla="*/ 240 w 375"/>
              <a:gd name="T71" fmla="*/ 77 h 26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75"/>
              <a:gd name="T109" fmla="*/ 0 h 265"/>
              <a:gd name="T110" fmla="*/ 375 w 375"/>
              <a:gd name="T111" fmla="*/ 265 h 26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75" h="265">
                <a:moveTo>
                  <a:pt x="245" y="101"/>
                </a:moveTo>
                <a:lnTo>
                  <a:pt x="238" y="121"/>
                </a:lnTo>
                <a:lnTo>
                  <a:pt x="238" y="153"/>
                </a:lnTo>
                <a:lnTo>
                  <a:pt x="245" y="163"/>
                </a:lnTo>
                <a:lnTo>
                  <a:pt x="245" y="169"/>
                </a:lnTo>
                <a:lnTo>
                  <a:pt x="262" y="205"/>
                </a:lnTo>
                <a:lnTo>
                  <a:pt x="288" y="211"/>
                </a:lnTo>
                <a:lnTo>
                  <a:pt x="309" y="205"/>
                </a:lnTo>
                <a:lnTo>
                  <a:pt x="326" y="205"/>
                </a:lnTo>
                <a:lnTo>
                  <a:pt x="318" y="205"/>
                </a:lnTo>
                <a:lnTo>
                  <a:pt x="326" y="196"/>
                </a:lnTo>
                <a:lnTo>
                  <a:pt x="334" y="169"/>
                </a:lnTo>
                <a:lnTo>
                  <a:pt x="342" y="169"/>
                </a:lnTo>
                <a:lnTo>
                  <a:pt x="366" y="163"/>
                </a:lnTo>
                <a:lnTo>
                  <a:pt x="374" y="169"/>
                </a:lnTo>
                <a:lnTo>
                  <a:pt x="366" y="205"/>
                </a:lnTo>
                <a:lnTo>
                  <a:pt x="366" y="211"/>
                </a:lnTo>
                <a:lnTo>
                  <a:pt x="356" y="205"/>
                </a:lnTo>
                <a:lnTo>
                  <a:pt x="351" y="211"/>
                </a:lnTo>
                <a:lnTo>
                  <a:pt x="326" y="211"/>
                </a:lnTo>
                <a:lnTo>
                  <a:pt x="318" y="222"/>
                </a:lnTo>
                <a:lnTo>
                  <a:pt x="334" y="238"/>
                </a:lnTo>
                <a:lnTo>
                  <a:pt x="318" y="238"/>
                </a:lnTo>
                <a:lnTo>
                  <a:pt x="309" y="264"/>
                </a:lnTo>
                <a:lnTo>
                  <a:pt x="288" y="238"/>
                </a:lnTo>
                <a:lnTo>
                  <a:pt x="270" y="238"/>
                </a:lnTo>
                <a:lnTo>
                  <a:pt x="262" y="247"/>
                </a:lnTo>
                <a:lnTo>
                  <a:pt x="238" y="238"/>
                </a:lnTo>
                <a:lnTo>
                  <a:pt x="198" y="222"/>
                </a:lnTo>
                <a:lnTo>
                  <a:pt x="191" y="211"/>
                </a:lnTo>
                <a:lnTo>
                  <a:pt x="167" y="211"/>
                </a:lnTo>
                <a:lnTo>
                  <a:pt x="151" y="196"/>
                </a:lnTo>
                <a:lnTo>
                  <a:pt x="142" y="179"/>
                </a:lnTo>
                <a:lnTo>
                  <a:pt x="151" y="169"/>
                </a:lnTo>
                <a:lnTo>
                  <a:pt x="142" y="153"/>
                </a:lnTo>
                <a:lnTo>
                  <a:pt x="111" y="110"/>
                </a:lnTo>
                <a:lnTo>
                  <a:pt x="95" y="101"/>
                </a:lnTo>
                <a:lnTo>
                  <a:pt x="95" y="94"/>
                </a:lnTo>
                <a:lnTo>
                  <a:pt x="78" y="78"/>
                </a:lnTo>
                <a:lnTo>
                  <a:pt x="78" y="68"/>
                </a:lnTo>
                <a:lnTo>
                  <a:pt x="71" y="68"/>
                </a:lnTo>
                <a:lnTo>
                  <a:pt x="63" y="52"/>
                </a:lnTo>
                <a:lnTo>
                  <a:pt x="48" y="18"/>
                </a:lnTo>
                <a:lnTo>
                  <a:pt x="39" y="18"/>
                </a:lnTo>
                <a:lnTo>
                  <a:pt x="23" y="9"/>
                </a:lnTo>
                <a:lnTo>
                  <a:pt x="31" y="33"/>
                </a:lnTo>
                <a:lnTo>
                  <a:pt x="71" y="94"/>
                </a:lnTo>
                <a:lnTo>
                  <a:pt x="78" y="126"/>
                </a:lnTo>
                <a:lnTo>
                  <a:pt x="87" y="126"/>
                </a:lnTo>
                <a:lnTo>
                  <a:pt x="95" y="137"/>
                </a:lnTo>
                <a:lnTo>
                  <a:pt x="87" y="146"/>
                </a:lnTo>
                <a:lnTo>
                  <a:pt x="78" y="137"/>
                </a:lnTo>
                <a:lnTo>
                  <a:pt x="55" y="121"/>
                </a:lnTo>
                <a:lnTo>
                  <a:pt x="63" y="110"/>
                </a:lnTo>
                <a:lnTo>
                  <a:pt x="55" y="94"/>
                </a:lnTo>
                <a:lnTo>
                  <a:pt x="31" y="84"/>
                </a:lnTo>
                <a:lnTo>
                  <a:pt x="23" y="68"/>
                </a:lnTo>
                <a:lnTo>
                  <a:pt x="31" y="78"/>
                </a:lnTo>
                <a:lnTo>
                  <a:pt x="39" y="58"/>
                </a:lnTo>
                <a:lnTo>
                  <a:pt x="15" y="42"/>
                </a:lnTo>
                <a:lnTo>
                  <a:pt x="0" y="0"/>
                </a:lnTo>
                <a:lnTo>
                  <a:pt x="23" y="0"/>
                </a:lnTo>
                <a:lnTo>
                  <a:pt x="71" y="18"/>
                </a:lnTo>
                <a:lnTo>
                  <a:pt x="134" y="9"/>
                </a:lnTo>
                <a:lnTo>
                  <a:pt x="151" y="25"/>
                </a:lnTo>
                <a:lnTo>
                  <a:pt x="151" y="42"/>
                </a:lnTo>
                <a:lnTo>
                  <a:pt x="167" y="52"/>
                </a:lnTo>
                <a:lnTo>
                  <a:pt x="176" y="52"/>
                </a:lnTo>
                <a:lnTo>
                  <a:pt x="182" y="42"/>
                </a:lnTo>
                <a:lnTo>
                  <a:pt x="191" y="42"/>
                </a:lnTo>
                <a:lnTo>
                  <a:pt x="223" y="94"/>
                </a:lnTo>
                <a:lnTo>
                  <a:pt x="245" y="101"/>
                </a:lnTo>
              </a:path>
            </a:pathLst>
          </a:custGeom>
          <a:solidFill>
            <a:schemeClr val="accent3">
              <a:lumMod val="75000"/>
            </a:schemeClr>
          </a:solidFill>
          <a:ln w="9525" cap="rnd">
            <a:solidFill>
              <a:schemeClr val="bg2"/>
            </a:solidFill>
            <a:round/>
            <a:headEnd type="none" w="sm" len="sm"/>
            <a:tailEnd type="none" w="sm" len="sm"/>
          </a:ln>
        </p:spPr>
        <p:txBody>
          <a:bodyPr/>
          <a:lstStyle/>
          <a:p>
            <a:pPr eaLnBrk="0" hangingPunct="0"/>
            <a:endParaRPr lang="en-US"/>
          </a:p>
        </p:txBody>
      </p:sp>
      <p:sp>
        <p:nvSpPr>
          <p:cNvPr id="38" name="Freeform 1397"/>
          <p:cNvSpPr>
            <a:spLocks noChangeAspect="1"/>
          </p:cNvSpPr>
          <p:nvPr/>
        </p:nvSpPr>
        <p:spPr bwMode="auto">
          <a:xfrm>
            <a:off x="2288729" y="3310467"/>
            <a:ext cx="32643" cy="67733"/>
          </a:xfrm>
          <a:custGeom>
            <a:avLst/>
            <a:gdLst>
              <a:gd name="T0" fmla="*/ 0 w 17"/>
              <a:gd name="T1" fmla="*/ 24 h 34"/>
              <a:gd name="T2" fmla="*/ 16 w 17"/>
              <a:gd name="T3" fmla="*/ 24 h 34"/>
              <a:gd name="T4" fmla="*/ 16 w 17"/>
              <a:gd name="T5" fmla="*/ 0 h 34"/>
              <a:gd name="T6" fmla="*/ 0 w 17"/>
              <a:gd name="T7" fmla="*/ 6 h 34"/>
              <a:gd name="T8" fmla="*/ 0 w 17"/>
              <a:gd name="T9" fmla="*/ 24 h 34"/>
              <a:gd name="T10" fmla="*/ 0 60000 65536"/>
              <a:gd name="T11" fmla="*/ 0 60000 65536"/>
              <a:gd name="T12" fmla="*/ 0 60000 65536"/>
              <a:gd name="T13" fmla="*/ 0 60000 65536"/>
              <a:gd name="T14" fmla="*/ 0 60000 65536"/>
              <a:gd name="T15" fmla="*/ 0 w 17"/>
              <a:gd name="T16" fmla="*/ 0 h 34"/>
              <a:gd name="T17" fmla="*/ 17 w 17"/>
              <a:gd name="T18" fmla="*/ 34 h 34"/>
            </a:gdLst>
            <a:ahLst/>
            <a:cxnLst>
              <a:cxn ang="T10">
                <a:pos x="T0" y="T1"/>
              </a:cxn>
              <a:cxn ang="T11">
                <a:pos x="T2" y="T3"/>
              </a:cxn>
              <a:cxn ang="T12">
                <a:pos x="T4" y="T5"/>
              </a:cxn>
              <a:cxn ang="T13">
                <a:pos x="T6" y="T7"/>
              </a:cxn>
              <a:cxn ang="T14">
                <a:pos x="T8" y="T9"/>
              </a:cxn>
            </a:cxnLst>
            <a:rect l="T15" t="T16" r="T17" b="T18"/>
            <a:pathLst>
              <a:path w="17" h="34">
                <a:moveTo>
                  <a:pt x="0" y="33"/>
                </a:moveTo>
                <a:lnTo>
                  <a:pt x="16" y="33"/>
                </a:lnTo>
                <a:lnTo>
                  <a:pt x="16" y="0"/>
                </a:lnTo>
                <a:lnTo>
                  <a:pt x="0" y="6"/>
                </a:lnTo>
                <a:lnTo>
                  <a:pt x="0" y="33"/>
                </a:lnTo>
              </a:path>
            </a:pathLst>
          </a:custGeom>
          <a:solidFill>
            <a:schemeClr val="bg1">
              <a:lumMod val="50000"/>
            </a:schemeClr>
          </a:solidFill>
          <a:ln w="9525" cap="rnd">
            <a:solidFill>
              <a:schemeClr val="bg2"/>
            </a:solidFill>
            <a:round/>
            <a:headEnd type="none" w="sm" len="sm"/>
            <a:tailEnd type="none" w="sm" len="sm"/>
          </a:ln>
        </p:spPr>
        <p:txBody>
          <a:bodyPr/>
          <a:lstStyle/>
          <a:p>
            <a:pPr eaLnBrk="0" hangingPunct="0"/>
            <a:endParaRPr lang="en-US"/>
          </a:p>
        </p:txBody>
      </p:sp>
      <p:sp>
        <p:nvSpPr>
          <p:cNvPr id="39" name="Freeform 1398"/>
          <p:cNvSpPr>
            <a:spLocks noChangeAspect="1"/>
          </p:cNvSpPr>
          <p:nvPr/>
        </p:nvSpPr>
        <p:spPr bwMode="auto">
          <a:xfrm>
            <a:off x="2288729" y="3310467"/>
            <a:ext cx="32643" cy="67733"/>
          </a:xfrm>
          <a:custGeom>
            <a:avLst/>
            <a:gdLst>
              <a:gd name="T0" fmla="*/ 0 w 17"/>
              <a:gd name="T1" fmla="*/ 24 h 34"/>
              <a:gd name="T2" fmla="*/ 16 w 17"/>
              <a:gd name="T3" fmla="*/ 24 h 34"/>
              <a:gd name="T4" fmla="*/ 16 w 17"/>
              <a:gd name="T5" fmla="*/ 0 h 34"/>
              <a:gd name="T6" fmla="*/ 0 w 17"/>
              <a:gd name="T7" fmla="*/ 6 h 34"/>
              <a:gd name="T8" fmla="*/ 0 w 17"/>
              <a:gd name="T9" fmla="*/ 24 h 34"/>
              <a:gd name="T10" fmla="*/ 0 60000 65536"/>
              <a:gd name="T11" fmla="*/ 0 60000 65536"/>
              <a:gd name="T12" fmla="*/ 0 60000 65536"/>
              <a:gd name="T13" fmla="*/ 0 60000 65536"/>
              <a:gd name="T14" fmla="*/ 0 60000 65536"/>
              <a:gd name="T15" fmla="*/ 0 w 17"/>
              <a:gd name="T16" fmla="*/ 0 h 34"/>
              <a:gd name="T17" fmla="*/ 17 w 17"/>
              <a:gd name="T18" fmla="*/ 34 h 34"/>
            </a:gdLst>
            <a:ahLst/>
            <a:cxnLst>
              <a:cxn ang="T10">
                <a:pos x="T0" y="T1"/>
              </a:cxn>
              <a:cxn ang="T11">
                <a:pos x="T2" y="T3"/>
              </a:cxn>
              <a:cxn ang="T12">
                <a:pos x="T4" y="T5"/>
              </a:cxn>
              <a:cxn ang="T13">
                <a:pos x="T6" y="T7"/>
              </a:cxn>
              <a:cxn ang="T14">
                <a:pos x="T8" y="T9"/>
              </a:cxn>
            </a:cxnLst>
            <a:rect l="T15" t="T16" r="T17" b="T18"/>
            <a:pathLst>
              <a:path w="17" h="34">
                <a:moveTo>
                  <a:pt x="0" y="33"/>
                </a:moveTo>
                <a:lnTo>
                  <a:pt x="16" y="33"/>
                </a:lnTo>
                <a:lnTo>
                  <a:pt x="16" y="0"/>
                </a:lnTo>
                <a:lnTo>
                  <a:pt x="0" y="6"/>
                </a:lnTo>
                <a:lnTo>
                  <a:pt x="0" y="33"/>
                </a:lnTo>
              </a:path>
            </a:pathLst>
          </a:custGeom>
          <a:solidFill>
            <a:schemeClr val="bg1">
              <a:lumMod val="50000"/>
            </a:schemeClr>
          </a:solidFill>
          <a:ln w="12700" cap="rnd">
            <a:solidFill>
              <a:schemeClr val="bg2"/>
            </a:solidFill>
            <a:round/>
            <a:headEnd type="none" w="sm" len="sm"/>
            <a:tailEnd type="none" w="sm" len="sm"/>
          </a:ln>
        </p:spPr>
        <p:txBody>
          <a:bodyPr/>
          <a:lstStyle/>
          <a:p>
            <a:pPr eaLnBrk="0" hangingPunct="0"/>
            <a:endParaRPr lang="en-US"/>
          </a:p>
        </p:txBody>
      </p:sp>
      <p:sp>
        <p:nvSpPr>
          <p:cNvPr id="40" name="Freeform 1399"/>
          <p:cNvSpPr>
            <a:spLocks noChangeAspect="1"/>
          </p:cNvSpPr>
          <p:nvPr/>
        </p:nvSpPr>
        <p:spPr bwMode="auto">
          <a:xfrm>
            <a:off x="2211922" y="3323167"/>
            <a:ext cx="92168" cy="127000"/>
          </a:xfrm>
          <a:custGeom>
            <a:avLst/>
            <a:gdLst>
              <a:gd name="T0" fmla="*/ 45 w 47"/>
              <a:gd name="T1" fmla="*/ 21 h 63"/>
              <a:gd name="T2" fmla="*/ 51 w 47"/>
              <a:gd name="T3" fmla="*/ 28 h 63"/>
              <a:gd name="T4" fmla="*/ 35 w 47"/>
              <a:gd name="T5" fmla="*/ 41 h 63"/>
              <a:gd name="T6" fmla="*/ 23 w 47"/>
              <a:gd name="T7" fmla="*/ 48 h 63"/>
              <a:gd name="T8" fmla="*/ 0 w 47"/>
              <a:gd name="T9" fmla="*/ 41 h 63"/>
              <a:gd name="T10" fmla="*/ 7 w 47"/>
              <a:gd name="T11" fmla="*/ 21 h 63"/>
              <a:gd name="T12" fmla="*/ 23 w 47"/>
              <a:gd name="T13" fmla="*/ 21 h 63"/>
              <a:gd name="T14" fmla="*/ 7 w 47"/>
              <a:gd name="T15" fmla="*/ 9 h 63"/>
              <a:gd name="T16" fmla="*/ 16 w 47"/>
              <a:gd name="T17" fmla="*/ 0 h 63"/>
              <a:gd name="T18" fmla="*/ 45 w 47"/>
              <a:gd name="T19" fmla="*/ 0 h 63"/>
              <a:gd name="T20" fmla="*/ 45 w 47"/>
              <a:gd name="T21" fmla="*/ 21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7"/>
              <a:gd name="T34" fmla="*/ 0 h 63"/>
              <a:gd name="T35" fmla="*/ 47 w 47"/>
              <a:gd name="T36" fmla="*/ 63 h 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7" h="63">
                <a:moveTo>
                  <a:pt x="40" y="26"/>
                </a:moveTo>
                <a:lnTo>
                  <a:pt x="46" y="35"/>
                </a:lnTo>
                <a:lnTo>
                  <a:pt x="30" y="51"/>
                </a:lnTo>
                <a:lnTo>
                  <a:pt x="23" y="62"/>
                </a:lnTo>
                <a:lnTo>
                  <a:pt x="0" y="51"/>
                </a:lnTo>
                <a:lnTo>
                  <a:pt x="7" y="26"/>
                </a:lnTo>
                <a:lnTo>
                  <a:pt x="23" y="26"/>
                </a:lnTo>
                <a:lnTo>
                  <a:pt x="7" y="9"/>
                </a:lnTo>
                <a:lnTo>
                  <a:pt x="16" y="0"/>
                </a:lnTo>
                <a:lnTo>
                  <a:pt x="40" y="0"/>
                </a:lnTo>
                <a:lnTo>
                  <a:pt x="40" y="26"/>
                </a:lnTo>
              </a:path>
            </a:pathLst>
          </a:custGeom>
          <a:solidFill>
            <a:schemeClr val="bg1">
              <a:lumMod val="50000"/>
            </a:schemeClr>
          </a:solidFill>
          <a:ln w="9525" cap="rnd">
            <a:solidFill>
              <a:schemeClr val="bg2"/>
            </a:solidFill>
            <a:round/>
            <a:headEnd type="none" w="sm" len="sm"/>
            <a:tailEnd type="none" w="sm" len="sm"/>
          </a:ln>
        </p:spPr>
        <p:txBody>
          <a:bodyPr/>
          <a:lstStyle/>
          <a:p>
            <a:pPr eaLnBrk="0" hangingPunct="0"/>
            <a:endParaRPr lang="en-US"/>
          </a:p>
        </p:txBody>
      </p:sp>
      <p:sp>
        <p:nvSpPr>
          <p:cNvPr id="41" name="Freeform 1400"/>
          <p:cNvSpPr>
            <a:spLocks noChangeAspect="1"/>
          </p:cNvSpPr>
          <p:nvPr/>
        </p:nvSpPr>
        <p:spPr bwMode="auto">
          <a:xfrm>
            <a:off x="2211922" y="3323167"/>
            <a:ext cx="92168" cy="127000"/>
          </a:xfrm>
          <a:custGeom>
            <a:avLst/>
            <a:gdLst>
              <a:gd name="T0" fmla="*/ 45 w 47"/>
              <a:gd name="T1" fmla="*/ 21 h 63"/>
              <a:gd name="T2" fmla="*/ 51 w 47"/>
              <a:gd name="T3" fmla="*/ 28 h 63"/>
              <a:gd name="T4" fmla="*/ 35 w 47"/>
              <a:gd name="T5" fmla="*/ 41 h 63"/>
              <a:gd name="T6" fmla="*/ 23 w 47"/>
              <a:gd name="T7" fmla="*/ 48 h 63"/>
              <a:gd name="T8" fmla="*/ 0 w 47"/>
              <a:gd name="T9" fmla="*/ 41 h 63"/>
              <a:gd name="T10" fmla="*/ 7 w 47"/>
              <a:gd name="T11" fmla="*/ 21 h 63"/>
              <a:gd name="T12" fmla="*/ 23 w 47"/>
              <a:gd name="T13" fmla="*/ 21 h 63"/>
              <a:gd name="T14" fmla="*/ 7 w 47"/>
              <a:gd name="T15" fmla="*/ 9 h 63"/>
              <a:gd name="T16" fmla="*/ 16 w 47"/>
              <a:gd name="T17" fmla="*/ 0 h 63"/>
              <a:gd name="T18" fmla="*/ 45 w 47"/>
              <a:gd name="T19" fmla="*/ 0 h 63"/>
              <a:gd name="T20" fmla="*/ 45 w 47"/>
              <a:gd name="T21" fmla="*/ 21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7"/>
              <a:gd name="T34" fmla="*/ 0 h 63"/>
              <a:gd name="T35" fmla="*/ 47 w 47"/>
              <a:gd name="T36" fmla="*/ 63 h 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7" h="63">
                <a:moveTo>
                  <a:pt x="40" y="26"/>
                </a:moveTo>
                <a:lnTo>
                  <a:pt x="46" y="35"/>
                </a:lnTo>
                <a:lnTo>
                  <a:pt x="30" y="51"/>
                </a:lnTo>
                <a:lnTo>
                  <a:pt x="23" y="62"/>
                </a:lnTo>
                <a:lnTo>
                  <a:pt x="0" y="51"/>
                </a:lnTo>
                <a:lnTo>
                  <a:pt x="7" y="26"/>
                </a:lnTo>
                <a:lnTo>
                  <a:pt x="23" y="26"/>
                </a:lnTo>
                <a:lnTo>
                  <a:pt x="7" y="9"/>
                </a:lnTo>
                <a:lnTo>
                  <a:pt x="16" y="0"/>
                </a:lnTo>
                <a:lnTo>
                  <a:pt x="40" y="0"/>
                </a:lnTo>
                <a:lnTo>
                  <a:pt x="40" y="26"/>
                </a:lnTo>
              </a:path>
            </a:pathLst>
          </a:custGeom>
          <a:solidFill>
            <a:schemeClr val="accent3">
              <a:lumMod val="75000"/>
            </a:schemeClr>
          </a:solidFill>
          <a:ln w="12700" cap="rnd">
            <a:solidFill>
              <a:schemeClr val="bg2"/>
            </a:solidFill>
            <a:round/>
            <a:headEnd type="none" w="sm" len="sm"/>
            <a:tailEnd type="none" w="sm" len="sm"/>
          </a:ln>
        </p:spPr>
        <p:txBody>
          <a:bodyPr/>
          <a:lstStyle/>
          <a:p>
            <a:pPr eaLnBrk="0" hangingPunct="0"/>
            <a:endParaRPr lang="en-US"/>
          </a:p>
        </p:txBody>
      </p:sp>
      <p:sp>
        <p:nvSpPr>
          <p:cNvPr id="42" name="Freeform 1401"/>
          <p:cNvSpPr>
            <a:spLocks noChangeAspect="1"/>
          </p:cNvSpPr>
          <p:nvPr/>
        </p:nvSpPr>
        <p:spPr bwMode="auto">
          <a:xfrm>
            <a:off x="2271447" y="3397250"/>
            <a:ext cx="153613" cy="67733"/>
          </a:xfrm>
          <a:custGeom>
            <a:avLst/>
            <a:gdLst>
              <a:gd name="T0" fmla="*/ 15 w 80"/>
              <a:gd name="T1" fmla="*/ 0 h 34"/>
              <a:gd name="T2" fmla="*/ 56 w 80"/>
              <a:gd name="T3" fmla="*/ 0 h 34"/>
              <a:gd name="T4" fmla="*/ 79 w 80"/>
              <a:gd name="T5" fmla="*/ 8 h 34"/>
              <a:gd name="T6" fmla="*/ 63 w 80"/>
              <a:gd name="T7" fmla="*/ 11 h 34"/>
              <a:gd name="T8" fmla="*/ 32 w 80"/>
              <a:gd name="T9" fmla="*/ 24 h 34"/>
              <a:gd name="T10" fmla="*/ 24 w 80"/>
              <a:gd name="T11" fmla="*/ 24 h 34"/>
              <a:gd name="T12" fmla="*/ 24 w 80"/>
              <a:gd name="T13" fmla="*/ 21 h 34"/>
              <a:gd name="T14" fmla="*/ 0 w 80"/>
              <a:gd name="T15" fmla="*/ 11 h 34"/>
              <a:gd name="T16" fmla="*/ 15 w 80"/>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0"/>
              <a:gd name="T28" fmla="*/ 0 h 34"/>
              <a:gd name="T29" fmla="*/ 80 w 80"/>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0" h="34">
                <a:moveTo>
                  <a:pt x="15" y="0"/>
                </a:moveTo>
                <a:lnTo>
                  <a:pt x="56" y="0"/>
                </a:lnTo>
                <a:lnTo>
                  <a:pt x="79" y="8"/>
                </a:lnTo>
                <a:lnTo>
                  <a:pt x="63" y="16"/>
                </a:lnTo>
                <a:lnTo>
                  <a:pt x="32" y="33"/>
                </a:lnTo>
                <a:lnTo>
                  <a:pt x="24" y="33"/>
                </a:lnTo>
                <a:lnTo>
                  <a:pt x="24" y="27"/>
                </a:lnTo>
                <a:lnTo>
                  <a:pt x="0" y="16"/>
                </a:lnTo>
                <a:lnTo>
                  <a:pt x="15" y="0"/>
                </a:lnTo>
              </a:path>
            </a:pathLst>
          </a:custGeom>
          <a:solidFill>
            <a:schemeClr val="bg1">
              <a:lumMod val="50000"/>
            </a:schemeClr>
          </a:solidFill>
          <a:ln w="9525" cap="rnd">
            <a:solidFill>
              <a:schemeClr val="bg2"/>
            </a:solidFill>
            <a:round/>
            <a:headEnd type="none" w="sm" len="sm"/>
            <a:tailEnd type="none" w="sm" len="sm"/>
          </a:ln>
        </p:spPr>
        <p:txBody>
          <a:bodyPr/>
          <a:lstStyle/>
          <a:p>
            <a:pPr eaLnBrk="0" hangingPunct="0"/>
            <a:endParaRPr lang="en-US"/>
          </a:p>
        </p:txBody>
      </p:sp>
      <p:sp>
        <p:nvSpPr>
          <p:cNvPr id="43" name="Freeform 1402"/>
          <p:cNvSpPr>
            <a:spLocks noChangeAspect="1"/>
          </p:cNvSpPr>
          <p:nvPr/>
        </p:nvSpPr>
        <p:spPr bwMode="auto">
          <a:xfrm>
            <a:off x="2271447" y="3397250"/>
            <a:ext cx="153613" cy="67733"/>
          </a:xfrm>
          <a:custGeom>
            <a:avLst/>
            <a:gdLst>
              <a:gd name="T0" fmla="*/ 15 w 80"/>
              <a:gd name="T1" fmla="*/ 0 h 34"/>
              <a:gd name="T2" fmla="*/ 56 w 80"/>
              <a:gd name="T3" fmla="*/ 0 h 34"/>
              <a:gd name="T4" fmla="*/ 79 w 80"/>
              <a:gd name="T5" fmla="*/ 8 h 34"/>
              <a:gd name="T6" fmla="*/ 63 w 80"/>
              <a:gd name="T7" fmla="*/ 11 h 34"/>
              <a:gd name="T8" fmla="*/ 32 w 80"/>
              <a:gd name="T9" fmla="*/ 24 h 34"/>
              <a:gd name="T10" fmla="*/ 24 w 80"/>
              <a:gd name="T11" fmla="*/ 24 h 34"/>
              <a:gd name="T12" fmla="*/ 24 w 80"/>
              <a:gd name="T13" fmla="*/ 21 h 34"/>
              <a:gd name="T14" fmla="*/ 0 w 80"/>
              <a:gd name="T15" fmla="*/ 11 h 34"/>
              <a:gd name="T16" fmla="*/ 15 w 80"/>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0"/>
              <a:gd name="T28" fmla="*/ 0 h 34"/>
              <a:gd name="T29" fmla="*/ 80 w 80"/>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0" h="34">
                <a:moveTo>
                  <a:pt x="15" y="0"/>
                </a:moveTo>
                <a:lnTo>
                  <a:pt x="56" y="0"/>
                </a:lnTo>
                <a:lnTo>
                  <a:pt x="79" y="8"/>
                </a:lnTo>
                <a:lnTo>
                  <a:pt x="63" y="16"/>
                </a:lnTo>
                <a:lnTo>
                  <a:pt x="32" y="33"/>
                </a:lnTo>
                <a:lnTo>
                  <a:pt x="24" y="33"/>
                </a:lnTo>
                <a:lnTo>
                  <a:pt x="24" y="27"/>
                </a:lnTo>
                <a:lnTo>
                  <a:pt x="0" y="16"/>
                </a:lnTo>
                <a:lnTo>
                  <a:pt x="15" y="0"/>
                </a:lnTo>
              </a:path>
            </a:pathLst>
          </a:custGeom>
          <a:solidFill>
            <a:schemeClr val="bg1">
              <a:lumMod val="50000"/>
            </a:schemeClr>
          </a:solidFill>
          <a:ln w="12700" cap="rnd">
            <a:solidFill>
              <a:schemeClr val="bg2"/>
            </a:solidFill>
            <a:round/>
            <a:headEnd type="none" w="sm" len="sm"/>
            <a:tailEnd type="none" w="sm" len="sm"/>
          </a:ln>
        </p:spPr>
        <p:txBody>
          <a:bodyPr/>
          <a:lstStyle/>
          <a:p>
            <a:pPr eaLnBrk="0" hangingPunct="0"/>
            <a:endParaRPr lang="en-US"/>
          </a:p>
        </p:txBody>
      </p:sp>
      <p:sp>
        <p:nvSpPr>
          <p:cNvPr id="44" name="Freeform 1403"/>
          <p:cNvSpPr>
            <a:spLocks noChangeAspect="1"/>
          </p:cNvSpPr>
          <p:nvPr/>
        </p:nvSpPr>
        <p:spPr bwMode="auto">
          <a:xfrm>
            <a:off x="2258006" y="3429000"/>
            <a:ext cx="61445" cy="35983"/>
          </a:xfrm>
          <a:custGeom>
            <a:avLst/>
            <a:gdLst>
              <a:gd name="T0" fmla="*/ 7 w 32"/>
              <a:gd name="T1" fmla="*/ 0 h 18"/>
              <a:gd name="T2" fmla="*/ 0 w 32"/>
              <a:gd name="T3" fmla="*/ 9 h 18"/>
              <a:gd name="T4" fmla="*/ 7 w 32"/>
              <a:gd name="T5" fmla="*/ 12 h 18"/>
              <a:gd name="T6" fmla="*/ 31 w 32"/>
              <a:gd name="T7" fmla="*/ 12 h 18"/>
              <a:gd name="T8" fmla="*/ 31 w 32"/>
              <a:gd name="T9" fmla="*/ 9 h 18"/>
              <a:gd name="T10" fmla="*/ 7 w 32"/>
              <a:gd name="T11" fmla="*/ 0 h 18"/>
              <a:gd name="T12" fmla="*/ 0 60000 65536"/>
              <a:gd name="T13" fmla="*/ 0 60000 65536"/>
              <a:gd name="T14" fmla="*/ 0 60000 65536"/>
              <a:gd name="T15" fmla="*/ 0 60000 65536"/>
              <a:gd name="T16" fmla="*/ 0 60000 65536"/>
              <a:gd name="T17" fmla="*/ 0 60000 65536"/>
              <a:gd name="T18" fmla="*/ 0 w 32"/>
              <a:gd name="T19" fmla="*/ 0 h 18"/>
              <a:gd name="T20" fmla="*/ 32 w 32"/>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32" h="18">
                <a:moveTo>
                  <a:pt x="7" y="0"/>
                </a:moveTo>
                <a:lnTo>
                  <a:pt x="0" y="11"/>
                </a:lnTo>
                <a:lnTo>
                  <a:pt x="7" y="17"/>
                </a:lnTo>
                <a:lnTo>
                  <a:pt x="31" y="17"/>
                </a:lnTo>
                <a:lnTo>
                  <a:pt x="31" y="11"/>
                </a:lnTo>
                <a:lnTo>
                  <a:pt x="7" y="0"/>
                </a:lnTo>
              </a:path>
            </a:pathLst>
          </a:custGeom>
          <a:solidFill>
            <a:schemeClr val="bg1">
              <a:lumMod val="50000"/>
            </a:schemeClr>
          </a:solidFill>
          <a:ln w="9525" cap="rnd">
            <a:solidFill>
              <a:schemeClr val="bg2"/>
            </a:solidFill>
            <a:round/>
            <a:headEnd type="none" w="sm" len="sm"/>
            <a:tailEnd type="none" w="sm" len="sm"/>
          </a:ln>
        </p:spPr>
        <p:txBody>
          <a:bodyPr/>
          <a:lstStyle/>
          <a:p>
            <a:pPr eaLnBrk="0" hangingPunct="0"/>
            <a:endParaRPr lang="en-US"/>
          </a:p>
        </p:txBody>
      </p:sp>
      <p:sp>
        <p:nvSpPr>
          <p:cNvPr id="45" name="Freeform 1404"/>
          <p:cNvSpPr>
            <a:spLocks noChangeAspect="1"/>
          </p:cNvSpPr>
          <p:nvPr/>
        </p:nvSpPr>
        <p:spPr bwMode="auto">
          <a:xfrm>
            <a:off x="2258006" y="3429000"/>
            <a:ext cx="61445" cy="35983"/>
          </a:xfrm>
          <a:custGeom>
            <a:avLst/>
            <a:gdLst>
              <a:gd name="T0" fmla="*/ 7 w 32"/>
              <a:gd name="T1" fmla="*/ 0 h 18"/>
              <a:gd name="T2" fmla="*/ 0 w 32"/>
              <a:gd name="T3" fmla="*/ 9 h 18"/>
              <a:gd name="T4" fmla="*/ 7 w 32"/>
              <a:gd name="T5" fmla="*/ 12 h 18"/>
              <a:gd name="T6" fmla="*/ 31 w 32"/>
              <a:gd name="T7" fmla="*/ 12 h 18"/>
              <a:gd name="T8" fmla="*/ 31 w 32"/>
              <a:gd name="T9" fmla="*/ 9 h 18"/>
              <a:gd name="T10" fmla="*/ 7 w 32"/>
              <a:gd name="T11" fmla="*/ 0 h 18"/>
              <a:gd name="T12" fmla="*/ 0 60000 65536"/>
              <a:gd name="T13" fmla="*/ 0 60000 65536"/>
              <a:gd name="T14" fmla="*/ 0 60000 65536"/>
              <a:gd name="T15" fmla="*/ 0 60000 65536"/>
              <a:gd name="T16" fmla="*/ 0 60000 65536"/>
              <a:gd name="T17" fmla="*/ 0 60000 65536"/>
              <a:gd name="T18" fmla="*/ 0 w 32"/>
              <a:gd name="T19" fmla="*/ 0 h 18"/>
              <a:gd name="T20" fmla="*/ 32 w 32"/>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32" h="18">
                <a:moveTo>
                  <a:pt x="7" y="0"/>
                </a:moveTo>
                <a:lnTo>
                  <a:pt x="0" y="11"/>
                </a:lnTo>
                <a:lnTo>
                  <a:pt x="7" y="17"/>
                </a:lnTo>
                <a:lnTo>
                  <a:pt x="31" y="17"/>
                </a:lnTo>
                <a:lnTo>
                  <a:pt x="31" y="11"/>
                </a:lnTo>
                <a:lnTo>
                  <a:pt x="7" y="0"/>
                </a:lnTo>
              </a:path>
            </a:pathLst>
          </a:custGeom>
          <a:solidFill>
            <a:schemeClr val="accent3">
              <a:lumMod val="75000"/>
            </a:schemeClr>
          </a:solidFill>
          <a:ln w="12700" cap="rnd">
            <a:solidFill>
              <a:schemeClr val="bg2"/>
            </a:solidFill>
            <a:round/>
            <a:headEnd type="none" w="sm" len="sm"/>
            <a:tailEnd type="none" w="sm" len="sm"/>
          </a:ln>
        </p:spPr>
        <p:txBody>
          <a:bodyPr/>
          <a:lstStyle/>
          <a:p>
            <a:pPr eaLnBrk="0" hangingPunct="0"/>
            <a:endParaRPr lang="en-US"/>
          </a:p>
        </p:txBody>
      </p:sp>
      <p:sp>
        <p:nvSpPr>
          <p:cNvPr id="46" name="Freeform 1405"/>
          <p:cNvSpPr>
            <a:spLocks noChangeAspect="1"/>
          </p:cNvSpPr>
          <p:nvPr/>
        </p:nvSpPr>
        <p:spPr bwMode="auto">
          <a:xfrm>
            <a:off x="2332892" y="3412067"/>
            <a:ext cx="94088" cy="127000"/>
          </a:xfrm>
          <a:custGeom>
            <a:avLst/>
            <a:gdLst>
              <a:gd name="T0" fmla="*/ 52 w 48"/>
              <a:gd name="T1" fmla="*/ 0 h 63"/>
              <a:gd name="T2" fmla="*/ 52 w 48"/>
              <a:gd name="T3" fmla="*/ 8 h 63"/>
              <a:gd name="T4" fmla="*/ 45 w 48"/>
              <a:gd name="T5" fmla="*/ 42 h 63"/>
              <a:gd name="T6" fmla="*/ 52 w 48"/>
              <a:gd name="T7" fmla="*/ 48 h 63"/>
              <a:gd name="T8" fmla="*/ 45 w 48"/>
              <a:gd name="T9" fmla="*/ 48 h 63"/>
              <a:gd name="T10" fmla="*/ 16 w 48"/>
              <a:gd name="T11" fmla="*/ 42 h 63"/>
              <a:gd name="T12" fmla="*/ 0 w 48"/>
              <a:gd name="T13" fmla="*/ 28 h 63"/>
              <a:gd name="T14" fmla="*/ 0 w 48"/>
              <a:gd name="T15" fmla="*/ 19 h 63"/>
              <a:gd name="T16" fmla="*/ 36 w 48"/>
              <a:gd name="T17" fmla="*/ 8 h 63"/>
              <a:gd name="T18" fmla="*/ 52 w 48"/>
              <a:gd name="T19" fmla="*/ 0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63"/>
              <a:gd name="T32" fmla="*/ 48 w 48"/>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63">
                <a:moveTo>
                  <a:pt x="47" y="0"/>
                </a:moveTo>
                <a:lnTo>
                  <a:pt x="47" y="8"/>
                </a:lnTo>
                <a:lnTo>
                  <a:pt x="40" y="52"/>
                </a:lnTo>
                <a:lnTo>
                  <a:pt x="47" y="62"/>
                </a:lnTo>
                <a:lnTo>
                  <a:pt x="40" y="62"/>
                </a:lnTo>
                <a:lnTo>
                  <a:pt x="16" y="52"/>
                </a:lnTo>
                <a:lnTo>
                  <a:pt x="0" y="35"/>
                </a:lnTo>
                <a:lnTo>
                  <a:pt x="0" y="24"/>
                </a:lnTo>
                <a:lnTo>
                  <a:pt x="31" y="8"/>
                </a:lnTo>
                <a:lnTo>
                  <a:pt x="47" y="0"/>
                </a:lnTo>
              </a:path>
            </a:pathLst>
          </a:custGeom>
          <a:solidFill>
            <a:schemeClr val="bg1">
              <a:lumMod val="50000"/>
            </a:schemeClr>
          </a:solidFill>
          <a:ln w="9525" cap="rnd">
            <a:solidFill>
              <a:schemeClr val="bg2"/>
            </a:solidFill>
            <a:round/>
            <a:headEnd type="none" w="sm" len="sm"/>
            <a:tailEnd type="none" w="sm" len="sm"/>
          </a:ln>
        </p:spPr>
        <p:txBody>
          <a:bodyPr/>
          <a:lstStyle/>
          <a:p>
            <a:pPr eaLnBrk="0" hangingPunct="0"/>
            <a:endParaRPr lang="en-US"/>
          </a:p>
        </p:txBody>
      </p:sp>
      <p:sp>
        <p:nvSpPr>
          <p:cNvPr id="47" name="Freeform 1406"/>
          <p:cNvSpPr>
            <a:spLocks noChangeAspect="1"/>
          </p:cNvSpPr>
          <p:nvPr/>
        </p:nvSpPr>
        <p:spPr bwMode="auto">
          <a:xfrm>
            <a:off x="2332892" y="3412067"/>
            <a:ext cx="94088" cy="127000"/>
          </a:xfrm>
          <a:custGeom>
            <a:avLst/>
            <a:gdLst>
              <a:gd name="T0" fmla="*/ 52 w 48"/>
              <a:gd name="T1" fmla="*/ 0 h 63"/>
              <a:gd name="T2" fmla="*/ 52 w 48"/>
              <a:gd name="T3" fmla="*/ 8 h 63"/>
              <a:gd name="T4" fmla="*/ 45 w 48"/>
              <a:gd name="T5" fmla="*/ 42 h 63"/>
              <a:gd name="T6" fmla="*/ 52 w 48"/>
              <a:gd name="T7" fmla="*/ 48 h 63"/>
              <a:gd name="T8" fmla="*/ 45 w 48"/>
              <a:gd name="T9" fmla="*/ 48 h 63"/>
              <a:gd name="T10" fmla="*/ 16 w 48"/>
              <a:gd name="T11" fmla="*/ 42 h 63"/>
              <a:gd name="T12" fmla="*/ 0 w 48"/>
              <a:gd name="T13" fmla="*/ 28 h 63"/>
              <a:gd name="T14" fmla="*/ 0 w 48"/>
              <a:gd name="T15" fmla="*/ 19 h 63"/>
              <a:gd name="T16" fmla="*/ 36 w 48"/>
              <a:gd name="T17" fmla="*/ 8 h 63"/>
              <a:gd name="T18" fmla="*/ 52 w 48"/>
              <a:gd name="T19" fmla="*/ 0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63"/>
              <a:gd name="T32" fmla="*/ 48 w 48"/>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63">
                <a:moveTo>
                  <a:pt x="47" y="0"/>
                </a:moveTo>
                <a:lnTo>
                  <a:pt x="47" y="8"/>
                </a:lnTo>
                <a:lnTo>
                  <a:pt x="40" y="52"/>
                </a:lnTo>
                <a:lnTo>
                  <a:pt x="47" y="62"/>
                </a:lnTo>
                <a:lnTo>
                  <a:pt x="40" y="62"/>
                </a:lnTo>
                <a:lnTo>
                  <a:pt x="16" y="52"/>
                </a:lnTo>
                <a:lnTo>
                  <a:pt x="0" y="35"/>
                </a:lnTo>
                <a:lnTo>
                  <a:pt x="0" y="24"/>
                </a:lnTo>
                <a:lnTo>
                  <a:pt x="31" y="8"/>
                </a:lnTo>
                <a:lnTo>
                  <a:pt x="47" y="0"/>
                </a:lnTo>
              </a:path>
            </a:pathLst>
          </a:custGeom>
          <a:solidFill>
            <a:schemeClr val="bg1">
              <a:lumMod val="50000"/>
            </a:schemeClr>
          </a:solidFill>
          <a:ln w="12700" cap="rnd">
            <a:solidFill>
              <a:schemeClr val="bg2"/>
            </a:solidFill>
            <a:round/>
            <a:headEnd type="none" w="sm" len="sm"/>
            <a:tailEnd type="none" w="sm" len="sm"/>
          </a:ln>
        </p:spPr>
        <p:txBody>
          <a:bodyPr/>
          <a:lstStyle/>
          <a:p>
            <a:pPr eaLnBrk="0" hangingPunct="0"/>
            <a:endParaRPr lang="en-US"/>
          </a:p>
        </p:txBody>
      </p:sp>
      <p:sp>
        <p:nvSpPr>
          <p:cNvPr id="48" name="Freeform 1407"/>
          <p:cNvSpPr>
            <a:spLocks noChangeAspect="1"/>
          </p:cNvSpPr>
          <p:nvPr/>
        </p:nvSpPr>
        <p:spPr bwMode="auto">
          <a:xfrm>
            <a:off x="2363615" y="3515784"/>
            <a:ext cx="76806" cy="86783"/>
          </a:xfrm>
          <a:custGeom>
            <a:avLst/>
            <a:gdLst>
              <a:gd name="T0" fmla="*/ 39 w 40"/>
              <a:gd name="T1" fmla="*/ 30 h 44"/>
              <a:gd name="T2" fmla="*/ 39 w 40"/>
              <a:gd name="T3" fmla="*/ 19 h 44"/>
              <a:gd name="T4" fmla="*/ 29 w 40"/>
              <a:gd name="T5" fmla="*/ 12 h 44"/>
              <a:gd name="T6" fmla="*/ 29 w 40"/>
              <a:gd name="T7" fmla="*/ 7 h 44"/>
              <a:gd name="T8" fmla="*/ 23 w 40"/>
              <a:gd name="T9" fmla="*/ 7 h 44"/>
              <a:gd name="T10" fmla="*/ 0 w 40"/>
              <a:gd name="T11" fmla="*/ 0 h 44"/>
              <a:gd name="T12" fmla="*/ 0 w 40"/>
              <a:gd name="T13" fmla="*/ 12 h 44"/>
              <a:gd name="T14" fmla="*/ 7 w 40"/>
              <a:gd name="T15" fmla="*/ 19 h 44"/>
              <a:gd name="T16" fmla="*/ 14 w 40"/>
              <a:gd name="T17" fmla="*/ 12 h 44"/>
              <a:gd name="T18" fmla="*/ 23 w 40"/>
              <a:gd name="T19" fmla="*/ 24 h 44"/>
              <a:gd name="T20" fmla="*/ 39 w 40"/>
              <a:gd name="T21" fmla="*/ 30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44"/>
              <a:gd name="T35" fmla="*/ 40 w 40"/>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44">
                <a:moveTo>
                  <a:pt x="39" y="43"/>
                </a:moveTo>
                <a:lnTo>
                  <a:pt x="39" y="26"/>
                </a:lnTo>
                <a:lnTo>
                  <a:pt x="29" y="17"/>
                </a:lnTo>
                <a:lnTo>
                  <a:pt x="29" y="9"/>
                </a:lnTo>
                <a:lnTo>
                  <a:pt x="23" y="9"/>
                </a:lnTo>
                <a:lnTo>
                  <a:pt x="0" y="0"/>
                </a:lnTo>
                <a:lnTo>
                  <a:pt x="0" y="17"/>
                </a:lnTo>
                <a:lnTo>
                  <a:pt x="7" y="26"/>
                </a:lnTo>
                <a:lnTo>
                  <a:pt x="14" y="17"/>
                </a:lnTo>
                <a:lnTo>
                  <a:pt x="23" y="34"/>
                </a:lnTo>
                <a:lnTo>
                  <a:pt x="39" y="43"/>
                </a:lnTo>
              </a:path>
            </a:pathLst>
          </a:custGeom>
          <a:solidFill>
            <a:schemeClr val="accent3">
              <a:lumMod val="75000"/>
            </a:schemeClr>
          </a:solidFill>
          <a:ln w="9525" cap="rnd">
            <a:solidFill>
              <a:schemeClr val="bg2"/>
            </a:solidFill>
            <a:round/>
            <a:headEnd type="none" w="sm" len="sm"/>
            <a:tailEnd type="none" w="sm" len="sm"/>
          </a:ln>
        </p:spPr>
        <p:txBody>
          <a:bodyPr/>
          <a:lstStyle/>
          <a:p>
            <a:pPr eaLnBrk="0" hangingPunct="0"/>
            <a:endParaRPr lang="en-US"/>
          </a:p>
        </p:txBody>
      </p:sp>
      <p:sp>
        <p:nvSpPr>
          <p:cNvPr id="50" name="Freeform 1409"/>
          <p:cNvSpPr>
            <a:spLocks noChangeAspect="1"/>
          </p:cNvSpPr>
          <p:nvPr/>
        </p:nvSpPr>
        <p:spPr bwMode="auto">
          <a:xfrm>
            <a:off x="2440421" y="3566584"/>
            <a:ext cx="78727" cy="69850"/>
          </a:xfrm>
          <a:custGeom>
            <a:avLst/>
            <a:gdLst>
              <a:gd name="T0" fmla="*/ 0 w 41"/>
              <a:gd name="T1" fmla="*/ 15 h 34"/>
              <a:gd name="T2" fmla="*/ 24 w 41"/>
              <a:gd name="T3" fmla="*/ 20 h 34"/>
              <a:gd name="T4" fmla="*/ 24 w 41"/>
              <a:gd name="T5" fmla="*/ 28 h 34"/>
              <a:gd name="T6" fmla="*/ 31 w 41"/>
              <a:gd name="T7" fmla="*/ 20 h 34"/>
              <a:gd name="T8" fmla="*/ 24 w 41"/>
              <a:gd name="T9" fmla="*/ 15 h 34"/>
              <a:gd name="T10" fmla="*/ 40 w 41"/>
              <a:gd name="T11" fmla="*/ 7 h 34"/>
              <a:gd name="T12" fmla="*/ 31 w 41"/>
              <a:gd name="T13" fmla="*/ 0 h 34"/>
              <a:gd name="T14" fmla="*/ 15 w 41"/>
              <a:gd name="T15" fmla="*/ 7 h 34"/>
              <a:gd name="T16" fmla="*/ 8 w 41"/>
              <a:gd name="T17" fmla="*/ 7 h 34"/>
              <a:gd name="T18" fmla="*/ 0 w 41"/>
              <a:gd name="T19" fmla="*/ 0 h 34"/>
              <a:gd name="T20" fmla="*/ 0 w 41"/>
              <a:gd name="T21" fmla="*/ 15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
              <a:gd name="T34" fmla="*/ 0 h 34"/>
              <a:gd name="T35" fmla="*/ 41 w 41"/>
              <a:gd name="T36" fmla="*/ 34 h 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 h="34">
                <a:moveTo>
                  <a:pt x="0" y="15"/>
                </a:moveTo>
                <a:lnTo>
                  <a:pt x="24" y="25"/>
                </a:lnTo>
                <a:lnTo>
                  <a:pt x="24" y="33"/>
                </a:lnTo>
                <a:lnTo>
                  <a:pt x="31" y="25"/>
                </a:lnTo>
                <a:lnTo>
                  <a:pt x="24" y="15"/>
                </a:lnTo>
                <a:lnTo>
                  <a:pt x="40" y="7"/>
                </a:lnTo>
                <a:lnTo>
                  <a:pt x="31" y="0"/>
                </a:lnTo>
                <a:lnTo>
                  <a:pt x="15" y="7"/>
                </a:lnTo>
                <a:lnTo>
                  <a:pt x="8" y="7"/>
                </a:lnTo>
                <a:lnTo>
                  <a:pt x="0" y="0"/>
                </a:lnTo>
                <a:lnTo>
                  <a:pt x="0" y="15"/>
                </a:lnTo>
              </a:path>
            </a:pathLst>
          </a:custGeom>
          <a:solidFill>
            <a:schemeClr val="bg1">
              <a:lumMod val="50000"/>
            </a:schemeClr>
          </a:solidFill>
          <a:ln w="9525" cap="rnd">
            <a:solidFill>
              <a:schemeClr val="bg2"/>
            </a:solidFill>
            <a:round/>
            <a:headEnd type="none" w="sm" len="sm"/>
            <a:tailEnd type="none" w="sm" len="sm"/>
          </a:ln>
        </p:spPr>
        <p:txBody>
          <a:bodyPr/>
          <a:lstStyle/>
          <a:p>
            <a:pPr eaLnBrk="0" hangingPunct="0"/>
            <a:endParaRPr lang="en-US"/>
          </a:p>
        </p:txBody>
      </p:sp>
      <p:sp>
        <p:nvSpPr>
          <p:cNvPr id="52" name="Freeform 1411"/>
          <p:cNvSpPr>
            <a:spLocks noChangeAspect="1"/>
          </p:cNvSpPr>
          <p:nvPr/>
        </p:nvSpPr>
        <p:spPr bwMode="auto">
          <a:xfrm>
            <a:off x="2517228" y="3566584"/>
            <a:ext cx="59525" cy="69850"/>
          </a:xfrm>
          <a:custGeom>
            <a:avLst/>
            <a:gdLst>
              <a:gd name="T0" fmla="*/ 24 w 31"/>
              <a:gd name="T1" fmla="*/ 7 h 34"/>
              <a:gd name="T2" fmla="*/ 30 w 31"/>
              <a:gd name="T3" fmla="*/ 15 h 34"/>
              <a:gd name="T4" fmla="*/ 24 w 31"/>
              <a:gd name="T5" fmla="*/ 20 h 34"/>
              <a:gd name="T6" fmla="*/ 24 w 31"/>
              <a:gd name="T7" fmla="*/ 28 h 34"/>
              <a:gd name="T8" fmla="*/ 14 w 31"/>
              <a:gd name="T9" fmla="*/ 15 h 34"/>
              <a:gd name="T10" fmla="*/ 0 w 31"/>
              <a:gd name="T11" fmla="*/ 7 h 34"/>
              <a:gd name="T12" fmla="*/ 0 w 31"/>
              <a:gd name="T13" fmla="*/ 0 h 34"/>
              <a:gd name="T14" fmla="*/ 8 w 31"/>
              <a:gd name="T15" fmla="*/ 0 h 34"/>
              <a:gd name="T16" fmla="*/ 14 w 31"/>
              <a:gd name="T17" fmla="*/ 0 h 34"/>
              <a:gd name="T18" fmla="*/ 24 w 31"/>
              <a:gd name="T19" fmla="*/ 7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34"/>
              <a:gd name="T32" fmla="*/ 31 w 31"/>
              <a:gd name="T33" fmla="*/ 34 h 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34">
                <a:moveTo>
                  <a:pt x="24" y="7"/>
                </a:moveTo>
                <a:lnTo>
                  <a:pt x="30" y="15"/>
                </a:lnTo>
                <a:lnTo>
                  <a:pt x="24" y="25"/>
                </a:lnTo>
                <a:lnTo>
                  <a:pt x="24" y="33"/>
                </a:lnTo>
                <a:lnTo>
                  <a:pt x="14" y="15"/>
                </a:lnTo>
                <a:lnTo>
                  <a:pt x="0" y="7"/>
                </a:lnTo>
                <a:lnTo>
                  <a:pt x="0" y="0"/>
                </a:lnTo>
                <a:lnTo>
                  <a:pt x="8" y="0"/>
                </a:lnTo>
                <a:lnTo>
                  <a:pt x="14" y="0"/>
                </a:lnTo>
                <a:lnTo>
                  <a:pt x="24" y="7"/>
                </a:lnTo>
              </a:path>
            </a:pathLst>
          </a:custGeom>
          <a:solidFill>
            <a:schemeClr val="bg1">
              <a:lumMod val="50000"/>
            </a:schemeClr>
          </a:solidFill>
          <a:ln w="9525" cap="rnd">
            <a:solidFill>
              <a:schemeClr val="bg2"/>
            </a:solidFill>
            <a:round/>
            <a:headEnd type="none" w="sm" len="sm"/>
            <a:tailEnd type="none" w="sm" len="sm"/>
          </a:ln>
        </p:spPr>
        <p:txBody>
          <a:bodyPr/>
          <a:lstStyle/>
          <a:p>
            <a:pPr eaLnBrk="0" hangingPunct="0"/>
            <a:endParaRPr lang="en-US"/>
          </a:p>
        </p:txBody>
      </p:sp>
      <p:sp>
        <p:nvSpPr>
          <p:cNvPr id="53" name="Freeform 1412"/>
          <p:cNvSpPr>
            <a:spLocks noChangeAspect="1"/>
          </p:cNvSpPr>
          <p:nvPr/>
        </p:nvSpPr>
        <p:spPr bwMode="auto">
          <a:xfrm>
            <a:off x="2517228" y="3566584"/>
            <a:ext cx="59525" cy="69850"/>
          </a:xfrm>
          <a:custGeom>
            <a:avLst/>
            <a:gdLst>
              <a:gd name="T0" fmla="*/ 24 w 31"/>
              <a:gd name="T1" fmla="*/ 7 h 34"/>
              <a:gd name="T2" fmla="*/ 30 w 31"/>
              <a:gd name="T3" fmla="*/ 15 h 34"/>
              <a:gd name="T4" fmla="*/ 24 w 31"/>
              <a:gd name="T5" fmla="*/ 20 h 34"/>
              <a:gd name="T6" fmla="*/ 24 w 31"/>
              <a:gd name="T7" fmla="*/ 28 h 34"/>
              <a:gd name="T8" fmla="*/ 14 w 31"/>
              <a:gd name="T9" fmla="*/ 15 h 34"/>
              <a:gd name="T10" fmla="*/ 0 w 31"/>
              <a:gd name="T11" fmla="*/ 7 h 34"/>
              <a:gd name="T12" fmla="*/ 0 w 31"/>
              <a:gd name="T13" fmla="*/ 0 h 34"/>
              <a:gd name="T14" fmla="*/ 8 w 31"/>
              <a:gd name="T15" fmla="*/ 0 h 34"/>
              <a:gd name="T16" fmla="*/ 14 w 31"/>
              <a:gd name="T17" fmla="*/ 0 h 34"/>
              <a:gd name="T18" fmla="*/ 24 w 31"/>
              <a:gd name="T19" fmla="*/ 7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34"/>
              <a:gd name="T32" fmla="*/ 31 w 31"/>
              <a:gd name="T33" fmla="*/ 34 h 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34">
                <a:moveTo>
                  <a:pt x="24" y="7"/>
                </a:moveTo>
                <a:lnTo>
                  <a:pt x="30" y="15"/>
                </a:lnTo>
                <a:lnTo>
                  <a:pt x="24" y="25"/>
                </a:lnTo>
                <a:lnTo>
                  <a:pt x="24" y="33"/>
                </a:lnTo>
                <a:lnTo>
                  <a:pt x="14" y="15"/>
                </a:lnTo>
                <a:lnTo>
                  <a:pt x="0" y="7"/>
                </a:lnTo>
                <a:lnTo>
                  <a:pt x="0" y="0"/>
                </a:lnTo>
                <a:lnTo>
                  <a:pt x="8" y="0"/>
                </a:lnTo>
                <a:lnTo>
                  <a:pt x="14" y="0"/>
                </a:lnTo>
                <a:lnTo>
                  <a:pt x="24" y="7"/>
                </a:lnTo>
              </a:path>
            </a:pathLst>
          </a:custGeom>
          <a:solidFill>
            <a:schemeClr val="bg1">
              <a:lumMod val="50000"/>
            </a:schemeClr>
          </a:solidFill>
          <a:ln w="12700" cap="rnd">
            <a:solidFill>
              <a:schemeClr val="bg2"/>
            </a:solidFill>
            <a:round/>
            <a:headEnd type="none" w="sm" len="sm"/>
            <a:tailEnd type="none" w="sm" len="sm"/>
          </a:ln>
        </p:spPr>
        <p:txBody>
          <a:bodyPr/>
          <a:lstStyle/>
          <a:p>
            <a:pPr eaLnBrk="0" hangingPunct="0"/>
            <a:endParaRPr lang="en-US"/>
          </a:p>
        </p:txBody>
      </p:sp>
      <p:sp>
        <p:nvSpPr>
          <p:cNvPr id="54" name="Freeform 1413"/>
          <p:cNvSpPr>
            <a:spLocks noChangeAspect="1"/>
          </p:cNvSpPr>
          <p:nvPr/>
        </p:nvSpPr>
        <p:spPr bwMode="auto">
          <a:xfrm>
            <a:off x="2499946" y="3566584"/>
            <a:ext cx="34563" cy="35983"/>
          </a:xfrm>
          <a:custGeom>
            <a:avLst/>
            <a:gdLst>
              <a:gd name="T0" fmla="*/ 21 w 17"/>
              <a:gd name="T1" fmla="*/ 16 h 17"/>
              <a:gd name="T2" fmla="*/ 21 w 17"/>
              <a:gd name="T3" fmla="*/ 0 h 17"/>
              <a:gd name="T4" fmla="*/ 0 w 17"/>
              <a:gd name="T5" fmla="*/ 0 h 17"/>
              <a:gd name="T6" fmla="*/ 21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16"/>
                </a:moveTo>
                <a:lnTo>
                  <a:pt x="16" y="0"/>
                </a:lnTo>
                <a:lnTo>
                  <a:pt x="0" y="0"/>
                </a:lnTo>
                <a:lnTo>
                  <a:pt x="16" y="16"/>
                </a:lnTo>
              </a:path>
            </a:pathLst>
          </a:custGeom>
          <a:solidFill>
            <a:schemeClr val="bg1">
              <a:lumMod val="50000"/>
            </a:schemeClr>
          </a:solidFill>
          <a:ln w="9525" cap="rnd">
            <a:solidFill>
              <a:schemeClr val="bg1"/>
            </a:solidFill>
            <a:round/>
            <a:headEnd type="none" w="sm" len="sm"/>
            <a:tailEnd type="none" w="sm" len="sm"/>
          </a:ln>
        </p:spPr>
        <p:txBody>
          <a:bodyPr/>
          <a:lstStyle/>
          <a:p>
            <a:pPr eaLnBrk="0" hangingPunct="0"/>
            <a:endParaRPr lang="en-US"/>
          </a:p>
        </p:txBody>
      </p:sp>
      <p:sp>
        <p:nvSpPr>
          <p:cNvPr id="58" name="Freeform 1417"/>
          <p:cNvSpPr>
            <a:spLocks noChangeAspect="1"/>
          </p:cNvSpPr>
          <p:nvPr/>
        </p:nvSpPr>
        <p:spPr bwMode="auto">
          <a:xfrm>
            <a:off x="2697723" y="3276600"/>
            <a:ext cx="92168" cy="67733"/>
          </a:xfrm>
          <a:custGeom>
            <a:avLst/>
            <a:gdLst>
              <a:gd name="T0" fmla="*/ 0 w 49"/>
              <a:gd name="T1" fmla="*/ 17 h 33"/>
              <a:gd name="T2" fmla="*/ 0 w 49"/>
              <a:gd name="T3" fmla="*/ 0 h 33"/>
              <a:gd name="T4" fmla="*/ 24 w 49"/>
              <a:gd name="T5" fmla="*/ 0 h 33"/>
              <a:gd name="T6" fmla="*/ 24 w 49"/>
              <a:gd name="T7" fmla="*/ 7 h 33"/>
              <a:gd name="T8" fmla="*/ 28 w 49"/>
              <a:gd name="T9" fmla="*/ 7 h 33"/>
              <a:gd name="T10" fmla="*/ 43 w 49"/>
              <a:gd name="T11" fmla="*/ 16 h 33"/>
              <a:gd name="T12" fmla="*/ 35 w 49"/>
              <a:gd name="T13" fmla="*/ 17 h 33"/>
              <a:gd name="T14" fmla="*/ 35 w 49"/>
              <a:gd name="T15" fmla="*/ 16 h 33"/>
              <a:gd name="T16" fmla="*/ 17 w 49"/>
              <a:gd name="T17" fmla="*/ 17 h 33"/>
              <a:gd name="T18" fmla="*/ 17 w 49"/>
              <a:gd name="T19" fmla="*/ 16 h 33"/>
              <a:gd name="T20" fmla="*/ 8 w 49"/>
              <a:gd name="T21" fmla="*/ 17 h 33"/>
              <a:gd name="T22" fmla="*/ 8 w 49"/>
              <a:gd name="T23" fmla="*/ 27 h 33"/>
              <a:gd name="T24" fmla="*/ 0 w 49"/>
              <a:gd name="T25" fmla="*/ 17 h 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33"/>
              <a:gd name="T41" fmla="*/ 49 w 49"/>
              <a:gd name="T42" fmla="*/ 33 h 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33">
                <a:moveTo>
                  <a:pt x="0" y="22"/>
                </a:moveTo>
                <a:lnTo>
                  <a:pt x="0" y="0"/>
                </a:lnTo>
                <a:lnTo>
                  <a:pt x="24" y="0"/>
                </a:lnTo>
                <a:lnTo>
                  <a:pt x="24" y="7"/>
                </a:lnTo>
                <a:lnTo>
                  <a:pt x="33" y="7"/>
                </a:lnTo>
                <a:lnTo>
                  <a:pt x="48" y="16"/>
                </a:lnTo>
                <a:lnTo>
                  <a:pt x="40" y="22"/>
                </a:lnTo>
                <a:lnTo>
                  <a:pt x="40" y="16"/>
                </a:lnTo>
                <a:lnTo>
                  <a:pt x="17" y="22"/>
                </a:lnTo>
                <a:lnTo>
                  <a:pt x="17" y="16"/>
                </a:lnTo>
                <a:lnTo>
                  <a:pt x="8" y="22"/>
                </a:lnTo>
                <a:lnTo>
                  <a:pt x="8" y="32"/>
                </a:lnTo>
                <a:lnTo>
                  <a:pt x="0" y="22"/>
                </a:lnTo>
              </a:path>
            </a:pathLst>
          </a:custGeom>
          <a:solidFill>
            <a:schemeClr val="bg1">
              <a:lumMod val="50000"/>
            </a:schemeClr>
          </a:solidFill>
          <a:ln w="9525" cap="rnd">
            <a:solidFill>
              <a:schemeClr val="bg2"/>
            </a:solidFill>
            <a:round/>
            <a:headEnd type="none" w="sm" len="sm"/>
            <a:tailEnd type="none" w="sm" len="sm"/>
          </a:ln>
        </p:spPr>
        <p:txBody>
          <a:bodyPr/>
          <a:lstStyle/>
          <a:p>
            <a:pPr eaLnBrk="0" hangingPunct="0"/>
            <a:endParaRPr lang="en-US"/>
          </a:p>
        </p:txBody>
      </p:sp>
      <p:sp>
        <p:nvSpPr>
          <p:cNvPr id="59" name="Freeform 1418"/>
          <p:cNvSpPr>
            <a:spLocks noChangeAspect="1"/>
          </p:cNvSpPr>
          <p:nvPr/>
        </p:nvSpPr>
        <p:spPr bwMode="auto">
          <a:xfrm>
            <a:off x="2697723" y="3276600"/>
            <a:ext cx="92168" cy="67733"/>
          </a:xfrm>
          <a:custGeom>
            <a:avLst/>
            <a:gdLst>
              <a:gd name="T0" fmla="*/ 0 w 49"/>
              <a:gd name="T1" fmla="*/ 17 h 33"/>
              <a:gd name="T2" fmla="*/ 0 w 49"/>
              <a:gd name="T3" fmla="*/ 0 h 33"/>
              <a:gd name="T4" fmla="*/ 24 w 49"/>
              <a:gd name="T5" fmla="*/ 0 h 33"/>
              <a:gd name="T6" fmla="*/ 24 w 49"/>
              <a:gd name="T7" fmla="*/ 7 h 33"/>
              <a:gd name="T8" fmla="*/ 28 w 49"/>
              <a:gd name="T9" fmla="*/ 7 h 33"/>
              <a:gd name="T10" fmla="*/ 43 w 49"/>
              <a:gd name="T11" fmla="*/ 16 h 33"/>
              <a:gd name="T12" fmla="*/ 35 w 49"/>
              <a:gd name="T13" fmla="*/ 17 h 33"/>
              <a:gd name="T14" fmla="*/ 35 w 49"/>
              <a:gd name="T15" fmla="*/ 16 h 33"/>
              <a:gd name="T16" fmla="*/ 17 w 49"/>
              <a:gd name="T17" fmla="*/ 17 h 33"/>
              <a:gd name="T18" fmla="*/ 17 w 49"/>
              <a:gd name="T19" fmla="*/ 16 h 33"/>
              <a:gd name="T20" fmla="*/ 8 w 49"/>
              <a:gd name="T21" fmla="*/ 17 h 33"/>
              <a:gd name="T22" fmla="*/ 8 w 49"/>
              <a:gd name="T23" fmla="*/ 27 h 33"/>
              <a:gd name="T24" fmla="*/ 0 w 49"/>
              <a:gd name="T25" fmla="*/ 17 h 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33"/>
              <a:gd name="T41" fmla="*/ 49 w 49"/>
              <a:gd name="T42" fmla="*/ 33 h 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33">
                <a:moveTo>
                  <a:pt x="0" y="22"/>
                </a:moveTo>
                <a:lnTo>
                  <a:pt x="0" y="0"/>
                </a:lnTo>
                <a:lnTo>
                  <a:pt x="24" y="0"/>
                </a:lnTo>
                <a:lnTo>
                  <a:pt x="24" y="7"/>
                </a:lnTo>
                <a:lnTo>
                  <a:pt x="33" y="7"/>
                </a:lnTo>
                <a:lnTo>
                  <a:pt x="48" y="16"/>
                </a:lnTo>
                <a:lnTo>
                  <a:pt x="40" y="22"/>
                </a:lnTo>
                <a:lnTo>
                  <a:pt x="40" y="16"/>
                </a:lnTo>
                <a:lnTo>
                  <a:pt x="17" y="22"/>
                </a:lnTo>
                <a:lnTo>
                  <a:pt x="17" y="16"/>
                </a:lnTo>
                <a:lnTo>
                  <a:pt x="8" y="22"/>
                </a:lnTo>
                <a:lnTo>
                  <a:pt x="8" y="32"/>
                </a:lnTo>
                <a:lnTo>
                  <a:pt x="0" y="22"/>
                </a:lnTo>
              </a:path>
            </a:pathLst>
          </a:custGeom>
          <a:solidFill>
            <a:schemeClr val="bg1">
              <a:lumMod val="50000"/>
            </a:schemeClr>
          </a:solidFill>
          <a:ln w="12700" cap="rnd">
            <a:solidFill>
              <a:schemeClr val="bg2"/>
            </a:solidFill>
            <a:round/>
            <a:headEnd type="none" w="sm" len="sm"/>
            <a:tailEnd type="none" w="sm" len="sm"/>
          </a:ln>
        </p:spPr>
        <p:txBody>
          <a:bodyPr/>
          <a:lstStyle/>
          <a:p>
            <a:pPr eaLnBrk="0" hangingPunct="0"/>
            <a:endParaRPr lang="en-US"/>
          </a:p>
        </p:txBody>
      </p:sp>
      <p:sp>
        <p:nvSpPr>
          <p:cNvPr id="60" name="Freeform 1419"/>
          <p:cNvSpPr>
            <a:spLocks noChangeAspect="1"/>
          </p:cNvSpPr>
          <p:nvPr/>
        </p:nvSpPr>
        <p:spPr bwMode="auto">
          <a:xfrm>
            <a:off x="2640118" y="3276600"/>
            <a:ext cx="59525" cy="48683"/>
          </a:xfrm>
          <a:custGeom>
            <a:avLst/>
            <a:gdLst>
              <a:gd name="T0" fmla="*/ 30 w 31"/>
              <a:gd name="T1" fmla="*/ 18 h 24"/>
              <a:gd name="T2" fmla="*/ 30 w 31"/>
              <a:gd name="T3" fmla="*/ 0 h 24"/>
              <a:gd name="T4" fmla="*/ 15 w 31"/>
              <a:gd name="T5" fmla="*/ 0 h 24"/>
              <a:gd name="T6" fmla="*/ 23 w 31"/>
              <a:gd name="T7" fmla="*/ 12 h 24"/>
              <a:gd name="T8" fmla="*/ 0 w 31"/>
              <a:gd name="T9" fmla="*/ 18 h 24"/>
              <a:gd name="T10" fmla="*/ 5 w 31"/>
              <a:gd name="T11" fmla="*/ 18 h 24"/>
              <a:gd name="T12" fmla="*/ 30 w 31"/>
              <a:gd name="T13" fmla="*/ 18 h 24"/>
              <a:gd name="T14" fmla="*/ 0 60000 65536"/>
              <a:gd name="T15" fmla="*/ 0 60000 65536"/>
              <a:gd name="T16" fmla="*/ 0 60000 65536"/>
              <a:gd name="T17" fmla="*/ 0 60000 65536"/>
              <a:gd name="T18" fmla="*/ 0 60000 65536"/>
              <a:gd name="T19" fmla="*/ 0 60000 65536"/>
              <a:gd name="T20" fmla="*/ 0 60000 65536"/>
              <a:gd name="T21" fmla="*/ 0 w 31"/>
              <a:gd name="T22" fmla="*/ 0 h 24"/>
              <a:gd name="T23" fmla="*/ 31 w 31"/>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24">
                <a:moveTo>
                  <a:pt x="30" y="23"/>
                </a:moveTo>
                <a:lnTo>
                  <a:pt x="30" y="0"/>
                </a:lnTo>
                <a:lnTo>
                  <a:pt x="15" y="0"/>
                </a:lnTo>
                <a:lnTo>
                  <a:pt x="23" y="16"/>
                </a:lnTo>
                <a:lnTo>
                  <a:pt x="0" y="23"/>
                </a:lnTo>
                <a:lnTo>
                  <a:pt x="5" y="23"/>
                </a:lnTo>
                <a:lnTo>
                  <a:pt x="30" y="23"/>
                </a:lnTo>
              </a:path>
            </a:pathLst>
          </a:custGeom>
          <a:solidFill>
            <a:schemeClr val="bg1">
              <a:lumMod val="50000"/>
            </a:schemeClr>
          </a:solidFill>
          <a:ln w="9525" cap="rnd">
            <a:solidFill>
              <a:schemeClr val="bg2"/>
            </a:solidFill>
            <a:round/>
            <a:headEnd type="none" w="sm" len="sm"/>
            <a:tailEnd type="none" w="sm" len="sm"/>
          </a:ln>
        </p:spPr>
        <p:txBody>
          <a:bodyPr/>
          <a:lstStyle/>
          <a:p>
            <a:pPr eaLnBrk="0" hangingPunct="0"/>
            <a:endParaRPr lang="en-US"/>
          </a:p>
        </p:txBody>
      </p:sp>
      <p:sp>
        <p:nvSpPr>
          <p:cNvPr id="61" name="Freeform 1420"/>
          <p:cNvSpPr>
            <a:spLocks noChangeAspect="1"/>
          </p:cNvSpPr>
          <p:nvPr/>
        </p:nvSpPr>
        <p:spPr bwMode="auto">
          <a:xfrm>
            <a:off x="2640118" y="3276600"/>
            <a:ext cx="59525" cy="48683"/>
          </a:xfrm>
          <a:custGeom>
            <a:avLst/>
            <a:gdLst>
              <a:gd name="T0" fmla="*/ 30 w 31"/>
              <a:gd name="T1" fmla="*/ 18 h 24"/>
              <a:gd name="T2" fmla="*/ 30 w 31"/>
              <a:gd name="T3" fmla="*/ 0 h 24"/>
              <a:gd name="T4" fmla="*/ 15 w 31"/>
              <a:gd name="T5" fmla="*/ 0 h 24"/>
              <a:gd name="T6" fmla="*/ 23 w 31"/>
              <a:gd name="T7" fmla="*/ 12 h 24"/>
              <a:gd name="T8" fmla="*/ 0 w 31"/>
              <a:gd name="T9" fmla="*/ 18 h 24"/>
              <a:gd name="T10" fmla="*/ 5 w 31"/>
              <a:gd name="T11" fmla="*/ 18 h 24"/>
              <a:gd name="T12" fmla="*/ 30 w 31"/>
              <a:gd name="T13" fmla="*/ 18 h 24"/>
              <a:gd name="T14" fmla="*/ 0 60000 65536"/>
              <a:gd name="T15" fmla="*/ 0 60000 65536"/>
              <a:gd name="T16" fmla="*/ 0 60000 65536"/>
              <a:gd name="T17" fmla="*/ 0 60000 65536"/>
              <a:gd name="T18" fmla="*/ 0 60000 65536"/>
              <a:gd name="T19" fmla="*/ 0 60000 65536"/>
              <a:gd name="T20" fmla="*/ 0 60000 65536"/>
              <a:gd name="T21" fmla="*/ 0 w 31"/>
              <a:gd name="T22" fmla="*/ 0 h 24"/>
              <a:gd name="T23" fmla="*/ 31 w 31"/>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24">
                <a:moveTo>
                  <a:pt x="30" y="23"/>
                </a:moveTo>
                <a:lnTo>
                  <a:pt x="30" y="0"/>
                </a:lnTo>
                <a:lnTo>
                  <a:pt x="15" y="0"/>
                </a:lnTo>
                <a:lnTo>
                  <a:pt x="23" y="16"/>
                </a:lnTo>
                <a:lnTo>
                  <a:pt x="0" y="23"/>
                </a:lnTo>
                <a:lnTo>
                  <a:pt x="5" y="23"/>
                </a:lnTo>
                <a:lnTo>
                  <a:pt x="30" y="23"/>
                </a:lnTo>
              </a:path>
            </a:pathLst>
          </a:custGeom>
          <a:solidFill>
            <a:schemeClr val="bg1">
              <a:lumMod val="50000"/>
            </a:schemeClr>
          </a:solidFill>
          <a:ln w="12700" cap="rnd">
            <a:solidFill>
              <a:schemeClr val="bg2"/>
            </a:solidFill>
            <a:round/>
            <a:headEnd type="none" w="sm" len="sm"/>
            <a:tailEnd type="none" w="sm" len="sm"/>
          </a:ln>
        </p:spPr>
        <p:txBody>
          <a:bodyPr/>
          <a:lstStyle/>
          <a:p>
            <a:pPr eaLnBrk="0" hangingPunct="0"/>
            <a:endParaRPr lang="en-US"/>
          </a:p>
        </p:txBody>
      </p:sp>
      <p:sp>
        <p:nvSpPr>
          <p:cNvPr id="62" name="Freeform 1421"/>
          <p:cNvSpPr>
            <a:spLocks noChangeAspect="1"/>
          </p:cNvSpPr>
          <p:nvPr/>
        </p:nvSpPr>
        <p:spPr bwMode="auto">
          <a:xfrm>
            <a:off x="2534509" y="3479800"/>
            <a:ext cx="276503" cy="448733"/>
          </a:xfrm>
          <a:custGeom>
            <a:avLst/>
            <a:gdLst>
              <a:gd name="T0" fmla="*/ 104 w 145"/>
              <a:gd name="T1" fmla="*/ 173 h 223"/>
              <a:gd name="T2" fmla="*/ 114 w 145"/>
              <a:gd name="T3" fmla="*/ 145 h 223"/>
              <a:gd name="T4" fmla="*/ 104 w 145"/>
              <a:gd name="T5" fmla="*/ 125 h 223"/>
              <a:gd name="T6" fmla="*/ 114 w 145"/>
              <a:gd name="T7" fmla="*/ 125 h 223"/>
              <a:gd name="T8" fmla="*/ 104 w 145"/>
              <a:gd name="T9" fmla="*/ 119 h 223"/>
              <a:gd name="T10" fmla="*/ 104 w 145"/>
              <a:gd name="T11" fmla="*/ 113 h 223"/>
              <a:gd name="T12" fmla="*/ 139 w 145"/>
              <a:gd name="T13" fmla="*/ 113 h 223"/>
              <a:gd name="T14" fmla="*/ 139 w 145"/>
              <a:gd name="T15" fmla="*/ 99 h 223"/>
              <a:gd name="T16" fmla="*/ 129 w 145"/>
              <a:gd name="T17" fmla="*/ 87 h 223"/>
              <a:gd name="T18" fmla="*/ 139 w 145"/>
              <a:gd name="T19" fmla="*/ 66 h 223"/>
              <a:gd name="T20" fmla="*/ 114 w 145"/>
              <a:gd name="T21" fmla="*/ 66 h 223"/>
              <a:gd name="T22" fmla="*/ 104 w 145"/>
              <a:gd name="T23" fmla="*/ 59 h 223"/>
              <a:gd name="T24" fmla="*/ 80 w 145"/>
              <a:gd name="T25" fmla="*/ 59 h 223"/>
              <a:gd name="T26" fmla="*/ 73 w 145"/>
              <a:gd name="T27" fmla="*/ 53 h 223"/>
              <a:gd name="T28" fmla="*/ 73 w 145"/>
              <a:gd name="T29" fmla="*/ 45 h 223"/>
              <a:gd name="T30" fmla="*/ 70 w 145"/>
              <a:gd name="T31" fmla="*/ 32 h 223"/>
              <a:gd name="T32" fmla="*/ 73 w 145"/>
              <a:gd name="T33" fmla="*/ 20 h 223"/>
              <a:gd name="T34" fmla="*/ 80 w 145"/>
              <a:gd name="T35" fmla="*/ 11 h 223"/>
              <a:gd name="T36" fmla="*/ 89 w 145"/>
              <a:gd name="T37" fmla="*/ 8 h 223"/>
              <a:gd name="T38" fmla="*/ 80 w 145"/>
              <a:gd name="T39" fmla="*/ 0 h 223"/>
              <a:gd name="T40" fmla="*/ 70 w 145"/>
              <a:gd name="T41" fmla="*/ 11 h 223"/>
              <a:gd name="T42" fmla="*/ 46 w 145"/>
              <a:gd name="T43" fmla="*/ 20 h 223"/>
              <a:gd name="T44" fmla="*/ 39 w 145"/>
              <a:gd name="T45" fmla="*/ 32 h 223"/>
              <a:gd name="T46" fmla="*/ 21 w 145"/>
              <a:gd name="T47" fmla="*/ 40 h 223"/>
              <a:gd name="T48" fmla="*/ 21 w 145"/>
              <a:gd name="T49" fmla="*/ 53 h 223"/>
              <a:gd name="T50" fmla="*/ 15 w 145"/>
              <a:gd name="T51" fmla="*/ 40 h 223"/>
              <a:gd name="T52" fmla="*/ 21 w 145"/>
              <a:gd name="T53" fmla="*/ 45 h 223"/>
              <a:gd name="T54" fmla="*/ 15 w 145"/>
              <a:gd name="T55" fmla="*/ 53 h 223"/>
              <a:gd name="T56" fmla="*/ 15 w 145"/>
              <a:gd name="T57" fmla="*/ 59 h 223"/>
              <a:gd name="T58" fmla="*/ 15 w 145"/>
              <a:gd name="T59" fmla="*/ 66 h 223"/>
              <a:gd name="T60" fmla="*/ 15 w 145"/>
              <a:gd name="T61" fmla="*/ 92 h 223"/>
              <a:gd name="T62" fmla="*/ 21 w 145"/>
              <a:gd name="T63" fmla="*/ 92 h 223"/>
              <a:gd name="T64" fmla="*/ 15 w 145"/>
              <a:gd name="T65" fmla="*/ 106 h 223"/>
              <a:gd name="T66" fmla="*/ 5 w 145"/>
              <a:gd name="T67" fmla="*/ 106 h 223"/>
              <a:gd name="T68" fmla="*/ 5 w 145"/>
              <a:gd name="T69" fmla="*/ 113 h 223"/>
              <a:gd name="T70" fmla="*/ 0 w 145"/>
              <a:gd name="T71" fmla="*/ 113 h 223"/>
              <a:gd name="T72" fmla="*/ 0 w 145"/>
              <a:gd name="T73" fmla="*/ 119 h 223"/>
              <a:gd name="T74" fmla="*/ 21 w 145"/>
              <a:gd name="T75" fmla="*/ 132 h 223"/>
              <a:gd name="T76" fmla="*/ 39 w 145"/>
              <a:gd name="T77" fmla="*/ 125 h 223"/>
              <a:gd name="T78" fmla="*/ 46 w 145"/>
              <a:gd name="T79" fmla="*/ 132 h 223"/>
              <a:gd name="T80" fmla="*/ 61 w 145"/>
              <a:gd name="T81" fmla="*/ 145 h 223"/>
              <a:gd name="T82" fmla="*/ 70 w 145"/>
              <a:gd name="T83" fmla="*/ 158 h 223"/>
              <a:gd name="T84" fmla="*/ 98 w 145"/>
              <a:gd name="T85" fmla="*/ 151 h 223"/>
              <a:gd name="T86" fmla="*/ 104 w 145"/>
              <a:gd name="T87" fmla="*/ 158 h 223"/>
              <a:gd name="T88" fmla="*/ 104 w 145"/>
              <a:gd name="T89" fmla="*/ 165 h 223"/>
              <a:gd name="T90" fmla="*/ 98 w 145"/>
              <a:gd name="T91" fmla="*/ 165 h 223"/>
              <a:gd name="T92" fmla="*/ 104 w 145"/>
              <a:gd name="T93" fmla="*/ 173 h 22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5"/>
              <a:gd name="T142" fmla="*/ 0 h 223"/>
              <a:gd name="T143" fmla="*/ 145 w 145"/>
              <a:gd name="T144" fmla="*/ 223 h 22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5" h="223">
                <a:moveTo>
                  <a:pt x="109" y="222"/>
                </a:moveTo>
                <a:lnTo>
                  <a:pt x="119" y="187"/>
                </a:lnTo>
                <a:lnTo>
                  <a:pt x="109" y="162"/>
                </a:lnTo>
                <a:lnTo>
                  <a:pt x="119" y="162"/>
                </a:lnTo>
                <a:lnTo>
                  <a:pt x="109" y="153"/>
                </a:lnTo>
                <a:lnTo>
                  <a:pt x="109" y="145"/>
                </a:lnTo>
                <a:lnTo>
                  <a:pt x="144" y="145"/>
                </a:lnTo>
                <a:lnTo>
                  <a:pt x="144" y="127"/>
                </a:lnTo>
                <a:lnTo>
                  <a:pt x="134" y="111"/>
                </a:lnTo>
                <a:lnTo>
                  <a:pt x="144" y="85"/>
                </a:lnTo>
                <a:lnTo>
                  <a:pt x="119" y="85"/>
                </a:lnTo>
                <a:lnTo>
                  <a:pt x="109" y="76"/>
                </a:lnTo>
                <a:lnTo>
                  <a:pt x="85" y="76"/>
                </a:lnTo>
                <a:lnTo>
                  <a:pt x="78" y="68"/>
                </a:lnTo>
                <a:lnTo>
                  <a:pt x="78" y="58"/>
                </a:lnTo>
                <a:lnTo>
                  <a:pt x="70" y="42"/>
                </a:lnTo>
                <a:lnTo>
                  <a:pt x="78" y="25"/>
                </a:lnTo>
                <a:lnTo>
                  <a:pt x="85" y="16"/>
                </a:lnTo>
                <a:lnTo>
                  <a:pt x="94" y="8"/>
                </a:lnTo>
                <a:lnTo>
                  <a:pt x="85" y="0"/>
                </a:lnTo>
                <a:lnTo>
                  <a:pt x="70" y="16"/>
                </a:lnTo>
                <a:lnTo>
                  <a:pt x="46" y="25"/>
                </a:lnTo>
                <a:lnTo>
                  <a:pt x="39" y="42"/>
                </a:lnTo>
                <a:lnTo>
                  <a:pt x="21" y="50"/>
                </a:lnTo>
                <a:lnTo>
                  <a:pt x="21" y="68"/>
                </a:lnTo>
                <a:lnTo>
                  <a:pt x="15" y="50"/>
                </a:lnTo>
                <a:lnTo>
                  <a:pt x="21" y="58"/>
                </a:lnTo>
                <a:lnTo>
                  <a:pt x="15" y="68"/>
                </a:lnTo>
                <a:lnTo>
                  <a:pt x="15" y="76"/>
                </a:lnTo>
                <a:lnTo>
                  <a:pt x="15" y="85"/>
                </a:lnTo>
                <a:lnTo>
                  <a:pt x="15" y="119"/>
                </a:lnTo>
                <a:lnTo>
                  <a:pt x="21" y="119"/>
                </a:lnTo>
                <a:lnTo>
                  <a:pt x="15" y="136"/>
                </a:lnTo>
                <a:lnTo>
                  <a:pt x="5" y="136"/>
                </a:lnTo>
                <a:lnTo>
                  <a:pt x="5" y="145"/>
                </a:lnTo>
                <a:lnTo>
                  <a:pt x="0" y="145"/>
                </a:lnTo>
                <a:lnTo>
                  <a:pt x="0" y="153"/>
                </a:lnTo>
                <a:lnTo>
                  <a:pt x="21" y="170"/>
                </a:lnTo>
                <a:lnTo>
                  <a:pt x="39" y="162"/>
                </a:lnTo>
                <a:lnTo>
                  <a:pt x="46" y="170"/>
                </a:lnTo>
                <a:lnTo>
                  <a:pt x="61" y="187"/>
                </a:lnTo>
                <a:lnTo>
                  <a:pt x="70" y="204"/>
                </a:lnTo>
                <a:lnTo>
                  <a:pt x="103" y="195"/>
                </a:lnTo>
                <a:lnTo>
                  <a:pt x="109" y="204"/>
                </a:lnTo>
                <a:lnTo>
                  <a:pt x="109" y="213"/>
                </a:lnTo>
                <a:lnTo>
                  <a:pt x="103" y="213"/>
                </a:lnTo>
                <a:lnTo>
                  <a:pt x="109" y="222"/>
                </a:lnTo>
              </a:path>
            </a:pathLst>
          </a:custGeom>
          <a:solidFill>
            <a:schemeClr val="bg1">
              <a:lumMod val="50000"/>
            </a:schemeClr>
          </a:solidFill>
          <a:ln w="9525" cap="rnd">
            <a:solidFill>
              <a:schemeClr val="bg2"/>
            </a:solidFill>
            <a:round/>
            <a:headEnd type="none" w="sm" len="sm"/>
            <a:tailEnd type="none" w="sm" len="sm"/>
          </a:ln>
        </p:spPr>
        <p:txBody>
          <a:bodyPr/>
          <a:lstStyle/>
          <a:p>
            <a:pPr eaLnBrk="0" hangingPunct="0"/>
            <a:endParaRPr lang="en-US"/>
          </a:p>
        </p:txBody>
      </p:sp>
      <p:sp>
        <p:nvSpPr>
          <p:cNvPr id="63" name="Freeform 1422"/>
          <p:cNvSpPr>
            <a:spLocks noChangeAspect="1"/>
          </p:cNvSpPr>
          <p:nvPr/>
        </p:nvSpPr>
        <p:spPr bwMode="auto">
          <a:xfrm>
            <a:off x="2534509" y="3479800"/>
            <a:ext cx="276503" cy="448733"/>
          </a:xfrm>
          <a:custGeom>
            <a:avLst/>
            <a:gdLst>
              <a:gd name="T0" fmla="*/ 104 w 145"/>
              <a:gd name="T1" fmla="*/ 173 h 223"/>
              <a:gd name="T2" fmla="*/ 114 w 145"/>
              <a:gd name="T3" fmla="*/ 145 h 223"/>
              <a:gd name="T4" fmla="*/ 104 w 145"/>
              <a:gd name="T5" fmla="*/ 125 h 223"/>
              <a:gd name="T6" fmla="*/ 114 w 145"/>
              <a:gd name="T7" fmla="*/ 125 h 223"/>
              <a:gd name="T8" fmla="*/ 104 w 145"/>
              <a:gd name="T9" fmla="*/ 119 h 223"/>
              <a:gd name="T10" fmla="*/ 104 w 145"/>
              <a:gd name="T11" fmla="*/ 113 h 223"/>
              <a:gd name="T12" fmla="*/ 139 w 145"/>
              <a:gd name="T13" fmla="*/ 113 h 223"/>
              <a:gd name="T14" fmla="*/ 139 w 145"/>
              <a:gd name="T15" fmla="*/ 99 h 223"/>
              <a:gd name="T16" fmla="*/ 129 w 145"/>
              <a:gd name="T17" fmla="*/ 87 h 223"/>
              <a:gd name="T18" fmla="*/ 139 w 145"/>
              <a:gd name="T19" fmla="*/ 66 h 223"/>
              <a:gd name="T20" fmla="*/ 114 w 145"/>
              <a:gd name="T21" fmla="*/ 66 h 223"/>
              <a:gd name="T22" fmla="*/ 104 w 145"/>
              <a:gd name="T23" fmla="*/ 59 h 223"/>
              <a:gd name="T24" fmla="*/ 80 w 145"/>
              <a:gd name="T25" fmla="*/ 59 h 223"/>
              <a:gd name="T26" fmla="*/ 73 w 145"/>
              <a:gd name="T27" fmla="*/ 53 h 223"/>
              <a:gd name="T28" fmla="*/ 73 w 145"/>
              <a:gd name="T29" fmla="*/ 45 h 223"/>
              <a:gd name="T30" fmla="*/ 70 w 145"/>
              <a:gd name="T31" fmla="*/ 32 h 223"/>
              <a:gd name="T32" fmla="*/ 73 w 145"/>
              <a:gd name="T33" fmla="*/ 20 h 223"/>
              <a:gd name="T34" fmla="*/ 80 w 145"/>
              <a:gd name="T35" fmla="*/ 11 h 223"/>
              <a:gd name="T36" fmla="*/ 89 w 145"/>
              <a:gd name="T37" fmla="*/ 8 h 223"/>
              <a:gd name="T38" fmla="*/ 80 w 145"/>
              <a:gd name="T39" fmla="*/ 0 h 223"/>
              <a:gd name="T40" fmla="*/ 70 w 145"/>
              <a:gd name="T41" fmla="*/ 11 h 223"/>
              <a:gd name="T42" fmla="*/ 46 w 145"/>
              <a:gd name="T43" fmla="*/ 20 h 223"/>
              <a:gd name="T44" fmla="*/ 39 w 145"/>
              <a:gd name="T45" fmla="*/ 32 h 223"/>
              <a:gd name="T46" fmla="*/ 21 w 145"/>
              <a:gd name="T47" fmla="*/ 40 h 223"/>
              <a:gd name="T48" fmla="*/ 21 w 145"/>
              <a:gd name="T49" fmla="*/ 53 h 223"/>
              <a:gd name="T50" fmla="*/ 15 w 145"/>
              <a:gd name="T51" fmla="*/ 40 h 223"/>
              <a:gd name="T52" fmla="*/ 21 w 145"/>
              <a:gd name="T53" fmla="*/ 45 h 223"/>
              <a:gd name="T54" fmla="*/ 15 w 145"/>
              <a:gd name="T55" fmla="*/ 53 h 223"/>
              <a:gd name="T56" fmla="*/ 15 w 145"/>
              <a:gd name="T57" fmla="*/ 59 h 223"/>
              <a:gd name="T58" fmla="*/ 15 w 145"/>
              <a:gd name="T59" fmla="*/ 66 h 223"/>
              <a:gd name="T60" fmla="*/ 15 w 145"/>
              <a:gd name="T61" fmla="*/ 92 h 223"/>
              <a:gd name="T62" fmla="*/ 21 w 145"/>
              <a:gd name="T63" fmla="*/ 92 h 223"/>
              <a:gd name="T64" fmla="*/ 15 w 145"/>
              <a:gd name="T65" fmla="*/ 106 h 223"/>
              <a:gd name="T66" fmla="*/ 5 w 145"/>
              <a:gd name="T67" fmla="*/ 106 h 223"/>
              <a:gd name="T68" fmla="*/ 5 w 145"/>
              <a:gd name="T69" fmla="*/ 113 h 223"/>
              <a:gd name="T70" fmla="*/ 0 w 145"/>
              <a:gd name="T71" fmla="*/ 113 h 223"/>
              <a:gd name="T72" fmla="*/ 0 w 145"/>
              <a:gd name="T73" fmla="*/ 119 h 223"/>
              <a:gd name="T74" fmla="*/ 21 w 145"/>
              <a:gd name="T75" fmla="*/ 132 h 223"/>
              <a:gd name="T76" fmla="*/ 39 w 145"/>
              <a:gd name="T77" fmla="*/ 125 h 223"/>
              <a:gd name="T78" fmla="*/ 46 w 145"/>
              <a:gd name="T79" fmla="*/ 132 h 223"/>
              <a:gd name="T80" fmla="*/ 61 w 145"/>
              <a:gd name="T81" fmla="*/ 145 h 223"/>
              <a:gd name="T82" fmla="*/ 70 w 145"/>
              <a:gd name="T83" fmla="*/ 158 h 223"/>
              <a:gd name="T84" fmla="*/ 98 w 145"/>
              <a:gd name="T85" fmla="*/ 151 h 223"/>
              <a:gd name="T86" fmla="*/ 104 w 145"/>
              <a:gd name="T87" fmla="*/ 158 h 223"/>
              <a:gd name="T88" fmla="*/ 104 w 145"/>
              <a:gd name="T89" fmla="*/ 165 h 223"/>
              <a:gd name="T90" fmla="*/ 98 w 145"/>
              <a:gd name="T91" fmla="*/ 165 h 223"/>
              <a:gd name="T92" fmla="*/ 104 w 145"/>
              <a:gd name="T93" fmla="*/ 173 h 22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5"/>
              <a:gd name="T142" fmla="*/ 0 h 223"/>
              <a:gd name="T143" fmla="*/ 145 w 145"/>
              <a:gd name="T144" fmla="*/ 223 h 22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5" h="223">
                <a:moveTo>
                  <a:pt x="109" y="222"/>
                </a:moveTo>
                <a:lnTo>
                  <a:pt x="119" y="187"/>
                </a:lnTo>
                <a:lnTo>
                  <a:pt x="109" y="162"/>
                </a:lnTo>
                <a:lnTo>
                  <a:pt x="119" y="162"/>
                </a:lnTo>
                <a:lnTo>
                  <a:pt x="109" y="153"/>
                </a:lnTo>
                <a:lnTo>
                  <a:pt x="109" y="145"/>
                </a:lnTo>
                <a:lnTo>
                  <a:pt x="144" y="145"/>
                </a:lnTo>
                <a:lnTo>
                  <a:pt x="144" y="127"/>
                </a:lnTo>
                <a:lnTo>
                  <a:pt x="134" y="111"/>
                </a:lnTo>
                <a:lnTo>
                  <a:pt x="144" y="85"/>
                </a:lnTo>
                <a:lnTo>
                  <a:pt x="119" y="85"/>
                </a:lnTo>
                <a:lnTo>
                  <a:pt x="109" y="76"/>
                </a:lnTo>
                <a:lnTo>
                  <a:pt x="85" y="76"/>
                </a:lnTo>
                <a:lnTo>
                  <a:pt x="78" y="68"/>
                </a:lnTo>
                <a:lnTo>
                  <a:pt x="78" y="58"/>
                </a:lnTo>
                <a:lnTo>
                  <a:pt x="70" y="42"/>
                </a:lnTo>
                <a:lnTo>
                  <a:pt x="78" y="25"/>
                </a:lnTo>
                <a:lnTo>
                  <a:pt x="85" y="16"/>
                </a:lnTo>
                <a:lnTo>
                  <a:pt x="94" y="8"/>
                </a:lnTo>
                <a:lnTo>
                  <a:pt x="85" y="0"/>
                </a:lnTo>
                <a:lnTo>
                  <a:pt x="70" y="16"/>
                </a:lnTo>
                <a:lnTo>
                  <a:pt x="46" y="25"/>
                </a:lnTo>
                <a:lnTo>
                  <a:pt x="39" y="42"/>
                </a:lnTo>
                <a:lnTo>
                  <a:pt x="21" y="50"/>
                </a:lnTo>
                <a:lnTo>
                  <a:pt x="21" y="68"/>
                </a:lnTo>
                <a:lnTo>
                  <a:pt x="15" y="50"/>
                </a:lnTo>
                <a:lnTo>
                  <a:pt x="21" y="58"/>
                </a:lnTo>
                <a:lnTo>
                  <a:pt x="15" y="68"/>
                </a:lnTo>
                <a:lnTo>
                  <a:pt x="15" y="76"/>
                </a:lnTo>
                <a:lnTo>
                  <a:pt x="15" y="85"/>
                </a:lnTo>
                <a:lnTo>
                  <a:pt x="15" y="119"/>
                </a:lnTo>
                <a:lnTo>
                  <a:pt x="21" y="119"/>
                </a:lnTo>
                <a:lnTo>
                  <a:pt x="15" y="136"/>
                </a:lnTo>
                <a:lnTo>
                  <a:pt x="5" y="136"/>
                </a:lnTo>
                <a:lnTo>
                  <a:pt x="5" y="145"/>
                </a:lnTo>
                <a:lnTo>
                  <a:pt x="0" y="145"/>
                </a:lnTo>
                <a:lnTo>
                  <a:pt x="0" y="153"/>
                </a:lnTo>
                <a:lnTo>
                  <a:pt x="21" y="170"/>
                </a:lnTo>
                <a:lnTo>
                  <a:pt x="39" y="162"/>
                </a:lnTo>
                <a:lnTo>
                  <a:pt x="46" y="170"/>
                </a:lnTo>
                <a:lnTo>
                  <a:pt x="61" y="187"/>
                </a:lnTo>
                <a:lnTo>
                  <a:pt x="70" y="204"/>
                </a:lnTo>
                <a:lnTo>
                  <a:pt x="103" y="195"/>
                </a:lnTo>
                <a:lnTo>
                  <a:pt x="109" y="204"/>
                </a:lnTo>
                <a:lnTo>
                  <a:pt x="109" y="213"/>
                </a:lnTo>
                <a:lnTo>
                  <a:pt x="103" y="213"/>
                </a:lnTo>
                <a:lnTo>
                  <a:pt x="109" y="222"/>
                </a:lnTo>
              </a:path>
            </a:pathLst>
          </a:custGeom>
          <a:solidFill>
            <a:schemeClr val="accent3">
              <a:lumMod val="75000"/>
            </a:schemeClr>
          </a:solidFill>
          <a:ln w="12700" cap="rnd">
            <a:solidFill>
              <a:schemeClr val="bg2"/>
            </a:solidFill>
            <a:round/>
            <a:headEnd type="none" w="sm" len="sm"/>
            <a:tailEnd type="none" w="sm" len="sm"/>
          </a:ln>
        </p:spPr>
        <p:txBody>
          <a:bodyPr/>
          <a:lstStyle/>
          <a:p>
            <a:pPr eaLnBrk="0" hangingPunct="0"/>
            <a:endParaRPr lang="en-US"/>
          </a:p>
        </p:txBody>
      </p:sp>
      <p:sp>
        <p:nvSpPr>
          <p:cNvPr id="64" name="Freeform 1423"/>
          <p:cNvSpPr>
            <a:spLocks noChangeAspect="1"/>
          </p:cNvSpPr>
          <p:nvPr/>
        </p:nvSpPr>
        <p:spPr bwMode="auto">
          <a:xfrm>
            <a:off x="2488425" y="3790950"/>
            <a:ext cx="136331" cy="171450"/>
          </a:xfrm>
          <a:custGeom>
            <a:avLst/>
            <a:gdLst>
              <a:gd name="T0" fmla="*/ 70 w 71"/>
              <a:gd name="T1" fmla="*/ 12 h 87"/>
              <a:gd name="T2" fmla="*/ 63 w 71"/>
              <a:gd name="T3" fmla="*/ 7 h 87"/>
              <a:gd name="T4" fmla="*/ 45 w 71"/>
              <a:gd name="T5" fmla="*/ 12 h 87"/>
              <a:gd name="T6" fmla="*/ 23 w 71"/>
              <a:gd name="T7" fmla="*/ 0 h 87"/>
              <a:gd name="T8" fmla="*/ 5 w 71"/>
              <a:gd name="T9" fmla="*/ 7 h 87"/>
              <a:gd name="T10" fmla="*/ 5 w 71"/>
              <a:gd name="T11" fmla="*/ 12 h 87"/>
              <a:gd name="T12" fmla="*/ 0 w 71"/>
              <a:gd name="T13" fmla="*/ 18 h 87"/>
              <a:gd name="T14" fmla="*/ 0 w 71"/>
              <a:gd name="T15" fmla="*/ 30 h 87"/>
              <a:gd name="T16" fmla="*/ 5 w 71"/>
              <a:gd name="T17" fmla="*/ 42 h 87"/>
              <a:gd name="T18" fmla="*/ 5 w 71"/>
              <a:gd name="T19" fmla="*/ 35 h 87"/>
              <a:gd name="T20" fmla="*/ 14 w 71"/>
              <a:gd name="T21" fmla="*/ 35 h 87"/>
              <a:gd name="T22" fmla="*/ 5 w 71"/>
              <a:gd name="T23" fmla="*/ 42 h 87"/>
              <a:gd name="T24" fmla="*/ 0 w 71"/>
              <a:gd name="T25" fmla="*/ 53 h 87"/>
              <a:gd name="T26" fmla="*/ 14 w 71"/>
              <a:gd name="T27" fmla="*/ 60 h 87"/>
              <a:gd name="T28" fmla="*/ 39 w 71"/>
              <a:gd name="T29" fmla="*/ 42 h 87"/>
              <a:gd name="T30" fmla="*/ 54 w 71"/>
              <a:gd name="T31" fmla="*/ 35 h 87"/>
              <a:gd name="T32" fmla="*/ 63 w 71"/>
              <a:gd name="T33" fmla="*/ 30 h 87"/>
              <a:gd name="T34" fmla="*/ 70 w 71"/>
              <a:gd name="T35" fmla="*/ 18 h 87"/>
              <a:gd name="T36" fmla="*/ 63 w 71"/>
              <a:gd name="T37" fmla="*/ 12 h 87"/>
              <a:gd name="T38" fmla="*/ 70 w 71"/>
              <a:gd name="T39" fmla="*/ 12 h 8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1"/>
              <a:gd name="T61" fmla="*/ 0 h 87"/>
              <a:gd name="T62" fmla="*/ 71 w 71"/>
              <a:gd name="T63" fmla="*/ 87 h 8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1" h="87">
                <a:moveTo>
                  <a:pt x="70" y="17"/>
                </a:moveTo>
                <a:lnTo>
                  <a:pt x="63" y="8"/>
                </a:lnTo>
                <a:lnTo>
                  <a:pt x="45" y="17"/>
                </a:lnTo>
                <a:lnTo>
                  <a:pt x="23" y="0"/>
                </a:lnTo>
                <a:lnTo>
                  <a:pt x="5" y="8"/>
                </a:lnTo>
                <a:lnTo>
                  <a:pt x="5" y="17"/>
                </a:lnTo>
                <a:lnTo>
                  <a:pt x="0" y="26"/>
                </a:lnTo>
                <a:lnTo>
                  <a:pt x="0" y="42"/>
                </a:lnTo>
                <a:lnTo>
                  <a:pt x="5" y="60"/>
                </a:lnTo>
                <a:lnTo>
                  <a:pt x="5" y="50"/>
                </a:lnTo>
                <a:lnTo>
                  <a:pt x="14" y="50"/>
                </a:lnTo>
                <a:lnTo>
                  <a:pt x="5" y="60"/>
                </a:lnTo>
                <a:lnTo>
                  <a:pt x="0" y="76"/>
                </a:lnTo>
                <a:lnTo>
                  <a:pt x="14" y="86"/>
                </a:lnTo>
                <a:lnTo>
                  <a:pt x="39" y="60"/>
                </a:lnTo>
                <a:lnTo>
                  <a:pt x="54" y="50"/>
                </a:lnTo>
                <a:lnTo>
                  <a:pt x="63" y="42"/>
                </a:lnTo>
                <a:lnTo>
                  <a:pt x="70" y="26"/>
                </a:lnTo>
                <a:lnTo>
                  <a:pt x="63" y="17"/>
                </a:lnTo>
                <a:lnTo>
                  <a:pt x="70" y="17"/>
                </a:lnTo>
              </a:path>
            </a:pathLst>
          </a:custGeom>
          <a:solidFill>
            <a:schemeClr val="bg1">
              <a:lumMod val="50000"/>
            </a:schemeClr>
          </a:solidFill>
          <a:ln w="9525" cap="rnd">
            <a:solidFill>
              <a:schemeClr val="bg2"/>
            </a:solidFill>
            <a:round/>
            <a:headEnd type="none" w="sm" len="sm"/>
            <a:tailEnd type="none" w="sm" len="sm"/>
          </a:ln>
        </p:spPr>
        <p:txBody>
          <a:bodyPr/>
          <a:lstStyle/>
          <a:p>
            <a:pPr eaLnBrk="0" hangingPunct="0"/>
            <a:endParaRPr lang="en-US"/>
          </a:p>
        </p:txBody>
      </p:sp>
      <p:sp>
        <p:nvSpPr>
          <p:cNvPr id="65" name="Freeform 1424"/>
          <p:cNvSpPr>
            <a:spLocks noChangeAspect="1"/>
          </p:cNvSpPr>
          <p:nvPr/>
        </p:nvSpPr>
        <p:spPr bwMode="auto">
          <a:xfrm>
            <a:off x="2488425" y="3790950"/>
            <a:ext cx="136331" cy="171450"/>
          </a:xfrm>
          <a:custGeom>
            <a:avLst/>
            <a:gdLst>
              <a:gd name="T0" fmla="*/ 70 w 71"/>
              <a:gd name="T1" fmla="*/ 12 h 87"/>
              <a:gd name="T2" fmla="*/ 63 w 71"/>
              <a:gd name="T3" fmla="*/ 7 h 87"/>
              <a:gd name="T4" fmla="*/ 45 w 71"/>
              <a:gd name="T5" fmla="*/ 12 h 87"/>
              <a:gd name="T6" fmla="*/ 23 w 71"/>
              <a:gd name="T7" fmla="*/ 0 h 87"/>
              <a:gd name="T8" fmla="*/ 5 w 71"/>
              <a:gd name="T9" fmla="*/ 7 h 87"/>
              <a:gd name="T10" fmla="*/ 5 w 71"/>
              <a:gd name="T11" fmla="*/ 12 h 87"/>
              <a:gd name="T12" fmla="*/ 0 w 71"/>
              <a:gd name="T13" fmla="*/ 18 h 87"/>
              <a:gd name="T14" fmla="*/ 0 w 71"/>
              <a:gd name="T15" fmla="*/ 30 h 87"/>
              <a:gd name="T16" fmla="*/ 5 w 71"/>
              <a:gd name="T17" fmla="*/ 42 h 87"/>
              <a:gd name="T18" fmla="*/ 5 w 71"/>
              <a:gd name="T19" fmla="*/ 35 h 87"/>
              <a:gd name="T20" fmla="*/ 14 w 71"/>
              <a:gd name="T21" fmla="*/ 35 h 87"/>
              <a:gd name="T22" fmla="*/ 5 w 71"/>
              <a:gd name="T23" fmla="*/ 42 h 87"/>
              <a:gd name="T24" fmla="*/ 0 w 71"/>
              <a:gd name="T25" fmla="*/ 53 h 87"/>
              <a:gd name="T26" fmla="*/ 14 w 71"/>
              <a:gd name="T27" fmla="*/ 60 h 87"/>
              <a:gd name="T28" fmla="*/ 39 w 71"/>
              <a:gd name="T29" fmla="*/ 42 h 87"/>
              <a:gd name="T30" fmla="*/ 54 w 71"/>
              <a:gd name="T31" fmla="*/ 35 h 87"/>
              <a:gd name="T32" fmla="*/ 63 w 71"/>
              <a:gd name="T33" fmla="*/ 30 h 87"/>
              <a:gd name="T34" fmla="*/ 70 w 71"/>
              <a:gd name="T35" fmla="*/ 18 h 87"/>
              <a:gd name="T36" fmla="*/ 63 w 71"/>
              <a:gd name="T37" fmla="*/ 12 h 87"/>
              <a:gd name="T38" fmla="*/ 70 w 71"/>
              <a:gd name="T39" fmla="*/ 12 h 8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1"/>
              <a:gd name="T61" fmla="*/ 0 h 87"/>
              <a:gd name="T62" fmla="*/ 71 w 71"/>
              <a:gd name="T63" fmla="*/ 87 h 8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1" h="87">
                <a:moveTo>
                  <a:pt x="70" y="17"/>
                </a:moveTo>
                <a:lnTo>
                  <a:pt x="63" y="8"/>
                </a:lnTo>
                <a:lnTo>
                  <a:pt x="45" y="17"/>
                </a:lnTo>
                <a:lnTo>
                  <a:pt x="23" y="0"/>
                </a:lnTo>
                <a:lnTo>
                  <a:pt x="5" y="8"/>
                </a:lnTo>
                <a:lnTo>
                  <a:pt x="5" y="17"/>
                </a:lnTo>
                <a:lnTo>
                  <a:pt x="0" y="26"/>
                </a:lnTo>
                <a:lnTo>
                  <a:pt x="0" y="42"/>
                </a:lnTo>
                <a:lnTo>
                  <a:pt x="5" y="60"/>
                </a:lnTo>
                <a:lnTo>
                  <a:pt x="5" y="50"/>
                </a:lnTo>
                <a:lnTo>
                  <a:pt x="14" y="50"/>
                </a:lnTo>
                <a:lnTo>
                  <a:pt x="5" y="60"/>
                </a:lnTo>
                <a:lnTo>
                  <a:pt x="0" y="76"/>
                </a:lnTo>
                <a:lnTo>
                  <a:pt x="14" y="86"/>
                </a:lnTo>
                <a:lnTo>
                  <a:pt x="39" y="60"/>
                </a:lnTo>
                <a:lnTo>
                  <a:pt x="54" y="50"/>
                </a:lnTo>
                <a:lnTo>
                  <a:pt x="63" y="42"/>
                </a:lnTo>
                <a:lnTo>
                  <a:pt x="70" y="26"/>
                </a:lnTo>
                <a:lnTo>
                  <a:pt x="63" y="17"/>
                </a:lnTo>
                <a:lnTo>
                  <a:pt x="70" y="17"/>
                </a:lnTo>
              </a:path>
            </a:pathLst>
          </a:custGeom>
          <a:solidFill>
            <a:schemeClr val="bg1">
              <a:lumMod val="50000"/>
            </a:schemeClr>
          </a:solidFill>
          <a:ln w="12700" cap="rnd">
            <a:solidFill>
              <a:schemeClr val="bg2"/>
            </a:solidFill>
            <a:round/>
            <a:headEnd type="none" w="sm" len="sm"/>
            <a:tailEnd type="none" w="sm" len="sm"/>
          </a:ln>
        </p:spPr>
        <p:txBody>
          <a:bodyPr/>
          <a:lstStyle/>
          <a:p>
            <a:pPr eaLnBrk="0" hangingPunct="0"/>
            <a:endParaRPr lang="en-US"/>
          </a:p>
        </p:txBody>
      </p:sp>
      <p:sp>
        <p:nvSpPr>
          <p:cNvPr id="66" name="Freeform 1425"/>
          <p:cNvSpPr>
            <a:spLocks noChangeAspect="1"/>
          </p:cNvSpPr>
          <p:nvPr/>
        </p:nvSpPr>
        <p:spPr bwMode="auto">
          <a:xfrm>
            <a:off x="2471144" y="3824817"/>
            <a:ext cx="307225" cy="495300"/>
          </a:xfrm>
          <a:custGeom>
            <a:avLst/>
            <a:gdLst>
              <a:gd name="T0" fmla="*/ 147 w 161"/>
              <a:gd name="T1" fmla="*/ 109 h 247"/>
              <a:gd name="T2" fmla="*/ 131 w 161"/>
              <a:gd name="T3" fmla="*/ 109 h 247"/>
              <a:gd name="T4" fmla="*/ 131 w 161"/>
              <a:gd name="T5" fmla="*/ 97 h 247"/>
              <a:gd name="T6" fmla="*/ 113 w 161"/>
              <a:gd name="T7" fmla="*/ 104 h 247"/>
              <a:gd name="T8" fmla="*/ 98 w 161"/>
              <a:gd name="T9" fmla="*/ 97 h 247"/>
              <a:gd name="T10" fmla="*/ 89 w 161"/>
              <a:gd name="T11" fmla="*/ 77 h 247"/>
              <a:gd name="T12" fmla="*/ 107 w 161"/>
              <a:gd name="T13" fmla="*/ 51 h 247"/>
              <a:gd name="T14" fmla="*/ 137 w 161"/>
              <a:gd name="T15" fmla="*/ 39 h 247"/>
              <a:gd name="T16" fmla="*/ 131 w 161"/>
              <a:gd name="T17" fmla="*/ 32 h 247"/>
              <a:gd name="T18" fmla="*/ 137 w 161"/>
              <a:gd name="T19" fmla="*/ 32 h 247"/>
              <a:gd name="T20" fmla="*/ 137 w 161"/>
              <a:gd name="T21" fmla="*/ 25 h 247"/>
              <a:gd name="T22" fmla="*/ 131 w 161"/>
              <a:gd name="T23" fmla="*/ 19 h 247"/>
              <a:gd name="T24" fmla="*/ 98 w 161"/>
              <a:gd name="T25" fmla="*/ 25 h 247"/>
              <a:gd name="T26" fmla="*/ 89 w 161"/>
              <a:gd name="T27" fmla="*/ 11 h 247"/>
              <a:gd name="T28" fmla="*/ 79 w 161"/>
              <a:gd name="T29" fmla="*/ 0 h 247"/>
              <a:gd name="T30" fmla="*/ 73 w 161"/>
              <a:gd name="T31" fmla="*/ 0 h 247"/>
              <a:gd name="T32" fmla="*/ 79 w 161"/>
              <a:gd name="T33" fmla="*/ 8 h 247"/>
              <a:gd name="T34" fmla="*/ 73 w 161"/>
              <a:gd name="T35" fmla="*/ 19 h 247"/>
              <a:gd name="T36" fmla="*/ 63 w 161"/>
              <a:gd name="T37" fmla="*/ 25 h 247"/>
              <a:gd name="T38" fmla="*/ 48 w 161"/>
              <a:gd name="T39" fmla="*/ 32 h 247"/>
              <a:gd name="T40" fmla="*/ 24 w 161"/>
              <a:gd name="T41" fmla="*/ 51 h 247"/>
              <a:gd name="T42" fmla="*/ 8 w 161"/>
              <a:gd name="T43" fmla="*/ 44 h 247"/>
              <a:gd name="T44" fmla="*/ 15 w 161"/>
              <a:gd name="T45" fmla="*/ 32 h 247"/>
              <a:gd name="T46" fmla="*/ 0 w 161"/>
              <a:gd name="T47" fmla="*/ 44 h 247"/>
              <a:gd name="T48" fmla="*/ 8 w 161"/>
              <a:gd name="T49" fmla="*/ 57 h 247"/>
              <a:gd name="T50" fmla="*/ 0 w 161"/>
              <a:gd name="T51" fmla="*/ 57 h 247"/>
              <a:gd name="T52" fmla="*/ 15 w 161"/>
              <a:gd name="T53" fmla="*/ 71 h 247"/>
              <a:gd name="T54" fmla="*/ 33 w 161"/>
              <a:gd name="T55" fmla="*/ 84 h 247"/>
              <a:gd name="T56" fmla="*/ 73 w 161"/>
              <a:gd name="T57" fmla="*/ 149 h 247"/>
              <a:gd name="T58" fmla="*/ 131 w 161"/>
              <a:gd name="T59" fmla="*/ 188 h 247"/>
              <a:gd name="T60" fmla="*/ 147 w 161"/>
              <a:gd name="T61" fmla="*/ 181 h 247"/>
              <a:gd name="T62" fmla="*/ 155 w 161"/>
              <a:gd name="T63" fmla="*/ 169 h 247"/>
              <a:gd name="T64" fmla="*/ 147 w 161"/>
              <a:gd name="T65" fmla="*/ 162 h 247"/>
              <a:gd name="T66" fmla="*/ 155 w 161"/>
              <a:gd name="T67" fmla="*/ 121 h 247"/>
              <a:gd name="T68" fmla="*/ 147 w 161"/>
              <a:gd name="T69" fmla="*/ 109 h 2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1"/>
              <a:gd name="T106" fmla="*/ 0 h 247"/>
              <a:gd name="T107" fmla="*/ 161 w 161"/>
              <a:gd name="T108" fmla="*/ 247 h 24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1" h="247">
                <a:moveTo>
                  <a:pt x="152" y="143"/>
                </a:moveTo>
                <a:lnTo>
                  <a:pt x="136" y="143"/>
                </a:lnTo>
                <a:lnTo>
                  <a:pt x="136" y="127"/>
                </a:lnTo>
                <a:lnTo>
                  <a:pt x="118" y="136"/>
                </a:lnTo>
                <a:lnTo>
                  <a:pt x="103" y="127"/>
                </a:lnTo>
                <a:lnTo>
                  <a:pt x="94" y="100"/>
                </a:lnTo>
                <a:lnTo>
                  <a:pt x="112" y="67"/>
                </a:lnTo>
                <a:lnTo>
                  <a:pt x="142" y="50"/>
                </a:lnTo>
                <a:lnTo>
                  <a:pt x="136" y="42"/>
                </a:lnTo>
                <a:lnTo>
                  <a:pt x="142" y="42"/>
                </a:lnTo>
                <a:lnTo>
                  <a:pt x="142" y="32"/>
                </a:lnTo>
                <a:lnTo>
                  <a:pt x="136" y="24"/>
                </a:lnTo>
                <a:lnTo>
                  <a:pt x="103" y="32"/>
                </a:lnTo>
                <a:lnTo>
                  <a:pt x="94" y="16"/>
                </a:lnTo>
                <a:lnTo>
                  <a:pt x="79" y="0"/>
                </a:lnTo>
                <a:lnTo>
                  <a:pt x="73" y="0"/>
                </a:lnTo>
                <a:lnTo>
                  <a:pt x="79" y="8"/>
                </a:lnTo>
                <a:lnTo>
                  <a:pt x="73" y="24"/>
                </a:lnTo>
                <a:lnTo>
                  <a:pt x="63" y="32"/>
                </a:lnTo>
                <a:lnTo>
                  <a:pt x="48" y="42"/>
                </a:lnTo>
                <a:lnTo>
                  <a:pt x="24" y="67"/>
                </a:lnTo>
                <a:lnTo>
                  <a:pt x="8" y="58"/>
                </a:lnTo>
                <a:lnTo>
                  <a:pt x="15" y="42"/>
                </a:lnTo>
                <a:lnTo>
                  <a:pt x="0" y="58"/>
                </a:lnTo>
                <a:lnTo>
                  <a:pt x="8" y="75"/>
                </a:lnTo>
                <a:lnTo>
                  <a:pt x="0" y="75"/>
                </a:lnTo>
                <a:lnTo>
                  <a:pt x="15" y="93"/>
                </a:lnTo>
                <a:lnTo>
                  <a:pt x="33" y="110"/>
                </a:lnTo>
                <a:lnTo>
                  <a:pt x="73" y="195"/>
                </a:lnTo>
                <a:lnTo>
                  <a:pt x="136" y="246"/>
                </a:lnTo>
                <a:lnTo>
                  <a:pt x="152" y="237"/>
                </a:lnTo>
                <a:lnTo>
                  <a:pt x="160" y="221"/>
                </a:lnTo>
                <a:lnTo>
                  <a:pt x="152" y="212"/>
                </a:lnTo>
                <a:lnTo>
                  <a:pt x="160" y="159"/>
                </a:lnTo>
                <a:lnTo>
                  <a:pt x="152" y="143"/>
                </a:lnTo>
              </a:path>
            </a:pathLst>
          </a:custGeom>
          <a:solidFill>
            <a:schemeClr val="bg1">
              <a:lumMod val="50000"/>
            </a:schemeClr>
          </a:solidFill>
          <a:ln w="9525" cap="rnd">
            <a:solidFill>
              <a:schemeClr val="bg2"/>
            </a:solidFill>
            <a:round/>
            <a:headEnd type="none" w="sm" len="sm"/>
            <a:tailEnd type="none" w="sm" len="sm"/>
          </a:ln>
        </p:spPr>
        <p:txBody>
          <a:bodyPr/>
          <a:lstStyle/>
          <a:p>
            <a:pPr eaLnBrk="0" hangingPunct="0"/>
            <a:endParaRPr lang="en-US"/>
          </a:p>
        </p:txBody>
      </p:sp>
      <p:sp>
        <p:nvSpPr>
          <p:cNvPr id="67" name="Freeform 1426"/>
          <p:cNvSpPr>
            <a:spLocks noChangeAspect="1"/>
          </p:cNvSpPr>
          <p:nvPr/>
        </p:nvSpPr>
        <p:spPr bwMode="auto">
          <a:xfrm>
            <a:off x="2471144" y="3824817"/>
            <a:ext cx="307225" cy="495300"/>
          </a:xfrm>
          <a:custGeom>
            <a:avLst/>
            <a:gdLst>
              <a:gd name="T0" fmla="*/ 147 w 161"/>
              <a:gd name="T1" fmla="*/ 109 h 247"/>
              <a:gd name="T2" fmla="*/ 131 w 161"/>
              <a:gd name="T3" fmla="*/ 109 h 247"/>
              <a:gd name="T4" fmla="*/ 131 w 161"/>
              <a:gd name="T5" fmla="*/ 97 h 247"/>
              <a:gd name="T6" fmla="*/ 113 w 161"/>
              <a:gd name="T7" fmla="*/ 104 h 247"/>
              <a:gd name="T8" fmla="*/ 98 w 161"/>
              <a:gd name="T9" fmla="*/ 97 h 247"/>
              <a:gd name="T10" fmla="*/ 89 w 161"/>
              <a:gd name="T11" fmla="*/ 77 h 247"/>
              <a:gd name="T12" fmla="*/ 107 w 161"/>
              <a:gd name="T13" fmla="*/ 51 h 247"/>
              <a:gd name="T14" fmla="*/ 137 w 161"/>
              <a:gd name="T15" fmla="*/ 39 h 247"/>
              <a:gd name="T16" fmla="*/ 131 w 161"/>
              <a:gd name="T17" fmla="*/ 32 h 247"/>
              <a:gd name="T18" fmla="*/ 137 w 161"/>
              <a:gd name="T19" fmla="*/ 32 h 247"/>
              <a:gd name="T20" fmla="*/ 137 w 161"/>
              <a:gd name="T21" fmla="*/ 25 h 247"/>
              <a:gd name="T22" fmla="*/ 131 w 161"/>
              <a:gd name="T23" fmla="*/ 19 h 247"/>
              <a:gd name="T24" fmla="*/ 98 w 161"/>
              <a:gd name="T25" fmla="*/ 25 h 247"/>
              <a:gd name="T26" fmla="*/ 89 w 161"/>
              <a:gd name="T27" fmla="*/ 11 h 247"/>
              <a:gd name="T28" fmla="*/ 79 w 161"/>
              <a:gd name="T29" fmla="*/ 0 h 247"/>
              <a:gd name="T30" fmla="*/ 73 w 161"/>
              <a:gd name="T31" fmla="*/ 0 h 247"/>
              <a:gd name="T32" fmla="*/ 79 w 161"/>
              <a:gd name="T33" fmla="*/ 8 h 247"/>
              <a:gd name="T34" fmla="*/ 73 w 161"/>
              <a:gd name="T35" fmla="*/ 19 h 247"/>
              <a:gd name="T36" fmla="*/ 63 w 161"/>
              <a:gd name="T37" fmla="*/ 25 h 247"/>
              <a:gd name="T38" fmla="*/ 48 w 161"/>
              <a:gd name="T39" fmla="*/ 32 h 247"/>
              <a:gd name="T40" fmla="*/ 24 w 161"/>
              <a:gd name="T41" fmla="*/ 51 h 247"/>
              <a:gd name="T42" fmla="*/ 8 w 161"/>
              <a:gd name="T43" fmla="*/ 44 h 247"/>
              <a:gd name="T44" fmla="*/ 15 w 161"/>
              <a:gd name="T45" fmla="*/ 32 h 247"/>
              <a:gd name="T46" fmla="*/ 0 w 161"/>
              <a:gd name="T47" fmla="*/ 44 h 247"/>
              <a:gd name="T48" fmla="*/ 8 w 161"/>
              <a:gd name="T49" fmla="*/ 57 h 247"/>
              <a:gd name="T50" fmla="*/ 0 w 161"/>
              <a:gd name="T51" fmla="*/ 57 h 247"/>
              <a:gd name="T52" fmla="*/ 15 w 161"/>
              <a:gd name="T53" fmla="*/ 71 h 247"/>
              <a:gd name="T54" fmla="*/ 33 w 161"/>
              <a:gd name="T55" fmla="*/ 84 h 247"/>
              <a:gd name="T56" fmla="*/ 73 w 161"/>
              <a:gd name="T57" fmla="*/ 149 h 247"/>
              <a:gd name="T58" fmla="*/ 131 w 161"/>
              <a:gd name="T59" fmla="*/ 188 h 247"/>
              <a:gd name="T60" fmla="*/ 147 w 161"/>
              <a:gd name="T61" fmla="*/ 181 h 247"/>
              <a:gd name="T62" fmla="*/ 155 w 161"/>
              <a:gd name="T63" fmla="*/ 169 h 247"/>
              <a:gd name="T64" fmla="*/ 147 w 161"/>
              <a:gd name="T65" fmla="*/ 162 h 247"/>
              <a:gd name="T66" fmla="*/ 155 w 161"/>
              <a:gd name="T67" fmla="*/ 121 h 247"/>
              <a:gd name="T68" fmla="*/ 147 w 161"/>
              <a:gd name="T69" fmla="*/ 109 h 2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1"/>
              <a:gd name="T106" fmla="*/ 0 h 247"/>
              <a:gd name="T107" fmla="*/ 161 w 161"/>
              <a:gd name="T108" fmla="*/ 247 h 24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1" h="247">
                <a:moveTo>
                  <a:pt x="152" y="143"/>
                </a:moveTo>
                <a:lnTo>
                  <a:pt x="136" y="143"/>
                </a:lnTo>
                <a:lnTo>
                  <a:pt x="136" y="127"/>
                </a:lnTo>
                <a:lnTo>
                  <a:pt x="118" y="136"/>
                </a:lnTo>
                <a:lnTo>
                  <a:pt x="103" y="127"/>
                </a:lnTo>
                <a:lnTo>
                  <a:pt x="94" y="100"/>
                </a:lnTo>
                <a:lnTo>
                  <a:pt x="112" y="67"/>
                </a:lnTo>
                <a:lnTo>
                  <a:pt x="142" y="50"/>
                </a:lnTo>
                <a:lnTo>
                  <a:pt x="136" y="42"/>
                </a:lnTo>
                <a:lnTo>
                  <a:pt x="142" y="42"/>
                </a:lnTo>
                <a:lnTo>
                  <a:pt x="142" y="32"/>
                </a:lnTo>
                <a:lnTo>
                  <a:pt x="136" y="24"/>
                </a:lnTo>
                <a:lnTo>
                  <a:pt x="103" y="32"/>
                </a:lnTo>
                <a:lnTo>
                  <a:pt x="94" y="16"/>
                </a:lnTo>
                <a:lnTo>
                  <a:pt x="79" y="0"/>
                </a:lnTo>
                <a:lnTo>
                  <a:pt x="73" y="0"/>
                </a:lnTo>
                <a:lnTo>
                  <a:pt x="79" y="8"/>
                </a:lnTo>
                <a:lnTo>
                  <a:pt x="73" y="24"/>
                </a:lnTo>
                <a:lnTo>
                  <a:pt x="63" y="32"/>
                </a:lnTo>
                <a:lnTo>
                  <a:pt x="48" y="42"/>
                </a:lnTo>
                <a:lnTo>
                  <a:pt x="24" y="67"/>
                </a:lnTo>
                <a:lnTo>
                  <a:pt x="8" y="58"/>
                </a:lnTo>
                <a:lnTo>
                  <a:pt x="15" y="42"/>
                </a:lnTo>
                <a:lnTo>
                  <a:pt x="0" y="58"/>
                </a:lnTo>
                <a:lnTo>
                  <a:pt x="8" y="75"/>
                </a:lnTo>
                <a:lnTo>
                  <a:pt x="0" y="75"/>
                </a:lnTo>
                <a:lnTo>
                  <a:pt x="15" y="93"/>
                </a:lnTo>
                <a:lnTo>
                  <a:pt x="33" y="110"/>
                </a:lnTo>
                <a:lnTo>
                  <a:pt x="73" y="195"/>
                </a:lnTo>
                <a:lnTo>
                  <a:pt x="136" y="246"/>
                </a:lnTo>
                <a:lnTo>
                  <a:pt x="152" y="237"/>
                </a:lnTo>
                <a:lnTo>
                  <a:pt x="160" y="221"/>
                </a:lnTo>
                <a:lnTo>
                  <a:pt x="152" y="212"/>
                </a:lnTo>
                <a:lnTo>
                  <a:pt x="160" y="159"/>
                </a:lnTo>
                <a:lnTo>
                  <a:pt x="152" y="143"/>
                </a:lnTo>
              </a:path>
            </a:pathLst>
          </a:custGeom>
          <a:solidFill>
            <a:schemeClr val="bg1">
              <a:lumMod val="50000"/>
            </a:schemeClr>
          </a:solidFill>
          <a:ln w="12700" cap="rnd">
            <a:solidFill>
              <a:schemeClr val="bg2"/>
            </a:solidFill>
            <a:round/>
            <a:headEnd type="none" w="sm" len="sm"/>
            <a:tailEnd type="none" w="sm" len="sm"/>
          </a:ln>
        </p:spPr>
        <p:txBody>
          <a:bodyPr/>
          <a:lstStyle/>
          <a:p>
            <a:pPr eaLnBrk="0" hangingPunct="0"/>
            <a:endParaRPr lang="en-US"/>
          </a:p>
        </p:txBody>
      </p:sp>
      <p:sp>
        <p:nvSpPr>
          <p:cNvPr id="68" name="Freeform 1427"/>
          <p:cNvSpPr>
            <a:spLocks noChangeAspect="1"/>
          </p:cNvSpPr>
          <p:nvPr/>
        </p:nvSpPr>
        <p:spPr bwMode="auto">
          <a:xfrm>
            <a:off x="2763008" y="4076700"/>
            <a:ext cx="274583" cy="381000"/>
          </a:xfrm>
          <a:custGeom>
            <a:avLst/>
            <a:gdLst>
              <a:gd name="T0" fmla="*/ 142 w 143"/>
              <a:gd name="T1" fmla="*/ 112 h 189"/>
              <a:gd name="T2" fmla="*/ 142 w 143"/>
              <a:gd name="T3" fmla="*/ 93 h 189"/>
              <a:gd name="T4" fmla="*/ 134 w 143"/>
              <a:gd name="T5" fmla="*/ 79 h 189"/>
              <a:gd name="T6" fmla="*/ 134 w 143"/>
              <a:gd name="T7" fmla="*/ 74 h 189"/>
              <a:gd name="T8" fmla="*/ 117 w 143"/>
              <a:gd name="T9" fmla="*/ 74 h 189"/>
              <a:gd name="T10" fmla="*/ 110 w 143"/>
              <a:gd name="T11" fmla="*/ 58 h 189"/>
              <a:gd name="T12" fmla="*/ 110 w 143"/>
              <a:gd name="T13" fmla="*/ 53 h 189"/>
              <a:gd name="T14" fmla="*/ 102 w 143"/>
              <a:gd name="T15" fmla="*/ 42 h 189"/>
              <a:gd name="T16" fmla="*/ 54 w 143"/>
              <a:gd name="T17" fmla="*/ 26 h 189"/>
              <a:gd name="T18" fmla="*/ 47 w 143"/>
              <a:gd name="T19" fmla="*/ 21 h 189"/>
              <a:gd name="T20" fmla="*/ 47 w 143"/>
              <a:gd name="T21" fmla="*/ 0 h 189"/>
              <a:gd name="T22" fmla="*/ 29 w 143"/>
              <a:gd name="T23" fmla="*/ 0 h 189"/>
              <a:gd name="T24" fmla="*/ 15 w 143"/>
              <a:gd name="T25" fmla="*/ 11 h 189"/>
              <a:gd name="T26" fmla="*/ 0 w 143"/>
              <a:gd name="T27" fmla="*/ 11 h 189"/>
              <a:gd name="T28" fmla="*/ 7 w 143"/>
              <a:gd name="T29" fmla="*/ 26 h 189"/>
              <a:gd name="T30" fmla="*/ 0 w 143"/>
              <a:gd name="T31" fmla="*/ 66 h 189"/>
              <a:gd name="T32" fmla="*/ 7 w 143"/>
              <a:gd name="T33" fmla="*/ 74 h 189"/>
              <a:gd name="T34" fmla="*/ 0 w 143"/>
              <a:gd name="T35" fmla="*/ 86 h 189"/>
              <a:gd name="T36" fmla="*/ 7 w 143"/>
              <a:gd name="T37" fmla="*/ 107 h 189"/>
              <a:gd name="T38" fmla="*/ 7 w 143"/>
              <a:gd name="T39" fmla="*/ 112 h 189"/>
              <a:gd name="T40" fmla="*/ 15 w 143"/>
              <a:gd name="T41" fmla="*/ 147 h 189"/>
              <a:gd name="T42" fmla="*/ 24 w 143"/>
              <a:gd name="T43" fmla="*/ 147 h 189"/>
              <a:gd name="T44" fmla="*/ 39 w 143"/>
              <a:gd name="T45" fmla="*/ 133 h 189"/>
              <a:gd name="T46" fmla="*/ 63 w 143"/>
              <a:gd name="T47" fmla="*/ 140 h 189"/>
              <a:gd name="T48" fmla="*/ 71 w 143"/>
              <a:gd name="T49" fmla="*/ 133 h 189"/>
              <a:gd name="T50" fmla="*/ 87 w 143"/>
              <a:gd name="T51" fmla="*/ 140 h 189"/>
              <a:gd name="T52" fmla="*/ 93 w 143"/>
              <a:gd name="T53" fmla="*/ 107 h 189"/>
              <a:gd name="T54" fmla="*/ 127 w 143"/>
              <a:gd name="T55" fmla="*/ 107 h 189"/>
              <a:gd name="T56" fmla="*/ 142 w 143"/>
              <a:gd name="T57" fmla="*/ 112 h 18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3"/>
              <a:gd name="T88" fmla="*/ 0 h 189"/>
              <a:gd name="T89" fmla="*/ 143 w 143"/>
              <a:gd name="T90" fmla="*/ 189 h 18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3" h="189">
                <a:moveTo>
                  <a:pt x="142" y="144"/>
                </a:moveTo>
                <a:lnTo>
                  <a:pt x="142" y="119"/>
                </a:lnTo>
                <a:lnTo>
                  <a:pt x="134" y="101"/>
                </a:lnTo>
                <a:lnTo>
                  <a:pt x="134" y="94"/>
                </a:lnTo>
                <a:lnTo>
                  <a:pt x="117" y="94"/>
                </a:lnTo>
                <a:lnTo>
                  <a:pt x="110" y="74"/>
                </a:lnTo>
                <a:lnTo>
                  <a:pt x="110" y="68"/>
                </a:lnTo>
                <a:lnTo>
                  <a:pt x="102" y="52"/>
                </a:lnTo>
                <a:lnTo>
                  <a:pt x="54" y="32"/>
                </a:lnTo>
                <a:lnTo>
                  <a:pt x="47" y="26"/>
                </a:lnTo>
                <a:lnTo>
                  <a:pt x="47" y="0"/>
                </a:lnTo>
                <a:lnTo>
                  <a:pt x="29" y="0"/>
                </a:lnTo>
                <a:lnTo>
                  <a:pt x="15" y="16"/>
                </a:lnTo>
                <a:lnTo>
                  <a:pt x="0" y="16"/>
                </a:lnTo>
                <a:lnTo>
                  <a:pt x="7" y="32"/>
                </a:lnTo>
                <a:lnTo>
                  <a:pt x="0" y="84"/>
                </a:lnTo>
                <a:lnTo>
                  <a:pt x="7" y="94"/>
                </a:lnTo>
                <a:lnTo>
                  <a:pt x="0" y="110"/>
                </a:lnTo>
                <a:lnTo>
                  <a:pt x="7" y="137"/>
                </a:lnTo>
                <a:lnTo>
                  <a:pt x="7" y="144"/>
                </a:lnTo>
                <a:lnTo>
                  <a:pt x="15" y="188"/>
                </a:lnTo>
                <a:lnTo>
                  <a:pt x="24" y="188"/>
                </a:lnTo>
                <a:lnTo>
                  <a:pt x="39" y="170"/>
                </a:lnTo>
                <a:lnTo>
                  <a:pt x="63" y="179"/>
                </a:lnTo>
                <a:lnTo>
                  <a:pt x="71" y="170"/>
                </a:lnTo>
                <a:lnTo>
                  <a:pt x="87" y="179"/>
                </a:lnTo>
                <a:lnTo>
                  <a:pt x="93" y="137"/>
                </a:lnTo>
                <a:lnTo>
                  <a:pt x="127" y="137"/>
                </a:lnTo>
                <a:lnTo>
                  <a:pt x="142" y="144"/>
                </a:lnTo>
              </a:path>
            </a:pathLst>
          </a:custGeom>
          <a:solidFill>
            <a:schemeClr val="bg1">
              <a:lumMod val="50000"/>
            </a:schemeClr>
          </a:solidFill>
          <a:ln w="9525" cap="rnd">
            <a:solidFill>
              <a:schemeClr val="bg2"/>
            </a:solidFill>
            <a:round/>
            <a:headEnd type="none" w="sm" len="sm"/>
            <a:tailEnd type="none" w="sm" len="sm"/>
          </a:ln>
        </p:spPr>
        <p:txBody>
          <a:bodyPr/>
          <a:lstStyle/>
          <a:p>
            <a:pPr eaLnBrk="0" hangingPunct="0"/>
            <a:endParaRPr lang="en-US"/>
          </a:p>
        </p:txBody>
      </p:sp>
      <p:sp>
        <p:nvSpPr>
          <p:cNvPr id="69" name="Freeform 1428"/>
          <p:cNvSpPr>
            <a:spLocks noChangeAspect="1"/>
          </p:cNvSpPr>
          <p:nvPr/>
        </p:nvSpPr>
        <p:spPr bwMode="auto">
          <a:xfrm>
            <a:off x="2763008" y="4076700"/>
            <a:ext cx="274583" cy="381000"/>
          </a:xfrm>
          <a:custGeom>
            <a:avLst/>
            <a:gdLst>
              <a:gd name="T0" fmla="*/ 142 w 143"/>
              <a:gd name="T1" fmla="*/ 112 h 189"/>
              <a:gd name="T2" fmla="*/ 142 w 143"/>
              <a:gd name="T3" fmla="*/ 93 h 189"/>
              <a:gd name="T4" fmla="*/ 134 w 143"/>
              <a:gd name="T5" fmla="*/ 79 h 189"/>
              <a:gd name="T6" fmla="*/ 134 w 143"/>
              <a:gd name="T7" fmla="*/ 74 h 189"/>
              <a:gd name="T8" fmla="*/ 117 w 143"/>
              <a:gd name="T9" fmla="*/ 74 h 189"/>
              <a:gd name="T10" fmla="*/ 110 w 143"/>
              <a:gd name="T11" fmla="*/ 58 h 189"/>
              <a:gd name="T12" fmla="*/ 110 w 143"/>
              <a:gd name="T13" fmla="*/ 53 h 189"/>
              <a:gd name="T14" fmla="*/ 102 w 143"/>
              <a:gd name="T15" fmla="*/ 42 h 189"/>
              <a:gd name="T16" fmla="*/ 54 w 143"/>
              <a:gd name="T17" fmla="*/ 26 h 189"/>
              <a:gd name="T18" fmla="*/ 47 w 143"/>
              <a:gd name="T19" fmla="*/ 21 h 189"/>
              <a:gd name="T20" fmla="*/ 47 w 143"/>
              <a:gd name="T21" fmla="*/ 0 h 189"/>
              <a:gd name="T22" fmla="*/ 29 w 143"/>
              <a:gd name="T23" fmla="*/ 0 h 189"/>
              <a:gd name="T24" fmla="*/ 15 w 143"/>
              <a:gd name="T25" fmla="*/ 11 h 189"/>
              <a:gd name="T26" fmla="*/ 0 w 143"/>
              <a:gd name="T27" fmla="*/ 11 h 189"/>
              <a:gd name="T28" fmla="*/ 7 w 143"/>
              <a:gd name="T29" fmla="*/ 26 h 189"/>
              <a:gd name="T30" fmla="*/ 0 w 143"/>
              <a:gd name="T31" fmla="*/ 66 h 189"/>
              <a:gd name="T32" fmla="*/ 7 w 143"/>
              <a:gd name="T33" fmla="*/ 74 h 189"/>
              <a:gd name="T34" fmla="*/ 0 w 143"/>
              <a:gd name="T35" fmla="*/ 86 h 189"/>
              <a:gd name="T36" fmla="*/ 7 w 143"/>
              <a:gd name="T37" fmla="*/ 107 h 189"/>
              <a:gd name="T38" fmla="*/ 7 w 143"/>
              <a:gd name="T39" fmla="*/ 112 h 189"/>
              <a:gd name="T40" fmla="*/ 15 w 143"/>
              <a:gd name="T41" fmla="*/ 147 h 189"/>
              <a:gd name="T42" fmla="*/ 24 w 143"/>
              <a:gd name="T43" fmla="*/ 147 h 189"/>
              <a:gd name="T44" fmla="*/ 39 w 143"/>
              <a:gd name="T45" fmla="*/ 133 h 189"/>
              <a:gd name="T46" fmla="*/ 63 w 143"/>
              <a:gd name="T47" fmla="*/ 140 h 189"/>
              <a:gd name="T48" fmla="*/ 71 w 143"/>
              <a:gd name="T49" fmla="*/ 133 h 189"/>
              <a:gd name="T50" fmla="*/ 87 w 143"/>
              <a:gd name="T51" fmla="*/ 140 h 189"/>
              <a:gd name="T52" fmla="*/ 93 w 143"/>
              <a:gd name="T53" fmla="*/ 107 h 189"/>
              <a:gd name="T54" fmla="*/ 127 w 143"/>
              <a:gd name="T55" fmla="*/ 107 h 189"/>
              <a:gd name="T56" fmla="*/ 142 w 143"/>
              <a:gd name="T57" fmla="*/ 112 h 18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3"/>
              <a:gd name="T88" fmla="*/ 0 h 189"/>
              <a:gd name="T89" fmla="*/ 143 w 143"/>
              <a:gd name="T90" fmla="*/ 189 h 18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3" h="189">
                <a:moveTo>
                  <a:pt x="142" y="144"/>
                </a:moveTo>
                <a:lnTo>
                  <a:pt x="142" y="119"/>
                </a:lnTo>
                <a:lnTo>
                  <a:pt x="134" y="101"/>
                </a:lnTo>
                <a:lnTo>
                  <a:pt x="134" y="94"/>
                </a:lnTo>
                <a:lnTo>
                  <a:pt x="117" y="94"/>
                </a:lnTo>
                <a:lnTo>
                  <a:pt x="110" y="74"/>
                </a:lnTo>
                <a:lnTo>
                  <a:pt x="110" y="68"/>
                </a:lnTo>
                <a:lnTo>
                  <a:pt x="102" y="52"/>
                </a:lnTo>
                <a:lnTo>
                  <a:pt x="54" y="32"/>
                </a:lnTo>
                <a:lnTo>
                  <a:pt x="47" y="26"/>
                </a:lnTo>
                <a:lnTo>
                  <a:pt x="47" y="0"/>
                </a:lnTo>
                <a:lnTo>
                  <a:pt x="29" y="0"/>
                </a:lnTo>
                <a:lnTo>
                  <a:pt x="15" y="16"/>
                </a:lnTo>
                <a:lnTo>
                  <a:pt x="0" y="16"/>
                </a:lnTo>
                <a:lnTo>
                  <a:pt x="7" y="32"/>
                </a:lnTo>
                <a:lnTo>
                  <a:pt x="0" y="84"/>
                </a:lnTo>
                <a:lnTo>
                  <a:pt x="7" y="94"/>
                </a:lnTo>
                <a:lnTo>
                  <a:pt x="0" y="110"/>
                </a:lnTo>
                <a:lnTo>
                  <a:pt x="7" y="137"/>
                </a:lnTo>
                <a:lnTo>
                  <a:pt x="7" y="144"/>
                </a:lnTo>
                <a:lnTo>
                  <a:pt x="15" y="188"/>
                </a:lnTo>
                <a:lnTo>
                  <a:pt x="24" y="188"/>
                </a:lnTo>
                <a:lnTo>
                  <a:pt x="39" y="170"/>
                </a:lnTo>
                <a:lnTo>
                  <a:pt x="63" y="179"/>
                </a:lnTo>
                <a:lnTo>
                  <a:pt x="71" y="170"/>
                </a:lnTo>
                <a:lnTo>
                  <a:pt x="87" y="179"/>
                </a:lnTo>
                <a:lnTo>
                  <a:pt x="93" y="137"/>
                </a:lnTo>
                <a:lnTo>
                  <a:pt x="127" y="137"/>
                </a:lnTo>
                <a:lnTo>
                  <a:pt x="142" y="144"/>
                </a:lnTo>
              </a:path>
            </a:pathLst>
          </a:custGeom>
          <a:solidFill>
            <a:schemeClr val="bg1">
              <a:lumMod val="50000"/>
            </a:schemeClr>
          </a:solidFill>
          <a:ln w="12700" cap="rnd">
            <a:solidFill>
              <a:schemeClr val="bg2"/>
            </a:solidFill>
            <a:round/>
            <a:headEnd type="none" w="sm" len="sm"/>
            <a:tailEnd type="none" w="sm" len="sm"/>
          </a:ln>
        </p:spPr>
        <p:txBody>
          <a:bodyPr/>
          <a:lstStyle/>
          <a:p>
            <a:pPr eaLnBrk="0" hangingPunct="0"/>
            <a:endParaRPr lang="en-US"/>
          </a:p>
        </p:txBody>
      </p:sp>
      <p:sp>
        <p:nvSpPr>
          <p:cNvPr id="70" name="Freeform 1429"/>
          <p:cNvSpPr>
            <a:spLocks noChangeAspect="1"/>
          </p:cNvSpPr>
          <p:nvPr/>
        </p:nvSpPr>
        <p:spPr bwMode="auto">
          <a:xfrm>
            <a:off x="2930062" y="4353984"/>
            <a:ext cx="192016" cy="241300"/>
          </a:xfrm>
          <a:custGeom>
            <a:avLst/>
            <a:gdLst>
              <a:gd name="T0" fmla="*/ 83 w 102"/>
              <a:gd name="T1" fmla="*/ 66 h 120"/>
              <a:gd name="T2" fmla="*/ 91 w 102"/>
              <a:gd name="T3" fmla="*/ 53 h 120"/>
              <a:gd name="T4" fmla="*/ 76 w 102"/>
              <a:gd name="T5" fmla="*/ 45 h 120"/>
              <a:gd name="T6" fmla="*/ 76 w 102"/>
              <a:gd name="T7" fmla="*/ 32 h 120"/>
              <a:gd name="T8" fmla="*/ 72 w 102"/>
              <a:gd name="T9" fmla="*/ 32 h 120"/>
              <a:gd name="T10" fmla="*/ 49 w 102"/>
              <a:gd name="T11" fmla="*/ 26 h 120"/>
              <a:gd name="T12" fmla="*/ 49 w 102"/>
              <a:gd name="T13" fmla="*/ 6 h 120"/>
              <a:gd name="T14" fmla="*/ 34 w 102"/>
              <a:gd name="T15" fmla="*/ 0 h 120"/>
              <a:gd name="T16" fmla="*/ 5 w 102"/>
              <a:gd name="T17" fmla="*/ 0 h 120"/>
              <a:gd name="T18" fmla="*/ 0 w 102"/>
              <a:gd name="T19" fmla="*/ 32 h 120"/>
              <a:gd name="T20" fmla="*/ 14 w 102"/>
              <a:gd name="T21" fmla="*/ 53 h 120"/>
              <a:gd name="T22" fmla="*/ 34 w 102"/>
              <a:gd name="T23" fmla="*/ 53 h 120"/>
              <a:gd name="T24" fmla="*/ 49 w 102"/>
              <a:gd name="T25" fmla="*/ 66 h 120"/>
              <a:gd name="T26" fmla="*/ 49 w 102"/>
              <a:gd name="T27" fmla="*/ 72 h 120"/>
              <a:gd name="T28" fmla="*/ 41 w 102"/>
              <a:gd name="T29" fmla="*/ 86 h 120"/>
              <a:gd name="T30" fmla="*/ 64 w 102"/>
              <a:gd name="T31" fmla="*/ 92 h 120"/>
              <a:gd name="T32" fmla="*/ 72 w 102"/>
              <a:gd name="T33" fmla="*/ 86 h 120"/>
              <a:gd name="T34" fmla="*/ 83 w 102"/>
              <a:gd name="T35" fmla="*/ 78 h 120"/>
              <a:gd name="T36" fmla="*/ 83 w 102"/>
              <a:gd name="T37" fmla="*/ 66 h 1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2"/>
              <a:gd name="T58" fmla="*/ 0 h 120"/>
              <a:gd name="T59" fmla="*/ 102 w 102"/>
              <a:gd name="T60" fmla="*/ 120 h 1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2" h="120">
                <a:moveTo>
                  <a:pt x="93" y="85"/>
                </a:moveTo>
                <a:lnTo>
                  <a:pt x="101" y="68"/>
                </a:lnTo>
                <a:lnTo>
                  <a:pt x="86" y="58"/>
                </a:lnTo>
                <a:lnTo>
                  <a:pt x="86" y="42"/>
                </a:lnTo>
                <a:lnTo>
                  <a:pt x="78" y="42"/>
                </a:lnTo>
                <a:lnTo>
                  <a:pt x="54" y="32"/>
                </a:lnTo>
                <a:lnTo>
                  <a:pt x="54" y="6"/>
                </a:lnTo>
                <a:lnTo>
                  <a:pt x="39" y="0"/>
                </a:lnTo>
                <a:lnTo>
                  <a:pt x="5" y="0"/>
                </a:lnTo>
                <a:lnTo>
                  <a:pt x="0" y="42"/>
                </a:lnTo>
                <a:lnTo>
                  <a:pt x="14" y="68"/>
                </a:lnTo>
                <a:lnTo>
                  <a:pt x="39" y="68"/>
                </a:lnTo>
                <a:lnTo>
                  <a:pt x="54" y="85"/>
                </a:lnTo>
                <a:lnTo>
                  <a:pt x="54" y="93"/>
                </a:lnTo>
                <a:lnTo>
                  <a:pt x="46" y="110"/>
                </a:lnTo>
                <a:lnTo>
                  <a:pt x="69" y="119"/>
                </a:lnTo>
                <a:lnTo>
                  <a:pt x="78" y="110"/>
                </a:lnTo>
                <a:lnTo>
                  <a:pt x="93" y="101"/>
                </a:lnTo>
                <a:lnTo>
                  <a:pt x="93" y="85"/>
                </a:lnTo>
              </a:path>
            </a:pathLst>
          </a:custGeom>
          <a:solidFill>
            <a:schemeClr val="bg1">
              <a:lumMod val="50000"/>
            </a:schemeClr>
          </a:solidFill>
          <a:ln w="9525" cap="rnd">
            <a:solidFill>
              <a:schemeClr val="bg2"/>
            </a:solidFill>
            <a:round/>
            <a:headEnd type="none" w="sm" len="sm"/>
            <a:tailEnd type="none" w="sm" len="sm"/>
          </a:ln>
        </p:spPr>
        <p:txBody>
          <a:bodyPr/>
          <a:lstStyle/>
          <a:p>
            <a:pPr eaLnBrk="0" hangingPunct="0"/>
            <a:endParaRPr lang="en-US"/>
          </a:p>
        </p:txBody>
      </p:sp>
      <p:sp>
        <p:nvSpPr>
          <p:cNvPr id="71" name="Freeform 1430"/>
          <p:cNvSpPr>
            <a:spLocks noChangeAspect="1"/>
          </p:cNvSpPr>
          <p:nvPr/>
        </p:nvSpPr>
        <p:spPr bwMode="auto">
          <a:xfrm>
            <a:off x="2930062" y="4353984"/>
            <a:ext cx="192016" cy="241300"/>
          </a:xfrm>
          <a:custGeom>
            <a:avLst/>
            <a:gdLst>
              <a:gd name="T0" fmla="*/ 83 w 102"/>
              <a:gd name="T1" fmla="*/ 66 h 120"/>
              <a:gd name="T2" fmla="*/ 91 w 102"/>
              <a:gd name="T3" fmla="*/ 53 h 120"/>
              <a:gd name="T4" fmla="*/ 76 w 102"/>
              <a:gd name="T5" fmla="*/ 45 h 120"/>
              <a:gd name="T6" fmla="*/ 76 w 102"/>
              <a:gd name="T7" fmla="*/ 32 h 120"/>
              <a:gd name="T8" fmla="*/ 72 w 102"/>
              <a:gd name="T9" fmla="*/ 32 h 120"/>
              <a:gd name="T10" fmla="*/ 49 w 102"/>
              <a:gd name="T11" fmla="*/ 26 h 120"/>
              <a:gd name="T12" fmla="*/ 49 w 102"/>
              <a:gd name="T13" fmla="*/ 6 h 120"/>
              <a:gd name="T14" fmla="*/ 34 w 102"/>
              <a:gd name="T15" fmla="*/ 0 h 120"/>
              <a:gd name="T16" fmla="*/ 5 w 102"/>
              <a:gd name="T17" fmla="*/ 0 h 120"/>
              <a:gd name="T18" fmla="*/ 0 w 102"/>
              <a:gd name="T19" fmla="*/ 32 h 120"/>
              <a:gd name="T20" fmla="*/ 14 w 102"/>
              <a:gd name="T21" fmla="*/ 53 h 120"/>
              <a:gd name="T22" fmla="*/ 34 w 102"/>
              <a:gd name="T23" fmla="*/ 53 h 120"/>
              <a:gd name="T24" fmla="*/ 49 w 102"/>
              <a:gd name="T25" fmla="*/ 66 h 120"/>
              <a:gd name="T26" fmla="*/ 49 w 102"/>
              <a:gd name="T27" fmla="*/ 72 h 120"/>
              <a:gd name="T28" fmla="*/ 41 w 102"/>
              <a:gd name="T29" fmla="*/ 86 h 120"/>
              <a:gd name="T30" fmla="*/ 64 w 102"/>
              <a:gd name="T31" fmla="*/ 92 h 120"/>
              <a:gd name="T32" fmla="*/ 72 w 102"/>
              <a:gd name="T33" fmla="*/ 86 h 120"/>
              <a:gd name="T34" fmla="*/ 83 w 102"/>
              <a:gd name="T35" fmla="*/ 78 h 120"/>
              <a:gd name="T36" fmla="*/ 83 w 102"/>
              <a:gd name="T37" fmla="*/ 66 h 1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2"/>
              <a:gd name="T58" fmla="*/ 0 h 120"/>
              <a:gd name="T59" fmla="*/ 102 w 102"/>
              <a:gd name="T60" fmla="*/ 120 h 1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2" h="120">
                <a:moveTo>
                  <a:pt x="93" y="85"/>
                </a:moveTo>
                <a:lnTo>
                  <a:pt x="101" y="68"/>
                </a:lnTo>
                <a:lnTo>
                  <a:pt x="86" y="58"/>
                </a:lnTo>
                <a:lnTo>
                  <a:pt x="86" y="42"/>
                </a:lnTo>
                <a:lnTo>
                  <a:pt x="78" y="42"/>
                </a:lnTo>
                <a:lnTo>
                  <a:pt x="54" y="32"/>
                </a:lnTo>
                <a:lnTo>
                  <a:pt x="54" y="6"/>
                </a:lnTo>
                <a:lnTo>
                  <a:pt x="39" y="0"/>
                </a:lnTo>
                <a:lnTo>
                  <a:pt x="5" y="0"/>
                </a:lnTo>
                <a:lnTo>
                  <a:pt x="0" y="42"/>
                </a:lnTo>
                <a:lnTo>
                  <a:pt x="14" y="68"/>
                </a:lnTo>
                <a:lnTo>
                  <a:pt x="39" y="68"/>
                </a:lnTo>
                <a:lnTo>
                  <a:pt x="54" y="85"/>
                </a:lnTo>
                <a:lnTo>
                  <a:pt x="54" y="93"/>
                </a:lnTo>
                <a:lnTo>
                  <a:pt x="46" y="110"/>
                </a:lnTo>
                <a:lnTo>
                  <a:pt x="69" y="119"/>
                </a:lnTo>
                <a:lnTo>
                  <a:pt x="78" y="110"/>
                </a:lnTo>
                <a:lnTo>
                  <a:pt x="93" y="101"/>
                </a:lnTo>
                <a:lnTo>
                  <a:pt x="93" y="85"/>
                </a:lnTo>
              </a:path>
            </a:pathLst>
          </a:custGeom>
          <a:solidFill>
            <a:schemeClr val="accent3">
              <a:lumMod val="75000"/>
            </a:schemeClr>
          </a:solidFill>
          <a:ln w="12700" cap="rnd">
            <a:solidFill>
              <a:schemeClr val="bg2"/>
            </a:solidFill>
            <a:round/>
            <a:headEnd type="none" w="sm" len="sm"/>
            <a:tailEnd type="none" w="sm" len="sm"/>
          </a:ln>
        </p:spPr>
        <p:txBody>
          <a:bodyPr/>
          <a:lstStyle/>
          <a:p>
            <a:pPr eaLnBrk="0" hangingPunct="0"/>
            <a:endParaRPr lang="en-US"/>
          </a:p>
        </p:txBody>
      </p:sp>
      <p:sp>
        <p:nvSpPr>
          <p:cNvPr id="72" name="Freeform 1431"/>
          <p:cNvSpPr>
            <a:spLocks noChangeAspect="1"/>
          </p:cNvSpPr>
          <p:nvPr/>
        </p:nvSpPr>
        <p:spPr bwMode="auto">
          <a:xfrm>
            <a:off x="3018389" y="4675717"/>
            <a:ext cx="138251" cy="141817"/>
          </a:xfrm>
          <a:custGeom>
            <a:avLst/>
            <a:gdLst>
              <a:gd name="T0" fmla="*/ 63 w 72"/>
              <a:gd name="T1" fmla="*/ 38 h 71"/>
              <a:gd name="T2" fmla="*/ 71 w 72"/>
              <a:gd name="T3" fmla="*/ 24 h 71"/>
              <a:gd name="T4" fmla="*/ 63 w 72"/>
              <a:gd name="T5" fmla="*/ 21 h 71"/>
              <a:gd name="T6" fmla="*/ 39 w 72"/>
              <a:gd name="T7" fmla="*/ 8 h 71"/>
              <a:gd name="T8" fmla="*/ 31 w 72"/>
              <a:gd name="T9" fmla="*/ 8 h 71"/>
              <a:gd name="T10" fmla="*/ 22 w 72"/>
              <a:gd name="T11" fmla="*/ 0 h 71"/>
              <a:gd name="T12" fmla="*/ 15 w 72"/>
              <a:gd name="T13" fmla="*/ 0 h 71"/>
              <a:gd name="T14" fmla="*/ 0 w 72"/>
              <a:gd name="T15" fmla="*/ 44 h 71"/>
              <a:gd name="T16" fmla="*/ 7 w 72"/>
              <a:gd name="T17" fmla="*/ 44 h 71"/>
              <a:gd name="T18" fmla="*/ 31 w 72"/>
              <a:gd name="T19" fmla="*/ 53 h 71"/>
              <a:gd name="T20" fmla="*/ 54 w 72"/>
              <a:gd name="T21" fmla="*/ 53 h 71"/>
              <a:gd name="T22" fmla="*/ 63 w 72"/>
              <a:gd name="T23" fmla="*/ 38 h 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2"/>
              <a:gd name="T37" fmla="*/ 0 h 71"/>
              <a:gd name="T38" fmla="*/ 72 w 72"/>
              <a:gd name="T39" fmla="*/ 71 h 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2" h="71">
                <a:moveTo>
                  <a:pt x="63" y="51"/>
                </a:moveTo>
                <a:lnTo>
                  <a:pt x="71" y="32"/>
                </a:lnTo>
                <a:lnTo>
                  <a:pt x="63" y="26"/>
                </a:lnTo>
                <a:lnTo>
                  <a:pt x="39" y="8"/>
                </a:lnTo>
                <a:lnTo>
                  <a:pt x="31" y="8"/>
                </a:lnTo>
                <a:lnTo>
                  <a:pt x="22" y="0"/>
                </a:lnTo>
                <a:lnTo>
                  <a:pt x="15" y="0"/>
                </a:lnTo>
                <a:lnTo>
                  <a:pt x="0" y="59"/>
                </a:lnTo>
                <a:lnTo>
                  <a:pt x="7" y="59"/>
                </a:lnTo>
                <a:lnTo>
                  <a:pt x="31" y="70"/>
                </a:lnTo>
                <a:lnTo>
                  <a:pt x="54" y="70"/>
                </a:lnTo>
                <a:lnTo>
                  <a:pt x="63" y="51"/>
                </a:lnTo>
              </a:path>
            </a:pathLst>
          </a:custGeom>
          <a:solidFill>
            <a:schemeClr val="bg1">
              <a:lumMod val="50000"/>
            </a:schemeClr>
          </a:solidFill>
          <a:ln w="9525" cap="rnd">
            <a:solidFill>
              <a:schemeClr val="bg2"/>
            </a:solidFill>
            <a:round/>
            <a:headEnd type="none" w="sm" len="sm"/>
            <a:tailEnd type="none" w="sm" len="sm"/>
          </a:ln>
        </p:spPr>
        <p:txBody>
          <a:bodyPr/>
          <a:lstStyle/>
          <a:p>
            <a:pPr eaLnBrk="0" hangingPunct="0"/>
            <a:endParaRPr lang="en-US"/>
          </a:p>
        </p:txBody>
      </p:sp>
      <p:sp>
        <p:nvSpPr>
          <p:cNvPr id="73" name="Freeform 1432"/>
          <p:cNvSpPr>
            <a:spLocks noChangeAspect="1"/>
          </p:cNvSpPr>
          <p:nvPr/>
        </p:nvSpPr>
        <p:spPr bwMode="auto">
          <a:xfrm>
            <a:off x="3018389" y="4675717"/>
            <a:ext cx="138251" cy="141817"/>
          </a:xfrm>
          <a:custGeom>
            <a:avLst/>
            <a:gdLst>
              <a:gd name="T0" fmla="*/ 63 w 72"/>
              <a:gd name="T1" fmla="*/ 38 h 71"/>
              <a:gd name="T2" fmla="*/ 71 w 72"/>
              <a:gd name="T3" fmla="*/ 24 h 71"/>
              <a:gd name="T4" fmla="*/ 63 w 72"/>
              <a:gd name="T5" fmla="*/ 21 h 71"/>
              <a:gd name="T6" fmla="*/ 39 w 72"/>
              <a:gd name="T7" fmla="*/ 8 h 71"/>
              <a:gd name="T8" fmla="*/ 31 w 72"/>
              <a:gd name="T9" fmla="*/ 8 h 71"/>
              <a:gd name="T10" fmla="*/ 22 w 72"/>
              <a:gd name="T11" fmla="*/ 0 h 71"/>
              <a:gd name="T12" fmla="*/ 15 w 72"/>
              <a:gd name="T13" fmla="*/ 0 h 71"/>
              <a:gd name="T14" fmla="*/ 0 w 72"/>
              <a:gd name="T15" fmla="*/ 44 h 71"/>
              <a:gd name="T16" fmla="*/ 7 w 72"/>
              <a:gd name="T17" fmla="*/ 44 h 71"/>
              <a:gd name="T18" fmla="*/ 31 w 72"/>
              <a:gd name="T19" fmla="*/ 53 h 71"/>
              <a:gd name="T20" fmla="*/ 54 w 72"/>
              <a:gd name="T21" fmla="*/ 53 h 71"/>
              <a:gd name="T22" fmla="*/ 63 w 72"/>
              <a:gd name="T23" fmla="*/ 38 h 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2"/>
              <a:gd name="T37" fmla="*/ 0 h 71"/>
              <a:gd name="T38" fmla="*/ 72 w 72"/>
              <a:gd name="T39" fmla="*/ 71 h 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2" h="71">
                <a:moveTo>
                  <a:pt x="63" y="51"/>
                </a:moveTo>
                <a:lnTo>
                  <a:pt x="71" y="32"/>
                </a:lnTo>
                <a:lnTo>
                  <a:pt x="63" y="26"/>
                </a:lnTo>
                <a:lnTo>
                  <a:pt x="39" y="8"/>
                </a:lnTo>
                <a:lnTo>
                  <a:pt x="31" y="8"/>
                </a:lnTo>
                <a:lnTo>
                  <a:pt x="22" y="0"/>
                </a:lnTo>
                <a:lnTo>
                  <a:pt x="15" y="0"/>
                </a:lnTo>
                <a:lnTo>
                  <a:pt x="0" y="59"/>
                </a:lnTo>
                <a:lnTo>
                  <a:pt x="7" y="59"/>
                </a:lnTo>
                <a:lnTo>
                  <a:pt x="31" y="70"/>
                </a:lnTo>
                <a:lnTo>
                  <a:pt x="54" y="70"/>
                </a:lnTo>
                <a:lnTo>
                  <a:pt x="63" y="51"/>
                </a:lnTo>
              </a:path>
            </a:pathLst>
          </a:custGeom>
          <a:solidFill>
            <a:schemeClr val="bg1">
              <a:lumMod val="50000"/>
            </a:schemeClr>
          </a:solidFill>
          <a:ln w="12700" cap="rnd">
            <a:solidFill>
              <a:schemeClr val="bg2"/>
            </a:solidFill>
            <a:round/>
            <a:headEnd type="none" w="sm" len="sm"/>
            <a:tailEnd type="none" w="sm" len="sm"/>
          </a:ln>
        </p:spPr>
        <p:txBody>
          <a:bodyPr/>
          <a:lstStyle/>
          <a:p>
            <a:pPr eaLnBrk="0" hangingPunct="0"/>
            <a:endParaRPr lang="en-US"/>
          </a:p>
        </p:txBody>
      </p:sp>
      <p:sp>
        <p:nvSpPr>
          <p:cNvPr id="74" name="Freeform 1433"/>
          <p:cNvSpPr>
            <a:spLocks noChangeAspect="1"/>
          </p:cNvSpPr>
          <p:nvPr/>
        </p:nvSpPr>
        <p:spPr bwMode="auto">
          <a:xfrm>
            <a:off x="2647798" y="3685117"/>
            <a:ext cx="946639" cy="1098550"/>
          </a:xfrm>
          <a:custGeom>
            <a:avLst/>
            <a:gdLst>
              <a:gd name="T0" fmla="*/ 275 w 495"/>
              <a:gd name="T1" fmla="*/ 11 h 547"/>
              <a:gd name="T2" fmla="*/ 251 w 495"/>
              <a:gd name="T3" fmla="*/ 32 h 547"/>
              <a:gd name="T4" fmla="*/ 227 w 495"/>
              <a:gd name="T5" fmla="*/ 26 h 547"/>
              <a:gd name="T6" fmla="*/ 210 w 495"/>
              <a:gd name="T7" fmla="*/ 32 h 547"/>
              <a:gd name="T8" fmla="*/ 180 w 495"/>
              <a:gd name="T9" fmla="*/ 39 h 547"/>
              <a:gd name="T10" fmla="*/ 171 w 495"/>
              <a:gd name="T11" fmla="*/ 8 h 547"/>
              <a:gd name="T12" fmla="*/ 164 w 495"/>
              <a:gd name="T13" fmla="*/ 0 h 547"/>
              <a:gd name="T14" fmla="*/ 131 w 495"/>
              <a:gd name="T15" fmla="*/ 11 h 547"/>
              <a:gd name="T16" fmla="*/ 121 w 495"/>
              <a:gd name="T17" fmla="*/ 11 h 547"/>
              <a:gd name="T18" fmla="*/ 123 w 495"/>
              <a:gd name="T19" fmla="*/ 32 h 547"/>
              <a:gd name="T20" fmla="*/ 97 w 495"/>
              <a:gd name="T21" fmla="*/ 45 h 547"/>
              <a:gd name="T22" fmla="*/ 82 w 495"/>
              <a:gd name="T23" fmla="*/ 32 h 547"/>
              <a:gd name="T24" fmla="*/ 48 w 495"/>
              <a:gd name="T25" fmla="*/ 39 h 547"/>
              <a:gd name="T26" fmla="*/ 48 w 495"/>
              <a:gd name="T27" fmla="*/ 45 h 547"/>
              <a:gd name="T28" fmla="*/ 48 w 495"/>
              <a:gd name="T29" fmla="*/ 92 h 547"/>
              <a:gd name="T30" fmla="*/ 0 w 495"/>
              <a:gd name="T31" fmla="*/ 130 h 547"/>
              <a:gd name="T32" fmla="*/ 24 w 495"/>
              <a:gd name="T33" fmla="*/ 158 h 547"/>
              <a:gd name="T34" fmla="*/ 42 w 495"/>
              <a:gd name="T35" fmla="*/ 163 h 547"/>
              <a:gd name="T36" fmla="*/ 72 w 495"/>
              <a:gd name="T37" fmla="*/ 163 h 547"/>
              <a:gd name="T38" fmla="*/ 106 w 495"/>
              <a:gd name="T39" fmla="*/ 150 h 547"/>
              <a:gd name="T40" fmla="*/ 112 w 495"/>
              <a:gd name="T41" fmla="*/ 176 h 547"/>
              <a:gd name="T42" fmla="*/ 164 w 495"/>
              <a:gd name="T43" fmla="*/ 202 h 547"/>
              <a:gd name="T44" fmla="*/ 171 w 495"/>
              <a:gd name="T45" fmla="*/ 223 h 547"/>
              <a:gd name="T46" fmla="*/ 187 w 495"/>
              <a:gd name="T47" fmla="*/ 229 h 547"/>
              <a:gd name="T48" fmla="*/ 195 w 495"/>
              <a:gd name="T49" fmla="*/ 261 h 547"/>
              <a:gd name="T50" fmla="*/ 220 w 495"/>
              <a:gd name="T51" fmla="*/ 289 h 547"/>
              <a:gd name="T52" fmla="*/ 227 w 495"/>
              <a:gd name="T53" fmla="*/ 301 h 547"/>
              <a:gd name="T54" fmla="*/ 234 w 495"/>
              <a:gd name="T55" fmla="*/ 323 h 547"/>
              <a:gd name="T56" fmla="*/ 251 w 495"/>
              <a:gd name="T57" fmla="*/ 342 h 547"/>
              <a:gd name="T58" fmla="*/ 203 w 495"/>
              <a:gd name="T59" fmla="*/ 380 h 547"/>
              <a:gd name="T60" fmla="*/ 220 w 495"/>
              <a:gd name="T61" fmla="*/ 387 h 547"/>
              <a:gd name="T62" fmla="*/ 251 w 495"/>
              <a:gd name="T63" fmla="*/ 399 h 547"/>
              <a:gd name="T64" fmla="*/ 251 w 495"/>
              <a:gd name="T65" fmla="*/ 419 h 547"/>
              <a:gd name="T66" fmla="*/ 281 w 495"/>
              <a:gd name="T67" fmla="*/ 393 h 547"/>
              <a:gd name="T68" fmla="*/ 315 w 495"/>
              <a:gd name="T69" fmla="*/ 354 h 547"/>
              <a:gd name="T70" fmla="*/ 321 w 495"/>
              <a:gd name="T71" fmla="*/ 313 h 547"/>
              <a:gd name="T72" fmla="*/ 362 w 495"/>
              <a:gd name="T73" fmla="*/ 293 h 547"/>
              <a:gd name="T74" fmla="*/ 389 w 495"/>
              <a:gd name="T75" fmla="*/ 289 h 547"/>
              <a:gd name="T76" fmla="*/ 404 w 495"/>
              <a:gd name="T77" fmla="*/ 276 h 547"/>
              <a:gd name="T78" fmla="*/ 420 w 495"/>
              <a:gd name="T79" fmla="*/ 242 h 547"/>
              <a:gd name="T80" fmla="*/ 428 w 495"/>
              <a:gd name="T81" fmla="*/ 191 h 547"/>
              <a:gd name="T82" fmla="*/ 484 w 495"/>
              <a:gd name="T83" fmla="*/ 130 h 547"/>
              <a:gd name="T84" fmla="*/ 453 w 495"/>
              <a:gd name="T85" fmla="*/ 105 h 547"/>
              <a:gd name="T86" fmla="*/ 397 w 495"/>
              <a:gd name="T87" fmla="*/ 85 h 547"/>
              <a:gd name="T88" fmla="*/ 362 w 495"/>
              <a:gd name="T89" fmla="*/ 78 h 547"/>
              <a:gd name="T90" fmla="*/ 362 w 495"/>
              <a:gd name="T91" fmla="*/ 65 h 547"/>
              <a:gd name="T92" fmla="*/ 321 w 495"/>
              <a:gd name="T93" fmla="*/ 59 h 547"/>
              <a:gd name="T94" fmla="*/ 315 w 495"/>
              <a:gd name="T95" fmla="*/ 53 h 547"/>
              <a:gd name="T96" fmla="*/ 291 w 495"/>
              <a:gd name="T97" fmla="*/ 53 h 547"/>
              <a:gd name="T98" fmla="*/ 281 w 495"/>
              <a:gd name="T99" fmla="*/ 59 h 547"/>
              <a:gd name="T100" fmla="*/ 281 w 495"/>
              <a:gd name="T101" fmla="*/ 53 h 547"/>
              <a:gd name="T102" fmla="*/ 298 w 495"/>
              <a:gd name="T103" fmla="*/ 32 h 547"/>
              <a:gd name="T104" fmla="*/ 281 w 495"/>
              <a:gd name="T105" fmla="*/ 11 h 54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95"/>
              <a:gd name="T160" fmla="*/ 0 h 547"/>
              <a:gd name="T161" fmla="*/ 495 w 495"/>
              <a:gd name="T162" fmla="*/ 547 h 54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95" h="547">
                <a:moveTo>
                  <a:pt x="286" y="16"/>
                </a:moveTo>
                <a:lnTo>
                  <a:pt x="280" y="16"/>
                </a:lnTo>
                <a:lnTo>
                  <a:pt x="264" y="34"/>
                </a:lnTo>
                <a:lnTo>
                  <a:pt x="256" y="42"/>
                </a:lnTo>
                <a:lnTo>
                  <a:pt x="247" y="34"/>
                </a:lnTo>
                <a:lnTo>
                  <a:pt x="232" y="34"/>
                </a:lnTo>
                <a:lnTo>
                  <a:pt x="225" y="42"/>
                </a:lnTo>
                <a:lnTo>
                  <a:pt x="215" y="42"/>
                </a:lnTo>
                <a:lnTo>
                  <a:pt x="192" y="50"/>
                </a:lnTo>
                <a:lnTo>
                  <a:pt x="185" y="50"/>
                </a:lnTo>
                <a:lnTo>
                  <a:pt x="176" y="34"/>
                </a:lnTo>
                <a:lnTo>
                  <a:pt x="176" y="8"/>
                </a:lnTo>
                <a:lnTo>
                  <a:pt x="176" y="0"/>
                </a:lnTo>
                <a:lnTo>
                  <a:pt x="169" y="0"/>
                </a:lnTo>
                <a:lnTo>
                  <a:pt x="161" y="8"/>
                </a:lnTo>
                <a:lnTo>
                  <a:pt x="136" y="16"/>
                </a:lnTo>
                <a:lnTo>
                  <a:pt x="112" y="8"/>
                </a:lnTo>
                <a:lnTo>
                  <a:pt x="121" y="16"/>
                </a:lnTo>
                <a:lnTo>
                  <a:pt x="121" y="34"/>
                </a:lnTo>
                <a:lnTo>
                  <a:pt x="128" y="42"/>
                </a:lnTo>
                <a:lnTo>
                  <a:pt x="106" y="59"/>
                </a:lnTo>
                <a:lnTo>
                  <a:pt x="97" y="59"/>
                </a:lnTo>
                <a:lnTo>
                  <a:pt x="88" y="50"/>
                </a:lnTo>
                <a:lnTo>
                  <a:pt x="82" y="42"/>
                </a:lnTo>
                <a:lnTo>
                  <a:pt x="48" y="42"/>
                </a:lnTo>
                <a:lnTo>
                  <a:pt x="48" y="50"/>
                </a:lnTo>
                <a:lnTo>
                  <a:pt x="58" y="59"/>
                </a:lnTo>
                <a:lnTo>
                  <a:pt x="48" y="59"/>
                </a:lnTo>
                <a:lnTo>
                  <a:pt x="58" y="84"/>
                </a:lnTo>
                <a:lnTo>
                  <a:pt x="48" y="119"/>
                </a:lnTo>
                <a:lnTo>
                  <a:pt x="18" y="137"/>
                </a:lnTo>
                <a:lnTo>
                  <a:pt x="0" y="169"/>
                </a:lnTo>
                <a:lnTo>
                  <a:pt x="9" y="196"/>
                </a:lnTo>
                <a:lnTo>
                  <a:pt x="24" y="206"/>
                </a:lnTo>
                <a:lnTo>
                  <a:pt x="42" y="196"/>
                </a:lnTo>
                <a:lnTo>
                  <a:pt x="42" y="212"/>
                </a:lnTo>
                <a:lnTo>
                  <a:pt x="58" y="212"/>
                </a:lnTo>
                <a:lnTo>
                  <a:pt x="72" y="212"/>
                </a:lnTo>
                <a:lnTo>
                  <a:pt x="88" y="196"/>
                </a:lnTo>
                <a:lnTo>
                  <a:pt x="106" y="196"/>
                </a:lnTo>
                <a:lnTo>
                  <a:pt x="106" y="222"/>
                </a:lnTo>
                <a:lnTo>
                  <a:pt x="112" y="228"/>
                </a:lnTo>
                <a:lnTo>
                  <a:pt x="161" y="248"/>
                </a:lnTo>
                <a:lnTo>
                  <a:pt x="169" y="264"/>
                </a:lnTo>
                <a:lnTo>
                  <a:pt x="169" y="270"/>
                </a:lnTo>
                <a:lnTo>
                  <a:pt x="176" y="290"/>
                </a:lnTo>
                <a:lnTo>
                  <a:pt x="192" y="290"/>
                </a:lnTo>
                <a:lnTo>
                  <a:pt x="192" y="297"/>
                </a:lnTo>
                <a:lnTo>
                  <a:pt x="200" y="315"/>
                </a:lnTo>
                <a:lnTo>
                  <a:pt x="200" y="339"/>
                </a:lnTo>
                <a:lnTo>
                  <a:pt x="200" y="365"/>
                </a:lnTo>
                <a:lnTo>
                  <a:pt x="225" y="375"/>
                </a:lnTo>
                <a:lnTo>
                  <a:pt x="232" y="375"/>
                </a:lnTo>
                <a:lnTo>
                  <a:pt x="232" y="391"/>
                </a:lnTo>
                <a:lnTo>
                  <a:pt x="247" y="401"/>
                </a:lnTo>
                <a:lnTo>
                  <a:pt x="239" y="418"/>
                </a:lnTo>
                <a:lnTo>
                  <a:pt x="247" y="418"/>
                </a:lnTo>
                <a:lnTo>
                  <a:pt x="256" y="444"/>
                </a:lnTo>
                <a:lnTo>
                  <a:pt x="239" y="452"/>
                </a:lnTo>
                <a:lnTo>
                  <a:pt x="208" y="494"/>
                </a:lnTo>
                <a:lnTo>
                  <a:pt x="215" y="494"/>
                </a:lnTo>
                <a:lnTo>
                  <a:pt x="225" y="503"/>
                </a:lnTo>
                <a:lnTo>
                  <a:pt x="232" y="503"/>
                </a:lnTo>
                <a:lnTo>
                  <a:pt x="256" y="520"/>
                </a:lnTo>
                <a:lnTo>
                  <a:pt x="264" y="528"/>
                </a:lnTo>
                <a:lnTo>
                  <a:pt x="256" y="546"/>
                </a:lnTo>
                <a:lnTo>
                  <a:pt x="272" y="528"/>
                </a:lnTo>
                <a:lnTo>
                  <a:pt x="286" y="511"/>
                </a:lnTo>
                <a:lnTo>
                  <a:pt x="303" y="477"/>
                </a:lnTo>
                <a:lnTo>
                  <a:pt x="320" y="460"/>
                </a:lnTo>
                <a:lnTo>
                  <a:pt x="320" y="426"/>
                </a:lnTo>
                <a:lnTo>
                  <a:pt x="326" y="408"/>
                </a:lnTo>
                <a:lnTo>
                  <a:pt x="343" y="401"/>
                </a:lnTo>
                <a:lnTo>
                  <a:pt x="367" y="383"/>
                </a:lnTo>
                <a:lnTo>
                  <a:pt x="399" y="383"/>
                </a:lnTo>
                <a:lnTo>
                  <a:pt x="399" y="375"/>
                </a:lnTo>
                <a:lnTo>
                  <a:pt x="414" y="365"/>
                </a:lnTo>
                <a:lnTo>
                  <a:pt x="414" y="359"/>
                </a:lnTo>
                <a:lnTo>
                  <a:pt x="430" y="333"/>
                </a:lnTo>
                <a:lnTo>
                  <a:pt x="430" y="315"/>
                </a:lnTo>
                <a:lnTo>
                  <a:pt x="438" y="307"/>
                </a:lnTo>
                <a:lnTo>
                  <a:pt x="438" y="248"/>
                </a:lnTo>
                <a:lnTo>
                  <a:pt x="478" y="196"/>
                </a:lnTo>
                <a:lnTo>
                  <a:pt x="494" y="169"/>
                </a:lnTo>
                <a:lnTo>
                  <a:pt x="487" y="137"/>
                </a:lnTo>
                <a:lnTo>
                  <a:pt x="463" y="137"/>
                </a:lnTo>
                <a:lnTo>
                  <a:pt x="423" y="101"/>
                </a:lnTo>
                <a:lnTo>
                  <a:pt x="407" y="111"/>
                </a:lnTo>
                <a:lnTo>
                  <a:pt x="384" y="101"/>
                </a:lnTo>
                <a:lnTo>
                  <a:pt x="367" y="101"/>
                </a:lnTo>
                <a:lnTo>
                  <a:pt x="367" y="92"/>
                </a:lnTo>
                <a:lnTo>
                  <a:pt x="367" y="84"/>
                </a:lnTo>
                <a:lnTo>
                  <a:pt x="359" y="84"/>
                </a:lnTo>
                <a:lnTo>
                  <a:pt x="326" y="77"/>
                </a:lnTo>
                <a:lnTo>
                  <a:pt x="320" y="84"/>
                </a:lnTo>
                <a:lnTo>
                  <a:pt x="320" y="68"/>
                </a:lnTo>
                <a:lnTo>
                  <a:pt x="311" y="68"/>
                </a:lnTo>
                <a:lnTo>
                  <a:pt x="296" y="68"/>
                </a:lnTo>
                <a:lnTo>
                  <a:pt x="296" y="84"/>
                </a:lnTo>
                <a:lnTo>
                  <a:pt x="286" y="77"/>
                </a:lnTo>
                <a:lnTo>
                  <a:pt x="280" y="84"/>
                </a:lnTo>
                <a:lnTo>
                  <a:pt x="286" y="68"/>
                </a:lnTo>
                <a:lnTo>
                  <a:pt x="303" y="50"/>
                </a:lnTo>
                <a:lnTo>
                  <a:pt x="303" y="42"/>
                </a:lnTo>
                <a:lnTo>
                  <a:pt x="296" y="42"/>
                </a:lnTo>
                <a:lnTo>
                  <a:pt x="286" y="16"/>
                </a:lnTo>
              </a:path>
            </a:pathLst>
          </a:custGeom>
          <a:solidFill>
            <a:schemeClr val="bg1">
              <a:lumMod val="50000"/>
            </a:schemeClr>
          </a:solidFill>
          <a:ln w="9525" cap="rnd">
            <a:solidFill>
              <a:schemeClr val="bg2"/>
            </a:solidFill>
            <a:round/>
            <a:headEnd type="none" w="sm" len="sm"/>
            <a:tailEnd type="none" w="sm" len="sm"/>
          </a:ln>
        </p:spPr>
        <p:txBody>
          <a:bodyPr/>
          <a:lstStyle/>
          <a:p>
            <a:pPr eaLnBrk="0" hangingPunct="0"/>
            <a:endParaRPr lang="en-US"/>
          </a:p>
        </p:txBody>
      </p:sp>
      <p:sp>
        <p:nvSpPr>
          <p:cNvPr id="75" name="Freeform 1434"/>
          <p:cNvSpPr>
            <a:spLocks noChangeAspect="1"/>
          </p:cNvSpPr>
          <p:nvPr/>
        </p:nvSpPr>
        <p:spPr bwMode="auto">
          <a:xfrm>
            <a:off x="2647798" y="3685117"/>
            <a:ext cx="946639" cy="1098550"/>
          </a:xfrm>
          <a:custGeom>
            <a:avLst/>
            <a:gdLst>
              <a:gd name="T0" fmla="*/ 275 w 495"/>
              <a:gd name="T1" fmla="*/ 11 h 547"/>
              <a:gd name="T2" fmla="*/ 251 w 495"/>
              <a:gd name="T3" fmla="*/ 32 h 547"/>
              <a:gd name="T4" fmla="*/ 227 w 495"/>
              <a:gd name="T5" fmla="*/ 26 h 547"/>
              <a:gd name="T6" fmla="*/ 210 w 495"/>
              <a:gd name="T7" fmla="*/ 32 h 547"/>
              <a:gd name="T8" fmla="*/ 180 w 495"/>
              <a:gd name="T9" fmla="*/ 39 h 547"/>
              <a:gd name="T10" fmla="*/ 171 w 495"/>
              <a:gd name="T11" fmla="*/ 8 h 547"/>
              <a:gd name="T12" fmla="*/ 164 w 495"/>
              <a:gd name="T13" fmla="*/ 0 h 547"/>
              <a:gd name="T14" fmla="*/ 131 w 495"/>
              <a:gd name="T15" fmla="*/ 11 h 547"/>
              <a:gd name="T16" fmla="*/ 121 w 495"/>
              <a:gd name="T17" fmla="*/ 11 h 547"/>
              <a:gd name="T18" fmla="*/ 123 w 495"/>
              <a:gd name="T19" fmla="*/ 32 h 547"/>
              <a:gd name="T20" fmla="*/ 97 w 495"/>
              <a:gd name="T21" fmla="*/ 45 h 547"/>
              <a:gd name="T22" fmla="*/ 82 w 495"/>
              <a:gd name="T23" fmla="*/ 32 h 547"/>
              <a:gd name="T24" fmla="*/ 48 w 495"/>
              <a:gd name="T25" fmla="*/ 39 h 547"/>
              <a:gd name="T26" fmla="*/ 48 w 495"/>
              <a:gd name="T27" fmla="*/ 45 h 547"/>
              <a:gd name="T28" fmla="*/ 48 w 495"/>
              <a:gd name="T29" fmla="*/ 92 h 547"/>
              <a:gd name="T30" fmla="*/ 0 w 495"/>
              <a:gd name="T31" fmla="*/ 130 h 547"/>
              <a:gd name="T32" fmla="*/ 24 w 495"/>
              <a:gd name="T33" fmla="*/ 158 h 547"/>
              <a:gd name="T34" fmla="*/ 42 w 495"/>
              <a:gd name="T35" fmla="*/ 163 h 547"/>
              <a:gd name="T36" fmla="*/ 72 w 495"/>
              <a:gd name="T37" fmla="*/ 163 h 547"/>
              <a:gd name="T38" fmla="*/ 106 w 495"/>
              <a:gd name="T39" fmla="*/ 150 h 547"/>
              <a:gd name="T40" fmla="*/ 112 w 495"/>
              <a:gd name="T41" fmla="*/ 176 h 547"/>
              <a:gd name="T42" fmla="*/ 164 w 495"/>
              <a:gd name="T43" fmla="*/ 202 h 547"/>
              <a:gd name="T44" fmla="*/ 171 w 495"/>
              <a:gd name="T45" fmla="*/ 223 h 547"/>
              <a:gd name="T46" fmla="*/ 187 w 495"/>
              <a:gd name="T47" fmla="*/ 229 h 547"/>
              <a:gd name="T48" fmla="*/ 195 w 495"/>
              <a:gd name="T49" fmla="*/ 261 h 547"/>
              <a:gd name="T50" fmla="*/ 220 w 495"/>
              <a:gd name="T51" fmla="*/ 289 h 547"/>
              <a:gd name="T52" fmla="*/ 227 w 495"/>
              <a:gd name="T53" fmla="*/ 301 h 547"/>
              <a:gd name="T54" fmla="*/ 234 w 495"/>
              <a:gd name="T55" fmla="*/ 323 h 547"/>
              <a:gd name="T56" fmla="*/ 251 w 495"/>
              <a:gd name="T57" fmla="*/ 342 h 547"/>
              <a:gd name="T58" fmla="*/ 203 w 495"/>
              <a:gd name="T59" fmla="*/ 380 h 547"/>
              <a:gd name="T60" fmla="*/ 220 w 495"/>
              <a:gd name="T61" fmla="*/ 387 h 547"/>
              <a:gd name="T62" fmla="*/ 251 w 495"/>
              <a:gd name="T63" fmla="*/ 399 h 547"/>
              <a:gd name="T64" fmla="*/ 251 w 495"/>
              <a:gd name="T65" fmla="*/ 419 h 547"/>
              <a:gd name="T66" fmla="*/ 281 w 495"/>
              <a:gd name="T67" fmla="*/ 393 h 547"/>
              <a:gd name="T68" fmla="*/ 315 w 495"/>
              <a:gd name="T69" fmla="*/ 354 h 547"/>
              <a:gd name="T70" fmla="*/ 321 w 495"/>
              <a:gd name="T71" fmla="*/ 313 h 547"/>
              <a:gd name="T72" fmla="*/ 362 w 495"/>
              <a:gd name="T73" fmla="*/ 293 h 547"/>
              <a:gd name="T74" fmla="*/ 389 w 495"/>
              <a:gd name="T75" fmla="*/ 289 h 547"/>
              <a:gd name="T76" fmla="*/ 404 w 495"/>
              <a:gd name="T77" fmla="*/ 276 h 547"/>
              <a:gd name="T78" fmla="*/ 420 w 495"/>
              <a:gd name="T79" fmla="*/ 242 h 547"/>
              <a:gd name="T80" fmla="*/ 428 w 495"/>
              <a:gd name="T81" fmla="*/ 191 h 547"/>
              <a:gd name="T82" fmla="*/ 484 w 495"/>
              <a:gd name="T83" fmla="*/ 130 h 547"/>
              <a:gd name="T84" fmla="*/ 453 w 495"/>
              <a:gd name="T85" fmla="*/ 105 h 547"/>
              <a:gd name="T86" fmla="*/ 397 w 495"/>
              <a:gd name="T87" fmla="*/ 85 h 547"/>
              <a:gd name="T88" fmla="*/ 362 w 495"/>
              <a:gd name="T89" fmla="*/ 78 h 547"/>
              <a:gd name="T90" fmla="*/ 362 w 495"/>
              <a:gd name="T91" fmla="*/ 65 h 547"/>
              <a:gd name="T92" fmla="*/ 321 w 495"/>
              <a:gd name="T93" fmla="*/ 59 h 547"/>
              <a:gd name="T94" fmla="*/ 315 w 495"/>
              <a:gd name="T95" fmla="*/ 53 h 547"/>
              <a:gd name="T96" fmla="*/ 291 w 495"/>
              <a:gd name="T97" fmla="*/ 53 h 547"/>
              <a:gd name="T98" fmla="*/ 281 w 495"/>
              <a:gd name="T99" fmla="*/ 59 h 547"/>
              <a:gd name="T100" fmla="*/ 281 w 495"/>
              <a:gd name="T101" fmla="*/ 53 h 547"/>
              <a:gd name="T102" fmla="*/ 298 w 495"/>
              <a:gd name="T103" fmla="*/ 32 h 547"/>
              <a:gd name="T104" fmla="*/ 281 w 495"/>
              <a:gd name="T105" fmla="*/ 11 h 54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95"/>
              <a:gd name="T160" fmla="*/ 0 h 547"/>
              <a:gd name="T161" fmla="*/ 495 w 495"/>
              <a:gd name="T162" fmla="*/ 547 h 54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95" h="547">
                <a:moveTo>
                  <a:pt x="286" y="16"/>
                </a:moveTo>
                <a:lnTo>
                  <a:pt x="280" y="16"/>
                </a:lnTo>
                <a:lnTo>
                  <a:pt x="264" y="34"/>
                </a:lnTo>
                <a:lnTo>
                  <a:pt x="256" y="42"/>
                </a:lnTo>
                <a:lnTo>
                  <a:pt x="247" y="34"/>
                </a:lnTo>
                <a:lnTo>
                  <a:pt x="232" y="34"/>
                </a:lnTo>
                <a:lnTo>
                  <a:pt x="225" y="42"/>
                </a:lnTo>
                <a:lnTo>
                  <a:pt x="215" y="42"/>
                </a:lnTo>
                <a:lnTo>
                  <a:pt x="192" y="50"/>
                </a:lnTo>
                <a:lnTo>
                  <a:pt x="185" y="50"/>
                </a:lnTo>
                <a:lnTo>
                  <a:pt x="176" y="34"/>
                </a:lnTo>
                <a:lnTo>
                  <a:pt x="176" y="8"/>
                </a:lnTo>
                <a:lnTo>
                  <a:pt x="176" y="0"/>
                </a:lnTo>
                <a:lnTo>
                  <a:pt x="169" y="0"/>
                </a:lnTo>
                <a:lnTo>
                  <a:pt x="161" y="8"/>
                </a:lnTo>
                <a:lnTo>
                  <a:pt x="136" y="16"/>
                </a:lnTo>
                <a:lnTo>
                  <a:pt x="112" y="8"/>
                </a:lnTo>
                <a:lnTo>
                  <a:pt x="121" y="16"/>
                </a:lnTo>
                <a:lnTo>
                  <a:pt x="121" y="34"/>
                </a:lnTo>
                <a:lnTo>
                  <a:pt x="128" y="42"/>
                </a:lnTo>
                <a:lnTo>
                  <a:pt x="106" y="59"/>
                </a:lnTo>
                <a:lnTo>
                  <a:pt x="97" y="59"/>
                </a:lnTo>
                <a:lnTo>
                  <a:pt x="88" y="50"/>
                </a:lnTo>
                <a:lnTo>
                  <a:pt x="82" y="42"/>
                </a:lnTo>
                <a:lnTo>
                  <a:pt x="48" y="42"/>
                </a:lnTo>
                <a:lnTo>
                  <a:pt x="48" y="50"/>
                </a:lnTo>
                <a:lnTo>
                  <a:pt x="58" y="59"/>
                </a:lnTo>
                <a:lnTo>
                  <a:pt x="48" y="59"/>
                </a:lnTo>
                <a:lnTo>
                  <a:pt x="58" y="84"/>
                </a:lnTo>
                <a:lnTo>
                  <a:pt x="48" y="119"/>
                </a:lnTo>
                <a:lnTo>
                  <a:pt x="18" y="137"/>
                </a:lnTo>
                <a:lnTo>
                  <a:pt x="0" y="169"/>
                </a:lnTo>
                <a:lnTo>
                  <a:pt x="9" y="196"/>
                </a:lnTo>
                <a:lnTo>
                  <a:pt x="24" y="206"/>
                </a:lnTo>
                <a:lnTo>
                  <a:pt x="42" y="196"/>
                </a:lnTo>
                <a:lnTo>
                  <a:pt x="42" y="212"/>
                </a:lnTo>
                <a:lnTo>
                  <a:pt x="58" y="212"/>
                </a:lnTo>
                <a:lnTo>
                  <a:pt x="72" y="212"/>
                </a:lnTo>
                <a:lnTo>
                  <a:pt x="88" y="196"/>
                </a:lnTo>
                <a:lnTo>
                  <a:pt x="106" y="196"/>
                </a:lnTo>
                <a:lnTo>
                  <a:pt x="106" y="222"/>
                </a:lnTo>
                <a:lnTo>
                  <a:pt x="112" y="228"/>
                </a:lnTo>
                <a:lnTo>
                  <a:pt x="161" y="248"/>
                </a:lnTo>
                <a:lnTo>
                  <a:pt x="169" y="264"/>
                </a:lnTo>
                <a:lnTo>
                  <a:pt x="169" y="270"/>
                </a:lnTo>
                <a:lnTo>
                  <a:pt x="176" y="290"/>
                </a:lnTo>
                <a:lnTo>
                  <a:pt x="192" y="290"/>
                </a:lnTo>
                <a:lnTo>
                  <a:pt x="192" y="297"/>
                </a:lnTo>
                <a:lnTo>
                  <a:pt x="200" y="315"/>
                </a:lnTo>
                <a:lnTo>
                  <a:pt x="200" y="339"/>
                </a:lnTo>
                <a:lnTo>
                  <a:pt x="200" y="365"/>
                </a:lnTo>
                <a:lnTo>
                  <a:pt x="225" y="375"/>
                </a:lnTo>
                <a:lnTo>
                  <a:pt x="232" y="375"/>
                </a:lnTo>
                <a:lnTo>
                  <a:pt x="232" y="391"/>
                </a:lnTo>
                <a:lnTo>
                  <a:pt x="247" y="401"/>
                </a:lnTo>
                <a:lnTo>
                  <a:pt x="239" y="418"/>
                </a:lnTo>
                <a:lnTo>
                  <a:pt x="247" y="418"/>
                </a:lnTo>
                <a:lnTo>
                  <a:pt x="256" y="444"/>
                </a:lnTo>
                <a:lnTo>
                  <a:pt x="239" y="452"/>
                </a:lnTo>
                <a:lnTo>
                  <a:pt x="208" y="494"/>
                </a:lnTo>
                <a:lnTo>
                  <a:pt x="215" y="494"/>
                </a:lnTo>
                <a:lnTo>
                  <a:pt x="225" y="503"/>
                </a:lnTo>
                <a:lnTo>
                  <a:pt x="232" y="503"/>
                </a:lnTo>
                <a:lnTo>
                  <a:pt x="256" y="520"/>
                </a:lnTo>
                <a:lnTo>
                  <a:pt x="264" y="528"/>
                </a:lnTo>
                <a:lnTo>
                  <a:pt x="256" y="546"/>
                </a:lnTo>
                <a:lnTo>
                  <a:pt x="272" y="528"/>
                </a:lnTo>
                <a:lnTo>
                  <a:pt x="286" y="511"/>
                </a:lnTo>
                <a:lnTo>
                  <a:pt x="303" y="477"/>
                </a:lnTo>
                <a:lnTo>
                  <a:pt x="320" y="460"/>
                </a:lnTo>
                <a:lnTo>
                  <a:pt x="320" y="426"/>
                </a:lnTo>
                <a:lnTo>
                  <a:pt x="326" y="408"/>
                </a:lnTo>
                <a:lnTo>
                  <a:pt x="343" y="401"/>
                </a:lnTo>
                <a:lnTo>
                  <a:pt x="367" y="383"/>
                </a:lnTo>
                <a:lnTo>
                  <a:pt x="399" y="383"/>
                </a:lnTo>
                <a:lnTo>
                  <a:pt x="399" y="375"/>
                </a:lnTo>
                <a:lnTo>
                  <a:pt x="414" y="365"/>
                </a:lnTo>
                <a:lnTo>
                  <a:pt x="414" y="359"/>
                </a:lnTo>
                <a:lnTo>
                  <a:pt x="430" y="333"/>
                </a:lnTo>
                <a:lnTo>
                  <a:pt x="430" y="315"/>
                </a:lnTo>
                <a:lnTo>
                  <a:pt x="438" y="307"/>
                </a:lnTo>
                <a:lnTo>
                  <a:pt x="438" y="248"/>
                </a:lnTo>
                <a:lnTo>
                  <a:pt x="478" y="196"/>
                </a:lnTo>
                <a:lnTo>
                  <a:pt x="494" y="169"/>
                </a:lnTo>
                <a:lnTo>
                  <a:pt x="487" y="137"/>
                </a:lnTo>
                <a:lnTo>
                  <a:pt x="463" y="137"/>
                </a:lnTo>
                <a:lnTo>
                  <a:pt x="423" y="101"/>
                </a:lnTo>
                <a:lnTo>
                  <a:pt x="407" y="111"/>
                </a:lnTo>
                <a:lnTo>
                  <a:pt x="384" y="101"/>
                </a:lnTo>
                <a:lnTo>
                  <a:pt x="367" y="101"/>
                </a:lnTo>
                <a:lnTo>
                  <a:pt x="367" y="92"/>
                </a:lnTo>
                <a:lnTo>
                  <a:pt x="367" y="84"/>
                </a:lnTo>
                <a:lnTo>
                  <a:pt x="359" y="84"/>
                </a:lnTo>
                <a:lnTo>
                  <a:pt x="326" y="77"/>
                </a:lnTo>
                <a:lnTo>
                  <a:pt x="320" y="84"/>
                </a:lnTo>
                <a:lnTo>
                  <a:pt x="320" y="68"/>
                </a:lnTo>
                <a:lnTo>
                  <a:pt x="311" y="68"/>
                </a:lnTo>
                <a:lnTo>
                  <a:pt x="296" y="68"/>
                </a:lnTo>
                <a:lnTo>
                  <a:pt x="296" y="84"/>
                </a:lnTo>
                <a:lnTo>
                  <a:pt x="286" y="77"/>
                </a:lnTo>
                <a:lnTo>
                  <a:pt x="280" y="84"/>
                </a:lnTo>
                <a:lnTo>
                  <a:pt x="286" y="68"/>
                </a:lnTo>
                <a:lnTo>
                  <a:pt x="303" y="50"/>
                </a:lnTo>
                <a:lnTo>
                  <a:pt x="303" y="42"/>
                </a:lnTo>
                <a:lnTo>
                  <a:pt x="296" y="42"/>
                </a:lnTo>
                <a:lnTo>
                  <a:pt x="286" y="16"/>
                </a:lnTo>
              </a:path>
            </a:pathLst>
          </a:custGeom>
          <a:solidFill>
            <a:schemeClr val="accent1">
              <a:lumMod val="75000"/>
            </a:schemeClr>
          </a:solidFill>
          <a:ln w="12700" cap="rnd">
            <a:solidFill>
              <a:schemeClr val="bg2"/>
            </a:solidFill>
            <a:round/>
            <a:headEnd type="none" w="sm" len="sm"/>
            <a:tailEnd type="none" w="sm" len="sm"/>
          </a:ln>
        </p:spPr>
        <p:txBody>
          <a:bodyPr/>
          <a:lstStyle/>
          <a:p>
            <a:pPr eaLnBrk="0" hangingPunct="0"/>
            <a:endParaRPr lang="en-US"/>
          </a:p>
        </p:txBody>
      </p:sp>
      <p:sp>
        <p:nvSpPr>
          <p:cNvPr id="76" name="Freeform 1435"/>
          <p:cNvSpPr>
            <a:spLocks noChangeAspect="1"/>
          </p:cNvSpPr>
          <p:nvPr/>
        </p:nvSpPr>
        <p:spPr bwMode="auto">
          <a:xfrm>
            <a:off x="3122078" y="3672417"/>
            <a:ext cx="65285" cy="99483"/>
          </a:xfrm>
          <a:custGeom>
            <a:avLst/>
            <a:gdLst>
              <a:gd name="T0" fmla="*/ 0 w 33"/>
              <a:gd name="T1" fmla="*/ 27 h 51"/>
              <a:gd name="T2" fmla="*/ 8 w 33"/>
              <a:gd name="T3" fmla="*/ 33 h 51"/>
              <a:gd name="T4" fmla="*/ 16 w 33"/>
              <a:gd name="T5" fmla="*/ 27 h 51"/>
              <a:gd name="T6" fmla="*/ 37 w 33"/>
              <a:gd name="T7" fmla="*/ 17 h 51"/>
              <a:gd name="T8" fmla="*/ 0 w 33"/>
              <a:gd name="T9" fmla="*/ 0 h 51"/>
              <a:gd name="T10" fmla="*/ 0 w 33"/>
              <a:gd name="T11" fmla="*/ 6 h 51"/>
              <a:gd name="T12" fmla="*/ 0 w 33"/>
              <a:gd name="T13" fmla="*/ 17 h 51"/>
              <a:gd name="T14" fmla="*/ 0 w 33"/>
              <a:gd name="T15" fmla="*/ 27 h 51"/>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51"/>
              <a:gd name="T26" fmla="*/ 33 w 33"/>
              <a:gd name="T27" fmla="*/ 51 h 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51">
                <a:moveTo>
                  <a:pt x="0" y="41"/>
                </a:moveTo>
                <a:lnTo>
                  <a:pt x="8" y="50"/>
                </a:lnTo>
                <a:lnTo>
                  <a:pt x="16" y="41"/>
                </a:lnTo>
                <a:lnTo>
                  <a:pt x="32" y="25"/>
                </a:lnTo>
                <a:lnTo>
                  <a:pt x="0" y="0"/>
                </a:lnTo>
                <a:lnTo>
                  <a:pt x="0" y="8"/>
                </a:lnTo>
                <a:lnTo>
                  <a:pt x="0" y="25"/>
                </a:lnTo>
                <a:lnTo>
                  <a:pt x="0" y="41"/>
                </a:lnTo>
              </a:path>
            </a:pathLst>
          </a:custGeom>
          <a:solidFill>
            <a:schemeClr val="bg1">
              <a:lumMod val="50000"/>
            </a:schemeClr>
          </a:solidFill>
          <a:ln w="9525" cap="rnd">
            <a:solidFill>
              <a:schemeClr val="bg2"/>
            </a:solidFill>
            <a:round/>
            <a:headEnd type="none" w="sm" len="sm"/>
            <a:tailEnd type="none" w="sm" len="sm"/>
          </a:ln>
        </p:spPr>
        <p:txBody>
          <a:bodyPr/>
          <a:lstStyle/>
          <a:p>
            <a:pPr eaLnBrk="0" hangingPunct="0"/>
            <a:endParaRPr lang="en-US"/>
          </a:p>
        </p:txBody>
      </p:sp>
      <p:sp>
        <p:nvSpPr>
          <p:cNvPr id="77" name="Freeform 1436"/>
          <p:cNvSpPr>
            <a:spLocks noChangeAspect="1"/>
          </p:cNvSpPr>
          <p:nvPr/>
        </p:nvSpPr>
        <p:spPr bwMode="auto">
          <a:xfrm>
            <a:off x="3122078" y="3672417"/>
            <a:ext cx="65285" cy="99483"/>
          </a:xfrm>
          <a:custGeom>
            <a:avLst/>
            <a:gdLst>
              <a:gd name="T0" fmla="*/ 0 w 33"/>
              <a:gd name="T1" fmla="*/ 27 h 51"/>
              <a:gd name="T2" fmla="*/ 8 w 33"/>
              <a:gd name="T3" fmla="*/ 33 h 51"/>
              <a:gd name="T4" fmla="*/ 16 w 33"/>
              <a:gd name="T5" fmla="*/ 27 h 51"/>
              <a:gd name="T6" fmla="*/ 37 w 33"/>
              <a:gd name="T7" fmla="*/ 17 h 51"/>
              <a:gd name="T8" fmla="*/ 0 w 33"/>
              <a:gd name="T9" fmla="*/ 0 h 51"/>
              <a:gd name="T10" fmla="*/ 0 w 33"/>
              <a:gd name="T11" fmla="*/ 6 h 51"/>
              <a:gd name="T12" fmla="*/ 0 w 33"/>
              <a:gd name="T13" fmla="*/ 17 h 51"/>
              <a:gd name="T14" fmla="*/ 0 w 33"/>
              <a:gd name="T15" fmla="*/ 27 h 51"/>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51"/>
              <a:gd name="T26" fmla="*/ 33 w 33"/>
              <a:gd name="T27" fmla="*/ 51 h 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51">
                <a:moveTo>
                  <a:pt x="0" y="41"/>
                </a:moveTo>
                <a:lnTo>
                  <a:pt x="8" y="50"/>
                </a:lnTo>
                <a:lnTo>
                  <a:pt x="16" y="41"/>
                </a:lnTo>
                <a:lnTo>
                  <a:pt x="32" y="25"/>
                </a:lnTo>
                <a:lnTo>
                  <a:pt x="0" y="0"/>
                </a:lnTo>
                <a:lnTo>
                  <a:pt x="0" y="8"/>
                </a:lnTo>
                <a:lnTo>
                  <a:pt x="0" y="25"/>
                </a:lnTo>
                <a:lnTo>
                  <a:pt x="0" y="41"/>
                </a:lnTo>
              </a:path>
            </a:pathLst>
          </a:custGeom>
          <a:solidFill>
            <a:schemeClr val="bg1">
              <a:lumMod val="50000"/>
            </a:schemeClr>
          </a:solidFill>
          <a:ln w="12700" cap="rnd">
            <a:solidFill>
              <a:schemeClr val="bg2"/>
            </a:solidFill>
            <a:round/>
            <a:headEnd type="none" w="sm" len="sm"/>
            <a:tailEnd type="none" w="sm" len="sm"/>
          </a:ln>
        </p:spPr>
        <p:txBody>
          <a:bodyPr/>
          <a:lstStyle/>
          <a:p>
            <a:pPr eaLnBrk="0" hangingPunct="0"/>
            <a:endParaRPr lang="en-US"/>
          </a:p>
        </p:txBody>
      </p:sp>
      <p:sp>
        <p:nvSpPr>
          <p:cNvPr id="78" name="Freeform 1437"/>
          <p:cNvSpPr>
            <a:spLocks noChangeAspect="1"/>
          </p:cNvSpPr>
          <p:nvPr/>
        </p:nvSpPr>
        <p:spPr bwMode="auto">
          <a:xfrm>
            <a:off x="3033750" y="3672417"/>
            <a:ext cx="88327" cy="99483"/>
          </a:xfrm>
          <a:custGeom>
            <a:avLst/>
            <a:gdLst>
              <a:gd name="T0" fmla="*/ 37 w 48"/>
              <a:gd name="T1" fmla="*/ 27 h 51"/>
              <a:gd name="T2" fmla="*/ 37 w 48"/>
              <a:gd name="T3" fmla="*/ 17 h 51"/>
              <a:gd name="T4" fmla="*/ 37 w 48"/>
              <a:gd name="T5" fmla="*/ 6 h 51"/>
              <a:gd name="T6" fmla="*/ 37 w 48"/>
              <a:gd name="T7" fmla="*/ 0 h 51"/>
              <a:gd name="T8" fmla="*/ 12 w 48"/>
              <a:gd name="T9" fmla="*/ 0 h 51"/>
              <a:gd name="T10" fmla="*/ 0 w 48"/>
              <a:gd name="T11" fmla="*/ 11 h 51"/>
              <a:gd name="T12" fmla="*/ 12 w 48"/>
              <a:gd name="T13" fmla="*/ 33 h 51"/>
              <a:gd name="T14" fmla="*/ 19 w 48"/>
              <a:gd name="T15" fmla="*/ 33 h 51"/>
              <a:gd name="T16" fmla="*/ 27 w 48"/>
              <a:gd name="T17" fmla="*/ 27 h 51"/>
              <a:gd name="T18" fmla="*/ 37 w 48"/>
              <a:gd name="T19" fmla="*/ 27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51"/>
              <a:gd name="T32" fmla="*/ 48 w 48"/>
              <a:gd name="T33" fmla="*/ 51 h 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51">
                <a:moveTo>
                  <a:pt x="47" y="41"/>
                </a:moveTo>
                <a:lnTo>
                  <a:pt x="47" y="25"/>
                </a:lnTo>
                <a:lnTo>
                  <a:pt x="47" y="8"/>
                </a:lnTo>
                <a:lnTo>
                  <a:pt x="47" y="0"/>
                </a:lnTo>
                <a:lnTo>
                  <a:pt x="15" y="0"/>
                </a:lnTo>
                <a:lnTo>
                  <a:pt x="0" y="16"/>
                </a:lnTo>
                <a:lnTo>
                  <a:pt x="15" y="50"/>
                </a:lnTo>
                <a:lnTo>
                  <a:pt x="24" y="50"/>
                </a:lnTo>
                <a:lnTo>
                  <a:pt x="32" y="41"/>
                </a:lnTo>
                <a:lnTo>
                  <a:pt x="47" y="41"/>
                </a:lnTo>
              </a:path>
            </a:pathLst>
          </a:custGeom>
          <a:solidFill>
            <a:schemeClr val="bg1">
              <a:lumMod val="50000"/>
            </a:schemeClr>
          </a:solidFill>
          <a:ln w="9525" cap="rnd">
            <a:solidFill>
              <a:schemeClr val="bg2"/>
            </a:solidFill>
            <a:round/>
            <a:headEnd type="none" w="sm" len="sm"/>
            <a:tailEnd type="none" w="sm" len="sm"/>
          </a:ln>
        </p:spPr>
        <p:txBody>
          <a:bodyPr/>
          <a:lstStyle/>
          <a:p>
            <a:pPr eaLnBrk="0" hangingPunct="0"/>
            <a:endParaRPr lang="en-US"/>
          </a:p>
        </p:txBody>
      </p:sp>
      <p:sp>
        <p:nvSpPr>
          <p:cNvPr id="79" name="Freeform 1438"/>
          <p:cNvSpPr>
            <a:spLocks noChangeAspect="1"/>
          </p:cNvSpPr>
          <p:nvPr/>
        </p:nvSpPr>
        <p:spPr bwMode="auto">
          <a:xfrm>
            <a:off x="3033750" y="3672417"/>
            <a:ext cx="88327" cy="99483"/>
          </a:xfrm>
          <a:custGeom>
            <a:avLst/>
            <a:gdLst>
              <a:gd name="T0" fmla="*/ 37 w 48"/>
              <a:gd name="T1" fmla="*/ 27 h 51"/>
              <a:gd name="T2" fmla="*/ 37 w 48"/>
              <a:gd name="T3" fmla="*/ 17 h 51"/>
              <a:gd name="T4" fmla="*/ 37 w 48"/>
              <a:gd name="T5" fmla="*/ 6 h 51"/>
              <a:gd name="T6" fmla="*/ 37 w 48"/>
              <a:gd name="T7" fmla="*/ 0 h 51"/>
              <a:gd name="T8" fmla="*/ 12 w 48"/>
              <a:gd name="T9" fmla="*/ 0 h 51"/>
              <a:gd name="T10" fmla="*/ 0 w 48"/>
              <a:gd name="T11" fmla="*/ 11 h 51"/>
              <a:gd name="T12" fmla="*/ 12 w 48"/>
              <a:gd name="T13" fmla="*/ 33 h 51"/>
              <a:gd name="T14" fmla="*/ 19 w 48"/>
              <a:gd name="T15" fmla="*/ 33 h 51"/>
              <a:gd name="T16" fmla="*/ 27 w 48"/>
              <a:gd name="T17" fmla="*/ 27 h 51"/>
              <a:gd name="T18" fmla="*/ 37 w 48"/>
              <a:gd name="T19" fmla="*/ 27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51"/>
              <a:gd name="T32" fmla="*/ 48 w 48"/>
              <a:gd name="T33" fmla="*/ 51 h 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51">
                <a:moveTo>
                  <a:pt x="47" y="41"/>
                </a:moveTo>
                <a:lnTo>
                  <a:pt x="47" y="25"/>
                </a:lnTo>
                <a:lnTo>
                  <a:pt x="47" y="8"/>
                </a:lnTo>
                <a:lnTo>
                  <a:pt x="47" y="0"/>
                </a:lnTo>
                <a:lnTo>
                  <a:pt x="15" y="0"/>
                </a:lnTo>
                <a:lnTo>
                  <a:pt x="0" y="16"/>
                </a:lnTo>
                <a:lnTo>
                  <a:pt x="15" y="50"/>
                </a:lnTo>
                <a:lnTo>
                  <a:pt x="24" y="50"/>
                </a:lnTo>
                <a:lnTo>
                  <a:pt x="32" y="41"/>
                </a:lnTo>
                <a:lnTo>
                  <a:pt x="47" y="41"/>
                </a:lnTo>
              </a:path>
            </a:pathLst>
          </a:custGeom>
          <a:solidFill>
            <a:schemeClr val="bg1">
              <a:lumMod val="50000"/>
            </a:schemeClr>
          </a:solidFill>
          <a:ln w="12700" cap="rnd">
            <a:solidFill>
              <a:schemeClr val="bg2"/>
            </a:solidFill>
            <a:round/>
            <a:headEnd type="none" w="sm" len="sm"/>
            <a:tailEnd type="none" w="sm" len="sm"/>
          </a:ln>
        </p:spPr>
        <p:txBody>
          <a:bodyPr/>
          <a:lstStyle/>
          <a:p>
            <a:pPr eaLnBrk="0" hangingPunct="0"/>
            <a:endParaRPr lang="en-US"/>
          </a:p>
        </p:txBody>
      </p:sp>
      <p:sp>
        <p:nvSpPr>
          <p:cNvPr id="80" name="Freeform 1439"/>
          <p:cNvSpPr>
            <a:spLocks noChangeAspect="1"/>
          </p:cNvSpPr>
          <p:nvPr/>
        </p:nvSpPr>
        <p:spPr bwMode="auto">
          <a:xfrm>
            <a:off x="2956944" y="3598334"/>
            <a:ext cx="105609" cy="192617"/>
          </a:xfrm>
          <a:custGeom>
            <a:avLst/>
            <a:gdLst>
              <a:gd name="T0" fmla="*/ 15 w 56"/>
              <a:gd name="T1" fmla="*/ 0 h 95"/>
              <a:gd name="T2" fmla="*/ 28 w 56"/>
              <a:gd name="T3" fmla="*/ 9 h 95"/>
              <a:gd name="T4" fmla="*/ 28 w 56"/>
              <a:gd name="T5" fmla="*/ 12 h 95"/>
              <a:gd name="T6" fmla="*/ 34 w 56"/>
              <a:gd name="T7" fmla="*/ 12 h 95"/>
              <a:gd name="T8" fmla="*/ 50 w 56"/>
              <a:gd name="T9" fmla="*/ 30 h 95"/>
              <a:gd name="T10" fmla="*/ 34 w 56"/>
              <a:gd name="T11" fmla="*/ 41 h 95"/>
              <a:gd name="T12" fmla="*/ 50 w 56"/>
              <a:gd name="T13" fmla="*/ 69 h 95"/>
              <a:gd name="T14" fmla="*/ 28 w 56"/>
              <a:gd name="T15" fmla="*/ 76 h 95"/>
              <a:gd name="T16" fmla="*/ 25 w 56"/>
              <a:gd name="T17" fmla="*/ 76 h 95"/>
              <a:gd name="T18" fmla="*/ 15 w 56"/>
              <a:gd name="T19" fmla="*/ 62 h 95"/>
              <a:gd name="T20" fmla="*/ 15 w 56"/>
              <a:gd name="T21" fmla="*/ 41 h 95"/>
              <a:gd name="T22" fmla="*/ 15 w 56"/>
              <a:gd name="T23" fmla="*/ 34 h 95"/>
              <a:gd name="T24" fmla="*/ 8 w 56"/>
              <a:gd name="T25" fmla="*/ 34 h 95"/>
              <a:gd name="T26" fmla="*/ 0 w 56"/>
              <a:gd name="T27" fmla="*/ 30 h 95"/>
              <a:gd name="T28" fmla="*/ 0 w 56"/>
              <a:gd name="T29" fmla="*/ 12 h 95"/>
              <a:gd name="T30" fmla="*/ 8 w 56"/>
              <a:gd name="T31" fmla="*/ 12 h 95"/>
              <a:gd name="T32" fmla="*/ 8 w 56"/>
              <a:gd name="T33" fmla="*/ 9 h 95"/>
              <a:gd name="T34" fmla="*/ 15 w 56"/>
              <a:gd name="T35" fmla="*/ 0 h 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6"/>
              <a:gd name="T55" fmla="*/ 0 h 95"/>
              <a:gd name="T56" fmla="*/ 56 w 56"/>
              <a:gd name="T57" fmla="*/ 95 h 9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6" h="95">
                <a:moveTo>
                  <a:pt x="15" y="0"/>
                </a:moveTo>
                <a:lnTo>
                  <a:pt x="32" y="9"/>
                </a:lnTo>
                <a:lnTo>
                  <a:pt x="32" y="17"/>
                </a:lnTo>
                <a:lnTo>
                  <a:pt x="39" y="17"/>
                </a:lnTo>
                <a:lnTo>
                  <a:pt x="55" y="35"/>
                </a:lnTo>
                <a:lnTo>
                  <a:pt x="39" y="51"/>
                </a:lnTo>
                <a:lnTo>
                  <a:pt x="55" y="85"/>
                </a:lnTo>
                <a:lnTo>
                  <a:pt x="32" y="94"/>
                </a:lnTo>
                <a:lnTo>
                  <a:pt x="25" y="94"/>
                </a:lnTo>
                <a:lnTo>
                  <a:pt x="15" y="77"/>
                </a:lnTo>
                <a:lnTo>
                  <a:pt x="15" y="51"/>
                </a:lnTo>
                <a:lnTo>
                  <a:pt x="15" y="43"/>
                </a:lnTo>
                <a:lnTo>
                  <a:pt x="8" y="43"/>
                </a:lnTo>
                <a:lnTo>
                  <a:pt x="0" y="35"/>
                </a:lnTo>
                <a:lnTo>
                  <a:pt x="0" y="17"/>
                </a:lnTo>
                <a:lnTo>
                  <a:pt x="8" y="17"/>
                </a:lnTo>
                <a:lnTo>
                  <a:pt x="8" y="9"/>
                </a:lnTo>
                <a:lnTo>
                  <a:pt x="15" y="0"/>
                </a:lnTo>
              </a:path>
            </a:pathLst>
          </a:custGeom>
          <a:solidFill>
            <a:schemeClr val="bg1">
              <a:lumMod val="50000"/>
            </a:schemeClr>
          </a:solidFill>
          <a:ln w="9525" cap="rnd">
            <a:solidFill>
              <a:schemeClr val="bg2"/>
            </a:solidFill>
            <a:round/>
            <a:headEnd type="none" w="sm" len="sm"/>
            <a:tailEnd type="none" w="sm" len="sm"/>
          </a:ln>
        </p:spPr>
        <p:txBody>
          <a:bodyPr/>
          <a:lstStyle/>
          <a:p>
            <a:pPr eaLnBrk="0" hangingPunct="0"/>
            <a:endParaRPr lang="en-US"/>
          </a:p>
        </p:txBody>
      </p:sp>
      <p:sp>
        <p:nvSpPr>
          <p:cNvPr id="81" name="Freeform 1440"/>
          <p:cNvSpPr>
            <a:spLocks noChangeAspect="1"/>
          </p:cNvSpPr>
          <p:nvPr/>
        </p:nvSpPr>
        <p:spPr bwMode="auto">
          <a:xfrm>
            <a:off x="2956944" y="3598334"/>
            <a:ext cx="105609" cy="192617"/>
          </a:xfrm>
          <a:custGeom>
            <a:avLst/>
            <a:gdLst>
              <a:gd name="T0" fmla="*/ 15 w 56"/>
              <a:gd name="T1" fmla="*/ 0 h 95"/>
              <a:gd name="T2" fmla="*/ 28 w 56"/>
              <a:gd name="T3" fmla="*/ 9 h 95"/>
              <a:gd name="T4" fmla="*/ 28 w 56"/>
              <a:gd name="T5" fmla="*/ 12 h 95"/>
              <a:gd name="T6" fmla="*/ 34 w 56"/>
              <a:gd name="T7" fmla="*/ 12 h 95"/>
              <a:gd name="T8" fmla="*/ 50 w 56"/>
              <a:gd name="T9" fmla="*/ 30 h 95"/>
              <a:gd name="T10" fmla="*/ 34 w 56"/>
              <a:gd name="T11" fmla="*/ 41 h 95"/>
              <a:gd name="T12" fmla="*/ 50 w 56"/>
              <a:gd name="T13" fmla="*/ 69 h 95"/>
              <a:gd name="T14" fmla="*/ 28 w 56"/>
              <a:gd name="T15" fmla="*/ 76 h 95"/>
              <a:gd name="T16" fmla="*/ 25 w 56"/>
              <a:gd name="T17" fmla="*/ 76 h 95"/>
              <a:gd name="T18" fmla="*/ 15 w 56"/>
              <a:gd name="T19" fmla="*/ 62 h 95"/>
              <a:gd name="T20" fmla="*/ 15 w 56"/>
              <a:gd name="T21" fmla="*/ 41 h 95"/>
              <a:gd name="T22" fmla="*/ 15 w 56"/>
              <a:gd name="T23" fmla="*/ 34 h 95"/>
              <a:gd name="T24" fmla="*/ 8 w 56"/>
              <a:gd name="T25" fmla="*/ 34 h 95"/>
              <a:gd name="T26" fmla="*/ 0 w 56"/>
              <a:gd name="T27" fmla="*/ 30 h 95"/>
              <a:gd name="T28" fmla="*/ 0 w 56"/>
              <a:gd name="T29" fmla="*/ 12 h 95"/>
              <a:gd name="T30" fmla="*/ 8 w 56"/>
              <a:gd name="T31" fmla="*/ 12 h 95"/>
              <a:gd name="T32" fmla="*/ 8 w 56"/>
              <a:gd name="T33" fmla="*/ 9 h 95"/>
              <a:gd name="T34" fmla="*/ 15 w 56"/>
              <a:gd name="T35" fmla="*/ 0 h 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6"/>
              <a:gd name="T55" fmla="*/ 0 h 95"/>
              <a:gd name="T56" fmla="*/ 56 w 56"/>
              <a:gd name="T57" fmla="*/ 95 h 9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6" h="95">
                <a:moveTo>
                  <a:pt x="15" y="0"/>
                </a:moveTo>
                <a:lnTo>
                  <a:pt x="32" y="9"/>
                </a:lnTo>
                <a:lnTo>
                  <a:pt x="32" y="17"/>
                </a:lnTo>
                <a:lnTo>
                  <a:pt x="39" y="17"/>
                </a:lnTo>
                <a:lnTo>
                  <a:pt x="55" y="35"/>
                </a:lnTo>
                <a:lnTo>
                  <a:pt x="39" y="51"/>
                </a:lnTo>
                <a:lnTo>
                  <a:pt x="55" y="85"/>
                </a:lnTo>
                <a:lnTo>
                  <a:pt x="32" y="94"/>
                </a:lnTo>
                <a:lnTo>
                  <a:pt x="25" y="94"/>
                </a:lnTo>
                <a:lnTo>
                  <a:pt x="15" y="77"/>
                </a:lnTo>
                <a:lnTo>
                  <a:pt x="15" y="51"/>
                </a:lnTo>
                <a:lnTo>
                  <a:pt x="15" y="43"/>
                </a:lnTo>
                <a:lnTo>
                  <a:pt x="8" y="43"/>
                </a:lnTo>
                <a:lnTo>
                  <a:pt x="0" y="35"/>
                </a:lnTo>
                <a:lnTo>
                  <a:pt x="0" y="17"/>
                </a:lnTo>
                <a:lnTo>
                  <a:pt x="8" y="17"/>
                </a:lnTo>
                <a:lnTo>
                  <a:pt x="8" y="9"/>
                </a:lnTo>
                <a:lnTo>
                  <a:pt x="15" y="0"/>
                </a:lnTo>
              </a:path>
            </a:pathLst>
          </a:custGeom>
          <a:solidFill>
            <a:schemeClr val="bg1">
              <a:lumMod val="50000"/>
            </a:schemeClr>
          </a:solidFill>
          <a:ln w="12700" cap="rnd">
            <a:solidFill>
              <a:schemeClr val="bg2"/>
            </a:solidFill>
            <a:round/>
            <a:headEnd type="none" w="sm" len="sm"/>
            <a:tailEnd type="none" w="sm" len="sm"/>
          </a:ln>
        </p:spPr>
        <p:txBody>
          <a:bodyPr/>
          <a:lstStyle/>
          <a:p>
            <a:pPr eaLnBrk="0" hangingPunct="0"/>
            <a:endParaRPr lang="en-US"/>
          </a:p>
        </p:txBody>
      </p:sp>
      <p:sp>
        <p:nvSpPr>
          <p:cNvPr id="82" name="Freeform 1441"/>
          <p:cNvSpPr>
            <a:spLocks noChangeAspect="1"/>
          </p:cNvSpPr>
          <p:nvPr/>
        </p:nvSpPr>
        <p:spPr bwMode="auto">
          <a:xfrm>
            <a:off x="2667000" y="3498850"/>
            <a:ext cx="320667" cy="311150"/>
          </a:xfrm>
          <a:custGeom>
            <a:avLst/>
            <a:gdLst>
              <a:gd name="T0" fmla="*/ 162 w 168"/>
              <a:gd name="T1" fmla="*/ 39 h 155"/>
              <a:gd name="T2" fmla="*/ 154 w 168"/>
              <a:gd name="T3" fmla="*/ 46 h 155"/>
              <a:gd name="T4" fmla="*/ 154 w 168"/>
              <a:gd name="T5" fmla="*/ 52 h 155"/>
              <a:gd name="T6" fmla="*/ 146 w 168"/>
              <a:gd name="T7" fmla="*/ 52 h 155"/>
              <a:gd name="T8" fmla="*/ 146 w 168"/>
              <a:gd name="T9" fmla="*/ 66 h 155"/>
              <a:gd name="T10" fmla="*/ 154 w 168"/>
              <a:gd name="T11" fmla="*/ 72 h 155"/>
              <a:gd name="T12" fmla="*/ 146 w 168"/>
              <a:gd name="T13" fmla="*/ 79 h 155"/>
              <a:gd name="T14" fmla="*/ 122 w 168"/>
              <a:gd name="T15" fmla="*/ 85 h 155"/>
              <a:gd name="T16" fmla="*/ 98 w 168"/>
              <a:gd name="T17" fmla="*/ 79 h 155"/>
              <a:gd name="T18" fmla="*/ 107 w 168"/>
              <a:gd name="T19" fmla="*/ 85 h 155"/>
              <a:gd name="T20" fmla="*/ 107 w 168"/>
              <a:gd name="T21" fmla="*/ 98 h 155"/>
              <a:gd name="T22" fmla="*/ 114 w 168"/>
              <a:gd name="T23" fmla="*/ 104 h 155"/>
              <a:gd name="T24" fmla="*/ 91 w 168"/>
              <a:gd name="T25" fmla="*/ 118 h 155"/>
              <a:gd name="T26" fmla="*/ 84 w 168"/>
              <a:gd name="T27" fmla="*/ 118 h 155"/>
              <a:gd name="T28" fmla="*/ 78 w 168"/>
              <a:gd name="T29" fmla="*/ 112 h 155"/>
              <a:gd name="T30" fmla="*/ 72 w 168"/>
              <a:gd name="T31" fmla="*/ 104 h 155"/>
              <a:gd name="T32" fmla="*/ 72 w 168"/>
              <a:gd name="T33" fmla="*/ 91 h 155"/>
              <a:gd name="T34" fmla="*/ 62 w 168"/>
              <a:gd name="T35" fmla="*/ 79 h 155"/>
              <a:gd name="T36" fmla="*/ 72 w 168"/>
              <a:gd name="T37" fmla="*/ 59 h 155"/>
              <a:gd name="T38" fmla="*/ 48 w 168"/>
              <a:gd name="T39" fmla="*/ 59 h 155"/>
              <a:gd name="T40" fmla="*/ 39 w 168"/>
              <a:gd name="T41" fmla="*/ 52 h 155"/>
              <a:gd name="T42" fmla="*/ 15 w 168"/>
              <a:gd name="T43" fmla="*/ 52 h 155"/>
              <a:gd name="T44" fmla="*/ 8 w 168"/>
              <a:gd name="T45" fmla="*/ 46 h 155"/>
              <a:gd name="T46" fmla="*/ 8 w 168"/>
              <a:gd name="T47" fmla="*/ 39 h 155"/>
              <a:gd name="T48" fmla="*/ 0 w 168"/>
              <a:gd name="T49" fmla="*/ 26 h 155"/>
              <a:gd name="T50" fmla="*/ 8 w 168"/>
              <a:gd name="T51" fmla="*/ 12 h 155"/>
              <a:gd name="T52" fmla="*/ 15 w 168"/>
              <a:gd name="T53" fmla="*/ 8 h 155"/>
              <a:gd name="T54" fmla="*/ 24 w 168"/>
              <a:gd name="T55" fmla="*/ 12 h 155"/>
              <a:gd name="T56" fmla="*/ 15 w 168"/>
              <a:gd name="T57" fmla="*/ 20 h 155"/>
              <a:gd name="T58" fmla="*/ 15 w 168"/>
              <a:gd name="T59" fmla="*/ 32 h 155"/>
              <a:gd name="T60" fmla="*/ 24 w 168"/>
              <a:gd name="T61" fmla="*/ 26 h 155"/>
              <a:gd name="T62" fmla="*/ 24 w 168"/>
              <a:gd name="T63" fmla="*/ 12 h 155"/>
              <a:gd name="T64" fmla="*/ 39 w 168"/>
              <a:gd name="T65" fmla="*/ 8 h 155"/>
              <a:gd name="T66" fmla="*/ 39 w 168"/>
              <a:gd name="T67" fmla="*/ 0 h 155"/>
              <a:gd name="T68" fmla="*/ 39 w 168"/>
              <a:gd name="T69" fmla="*/ 8 h 155"/>
              <a:gd name="T70" fmla="*/ 62 w 168"/>
              <a:gd name="T71" fmla="*/ 8 h 155"/>
              <a:gd name="T72" fmla="*/ 62 w 168"/>
              <a:gd name="T73" fmla="*/ 12 h 155"/>
              <a:gd name="T74" fmla="*/ 84 w 168"/>
              <a:gd name="T75" fmla="*/ 12 h 155"/>
              <a:gd name="T76" fmla="*/ 98 w 168"/>
              <a:gd name="T77" fmla="*/ 20 h 155"/>
              <a:gd name="T78" fmla="*/ 114 w 168"/>
              <a:gd name="T79" fmla="*/ 12 h 155"/>
              <a:gd name="T80" fmla="*/ 131 w 168"/>
              <a:gd name="T81" fmla="*/ 12 h 155"/>
              <a:gd name="T82" fmla="*/ 122 w 168"/>
              <a:gd name="T83" fmla="*/ 12 h 155"/>
              <a:gd name="T84" fmla="*/ 131 w 168"/>
              <a:gd name="T85" fmla="*/ 20 h 155"/>
              <a:gd name="T86" fmla="*/ 146 w 168"/>
              <a:gd name="T87" fmla="*/ 26 h 155"/>
              <a:gd name="T88" fmla="*/ 146 w 168"/>
              <a:gd name="T89" fmla="*/ 39 h 155"/>
              <a:gd name="T90" fmla="*/ 154 w 168"/>
              <a:gd name="T91" fmla="*/ 32 h 155"/>
              <a:gd name="T92" fmla="*/ 162 w 168"/>
              <a:gd name="T93" fmla="*/ 39 h 1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8"/>
              <a:gd name="T142" fmla="*/ 0 h 155"/>
              <a:gd name="T143" fmla="*/ 168 w 168"/>
              <a:gd name="T144" fmla="*/ 155 h 1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8" h="155">
                <a:moveTo>
                  <a:pt x="167" y="50"/>
                </a:moveTo>
                <a:lnTo>
                  <a:pt x="159" y="60"/>
                </a:lnTo>
                <a:lnTo>
                  <a:pt x="159" y="68"/>
                </a:lnTo>
                <a:lnTo>
                  <a:pt x="151" y="68"/>
                </a:lnTo>
                <a:lnTo>
                  <a:pt x="151" y="86"/>
                </a:lnTo>
                <a:lnTo>
                  <a:pt x="159" y="94"/>
                </a:lnTo>
                <a:lnTo>
                  <a:pt x="151" y="102"/>
                </a:lnTo>
                <a:lnTo>
                  <a:pt x="127" y="111"/>
                </a:lnTo>
                <a:lnTo>
                  <a:pt x="103" y="102"/>
                </a:lnTo>
                <a:lnTo>
                  <a:pt x="112" y="111"/>
                </a:lnTo>
                <a:lnTo>
                  <a:pt x="112" y="128"/>
                </a:lnTo>
                <a:lnTo>
                  <a:pt x="119" y="136"/>
                </a:lnTo>
                <a:lnTo>
                  <a:pt x="96" y="154"/>
                </a:lnTo>
                <a:lnTo>
                  <a:pt x="87" y="154"/>
                </a:lnTo>
                <a:lnTo>
                  <a:pt x="78" y="145"/>
                </a:lnTo>
                <a:lnTo>
                  <a:pt x="72" y="136"/>
                </a:lnTo>
                <a:lnTo>
                  <a:pt x="72" y="119"/>
                </a:lnTo>
                <a:lnTo>
                  <a:pt x="62" y="102"/>
                </a:lnTo>
                <a:lnTo>
                  <a:pt x="72" y="77"/>
                </a:lnTo>
                <a:lnTo>
                  <a:pt x="48" y="77"/>
                </a:lnTo>
                <a:lnTo>
                  <a:pt x="39" y="68"/>
                </a:lnTo>
                <a:lnTo>
                  <a:pt x="15" y="68"/>
                </a:lnTo>
                <a:lnTo>
                  <a:pt x="8" y="60"/>
                </a:lnTo>
                <a:lnTo>
                  <a:pt x="8" y="50"/>
                </a:lnTo>
                <a:lnTo>
                  <a:pt x="0" y="34"/>
                </a:lnTo>
                <a:lnTo>
                  <a:pt x="8" y="17"/>
                </a:lnTo>
                <a:lnTo>
                  <a:pt x="15" y="8"/>
                </a:lnTo>
                <a:lnTo>
                  <a:pt x="24" y="17"/>
                </a:lnTo>
                <a:lnTo>
                  <a:pt x="15" y="25"/>
                </a:lnTo>
                <a:lnTo>
                  <a:pt x="15" y="42"/>
                </a:lnTo>
                <a:lnTo>
                  <a:pt x="24" y="34"/>
                </a:lnTo>
                <a:lnTo>
                  <a:pt x="24" y="17"/>
                </a:lnTo>
                <a:lnTo>
                  <a:pt x="39" y="8"/>
                </a:lnTo>
                <a:lnTo>
                  <a:pt x="39" y="0"/>
                </a:lnTo>
                <a:lnTo>
                  <a:pt x="39" y="8"/>
                </a:lnTo>
                <a:lnTo>
                  <a:pt x="62" y="8"/>
                </a:lnTo>
                <a:lnTo>
                  <a:pt x="62" y="17"/>
                </a:lnTo>
                <a:lnTo>
                  <a:pt x="87" y="17"/>
                </a:lnTo>
                <a:lnTo>
                  <a:pt x="103" y="25"/>
                </a:lnTo>
                <a:lnTo>
                  <a:pt x="119" y="17"/>
                </a:lnTo>
                <a:lnTo>
                  <a:pt x="136" y="17"/>
                </a:lnTo>
                <a:lnTo>
                  <a:pt x="127" y="17"/>
                </a:lnTo>
                <a:lnTo>
                  <a:pt x="136" y="25"/>
                </a:lnTo>
                <a:lnTo>
                  <a:pt x="151" y="34"/>
                </a:lnTo>
                <a:lnTo>
                  <a:pt x="151" y="50"/>
                </a:lnTo>
                <a:lnTo>
                  <a:pt x="159" y="42"/>
                </a:lnTo>
                <a:lnTo>
                  <a:pt x="167" y="50"/>
                </a:lnTo>
              </a:path>
            </a:pathLst>
          </a:custGeom>
          <a:solidFill>
            <a:schemeClr val="bg1">
              <a:lumMod val="50000"/>
            </a:schemeClr>
          </a:solidFill>
          <a:ln w="9525" cap="rnd">
            <a:solidFill>
              <a:schemeClr val="bg2"/>
            </a:solidFill>
            <a:round/>
            <a:headEnd type="none" w="sm" len="sm"/>
            <a:tailEnd type="none" w="sm" len="sm"/>
          </a:ln>
        </p:spPr>
        <p:txBody>
          <a:bodyPr/>
          <a:lstStyle/>
          <a:p>
            <a:pPr eaLnBrk="0" hangingPunct="0"/>
            <a:endParaRPr lang="en-US"/>
          </a:p>
        </p:txBody>
      </p:sp>
      <p:sp>
        <p:nvSpPr>
          <p:cNvPr id="83" name="Freeform 1442"/>
          <p:cNvSpPr>
            <a:spLocks noChangeAspect="1"/>
          </p:cNvSpPr>
          <p:nvPr/>
        </p:nvSpPr>
        <p:spPr bwMode="auto">
          <a:xfrm>
            <a:off x="2667000" y="3498850"/>
            <a:ext cx="320667" cy="311150"/>
          </a:xfrm>
          <a:custGeom>
            <a:avLst/>
            <a:gdLst>
              <a:gd name="T0" fmla="*/ 162 w 168"/>
              <a:gd name="T1" fmla="*/ 39 h 155"/>
              <a:gd name="T2" fmla="*/ 154 w 168"/>
              <a:gd name="T3" fmla="*/ 46 h 155"/>
              <a:gd name="T4" fmla="*/ 154 w 168"/>
              <a:gd name="T5" fmla="*/ 52 h 155"/>
              <a:gd name="T6" fmla="*/ 146 w 168"/>
              <a:gd name="T7" fmla="*/ 52 h 155"/>
              <a:gd name="T8" fmla="*/ 146 w 168"/>
              <a:gd name="T9" fmla="*/ 66 h 155"/>
              <a:gd name="T10" fmla="*/ 154 w 168"/>
              <a:gd name="T11" fmla="*/ 72 h 155"/>
              <a:gd name="T12" fmla="*/ 146 w 168"/>
              <a:gd name="T13" fmla="*/ 79 h 155"/>
              <a:gd name="T14" fmla="*/ 122 w 168"/>
              <a:gd name="T15" fmla="*/ 85 h 155"/>
              <a:gd name="T16" fmla="*/ 98 w 168"/>
              <a:gd name="T17" fmla="*/ 79 h 155"/>
              <a:gd name="T18" fmla="*/ 107 w 168"/>
              <a:gd name="T19" fmla="*/ 85 h 155"/>
              <a:gd name="T20" fmla="*/ 107 w 168"/>
              <a:gd name="T21" fmla="*/ 98 h 155"/>
              <a:gd name="T22" fmla="*/ 114 w 168"/>
              <a:gd name="T23" fmla="*/ 104 h 155"/>
              <a:gd name="T24" fmla="*/ 91 w 168"/>
              <a:gd name="T25" fmla="*/ 118 h 155"/>
              <a:gd name="T26" fmla="*/ 84 w 168"/>
              <a:gd name="T27" fmla="*/ 118 h 155"/>
              <a:gd name="T28" fmla="*/ 78 w 168"/>
              <a:gd name="T29" fmla="*/ 112 h 155"/>
              <a:gd name="T30" fmla="*/ 72 w 168"/>
              <a:gd name="T31" fmla="*/ 104 h 155"/>
              <a:gd name="T32" fmla="*/ 72 w 168"/>
              <a:gd name="T33" fmla="*/ 91 h 155"/>
              <a:gd name="T34" fmla="*/ 62 w 168"/>
              <a:gd name="T35" fmla="*/ 79 h 155"/>
              <a:gd name="T36" fmla="*/ 72 w 168"/>
              <a:gd name="T37" fmla="*/ 59 h 155"/>
              <a:gd name="T38" fmla="*/ 48 w 168"/>
              <a:gd name="T39" fmla="*/ 59 h 155"/>
              <a:gd name="T40" fmla="*/ 39 w 168"/>
              <a:gd name="T41" fmla="*/ 52 h 155"/>
              <a:gd name="T42" fmla="*/ 15 w 168"/>
              <a:gd name="T43" fmla="*/ 52 h 155"/>
              <a:gd name="T44" fmla="*/ 8 w 168"/>
              <a:gd name="T45" fmla="*/ 46 h 155"/>
              <a:gd name="T46" fmla="*/ 8 w 168"/>
              <a:gd name="T47" fmla="*/ 39 h 155"/>
              <a:gd name="T48" fmla="*/ 0 w 168"/>
              <a:gd name="T49" fmla="*/ 26 h 155"/>
              <a:gd name="T50" fmla="*/ 8 w 168"/>
              <a:gd name="T51" fmla="*/ 12 h 155"/>
              <a:gd name="T52" fmla="*/ 15 w 168"/>
              <a:gd name="T53" fmla="*/ 8 h 155"/>
              <a:gd name="T54" fmla="*/ 24 w 168"/>
              <a:gd name="T55" fmla="*/ 12 h 155"/>
              <a:gd name="T56" fmla="*/ 15 w 168"/>
              <a:gd name="T57" fmla="*/ 20 h 155"/>
              <a:gd name="T58" fmla="*/ 15 w 168"/>
              <a:gd name="T59" fmla="*/ 32 h 155"/>
              <a:gd name="T60" fmla="*/ 24 w 168"/>
              <a:gd name="T61" fmla="*/ 26 h 155"/>
              <a:gd name="T62" fmla="*/ 24 w 168"/>
              <a:gd name="T63" fmla="*/ 12 h 155"/>
              <a:gd name="T64" fmla="*/ 39 w 168"/>
              <a:gd name="T65" fmla="*/ 8 h 155"/>
              <a:gd name="T66" fmla="*/ 39 w 168"/>
              <a:gd name="T67" fmla="*/ 0 h 155"/>
              <a:gd name="T68" fmla="*/ 39 w 168"/>
              <a:gd name="T69" fmla="*/ 8 h 155"/>
              <a:gd name="T70" fmla="*/ 62 w 168"/>
              <a:gd name="T71" fmla="*/ 8 h 155"/>
              <a:gd name="T72" fmla="*/ 62 w 168"/>
              <a:gd name="T73" fmla="*/ 12 h 155"/>
              <a:gd name="T74" fmla="*/ 84 w 168"/>
              <a:gd name="T75" fmla="*/ 12 h 155"/>
              <a:gd name="T76" fmla="*/ 98 w 168"/>
              <a:gd name="T77" fmla="*/ 20 h 155"/>
              <a:gd name="T78" fmla="*/ 114 w 168"/>
              <a:gd name="T79" fmla="*/ 12 h 155"/>
              <a:gd name="T80" fmla="*/ 131 w 168"/>
              <a:gd name="T81" fmla="*/ 12 h 155"/>
              <a:gd name="T82" fmla="*/ 122 w 168"/>
              <a:gd name="T83" fmla="*/ 12 h 155"/>
              <a:gd name="T84" fmla="*/ 131 w 168"/>
              <a:gd name="T85" fmla="*/ 20 h 155"/>
              <a:gd name="T86" fmla="*/ 146 w 168"/>
              <a:gd name="T87" fmla="*/ 26 h 155"/>
              <a:gd name="T88" fmla="*/ 146 w 168"/>
              <a:gd name="T89" fmla="*/ 39 h 155"/>
              <a:gd name="T90" fmla="*/ 154 w 168"/>
              <a:gd name="T91" fmla="*/ 32 h 155"/>
              <a:gd name="T92" fmla="*/ 162 w 168"/>
              <a:gd name="T93" fmla="*/ 39 h 1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8"/>
              <a:gd name="T142" fmla="*/ 0 h 155"/>
              <a:gd name="T143" fmla="*/ 168 w 168"/>
              <a:gd name="T144" fmla="*/ 155 h 1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8" h="155">
                <a:moveTo>
                  <a:pt x="167" y="50"/>
                </a:moveTo>
                <a:lnTo>
                  <a:pt x="159" y="60"/>
                </a:lnTo>
                <a:lnTo>
                  <a:pt x="159" y="68"/>
                </a:lnTo>
                <a:lnTo>
                  <a:pt x="151" y="68"/>
                </a:lnTo>
                <a:lnTo>
                  <a:pt x="151" y="86"/>
                </a:lnTo>
                <a:lnTo>
                  <a:pt x="159" y="94"/>
                </a:lnTo>
                <a:lnTo>
                  <a:pt x="151" y="102"/>
                </a:lnTo>
                <a:lnTo>
                  <a:pt x="127" y="111"/>
                </a:lnTo>
                <a:lnTo>
                  <a:pt x="103" y="102"/>
                </a:lnTo>
                <a:lnTo>
                  <a:pt x="112" y="111"/>
                </a:lnTo>
                <a:lnTo>
                  <a:pt x="112" y="128"/>
                </a:lnTo>
                <a:lnTo>
                  <a:pt x="119" y="136"/>
                </a:lnTo>
                <a:lnTo>
                  <a:pt x="96" y="154"/>
                </a:lnTo>
                <a:lnTo>
                  <a:pt x="87" y="154"/>
                </a:lnTo>
                <a:lnTo>
                  <a:pt x="78" y="145"/>
                </a:lnTo>
                <a:lnTo>
                  <a:pt x="72" y="136"/>
                </a:lnTo>
                <a:lnTo>
                  <a:pt x="72" y="119"/>
                </a:lnTo>
                <a:lnTo>
                  <a:pt x="62" y="102"/>
                </a:lnTo>
                <a:lnTo>
                  <a:pt x="72" y="77"/>
                </a:lnTo>
                <a:lnTo>
                  <a:pt x="48" y="77"/>
                </a:lnTo>
                <a:lnTo>
                  <a:pt x="39" y="68"/>
                </a:lnTo>
                <a:lnTo>
                  <a:pt x="15" y="68"/>
                </a:lnTo>
                <a:lnTo>
                  <a:pt x="8" y="60"/>
                </a:lnTo>
                <a:lnTo>
                  <a:pt x="8" y="50"/>
                </a:lnTo>
                <a:lnTo>
                  <a:pt x="0" y="34"/>
                </a:lnTo>
                <a:lnTo>
                  <a:pt x="8" y="17"/>
                </a:lnTo>
                <a:lnTo>
                  <a:pt x="15" y="8"/>
                </a:lnTo>
                <a:lnTo>
                  <a:pt x="24" y="17"/>
                </a:lnTo>
                <a:lnTo>
                  <a:pt x="15" y="25"/>
                </a:lnTo>
                <a:lnTo>
                  <a:pt x="15" y="42"/>
                </a:lnTo>
                <a:lnTo>
                  <a:pt x="24" y="34"/>
                </a:lnTo>
                <a:lnTo>
                  <a:pt x="24" y="17"/>
                </a:lnTo>
                <a:lnTo>
                  <a:pt x="39" y="8"/>
                </a:lnTo>
                <a:lnTo>
                  <a:pt x="39" y="0"/>
                </a:lnTo>
                <a:lnTo>
                  <a:pt x="39" y="8"/>
                </a:lnTo>
                <a:lnTo>
                  <a:pt x="62" y="8"/>
                </a:lnTo>
                <a:lnTo>
                  <a:pt x="62" y="17"/>
                </a:lnTo>
                <a:lnTo>
                  <a:pt x="87" y="17"/>
                </a:lnTo>
                <a:lnTo>
                  <a:pt x="103" y="25"/>
                </a:lnTo>
                <a:lnTo>
                  <a:pt x="119" y="17"/>
                </a:lnTo>
                <a:lnTo>
                  <a:pt x="136" y="17"/>
                </a:lnTo>
                <a:lnTo>
                  <a:pt x="127" y="17"/>
                </a:lnTo>
                <a:lnTo>
                  <a:pt x="136" y="25"/>
                </a:lnTo>
                <a:lnTo>
                  <a:pt x="151" y="34"/>
                </a:lnTo>
                <a:lnTo>
                  <a:pt x="151" y="50"/>
                </a:lnTo>
                <a:lnTo>
                  <a:pt x="159" y="42"/>
                </a:lnTo>
                <a:lnTo>
                  <a:pt x="167" y="50"/>
                </a:lnTo>
              </a:path>
            </a:pathLst>
          </a:custGeom>
          <a:solidFill>
            <a:schemeClr val="accent3">
              <a:lumMod val="75000"/>
            </a:schemeClr>
          </a:solidFill>
          <a:ln w="12700" cap="rnd">
            <a:solidFill>
              <a:schemeClr val="bg2"/>
            </a:solidFill>
            <a:round/>
            <a:headEnd type="none" w="sm" len="sm"/>
            <a:tailEnd type="none" w="sm" len="sm"/>
          </a:ln>
        </p:spPr>
        <p:txBody>
          <a:bodyPr/>
          <a:lstStyle/>
          <a:p>
            <a:pPr eaLnBrk="0" hangingPunct="0"/>
            <a:endParaRPr lang="en-US"/>
          </a:p>
        </p:txBody>
      </p:sp>
      <p:sp>
        <p:nvSpPr>
          <p:cNvPr id="84" name="Freeform 1443"/>
          <p:cNvSpPr>
            <a:spLocks noChangeAspect="1"/>
          </p:cNvSpPr>
          <p:nvPr/>
        </p:nvSpPr>
        <p:spPr bwMode="auto">
          <a:xfrm>
            <a:off x="2640118" y="5054600"/>
            <a:ext cx="32643" cy="69850"/>
          </a:xfrm>
          <a:custGeom>
            <a:avLst/>
            <a:gdLst>
              <a:gd name="T0" fmla="*/ 5 w 17"/>
              <a:gd name="T1" fmla="*/ 0 h 36"/>
              <a:gd name="T2" fmla="*/ 0 w 17"/>
              <a:gd name="T3" fmla="*/ 16 h 36"/>
              <a:gd name="T4" fmla="*/ 5 w 17"/>
              <a:gd name="T5" fmla="*/ 23 h 36"/>
              <a:gd name="T6" fmla="*/ 16 w 17"/>
              <a:gd name="T7" fmla="*/ 5 h 36"/>
              <a:gd name="T8" fmla="*/ 5 w 17"/>
              <a:gd name="T9" fmla="*/ 0 h 36"/>
              <a:gd name="T10" fmla="*/ 0 60000 65536"/>
              <a:gd name="T11" fmla="*/ 0 60000 65536"/>
              <a:gd name="T12" fmla="*/ 0 60000 65536"/>
              <a:gd name="T13" fmla="*/ 0 60000 65536"/>
              <a:gd name="T14" fmla="*/ 0 60000 65536"/>
              <a:gd name="T15" fmla="*/ 0 w 17"/>
              <a:gd name="T16" fmla="*/ 0 h 36"/>
              <a:gd name="T17" fmla="*/ 17 w 17"/>
              <a:gd name="T18" fmla="*/ 36 h 36"/>
            </a:gdLst>
            <a:ahLst/>
            <a:cxnLst>
              <a:cxn ang="T10">
                <a:pos x="T0" y="T1"/>
              </a:cxn>
              <a:cxn ang="T11">
                <a:pos x="T2" y="T3"/>
              </a:cxn>
              <a:cxn ang="T12">
                <a:pos x="T4" y="T5"/>
              </a:cxn>
              <a:cxn ang="T13">
                <a:pos x="T6" y="T7"/>
              </a:cxn>
              <a:cxn ang="T14">
                <a:pos x="T8" y="T9"/>
              </a:cxn>
            </a:cxnLst>
            <a:rect l="T15" t="T16" r="T17" b="T18"/>
            <a:pathLst>
              <a:path w="17" h="36">
                <a:moveTo>
                  <a:pt x="5" y="0"/>
                </a:moveTo>
                <a:lnTo>
                  <a:pt x="0" y="24"/>
                </a:lnTo>
                <a:lnTo>
                  <a:pt x="5" y="35"/>
                </a:lnTo>
                <a:lnTo>
                  <a:pt x="16" y="8"/>
                </a:lnTo>
                <a:lnTo>
                  <a:pt x="5" y="0"/>
                </a:lnTo>
              </a:path>
            </a:pathLst>
          </a:custGeom>
          <a:solidFill>
            <a:schemeClr val="bg1">
              <a:lumMod val="50000"/>
            </a:schemeClr>
          </a:solidFill>
          <a:ln w="9525" cap="rnd">
            <a:solidFill>
              <a:schemeClr val="bg2"/>
            </a:solidFill>
            <a:round/>
            <a:headEnd type="none" w="sm" len="sm"/>
            <a:tailEnd type="none" w="sm" len="sm"/>
          </a:ln>
        </p:spPr>
        <p:txBody>
          <a:bodyPr/>
          <a:lstStyle/>
          <a:p>
            <a:pPr eaLnBrk="0" hangingPunct="0"/>
            <a:endParaRPr lang="en-US"/>
          </a:p>
        </p:txBody>
      </p:sp>
      <p:sp>
        <p:nvSpPr>
          <p:cNvPr id="85" name="Freeform 1444"/>
          <p:cNvSpPr>
            <a:spLocks noChangeAspect="1"/>
          </p:cNvSpPr>
          <p:nvPr/>
        </p:nvSpPr>
        <p:spPr bwMode="auto">
          <a:xfrm>
            <a:off x="2640118" y="5054600"/>
            <a:ext cx="32643" cy="69850"/>
          </a:xfrm>
          <a:custGeom>
            <a:avLst/>
            <a:gdLst>
              <a:gd name="T0" fmla="*/ 5 w 17"/>
              <a:gd name="T1" fmla="*/ 0 h 36"/>
              <a:gd name="T2" fmla="*/ 0 w 17"/>
              <a:gd name="T3" fmla="*/ 16 h 36"/>
              <a:gd name="T4" fmla="*/ 5 w 17"/>
              <a:gd name="T5" fmla="*/ 23 h 36"/>
              <a:gd name="T6" fmla="*/ 16 w 17"/>
              <a:gd name="T7" fmla="*/ 5 h 36"/>
              <a:gd name="T8" fmla="*/ 5 w 17"/>
              <a:gd name="T9" fmla="*/ 0 h 36"/>
              <a:gd name="T10" fmla="*/ 0 60000 65536"/>
              <a:gd name="T11" fmla="*/ 0 60000 65536"/>
              <a:gd name="T12" fmla="*/ 0 60000 65536"/>
              <a:gd name="T13" fmla="*/ 0 60000 65536"/>
              <a:gd name="T14" fmla="*/ 0 60000 65536"/>
              <a:gd name="T15" fmla="*/ 0 w 17"/>
              <a:gd name="T16" fmla="*/ 0 h 36"/>
              <a:gd name="T17" fmla="*/ 17 w 17"/>
              <a:gd name="T18" fmla="*/ 36 h 36"/>
            </a:gdLst>
            <a:ahLst/>
            <a:cxnLst>
              <a:cxn ang="T10">
                <a:pos x="T0" y="T1"/>
              </a:cxn>
              <a:cxn ang="T11">
                <a:pos x="T2" y="T3"/>
              </a:cxn>
              <a:cxn ang="T12">
                <a:pos x="T4" y="T5"/>
              </a:cxn>
              <a:cxn ang="T13">
                <a:pos x="T6" y="T7"/>
              </a:cxn>
              <a:cxn ang="T14">
                <a:pos x="T8" y="T9"/>
              </a:cxn>
            </a:cxnLst>
            <a:rect l="T15" t="T16" r="T17" b="T18"/>
            <a:pathLst>
              <a:path w="17" h="36">
                <a:moveTo>
                  <a:pt x="5" y="0"/>
                </a:moveTo>
                <a:lnTo>
                  <a:pt x="0" y="24"/>
                </a:lnTo>
                <a:lnTo>
                  <a:pt x="5" y="35"/>
                </a:lnTo>
                <a:lnTo>
                  <a:pt x="16" y="8"/>
                </a:lnTo>
                <a:lnTo>
                  <a:pt x="5" y="0"/>
                </a:lnTo>
              </a:path>
            </a:pathLst>
          </a:custGeom>
          <a:solidFill>
            <a:schemeClr val="accent3">
              <a:lumMod val="75000"/>
            </a:schemeClr>
          </a:solidFill>
          <a:ln w="12700" cap="rnd">
            <a:solidFill>
              <a:schemeClr val="bg2"/>
            </a:solidFill>
            <a:round/>
            <a:headEnd type="none" w="sm" len="sm"/>
            <a:tailEnd type="none" w="sm" len="sm"/>
          </a:ln>
        </p:spPr>
        <p:txBody>
          <a:bodyPr/>
          <a:lstStyle/>
          <a:p>
            <a:pPr eaLnBrk="0" hangingPunct="0"/>
            <a:endParaRPr lang="en-US"/>
          </a:p>
        </p:txBody>
      </p:sp>
      <p:sp>
        <p:nvSpPr>
          <p:cNvPr id="86" name="Freeform 1445"/>
          <p:cNvSpPr>
            <a:spLocks noChangeAspect="1"/>
          </p:cNvSpPr>
          <p:nvPr/>
        </p:nvSpPr>
        <p:spPr bwMode="auto">
          <a:xfrm>
            <a:off x="2544110" y="3310467"/>
            <a:ext cx="49924" cy="33867"/>
          </a:xfrm>
          <a:custGeom>
            <a:avLst/>
            <a:gdLst>
              <a:gd name="T0" fmla="*/ 0 w 26"/>
              <a:gd name="T1" fmla="*/ 5 h 17"/>
              <a:gd name="T2" fmla="*/ 15 w 26"/>
              <a:gd name="T3" fmla="*/ 11 h 17"/>
              <a:gd name="T4" fmla="*/ 25 w 26"/>
              <a:gd name="T5" fmla="*/ 5 h 17"/>
              <a:gd name="T6" fmla="*/ 9 w 26"/>
              <a:gd name="T7" fmla="*/ 0 h 17"/>
              <a:gd name="T8" fmla="*/ 0 w 26"/>
              <a:gd name="T9" fmla="*/ 5 h 17"/>
              <a:gd name="T10" fmla="*/ 0 60000 65536"/>
              <a:gd name="T11" fmla="*/ 0 60000 65536"/>
              <a:gd name="T12" fmla="*/ 0 60000 65536"/>
              <a:gd name="T13" fmla="*/ 0 60000 65536"/>
              <a:gd name="T14" fmla="*/ 0 60000 65536"/>
              <a:gd name="T15" fmla="*/ 0 w 26"/>
              <a:gd name="T16" fmla="*/ 0 h 17"/>
              <a:gd name="T17" fmla="*/ 26 w 26"/>
              <a:gd name="T18" fmla="*/ 17 h 17"/>
            </a:gdLst>
            <a:ahLst/>
            <a:cxnLst>
              <a:cxn ang="T10">
                <a:pos x="T0" y="T1"/>
              </a:cxn>
              <a:cxn ang="T11">
                <a:pos x="T2" y="T3"/>
              </a:cxn>
              <a:cxn ang="T12">
                <a:pos x="T4" y="T5"/>
              </a:cxn>
              <a:cxn ang="T13">
                <a:pos x="T6" y="T7"/>
              </a:cxn>
              <a:cxn ang="T14">
                <a:pos x="T8" y="T9"/>
              </a:cxn>
            </a:cxnLst>
            <a:rect l="T15" t="T16" r="T17" b="T18"/>
            <a:pathLst>
              <a:path w="26" h="17">
                <a:moveTo>
                  <a:pt x="0" y="5"/>
                </a:moveTo>
                <a:lnTo>
                  <a:pt x="15" y="16"/>
                </a:lnTo>
                <a:lnTo>
                  <a:pt x="25" y="5"/>
                </a:lnTo>
                <a:lnTo>
                  <a:pt x="9" y="0"/>
                </a:lnTo>
                <a:lnTo>
                  <a:pt x="0" y="5"/>
                </a:lnTo>
              </a:path>
            </a:pathLst>
          </a:custGeom>
          <a:solidFill>
            <a:schemeClr val="bg1">
              <a:lumMod val="50000"/>
            </a:schemeClr>
          </a:solidFill>
          <a:ln w="9525" cap="rnd">
            <a:solidFill>
              <a:schemeClr val="bg2"/>
            </a:solidFill>
            <a:round/>
            <a:headEnd type="none" w="sm" len="sm"/>
            <a:tailEnd type="none" w="sm" len="sm"/>
          </a:ln>
        </p:spPr>
        <p:txBody>
          <a:bodyPr/>
          <a:lstStyle/>
          <a:p>
            <a:pPr eaLnBrk="0" hangingPunct="0"/>
            <a:endParaRPr lang="en-US"/>
          </a:p>
        </p:txBody>
      </p:sp>
      <p:sp>
        <p:nvSpPr>
          <p:cNvPr id="87" name="Freeform 1446"/>
          <p:cNvSpPr>
            <a:spLocks noChangeAspect="1"/>
          </p:cNvSpPr>
          <p:nvPr/>
        </p:nvSpPr>
        <p:spPr bwMode="auto">
          <a:xfrm>
            <a:off x="2544110" y="3310467"/>
            <a:ext cx="49924" cy="33867"/>
          </a:xfrm>
          <a:custGeom>
            <a:avLst/>
            <a:gdLst>
              <a:gd name="T0" fmla="*/ 0 w 26"/>
              <a:gd name="T1" fmla="*/ 5 h 17"/>
              <a:gd name="T2" fmla="*/ 15 w 26"/>
              <a:gd name="T3" fmla="*/ 11 h 17"/>
              <a:gd name="T4" fmla="*/ 25 w 26"/>
              <a:gd name="T5" fmla="*/ 5 h 17"/>
              <a:gd name="T6" fmla="*/ 9 w 26"/>
              <a:gd name="T7" fmla="*/ 0 h 17"/>
              <a:gd name="T8" fmla="*/ 0 w 26"/>
              <a:gd name="T9" fmla="*/ 5 h 17"/>
              <a:gd name="T10" fmla="*/ 0 60000 65536"/>
              <a:gd name="T11" fmla="*/ 0 60000 65536"/>
              <a:gd name="T12" fmla="*/ 0 60000 65536"/>
              <a:gd name="T13" fmla="*/ 0 60000 65536"/>
              <a:gd name="T14" fmla="*/ 0 60000 65536"/>
              <a:gd name="T15" fmla="*/ 0 w 26"/>
              <a:gd name="T16" fmla="*/ 0 h 17"/>
              <a:gd name="T17" fmla="*/ 26 w 26"/>
              <a:gd name="T18" fmla="*/ 17 h 17"/>
            </a:gdLst>
            <a:ahLst/>
            <a:cxnLst>
              <a:cxn ang="T10">
                <a:pos x="T0" y="T1"/>
              </a:cxn>
              <a:cxn ang="T11">
                <a:pos x="T2" y="T3"/>
              </a:cxn>
              <a:cxn ang="T12">
                <a:pos x="T4" y="T5"/>
              </a:cxn>
              <a:cxn ang="T13">
                <a:pos x="T6" y="T7"/>
              </a:cxn>
              <a:cxn ang="T14">
                <a:pos x="T8" y="T9"/>
              </a:cxn>
            </a:cxnLst>
            <a:rect l="T15" t="T16" r="T17" b="T18"/>
            <a:pathLst>
              <a:path w="26" h="17">
                <a:moveTo>
                  <a:pt x="0" y="5"/>
                </a:moveTo>
                <a:lnTo>
                  <a:pt x="15" y="16"/>
                </a:lnTo>
                <a:lnTo>
                  <a:pt x="25" y="5"/>
                </a:lnTo>
                <a:lnTo>
                  <a:pt x="9" y="0"/>
                </a:lnTo>
                <a:lnTo>
                  <a:pt x="0" y="5"/>
                </a:lnTo>
              </a:path>
            </a:pathLst>
          </a:custGeom>
          <a:solidFill>
            <a:schemeClr val="bg1">
              <a:lumMod val="50000"/>
            </a:schemeClr>
          </a:solidFill>
          <a:ln w="12700" cap="rnd">
            <a:solidFill>
              <a:schemeClr val="bg2"/>
            </a:solidFill>
            <a:round/>
            <a:headEnd type="none" w="sm" len="sm"/>
            <a:tailEnd type="none" w="sm" len="sm"/>
          </a:ln>
        </p:spPr>
        <p:txBody>
          <a:bodyPr/>
          <a:lstStyle/>
          <a:p>
            <a:pPr eaLnBrk="0" hangingPunct="0"/>
            <a:endParaRPr lang="en-US"/>
          </a:p>
        </p:txBody>
      </p:sp>
      <p:sp>
        <p:nvSpPr>
          <p:cNvPr id="88" name="Freeform 1447"/>
          <p:cNvSpPr>
            <a:spLocks noChangeAspect="1"/>
          </p:cNvSpPr>
          <p:nvPr/>
        </p:nvSpPr>
        <p:spPr bwMode="auto">
          <a:xfrm>
            <a:off x="2394337" y="3175000"/>
            <a:ext cx="247701" cy="103717"/>
          </a:xfrm>
          <a:custGeom>
            <a:avLst/>
            <a:gdLst>
              <a:gd name="T0" fmla="*/ 0 w 129"/>
              <a:gd name="T1" fmla="*/ 20 h 52"/>
              <a:gd name="T2" fmla="*/ 8 w 129"/>
              <a:gd name="T3" fmla="*/ 20 h 52"/>
              <a:gd name="T4" fmla="*/ 24 w 129"/>
              <a:gd name="T5" fmla="*/ 8 h 52"/>
              <a:gd name="T6" fmla="*/ 39 w 129"/>
              <a:gd name="T7" fmla="*/ 10 h 52"/>
              <a:gd name="T8" fmla="*/ 32 w 129"/>
              <a:gd name="T9" fmla="*/ 10 h 52"/>
              <a:gd name="T10" fmla="*/ 39 w 129"/>
              <a:gd name="T11" fmla="*/ 10 h 52"/>
              <a:gd name="T12" fmla="*/ 73 w 129"/>
              <a:gd name="T13" fmla="*/ 20 h 52"/>
              <a:gd name="T14" fmla="*/ 79 w 129"/>
              <a:gd name="T15" fmla="*/ 31 h 52"/>
              <a:gd name="T16" fmla="*/ 94 w 129"/>
              <a:gd name="T17" fmla="*/ 31 h 52"/>
              <a:gd name="T18" fmla="*/ 88 w 129"/>
              <a:gd name="T19" fmla="*/ 38 h 52"/>
              <a:gd name="T20" fmla="*/ 128 w 129"/>
              <a:gd name="T21" fmla="*/ 38 h 52"/>
              <a:gd name="T22" fmla="*/ 119 w 129"/>
              <a:gd name="T23" fmla="*/ 31 h 52"/>
              <a:gd name="T24" fmla="*/ 113 w 129"/>
              <a:gd name="T25" fmla="*/ 31 h 52"/>
              <a:gd name="T26" fmla="*/ 113 w 129"/>
              <a:gd name="T27" fmla="*/ 23 h 52"/>
              <a:gd name="T28" fmla="*/ 79 w 129"/>
              <a:gd name="T29" fmla="*/ 10 h 52"/>
              <a:gd name="T30" fmla="*/ 39 w 129"/>
              <a:gd name="T31" fmla="*/ 0 h 52"/>
              <a:gd name="T32" fmla="*/ 15 w 129"/>
              <a:gd name="T33" fmla="*/ 8 h 52"/>
              <a:gd name="T34" fmla="*/ 0 w 129"/>
              <a:gd name="T35" fmla="*/ 20 h 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9"/>
              <a:gd name="T55" fmla="*/ 0 h 52"/>
              <a:gd name="T56" fmla="*/ 129 w 129"/>
              <a:gd name="T57" fmla="*/ 52 h 5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9" h="52">
                <a:moveTo>
                  <a:pt x="0" y="25"/>
                </a:moveTo>
                <a:lnTo>
                  <a:pt x="8" y="25"/>
                </a:lnTo>
                <a:lnTo>
                  <a:pt x="24" y="8"/>
                </a:lnTo>
                <a:lnTo>
                  <a:pt x="39" y="15"/>
                </a:lnTo>
                <a:lnTo>
                  <a:pt x="32" y="15"/>
                </a:lnTo>
                <a:lnTo>
                  <a:pt x="39" y="15"/>
                </a:lnTo>
                <a:lnTo>
                  <a:pt x="73" y="25"/>
                </a:lnTo>
                <a:lnTo>
                  <a:pt x="79" y="41"/>
                </a:lnTo>
                <a:lnTo>
                  <a:pt x="94" y="41"/>
                </a:lnTo>
                <a:lnTo>
                  <a:pt x="88" y="51"/>
                </a:lnTo>
                <a:lnTo>
                  <a:pt x="128" y="51"/>
                </a:lnTo>
                <a:lnTo>
                  <a:pt x="119" y="41"/>
                </a:lnTo>
                <a:lnTo>
                  <a:pt x="113" y="41"/>
                </a:lnTo>
                <a:lnTo>
                  <a:pt x="113" y="31"/>
                </a:lnTo>
                <a:lnTo>
                  <a:pt x="79" y="15"/>
                </a:lnTo>
                <a:lnTo>
                  <a:pt x="39" y="0"/>
                </a:lnTo>
                <a:lnTo>
                  <a:pt x="15" y="8"/>
                </a:lnTo>
                <a:lnTo>
                  <a:pt x="0" y="25"/>
                </a:lnTo>
              </a:path>
            </a:pathLst>
          </a:custGeom>
          <a:solidFill>
            <a:schemeClr val="bg1">
              <a:lumMod val="50000"/>
            </a:schemeClr>
          </a:solidFill>
          <a:ln w="9525" cap="rnd">
            <a:solidFill>
              <a:schemeClr val="bg2"/>
            </a:solidFill>
            <a:round/>
            <a:headEnd type="none" w="sm" len="sm"/>
            <a:tailEnd type="none" w="sm" len="sm"/>
          </a:ln>
        </p:spPr>
        <p:txBody>
          <a:bodyPr/>
          <a:lstStyle/>
          <a:p>
            <a:pPr eaLnBrk="0" hangingPunct="0"/>
            <a:endParaRPr lang="en-US"/>
          </a:p>
        </p:txBody>
      </p:sp>
      <p:sp>
        <p:nvSpPr>
          <p:cNvPr id="89" name="Freeform 1448"/>
          <p:cNvSpPr>
            <a:spLocks noChangeAspect="1"/>
          </p:cNvSpPr>
          <p:nvPr/>
        </p:nvSpPr>
        <p:spPr bwMode="auto">
          <a:xfrm>
            <a:off x="2394337" y="3175000"/>
            <a:ext cx="247701" cy="103717"/>
          </a:xfrm>
          <a:custGeom>
            <a:avLst/>
            <a:gdLst>
              <a:gd name="T0" fmla="*/ 0 w 129"/>
              <a:gd name="T1" fmla="*/ 20 h 52"/>
              <a:gd name="T2" fmla="*/ 8 w 129"/>
              <a:gd name="T3" fmla="*/ 20 h 52"/>
              <a:gd name="T4" fmla="*/ 24 w 129"/>
              <a:gd name="T5" fmla="*/ 8 h 52"/>
              <a:gd name="T6" fmla="*/ 39 w 129"/>
              <a:gd name="T7" fmla="*/ 10 h 52"/>
              <a:gd name="T8" fmla="*/ 32 w 129"/>
              <a:gd name="T9" fmla="*/ 10 h 52"/>
              <a:gd name="T10" fmla="*/ 39 w 129"/>
              <a:gd name="T11" fmla="*/ 10 h 52"/>
              <a:gd name="T12" fmla="*/ 73 w 129"/>
              <a:gd name="T13" fmla="*/ 20 h 52"/>
              <a:gd name="T14" fmla="*/ 79 w 129"/>
              <a:gd name="T15" fmla="*/ 31 h 52"/>
              <a:gd name="T16" fmla="*/ 94 w 129"/>
              <a:gd name="T17" fmla="*/ 31 h 52"/>
              <a:gd name="T18" fmla="*/ 88 w 129"/>
              <a:gd name="T19" fmla="*/ 38 h 52"/>
              <a:gd name="T20" fmla="*/ 128 w 129"/>
              <a:gd name="T21" fmla="*/ 38 h 52"/>
              <a:gd name="T22" fmla="*/ 119 w 129"/>
              <a:gd name="T23" fmla="*/ 31 h 52"/>
              <a:gd name="T24" fmla="*/ 113 w 129"/>
              <a:gd name="T25" fmla="*/ 31 h 52"/>
              <a:gd name="T26" fmla="*/ 113 w 129"/>
              <a:gd name="T27" fmla="*/ 23 h 52"/>
              <a:gd name="T28" fmla="*/ 79 w 129"/>
              <a:gd name="T29" fmla="*/ 10 h 52"/>
              <a:gd name="T30" fmla="*/ 39 w 129"/>
              <a:gd name="T31" fmla="*/ 0 h 52"/>
              <a:gd name="T32" fmla="*/ 15 w 129"/>
              <a:gd name="T33" fmla="*/ 8 h 52"/>
              <a:gd name="T34" fmla="*/ 0 w 129"/>
              <a:gd name="T35" fmla="*/ 20 h 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9"/>
              <a:gd name="T55" fmla="*/ 0 h 52"/>
              <a:gd name="T56" fmla="*/ 129 w 129"/>
              <a:gd name="T57" fmla="*/ 52 h 5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9" h="52">
                <a:moveTo>
                  <a:pt x="0" y="25"/>
                </a:moveTo>
                <a:lnTo>
                  <a:pt x="8" y="25"/>
                </a:lnTo>
                <a:lnTo>
                  <a:pt x="24" y="8"/>
                </a:lnTo>
                <a:lnTo>
                  <a:pt x="39" y="15"/>
                </a:lnTo>
                <a:lnTo>
                  <a:pt x="32" y="15"/>
                </a:lnTo>
                <a:lnTo>
                  <a:pt x="39" y="15"/>
                </a:lnTo>
                <a:lnTo>
                  <a:pt x="73" y="25"/>
                </a:lnTo>
                <a:lnTo>
                  <a:pt x="79" y="41"/>
                </a:lnTo>
                <a:lnTo>
                  <a:pt x="94" y="41"/>
                </a:lnTo>
                <a:lnTo>
                  <a:pt x="88" y="51"/>
                </a:lnTo>
                <a:lnTo>
                  <a:pt x="128" y="51"/>
                </a:lnTo>
                <a:lnTo>
                  <a:pt x="119" y="41"/>
                </a:lnTo>
                <a:lnTo>
                  <a:pt x="113" y="41"/>
                </a:lnTo>
                <a:lnTo>
                  <a:pt x="113" y="31"/>
                </a:lnTo>
                <a:lnTo>
                  <a:pt x="79" y="15"/>
                </a:lnTo>
                <a:lnTo>
                  <a:pt x="39" y="0"/>
                </a:lnTo>
                <a:lnTo>
                  <a:pt x="15" y="8"/>
                </a:lnTo>
                <a:lnTo>
                  <a:pt x="0" y="25"/>
                </a:lnTo>
              </a:path>
            </a:pathLst>
          </a:custGeom>
          <a:solidFill>
            <a:schemeClr val="bg1">
              <a:lumMod val="50000"/>
            </a:schemeClr>
          </a:solidFill>
          <a:ln w="12700" cap="rnd">
            <a:solidFill>
              <a:schemeClr val="bg2"/>
            </a:solidFill>
            <a:round/>
            <a:headEnd type="none" w="sm" len="sm"/>
            <a:tailEnd type="none" w="sm" len="sm"/>
          </a:ln>
        </p:spPr>
        <p:txBody>
          <a:bodyPr/>
          <a:lstStyle/>
          <a:p>
            <a:pPr eaLnBrk="0" hangingPunct="0"/>
            <a:endParaRPr lang="en-US"/>
          </a:p>
        </p:txBody>
      </p:sp>
      <p:sp>
        <p:nvSpPr>
          <p:cNvPr id="90" name="Freeform 1449"/>
          <p:cNvSpPr>
            <a:spLocks noChangeAspect="1"/>
          </p:cNvSpPr>
          <p:nvPr/>
        </p:nvSpPr>
        <p:spPr bwMode="auto">
          <a:xfrm>
            <a:off x="2544110" y="3122083"/>
            <a:ext cx="32643" cy="55033"/>
          </a:xfrm>
          <a:custGeom>
            <a:avLst/>
            <a:gdLst>
              <a:gd name="T0" fmla="*/ 0 w 17"/>
              <a:gd name="T1" fmla="*/ 0 h 28"/>
              <a:gd name="T2" fmla="*/ 0 w 17"/>
              <a:gd name="T3" fmla="*/ 7 h 28"/>
              <a:gd name="T4" fmla="*/ 16 w 17"/>
              <a:gd name="T5" fmla="*/ 19 h 28"/>
              <a:gd name="T6" fmla="*/ 16 w 17"/>
              <a:gd name="T7" fmla="*/ 7 h 28"/>
              <a:gd name="T8" fmla="*/ 0 w 17"/>
              <a:gd name="T9" fmla="*/ 0 h 28"/>
              <a:gd name="T10" fmla="*/ 0 60000 65536"/>
              <a:gd name="T11" fmla="*/ 0 60000 65536"/>
              <a:gd name="T12" fmla="*/ 0 60000 65536"/>
              <a:gd name="T13" fmla="*/ 0 60000 65536"/>
              <a:gd name="T14" fmla="*/ 0 60000 65536"/>
              <a:gd name="T15" fmla="*/ 0 w 17"/>
              <a:gd name="T16" fmla="*/ 0 h 28"/>
              <a:gd name="T17" fmla="*/ 17 w 17"/>
              <a:gd name="T18" fmla="*/ 28 h 28"/>
            </a:gdLst>
            <a:ahLst/>
            <a:cxnLst>
              <a:cxn ang="T10">
                <a:pos x="T0" y="T1"/>
              </a:cxn>
              <a:cxn ang="T11">
                <a:pos x="T2" y="T3"/>
              </a:cxn>
              <a:cxn ang="T12">
                <a:pos x="T4" y="T5"/>
              </a:cxn>
              <a:cxn ang="T13">
                <a:pos x="T6" y="T7"/>
              </a:cxn>
              <a:cxn ang="T14">
                <a:pos x="T8" y="T9"/>
              </a:cxn>
            </a:cxnLst>
            <a:rect l="T15" t="T16" r="T17" b="T18"/>
            <a:pathLst>
              <a:path w="17" h="28">
                <a:moveTo>
                  <a:pt x="0" y="0"/>
                </a:moveTo>
                <a:lnTo>
                  <a:pt x="0" y="10"/>
                </a:lnTo>
                <a:lnTo>
                  <a:pt x="16" y="27"/>
                </a:lnTo>
                <a:lnTo>
                  <a:pt x="16" y="10"/>
                </a:lnTo>
                <a:lnTo>
                  <a:pt x="0" y="0"/>
                </a:lnTo>
              </a:path>
            </a:pathLst>
          </a:custGeom>
          <a:solidFill>
            <a:schemeClr val="bg1">
              <a:lumMod val="50000"/>
            </a:schemeClr>
          </a:solidFill>
          <a:ln w="9525" cap="rnd">
            <a:solidFill>
              <a:schemeClr val="bg2"/>
            </a:solidFill>
            <a:round/>
            <a:headEnd type="none" w="sm" len="sm"/>
            <a:tailEnd type="none" w="sm" len="sm"/>
          </a:ln>
        </p:spPr>
        <p:txBody>
          <a:bodyPr/>
          <a:lstStyle/>
          <a:p>
            <a:pPr eaLnBrk="0" hangingPunct="0"/>
            <a:endParaRPr lang="en-US"/>
          </a:p>
        </p:txBody>
      </p:sp>
      <p:sp>
        <p:nvSpPr>
          <p:cNvPr id="91" name="Freeform 1450"/>
          <p:cNvSpPr>
            <a:spLocks noChangeAspect="1"/>
          </p:cNvSpPr>
          <p:nvPr/>
        </p:nvSpPr>
        <p:spPr bwMode="auto">
          <a:xfrm>
            <a:off x="2544110" y="3122083"/>
            <a:ext cx="32643" cy="55033"/>
          </a:xfrm>
          <a:custGeom>
            <a:avLst/>
            <a:gdLst>
              <a:gd name="T0" fmla="*/ 0 w 17"/>
              <a:gd name="T1" fmla="*/ 0 h 28"/>
              <a:gd name="T2" fmla="*/ 0 w 17"/>
              <a:gd name="T3" fmla="*/ 7 h 28"/>
              <a:gd name="T4" fmla="*/ 16 w 17"/>
              <a:gd name="T5" fmla="*/ 19 h 28"/>
              <a:gd name="T6" fmla="*/ 16 w 17"/>
              <a:gd name="T7" fmla="*/ 7 h 28"/>
              <a:gd name="T8" fmla="*/ 0 w 17"/>
              <a:gd name="T9" fmla="*/ 0 h 28"/>
              <a:gd name="T10" fmla="*/ 0 60000 65536"/>
              <a:gd name="T11" fmla="*/ 0 60000 65536"/>
              <a:gd name="T12" fmla="*/ 0 60000 65536"/>
              <a:gd name="T13" fmla="*/ 0 60000 65536"/>
              <a:gd name="T14" fmla="*/ 0 60000 65536"/>
              <a:gd name="T15" fmla="*/ 0 w 17"/>
              <a:gd name="T16" fmla="*/ 0 h 28"/>
              <a:gd name="T17" fmla="*/ 17 w 17"/>
              <a:gd name="T18" fmla="*/ 28 h 28"/>
            </a:gdLst>
            <a:ahLst/>
            <a:cxnLst>
              <a:cxn ang="T10">
                <a:pos x="T0" y="T1"/>
              </a:cxn>
              <a:cxn ang="T11">
                <a:pos x="T2" y="T3"/>
              </a:cxn>
              <a:cxn ang="T12">
                <a:pos x="T4" y="T5"/>
              </a:cxn>
              <a:cxn ang="T13">
                <a:pos x="T6" y="T7"/>
              </a:cxn>
              <a:cxn ang="T14">
                <a:pos x="T8" y="T9"/>
              </a:cxn>
            </a:cxnLst>
            <a:rect l="T15" t="T16" r="T17" b="T18"/>
            <a:pathLst>
              <a:path w="17" h="28">
                <a:moveTo>
                  <a:pt x="0" y="0"/>
                </a:moveTo>
                <a:lnTo>
                  <a:pt x="0" y="10"/>
                </a:lnTo>
                <a:lnTo>
                  <a:pt x="16" y="27"/>
                </a:lnTo>
                <a:lnTo>
                  <a:pt x="16" y="10"/>
                </a:lnTo>
                <a:lnTo>
                  <a:pt x="0" y="0"/>
                </a:lnTo>
              </a:path>
            </a:pathLst>
          </a:custGeom>
          <a:solidFill>
            <a:schemeClr val="bg1">
              <a:lumMod val="50000"/>
            </a:schemeClr>
          </a:solidFill>
          <a:ln w="12700" cap="rnd">
            <a:solidFill>
              <a:schemeClr val="bg2"/>
            </a:solidFill>
            <a:round/>
            <a:headEnd type="none" w="sm" len="sm"/>
            <a:tailEnd type="none" w="sm" len="sm"/>
          </a:ln>
        </p:spPr>
        <p:txBody>
          <a:bodyPr/>
          <a:lstStyle/>
          <a:p>
            <a:pPr eaLnBrk="0" hangingPunct="0"/>
            <a:endParaRPr lang="en-US"/>
          </a:p>
        </p:txBody>
      </p:sp>
      <p:sp>
        <p:nvSpPr>
          <p:cNvPr id="92" name="Freeform 1451"/>
          <p:cNvSpPr>
            <a:spLocks noChangeAspect="1"/>
          </p:cNvSpPr>
          <p:nvPr/>
        </p:nvSpPr>
        <p:spPr bwMode="auto">
          <a:xfrm>
            <a:off x="399292" y="1693333"/>
            <a:ext cx="49924" cy="40217"/>
          </a:xfrm>
          <a:custGeom>
            <a:avLst/>
            <a:gdLst>
              <a:gd name="T0" fmla="*/ 0 w 25"/>
              <a:gd name="T1" fmla="*/ 8 h 19"/>
              <a:gd name="T2" fmla="*/ 21 w 25"/>
              <a:gd name="T3" fmla="*/ 18 h 19"/>
              <a:gd name="T4" fmla="*/ 29 w 25"/>
              <a:gd name="T5" fmla="*/ 8 h 19"/>
              <a:gd name="T6" fmla="*/ 21 w 25"/>
              <a:gd name="T7" fmla="*/ 0 h 19"/>
              <a:gd name="T8" fmla="*/ 0 w 25"/>
              <a:gd name="T9" fmla="*/ 8 h 19"/>
              <a:gd name="T10" fmla="*/ 0 60000 65536"/>
              <a:gd name="T11" fmla="*/ 0 60000 65536"/>
              <a:gd name="T12" fmla="*/ 0 60000 65536"/>
              <a:gd name="T13" fmla="*/ 0 60000 65536"/>
              <a:gd name="T14" fmla="*/ 0 60000 65536"/>
              <a:gd name="T15" fmla="*/ 0 w 25"/>
              <a:gd name="T16" fmla="*/ 0 h 19"/>
              <a:gd name="T17" fmla="*/ 25 w 25"/>
              <a:gd name="T18" fmla="*/ 19 h 19"/>
            </a:gdLst>
            <a:ahLst/>
            <a:cxnLst>
              <a:cxn ang="T10">
                <a:pos x="T0" y="T1"/>
              </a:cxn>
              <a:cxn ang="T11">
                <a:pos x="T2" y="T3"/>
              </a:cxn>
              <a:cxn ang="T12">
                <a:pos x="T4" y="T5"/>
              </a:cxn>
              <a:cxn ang="T13">
                <a:pos x="T6" y="T7"/>
              </a:cxn>
              <a:cxn ang="T14">
                <a:pos x="T8" y="T9"/>
              </a:cxn>
            </a:cxnLst>
            <a:rect l="T15" t="T16" r="T17" b="T18"/>
            <a:pathLst>
              <a:path w="25" h="19">
                <a:moveTo>
                  <a:pt x="0" y="8"/>
                </a:moveTo>
                <a:lnTo>
                  <a:pt x="16" y="18"/>
                </a:lnTo>
                <a:lnTo>
                  <a:pt x="24" y="8"/>
                </a:lnTo>
                <a:lnTo>
                  <a:pt x="16" y="0"/>
                </a:lnTo>
                <a:lnTo>
                  <a:pt x="0" y="8"/>
                </a:lnTo>
              </a:path>
            </a:pathLst>
          </a:custGeom>
          <a:solidFill>
            <a:schemeClr val="bg1">
              <a:lumMod val="50000"/>
            </a:schemeClr>
          </a:solidFill>
          <a:ln w="9525" cap="rnd">
            <a:solidFill>
              <a:schemeClr val="bg2"/>
            </a:solidFill>
            <a:round/>
            <a:headEnd type="none" w="sm" len="sm"/>
            <a:tailEnd type="none" w="sm" len="sm"/>
          </a:ln>
        </p:spPr>
        <p:txBody>
          <a:bodyPr/>
          <a:lstStyle/>
          <a:p>
            <a:pPr eaLnBrk="0" hangingPunct="0"/>
            <a:endParaRPr lang="en-US"/>
          </a:p>
        </p:txBody>
      </p:sp>
      <p:sp>
        <p:nvSpPr>
          <p:cNvPr id="93" name="Freeform 1452"/>
          <p:cNvSpPr>
            <a:spLocks noChangeAspect="1"/>
          </p:cNvSpPr>
          <p:nvPr/>
        </p:nvSpPr>
        <p:spPr bwMode="auto">
          <a:xfrm>
            <a:off x="399292" y="1693333"/>
            <a:ext cx="49924" cy="40217"/>
          </a:xfrm>
          <a:custGeom>
            <a:avLst/>
            <a:gdLst>
              <a:gd name="T0" fmla="*/ 0 w 25"/>
              <a:gd name="T1" fmla="*/ 8 h 19"/>
              <a:gd name="T2" fmla="*/ 21 w 25"/>
              <a:gd name="T3" fmla="*/ 18 h 19"/>
              <a:gd name="T4" fmla="*/ 29 w 25"/>
              <a:gd name="T5" fmla="*/ 8 h 19"/>
              <a:gd name="T6" fmla="*/ 21 w 25"/>
              <a:gd name="T7" fmla="*/ 0 h 19"/>
              <a:gd name="T8" fmla="*/ 0 w 25"/>
              <a:gd name="T9" fmla="*/ 8 h 19"/>
              <a:gd name="T10" fmla="*/ 0 60000 65536"/>
              <a:gd name="T11" fmla="*/ 0 60000 65536"/>
              <a:gd name="T12" fmla="*/ 0 60000 65536"/>
              <a:gd name="T13" fmla="*/ 0 60000 65536"/>
              <a:gd name="T14" fmla="*/ 0 60000 65536"/>
              <a:gd name="T15" fmla="*/ 0 w 25"/>
              <a:gd name="T16" fmla="*/ 0 h 19"/>
              <a:gd name="T17" fmla="*/ 25 w 25"/>
              <a:gd name="T18" fmla="*/ 19 h 19"/>
            </a:gdLst>
            <a:ahLst/>
            <a:cxnLst>
              <a:cxn ang="T10">
                <a:pos x="T0" y="T1"/>
              </a:cxn>
              <a:cxn ang="T11">
                <a:pos x="T2" y="T3"/>
              </a:cxn>
              <a:cxn ang="T12">
                <a:pos x="T4" y="T5"/>
              </a:cxn>
              <a:cxn ang="T13">
                <a:pos x="T6" y="T7"/>
              </a:cxn>
              <a:cxn ang="T14">
                <a:pos x="T8" y="T9"/>
              </a:cxn>
            </a:cxnLst>
            <a:rect l="T15" t="T16" r="T17" b="T18"/>
            <a:pathLst>
              <a:path w="25" h="19">
                <a:moveTo>
                  <a:pt x="0" y="8"/>
                </a:moveTo>
                <a:lnTo>
                  <a:pt x="16" y="18"/>
                </a:lnTo>
                <a:lnTo>
                  <a:pt x="24" y="8"/>
                </a:lnTo>
                <a:lnTo>
                  <a:pt x="16" y="0"/>
                </a:lnTo>
                <a:lnTo>
                  <a:pt x="0" y="8"/>
                </a:lnTo>
              </a:path>
            </a:pathLst>
          </a:custGeom>
          <a:solidFill>
            <a:schemeClr val="bg1">
              <a:lumMod val="50000"/>
            </a:schemeClr>
          </a:solidFill>
          <a:ln w="12700" cap="rnd">
            <a:solidFill>
              <a:schemeClr val="bg2"/>
            </a:solidFill>
            <a:round/>
            <a:headEnd type="none" w="sm" len="sm"/>
            <a:tailEnd type="none" w="sm" len="sm"/>
          </a:ln>
        </p:spPr>
        <p:txBody>
          <a:bodyPr/>
          <a:lstStyle/>
          <a:p>
            <a:pPr eaLnBrk="0" hangingPunct="0"/>
            <a:endParaRPr lang="en-US"/>
          </a:p>
        </p:txBody>
      </p:sp>
      <p:sp>
        <p:nvSpPr>
          <p:cNvPr id="94" name="Freeform 1453"/>
          <p:cNvSpPr>
            <a:spLocks noChangeAspect="1"/>
          </p:cNvSpPr>
          <p:nvPr/>
        </p:nvSpPr>
        <p:spPr bwMode="auto">
          <a:xfrm>
            <a:off x="704597" y="1879600"/>
            <a:ext cx="78727" cy="84667"/>
          </a:xfrm>
          <a:custGeom>
            <a:avLst/>
            <a:gdLst>
              <a:gd name="T0" fmla="*/ 0 w 41"/>
              <a:gd name="T1" fmla="*/ 21 h 44"/>
              <a:gd name="T2" fmla="*/ 7 w 41"/>
              <a:gd name="T3" fmla="*/ 26 h 44"/>
              <a:gd name="T4" fmla="*/ 22 w 41"/>
              <a:gd name="T5" fmla="*/ 15 h 44"/>
              <a:gd name="T6" fmla="*/ 31 w 41"/>
              <a:gd name="T7" fmla="*/ 15 h 44"/>
              <a:gd name="T8" fmla="*/ 31 w 41"/>
              <a:gd name="T9" fmla="*/ 11 h 44"/>
              <a:gd name="T10" fmla="*/ 22 w 41"/>
              <a:gd name="T11" fmla="*/ 11 h 44"/>
              <a:gd name="T12" fmla="*/ 40 w 41"/>
              <a:gd name="T13" fmla="*/ 5 h 44"/>
              <a:gd name="T14" fmla="*/ 31 w 41"/>
              <a:gd name="T15" fmla="*/ 0 h 44"/>
              <a:gd name="T16" fmla="*/ 0 w 41"/>
              <a:gd name="T17" fmla="*/ 21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
              <a:gd name="T28" fmla="*/ 0 h 44"/>
              <a:gd name="T29" fmla="*/ 41 w 41"/>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 h="44">
                <a:moveTo>
                  <a:pt x="0" y="33"/>
                </a:moveTo>
                <a:lnTo>
                  <a:pt x="7" y="43"/>
                </a:lnTo>
                <a:lnTo>
                  <a:pt x="22" y="25"/>
                </a:lnTo>
                <a:lnTo>
                  <a:pt x="31" y="25"/>
                </a:lnTo>
                <a:lnTo>
                  <a:pt x="31" y="17"/>
                </a:lnTo>
                <a:lnTo>
                  <a:pt x="22" y="17"/>
                </a:lnTo>
                <a:lnTo>
                  <a:pt x="40" y="8"/>
                </a:lnTo>
                <a:lnTo>
                  <a:pt x="31" y="0"/>
                </a:lnTo>
                <a:lnTo>
                  <a:pt x="0" y="33"/>
                </a:lnTo>
              </a:path>
            </a:pathLst>
          </a:custGeom>
          <a:solidFill>
            <a:schemeClr val="bg1">
              <a:lumMod val="50000"/>
            </a:schemeClr>
          </a:solidFill>
          <a:ln w="9525" cap="rnd">
            <a:solidFill>
              <a:schemeClr val="bg2"/>
            </a:solidFill>
            <a:round/>
            <a:headEnd type="none" w="sm" len="sm"/>
            <a:tailEnd type="none" w="sm" len="sm"/>
          </a:ln>
        </p:spPr>
        <p:txBody>
          <a:bodyPr/>
          <a:lstStyle/>
          <a:p>
            <a:pPr eaLnBrk="0" hangingPunct="0"/>
            <a:endParaRPr lang="en-US"/>
          </a:p>
        </p:txBody>
      </p:sp>
      <p:sp>
        <p:nvSpPr>
          <p:cNvPr id="95" name="Freeform 1454"/>
          <p:cNvSpPr>
            <a:spLocks noChangeAspect="1"/>
          </p:cNvSpPr>
          <p:nvPr/>
        </p:nvSpPr>
        <p:spPr bwMode="auto">
          <a:xfrm>
            <a:off x="704597" y="1879600"/>
            <a:ext cx="78727" cy="84667"/>
          </a:xfrm>
          <a:custGeom>
            <a:avLst/>
            <a:gdLst>
              <a:gd name="T0" fmla="*/ 0 w 41"/>
              <a:gd name="T1" fmla="*/ 21 h 44"/>
              <a:gd name="T2" fmla="*/ 7 w 41"/>
              <a:gd name="T3" fmla="*/ 26 h 44"/>
              <a:gd name="T4" fmla="*/ 22 w 41"/>
              <a:gd name="T5" fmla="*/ 15 h 44"/>
              <a:gd name="T6" fmla="*/ 31 w 41"/>
              <a:gd name="T7" fmla="*/ 15 h 44"/>
              <a:gd name="T8" fmla="*/ 31 w 41"/>
              <a:gd name="T9" fmla="*/ 11 h 44"/>
              <a:gd name="T10" fmla="*/ 22 w 41"/>
              <a:gd name="T11" fmla="*/ 11 h 44"/>
              <a:gd name="T12" fmla="*/ 40 w 41"/>
              <a:gd name="T13" fmla="*/ 5 h 44"/>
              <a:gd name="T14" fmla="*/ 31 w 41"/>
              <a:gd name="T15" fmla="*/ 0 h 44"/>
              <a:gd name="T16" fmla="*/ 0 w 41"/>
              <a:gd name="T17" fmla="*/ 21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
              <a:gd name="T28" fmla="*/ 0 h 44"/>
              <a:gd name="T29" fmla="*/ 41 w 41"/>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 h="44">
                <a:moveTo>
                  <a:pt x="0" y="33"/>
                </a:moveTo>
                <a:lnTo>
                  <a:pt x="7" y="43"/>
                </a:lnTo>
                <a:lnTo>
                  <a:pt x="22" y="25"/>
                </a:lnTo>
                <a:lnTo>
                  <a:pt x="31" y="25"/>
                </a:lnTo>
                <a:lnTo>
                  <a:pt x="31" y="17"/>
                </a:lnTo>
                <a:lnTo>
                  <a:pt x="22" y="17"/>
                </a:lnTo>
                <a:lnTo>
                  <a:pt x="40" y="8"/>
                </a:lnTo>
                <a:lnTo>
                  <a:pt x="31" y="0"/>
                </a:lnTo>
                <a:lnTo>
                  <a:pt x="0" y="33"/>
                </a:lnTo>
              </a:path>
            </a:pathLst>
          </a:custGeom>
          <a:solidFill>
            <a:schemeClr val="bg1">
              <a:lumMod val="50000"/>
            </a:schemeClr>
          </a:solidFill>
          <a:ln w="12700" cap="rnd">
            <a:solidFill>
              <a:schemeClr val="bg2"/>
            </a:solidFill>
            <a:round/>
            <a:headEnd type="none" w="sm" len="sm"/>
            <a:tailEnd type="none" w="sm" len="sm"/>
          </a:ln>
        </p:spPr>
        <p:txBody>
          <a:bodyPr/>
          <a:lstStyle/>
          <a:p>
            <a:pPr eaLnBrk="0" hangingPunct="0"/>
            <a:endParaRPr lang="en-US"/>
          </a:p>
        </p:txBody>
      </p:sp>
      <p:sp>
        <p:nvSpPr>
          <p:cNvPr id="96" name="Freeform 1455"/>
          <p:cNvSpPr>
            <a:spLocks noChangeAspect="1"/>
          </p:cNvSpPr>
          <p:nvPr/>
        </p:nvSpPr>
        <p:spPr bwMode="auto">
          <a:xfrm>
            <a:off x="1236481" y="2078567"/>
            <a:ext cx="48004" cy="107950"/>
          </a:xfrm>
          <a:custGeom>
            <a:avLst/>
            <a:gdLst>
              <a:gd name="T0" fmla="*/ 0 w 26"/>
              <a:gd name="T1" fmla="*/ 0 h 54"/>
              <a:gd name="T2" fmla="*/ 0 w 26"/>
              <a:gd name="T3" fmla="*/ 13 h 54"/>
              <a:gd name="T4" fmla="*/ 7 w 26"/>
              <a:gd name="T5" fmla="*/ 33 h 54"/>
              <a:gd name="T6" fmla="*/ 20 w 26"/>
              <a:gd name="T7" fmla="*/ 40 h 54"/>
              <a:gd name="T8" fmla="*/ 7 w 26"/>
              <a:gd name="T9" fmla="*/ 26 h 54"/>
              <a:gd name="T10" fmla="*/ 13 w 26"/>
              <a:gd name="T11" fmla="*/ 21 h 54"/>
              <a:gd name="T12" fmla="*/ 7 w 26"/>
              <a:gd name="T13" fmla="*/ 13 h 54"/>
              <a:gd name="T14" fmla="*/ 13 w 26"/>
              <a:gd name="T15" fmla="*/ 0 h 54"/>
              <a:gd name="T16" fmla="*/ 0 w 26"/>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54"/>
              <a:gd name="T29" fmla="*/ 26 w 26"/>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54">
                <a:moveTo>
                  <a:pt x="0" y="0"/>
                </a:moveTo>
                <a:lnTo>
                  <a:pt x="0" y="18"/>
                </a:lnTo>
                <a:lnTo>
                  <a:pt x="7" y="43"/>
                </a:lnTo>
                <a:lnTo>
                  <a:pt x="25" y="53"/>
                </a:lnTo>
                <a:lnTo>
                  <a:pt x="7" y="36"/>
                </a:lnTo>
                <a:lnTo>
                  <a:pt x="17" y="26"/>
                </a:lnTo>
                <a:lnTo>
                  <a:pt x="7" y="18"/>
                </a:lnTo>
                <a:lnTo>
                  <a:pt x="17" y="0"/>
                </a:lnTo>
                <a:lnTo>
                  <a:pt x="0" y="0"/>
                </a:lnTo>
              </a:path>
            </a:pathLst>
          </a:custGeom>
          <a:solidFill>
            <a:schemeClr val="bg1">
              <a:lumMod val="50000"/>
            </a:schemeClr>
          </a:solidFill>
          <a:ln w="9525" cap="rnd">
            <a:solidFill>
              <a:schemeClr val="bg2"/>
            </a:solidFill>
            <a:round/>
            <a:headEnd type="none" w="sm" len="sm"/>
            <a:tailEnd type="none" w="sm" len="sm"/>
          </a:ln>
        </p:spPr>
        <p:txBody>
          <a:bodyPr/>
          <a:lstStyle/>
          <a:p>
            <a:pPr eaLnBrk="0" hangingPunct="0"/>
            <a:endParaRPr lang="en-US"/>
          </a:p>
        </p:txBody>
      </p:sp>
      <p:sp>
        <p:nvSpPr>
          <p:cNvPr id="97" name="Freeform 1456"/>
          <p:cNvSpPr>
            <a:spLocks noChangeAspect="1"/>
          </p:cNvSpPr>
          <p:nvPr/>
        </p:nvSpPr>
        <p:spPr bwMode="auto">
          <a:xfrm>
            <a:off x="1236481" y="2078567"/>
            <a:ext cx="48004" cy="107950"/>
          </a:xfrm>
          <a:custGeom>
            <a:avLst/>
            <a:gdLst>
              <a:gd name="T0" fmla="*/ 0 w 26"/>
              <a:gd name="T1" fmla="*/ 0 h 54"/>
              <a:gd name="T2" fmla="*/ 0 w 26"/>
              <a:gd name="T3" fmla="*/ 13 h 54"/>
              <a:gd name="T4" fmla="*/ 7 w 26"/>
              <a:gd name="T5" fmla="*/ 33 h 54"/>
              <a:gd name="T6" fmla="*/ 20 w 26"/>
              <a:gd name="T7" fmla="*/ 40 h 54"/>
              <a:gd name="T8" fmla="*/ 7 w 26"/>
              <a:gd name="T9" fmla="*/ 26 h 54"/>
              <a:gd name="T10" fmla="*/ 13 w 26"/>
              <a:gd name="T11" fmla="*/ 21 h 54"/>
              <a:gd name="T12" fmla="*/ 7 w 26"/>
              <a:gd name="T13" fmla="*/ 13 h 54"/>
              <a:gd name="T14" fmla="*/ 13 w 26"/>
              <a:gd name="T15" fmla="*/ 0 h 54"/>
              <a:gd name="T16" fmla="*/ 0 w 26"/>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54"/>
              <a:gd name="T29" fmla="*/ 26 w 26"/>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54">
                <a:moveTo>
                  <a:pt x="0" y="0"/>
                </a:moveTo>
                <a:lnTo>
                  <a:pt x="0" y="18"/>
                </a:lnTo>
                <a:lnTo>
                  <a:pt x="7" y="43"/>
                </a:lnTo>
                <a:lnTo>
                  <a:pt x="25" y="53"/>
                </a:lnTo>
                <a:lnTo>
                  <a:pt x="7" y="36"/>
                </a:lnTo>
                <a:lnTo>
                  <a:pt x="17" y="26"/>
                </a:lnTo>
                <a:lnTo>
                  <a:pt x="7" y="18"/>
                </a:lnTo>
                <a:lnTo>
                  <a:pt x="17" y="0"/>
                </a:lnTo>
                <a:lnTo>
                  <a:pt x="0" y="0"/>
                </a:lnTo>
              </a:path>
            </a:pathLst>
          </a:custGeom>
          <a:solidFill>
            <a:schemeClr val="bg1">
              <a:lumMod val="50000"/>
            </a:schemeClr>
          </a:solidFill>
          <a:ln w="12700" cap="rnd">
            <a:solidFill>
              <a:schemeClr val="bg2"/>
            </a:solidFill>
            <a:round/>
            <a:headEnd type="none" w="sm" len="sm"/>
            <a:tailEnd type="none" w="sm" len="sm"/>
          </a:ln>
        </p:spPr>
        <p:txBody>
          <a:bodyPr/>
          <a:lstStyle/>
          <a:p>
            <a:pPr eaLnBrk="0" hangingPunct="0"/>
            <a:endParaRPr lang="en-US"/>
          </a:p>
        </p:txBody>
      </p:sp>
      <p:sp>
        <p:nvSpPr>
          <p:cNvPr id="98" name="Freeform 1457"/>
          <p:cNvSpPr>
            <a:spLocks noChangeAspect="1"/>
          </p:cNvSpPr>
          <p:nvPr/>
        </p:nvSpPr>
        <p:spPr bwMode="auto">
          <a:xfrm>
            <a:off x="1344010" y="2237317"/>
            <a:ext cx="122890" cy="99483"/>
          </a:xfrm>
          <a:custGeom>
            <a:avLst/>
            <a:gdLst>
              <a:gd name="T0" fmla="*/ 0 w 64"/>
              <a:gd name="T1" fmla="*/ 0 h 49"/>
              <a:gd name="T2" fmla="*/ 6 w 64"/>
              <a:gd name="T3" fmla="*/ 12 h 49"/>
              <a:gd name="T4" fmla="*/ 24 w 64"/>
              <a:gd name="T5" fmla="*/ 19 h 49"/>
              <a:gd name="T6" fmla="*/ 38 w 64"/>
              <a:gd name="T7" fmla="*/ 27 h 49"/>
              <a:gd name="T8" fmla="*/ 38 w 64"/>
              <a:gd name="T9" fmla="*/ 33 h 49"/>
              <a:gd name="T10" fmla="*/ 54 w 64"/>
              <a:gd name="T11" fmla="*/ 38 h 49"/>
              <a:gd name="T12" fmla="*/ 63 w 64"/>
              <a:gd name="T13" fmla="*/ 38 h 49"/>
              <a:gd name="T14" fmla="*/ 31 w 64"/>
              <a:gd name="T15" fmla="*/ 6 h 49"/>
              <a:gd name="T16" fmla="*/ 6 w 64"/>
              <a:gd name="T17" fmla="*/ 0 h 49"/>
              <a:gd name="T18" fmla="*/ 0 w 64"/>
              <a:gd name="T19" fmla="*/ 0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
              <a:gd name="T31" fmla="*/ 0 h 49"/>
              <a:gd name="T32" fmla="*/ 64 w 64"/>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 h="49">
                <a:moveTo>
                  <a:pt x="0" y="0"/>
                </a:moveTo>
                <a:lnTo>
                  <a:pt x="6" y="16"/>
                </a:lnTo>
                <a:lnTo>
                  <a:pt x="24" y="24"/>
                </a:lnTo>
                <a:lnTo>
                  <a:pt x="38" y="32"/>
                </a:lnTo>
                <a:lnTo>
                  <a:pt x="38" y="41"/>
                </a:lnTo>
                <a:lnTo>
                  <a:pt x="54" y="48"/>
                </a:lnTo>
                <a:lnTo>
                  <a:pt x="63" y="48"/>
                </a:lnTo>
                <a:lnTo>
                  <a:pt x="31" y="6"/>
                </a:lnTo>
                <a:lnTo>
                  <a:pt x="6" y="0"/>
                </a:lnTo>
                <a:lnTo>
                  <a:pt x="0" y="0"/>
                </a:lnTo>
              </a:path>
            </a:pathLst>
          </a:custGeom>
          <a:solidFill>
            <a:schemeClr val="bg1">
              <a:lumMod val="50000"/>
            </a:schemeClr>
          </a:solidFill>
          <a:ln w="9525" cap="rnd">
            <a:solidFill>
              <a:schemeClr val="bg2"/>
            </a:solidFill>
            <a:round/>
            <a:headEnd type="none" w="sm" len="sm"/>
            <a:tailEnd type="none" w="sm" len="sm"/>
          </a:ln>
        </p:spPr>
        <p:txBody>
          <a:bodyPr/>
          <a:lstStyle/>
          <a:p>
            <a:pPr eaLnBrk="0" hangingPunct="0"/>
            <a:endParaRPr lang="en-US"/>
          </a:p>
        </p:txBody>
      </p:sp>
      <p:sp>
        <p:nvSpPr>
          <p:cNvPr id="99" name="Freeform 1458"/>
          <p:cNvSpPr>
            <a:spLocks noChangeAspect="1"/>
          </p:cNvSpPr>
          <p:nvPr/>
        </p:nvSpPr>
        <p:spPr bwMode="auto">
          <a:xfrm>
            <a:off x="1344010" y="2237317"/>
            <a:ext cx="122890" cy="99483"/>
          </a:xfrm>
          <a:custGeom>
            <a:avLst/>
            <a:gdLst>
              <a:gd name="T0" fmla="*/ 0 w 64"/>
              <a:gd name="T1" fmla="*/ 0 h 49"/>
              <a:gd name="T2" fmla="*/ 6 w 64"/>
              <a:gd name="T3" fmla="*/ 12 h 49"/>
              <a:gd name="T4" fmla="*/ 24 w 64"/>
              <a:gd name="T5" fmla="*/ 19 h 49"/>
              <a:gd name="T6" fmla="*/ 38 w 64"/>
              <a:gd name="T7" fmla="*/ 27 h 49"/>
              <a:gd name="T8" fmla="*/ 38 w 64"/>
              <a:gd name="T9" fmla="*/ 33 h 49"/>
              <a:gd name="T10" fmla="*/ 54 w 64"/>
              <a:gd name="T11" fmla="*/ 38 h 49"/>
              <a:gd name="T12" fmla="*/ 63 w 64"/>
              <a:gd name="T13" fmla="*/ 38 h 49"/>
              <a:gd name="T14" fmla="*/ 31 w 64"/>
              <a:gd name="T15" fmla="*/ 6 h 49"/>
              <a:gd name="T16" fmla="*/ 6 w 64"/>
              <a:gd name="T17" fmla="*/ 0 h 49"/>
              <a:gd name="T18" fmla="*/ 0 w 64"/>
              <a:gd name="T19" fmla="*/ 0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
              <a:gd name="T31" fmla="*/ 0 h 49"/>
              <a:gd name="T32" fmla="*/ 64 w 64"/>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 h="49">
                <a:moveTo>
                  <a:pt x="0" y="0"/>
                </a:moveTo>
                <a:lnTo>
                  <a:pt x="6" y="16"/>
                </a:lnTo>
                <a:lnTo>
                  <a:pt x="24" y="24"/>
                </a:lnTo>
                <a:lnTo>
                  <a:pt x="38" y="32"/>
                </a:lnTo>
                <a:lnTo>
                  <a:pt x="38" y="41"/>
                </a:lnTo>
                <a:lnTo>
                  <a:pt x="54" y="48"/>
                </a:lnTo>
                <a:lnTo>
                  <a:pt x="63" y="48"/>
                </a:lnTo>
                <a:lnTo>
                  <a:pt x="31" y="6"/>
                </a:lnTo>
                <a:lnTo>
                  <a:pt x="6" y="0"/>
                </a:lnTo>
                <a:lnTo>
                  <a:pt x="0" y="0"/>
                </a:lnTo>
              </a:path>
            </a:pathLst>
          </a:custGeom>
          <a:solidFill>
            <a:schemeClr val="bg1">
              <a:lumMod val="50000"/>
            </a:schemeClr>
          </a:solidFill>
          <a:ln w="12700" cap="rnd">
            <a:solidFill>
              <a:schemeClr val="bg2"/>
            </a:solidFill>
            <a:round/>
            <a:headEnd type="none" w="sm" len="sm"/>
            <a:tailEnd type="none" w="sm" len="sm"/>
          </a:ln>
        </p:spPr>
        <p:txBody>
          <a:bodyPr/>
          <a:lstStyle/>
          <a:p>
            <a:pPr eaLnBrk="0" hangingPunct="0"/>
            <a:endParaRPr lang="en-US"/>
          </a:p>
        </p:txBody>
      </p:sp>
      <p:sp>
        <p:nvSpPr>
          <p:cNvPr id="100" name="Freeform 1459"/>
          <p:cNvSpPr>
            <a:spLocks noChangeAspect="1"/>
          </p:cNvSpPr>
          <p:nvPr/>
        </p:nvSpPr>
        <p:spPr bwMode="auto">
          <a:xfrm>
            <a:off x="1430418" y="2279650"/>
            <a:ext cx="1384435" cy="838200"/>
          </a:xfrm>
          <a:custGeom>
            <a:avLst/>
            <a:gdLst>
              <a:gd name="T0" fmla="*/ 367 w 723"/>
              <a:gd name="T1" fmla="*/ 0 h 417"/>
              <a:gd name="T2" fmla="*/ 406 w 723"/>
              <a:gd name="T3" fmla="*/ 25 h 417"/>
              <a:gd name="T4" fmla="*/ 415 w 723"/>
              <a:gd name="T5" fmla="*/ 38 h 417"/>
              <a:gd name="T6" fmla="*/ 446 w 723"/>
              <a:gd name="T7" fmla="*/ 45 h 417"/>
              <a:gd name="T8" fmla="*/ 486 w 723"/>
              <a:gd name="T9" fmla="*/ 45 h 417"/>
              <a:gd name="T10" fmla="*/ 503 w 723"/>
              <a:gd name="T11" fmla="*/ 58 h 417"/>
              <a:gd name="T12" fmla="*/ 462 w 723"/>
              <a:gd name="T13" fmla="*/ 70 h 417"/>
              <a:gd name="T14" fmla="*/ 455 w 723"/>
              <a:gd name="T15" fmla="*/ 117 h 417"/>
              <a:gd name="T16" fmla="*/ 470 w 723"/>
              <a:gd name="T17" fmla="*/ 85 h 417"/>
              <a:gd name="T18" fmla="*/ 486 w 723"/>
              <a:gd name="T19" fmla="*/ 58 h 417"/>
              <a:gd name="T20" fmla="*/ 503 w 723"/>
              <a:gd name="T21" fmla="*/ 90 h 417"/>
              <a:gd name="T22" fmla="*/ 526 w 723"/>
              <a:gd name="T23" fmla="*/ 99 h 417"/>
              <a:gd name="T24" fmla="*/ 534 w 723"/>
              <a:gd name="T25" fmla="*/ 117 h 417"/>
              <a:gd name="T26" fmla="*/ 592 w 723"/>
              <a:gd name="T27" fmla="*/ 90 h 417"/>
              <a:gd name="T28" fmla="*/ 647 w 723"/>
              <a:gd name="T29" fmla="*/ 70 h 417"/>
              <a:gd name="T30" fmla="*/ 689 w 723"/>
              <a:gd name="T31" fmla="*/ 38 h 417"/>
              <a:gd name="T32" fmla="*/ 705 w 723"/>
              <a:gd name="T33" fmla="*/ 58 h 417"/>
              <a:gd name="T34" fmla="*/ 705 w 723"/>
              <a:gd name="T35" fmla="*/ 78 h 417"/>
              <a:gd name="T36" fmla="*/ 665 w 723"/>
              <a:gd name="T37" fmla="*/ 117 h 417"/>
              <a:gd name="T38" fmla="*/ 647 w 723"/>
              <a:gd name="T39" fmla="*/ 117 h 417"/>
              <a:gd name="T40" fmla="*/ 617 w 723"/>
              <a:gd name="T41" fmla="*/ 156 h 417"/>
              <a:gd name="T42" fmla="*/ 601 w 723"/>
              <a:gd name="T43" fmla="*/ 177 h 417"/>
              <a:gd name="T44" fmla="*/ 592 w 723"/>
              <a:gd name="T45" fmla="*/ 144 h 417"/>
              <a:gd name="T46" fmla="*/ 601 w 723"/>
              <a:gd name="T47" fmla="*/ 196 h 417"/>
              <a:gd name="T48" fmla="*/ 540 w 723"/>
              <a:gd name="T49" fmla="*/ 242 h 417"/>
              <a:gd name="T50" fmla="*/ 544 w 723"/>
              <a:gd name="T51" fmla="*/ 321 h 417"/>
              <a:gd name="T52" fmla="*/ 519 w 723"/>
              <a:gd name="T53" fmla="*/ 299 h 417"/>
              <a:gd name="T54" fmla="*/ 486 w 723"/>
              <a:gd name="T55" fmla="*/ 268 h 417"/>
              <a:gd name="T56" fmla="*/ 430 w 723"/>
              <a:gd name="T57" fmla="*/ 268 h 417"/>
              <a:gd name="T58" fmla="*/ 406 w 723"/>
              <a:gd name="T59" fmla="*/ 268 h 417"/>
              <a:gd name="T60" fmla="*/ 335 w 723"/>
              <a:gd name="T61" fmla="*/ 296 h 417"/>
              <a:gd name="T62" fmla="*/ 280 w 723"/>
              <a:gd name="T63" fmla="*/ 268 h 417"/>
              <a:gd name="T64" fmla="*/ 256 w 723"/>
              <a:gd name="T65" fmla="*/ 275 h 417"/>
              <a:gd name="T66" fmla="*/ 224 w 723"/>
              <a:gd name="T67" fmla="*/ 242 h 417"/>
              <a:gd name="T68" fmla="*/ 93 w 723"/>
              <a:gd name="T69" fmla="*/ 236 h 417"/>
              <a:gd name="T70" fmla="*/ 78 w 723"/>
              <a:gd name="T71" fmla="*/ 217 h 417"/>
              <a:gd name="T72" fmla="*/ 29 w 723"/>
              <a:gd name="T73" fmla="*/ 190 h 417"/>
              <a:gd name="T74" fmla="*/ 24 w 723"/>
              <a:gd name="T75" fmla="*/ 170 h 417"/>
              <a:gd name="T76" fmla="*/ 15 w 723"/>
              <a:gd name="T77" fmla="*/ 163 h 417"/>
              <a:gd name="T78" fmla="*/ 5 w 723"/>
              <a:gd name="T79" fmla="*/ 144 h 417"/>
              <a:gd name="T80" fmla="*/ 0 w 723"/>
              <a:gd name="T81" fmla="*/ 99 h 417"/>
              <a:gd name="T82" fmla="*/ 15 w 723"/>
              <a:gd name="T83" fmla="*/ 17 h 417"/>
              <a:gd name="T84" fmla="*/ 24 w 723"/>
              <a:gd name="T85" fmla="*/ 6 h 4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23"/>
              <a:gd name="T130" fmla="*/ 0 h 417"/>
              <a:gd name="T131" fmla="*/ 723 w 723"/>
              <a:gd name="T132" fmla="*/ 417 h 4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23" h="417">
                <a:moveTo>
                  <a:pt x="24" y="6"/>
                </a:moveTo>
                <a:lnTo>
                  <a:pt x="364" y="6"/>
                </a:lnTo>
                <a:lnTo>
                  <a:pt x="372" y="0"/>
                </a:lnTo>
                <a:lnTo>
                  <a:pt x="380" y="16"/>
                </a:lnTo>
                <a:lnTo>
                  <a:pt x="396" y="16"/>
                </a:lnTo>
                <a:lnTo>
                  <a:pt x="411" y="32"/>
                </a:lnTo>
                <a:lnTo>
                  <a:pt x="435" y="32"/>
                </a:lnTo>
                <a:lnTo>
                  <a:pt x="404" y="58"/>
                </a:lnTo>
                <a:lnTo>
                  <a:pt x="420" y="48"/>
                </a:lnTo>
                <a:lnTo>
                  <a:pt x="428" y="58"/>
                </a:lnTo>
                <a:lnTo>
                  <a:pt x="451" y="48"/>
                </a:lnTo>
                <a:lnTo>
                  <a:pt x="451" y="58"/>
                </a:lnTo>
                <a:lnTo>
                  <a:pt x="460" y="48"/>
                </a:lnTo>
                <a:lnTo>
                  <a:pt x="467" y="58"/>
                </a:lnTo>
                <a:lnTo>
                  <a:pt x="491" y="58"/>
                </a:lnTo>
                <a:lnTo>
                  <a:pt x="499" y="58"/>
                </a:lnTo>
                <a:lnTo>
                  <a:pt x="508" y="64"/>
                </a:lnTo>
                <a:lnTo>
                  <a:pt x="508" y="75"/>
                </a:lnTo>
                <a:lnTo>
                  <a:pt x="467" y="75"/>
                </a:lnTo>
                <a:lnTo>
                  <a:pt x="460" y="101"/>
                </a:lnTo>
                <a:lnTo>
                  <a:pt x="467" y="91"/>
                </a:lnTo>
                <a:lnTo>
                  <a:pt x="460" y="127"/>
                </a:lnTo>
                <a:lnTo>
                  <a:pt x="460" y="143"/>
                </a:lnTo>
                <a:lnTo>
                  <a:pt x="460" y="151"/>
                </a:lnTo>
                <a:lnTo>
                  <a:pt x="467" y="151"/>
                </a:lnTo>
                <a:lnTo>
                  <a:pt x="475" y="143"/>
                </a:lnTo>
                <a:lnTo>
                  <a:pt x="475" y="109"/>
                </a:lnTo>
                <a:lnTo>
                  <a:pt x="484" y="91"/>
                </a:lnTo>
                <a:lnTo>
                  <a:pt x="491" y="84"/>
                </a:lnTo>
                <a:lnTo>
                  <a:pt x="491" y="75"/>
                </a:lnTo>
                <a:lnTo>
                  <a:pt x="515" y="84"/>
                </a:lnTo>
                <a:lnTo>
                  <a:pt x="515" y="101"/>
                </a:lnTo>
                <a:lnTo>
                  <a:pt x="508" y="117"/>
                </a:lnTo>
                <a:lnTo>
                  <a:pt x="524" y="109"/>
                </a:lnTo>
                <a:lnTo>
                  <a:pt x="524" y="127"/>
                </a:lnTo>
                <a:lnTo>
                  <a:pt x="531" y="127"/>
                </a:lnTo>
                <a:lnTo>
                  <a:pt x="515" y="151"/>
                </a:lnTo>
                <a:lnTo>
                  <a:pt x="524" y="151"/>
                </a:lnTo>
                <a:lnTo>
                  <a:pt x="539" y="151"/>
                </a:lnTo>
                <a:lnTo>
                  <a:pt x="572" y="127"/>
                </a:lnTo>
                <a:lnTo>
                  <a:pt x="572" y="117"/>
                </a:lnTo>
                <a:lnTo>
                  <a:pt x="602" y="117"/>
                </a:lnTo>
                <a:lnTo>
                  <a:pt x="602" y="101"/>
                </a:lnTo>
                <a:lnTo>
                  <a:pt x="618" y="91"/>
                </a:lnTo>
                <a:lnTo>
                  <a:pt x="657" y="91"/>
                </a:lnTo>
                <a:lnTo>
                  <a:pt x="675" y="84"/>
                </a:lnTo>
                <a:lnTo>
                  <a:pt x="691" y="42"/>
                </a:lnTo>
                <a:lnTo>
                  <a:pt x="699" y="48"/>
                </a:lnTo>
                <a:lnTo>
                  <a:pt x="705" y="42"/>
                </a:lnTo>
                <a:lnTo>
                  <a:pt x="705" y="48"/>
                </a:lnTo>
                <a:lnTo>
                  <a:pt x="715" y="75"/>
                </a:lnTo>
                <a:lnTo>
                  <a:pt x="722" y="84"/>
                </a:lnTo>
                <a:lnTo>
                  <a:pt x="722" y="91"/>
                </a:lnTo>
                <a:lnTo>
                  <a:pt x="715" y="101"/>
                </a:lnTo>
                <a:lnTo>
                  <a:pt x="699" y="101"/>
                </a:lnTo>
                <a:lnTo>
                  <a:pt x="666" y="133"/>
                </a:lnTo>
                <a:lnTo>
                  <a:pt x="675" y="151"/>
                </a:lnTo>
                <a:lnTo>
                  <a:pt x="682" y="143"/>
                </a:lnTo>
                <a:lnTo>
                  <a:pt x="682" y="159"/>
                </a:lnTo>
                <a:lnTo>
                  <a:pt x="657" y="151"/>
                </a:lnTo>
                <a:lnTo>
                  <a:pt x="642" y="159"/>
                </a:lnTo>
                <a:lnTo>
                  <a:pt x="633" y="169"/>
                </a:lnTo>
                <a:lnTo>
                  <a:pt x="627" y="202"/>
                </a:lnTo>
                <a:lnTo>
                  <a:pt x="618" y="194"/>
                </a:lnTo>
                <a:lnTo>
                  <a:pt x="618" y="202"/>
                </a:lnTo>
                <a:lnTo>
                  <a:pt x="611" y="228"/>
                </a:lnTo>
                <a:lnTo>
                  <a:pt x="611" y="212"/>
                </a:lnTo>
                <a:lnTo>
                  <a:pt x="602" y="202"/>
                </a:lnTo>
                <a:lnTo>
                  <a:pt x="602" y="186"/>
                </a:lnTo>
                <a:lnTo>
                  <a:pt x="593" y="202"/>
                </a:lnTo>
                <a:lnTo>
                  <a:pt x="602" y="228"/>
                </a:lnTo>
                <a:lnTo>
                  <a:pt x="611" y="254"/>
                </a:lnTo>
                <a:lnTo>
                  <a:pt x="602" y="270"/>
                </a:lnTo>
                <a:lnTo>
                  <a:pt x="572" y="288"/>
                </a:lnTo>
                <a:lnTo>
                  <a:pt x="548" y="314"/>
                </a:lnTo>
                <a:lnTo>
                  <a:pt x="539" y="331"/>
                </a:lnTo>
                <a:lnTo>
                  <a:pt x="554" y="389"/>
                </a:lnTo>
                <a:lnTo>
                  <a:pt x="554" y="416"/>
                </a:lnTo>
                <a:lnTo>
                  <a:pt x="548" y="416"/>
                </a:lnTo>
                <a:lnTo>
                  <a:pt x="539" y="406"/>
                </a:lnTo>
                <a:lnTo>
                  <a:pt x="524" y="389"/>
                </a:lnTo>
                <a:lnTo>
                  <a:pt x="524" y="356"/>
                </a:lnTo>
                <a:lnTo>
                  <a:pt x="508" y="339"/>
                </a:lnTo>
                <a:lnTo>
                  <a:pt x="491" y="347"/>
                </a:lnTo>
                <a:lnTo>
                  <a:pt x="491" y="339"/>
                </a:lnTo>
                <a:lnTo>
                  <a:pt x="444" y="339"/>
                </a:lnTo>
                <a:lnTo>
                  <a:pt x="435" y="347"/>
                </a:lnTo>
                <a:lnTo>
                  <a:pt x="444" y="356"/>
                </a:lnTo>
                <a:lnTo>
                  <a:pt x="420" y="356"/>
                </a:lnTo>
                <a:lnTo>
                  <a:pt x="411" y="347"/>
                </a:lnTo>
                <a:lnTo>
                  <a:pt x="388" y="347"/>
                </a:lnTo>
                <a:lnTo>
                  <a:pt x="372" y="356"/>
                </a:lnTo>
                <a:lnTo>
                  <a:pt x="340" y="383"/>
                </a:lnTo>
                <a:lnTo>
                  <a:pt x="340" y="406"/>
                </a:lnTo>
                <a:lnTo>
                  <a:pt x="317" y="399"/>
                </a:lnTo>
                <a:lnTo>
                  <a:pt x="285" y="347"/>
                </a:lnTo>
                <a:lnTo>
                  <a:pt x="276" y="347"/>
                </a:lnTo>
                <a:lnTo>
                  <a:pt x="270" y="356"/>
                </a:lnTo>
                <a:lnTo>
                  <a:pt x="261" y="356"/>
                </a:lnTo>
                <a:lnTo>
                  <a:pt x="245" y="347"/>
                </a:lnTo>
                <a:lnTo>
                  <a:pt x="245" y="331"/>
                </a:lnTo>
                <a:lnTo>
                  <a:pt x="229" y="314"/>
                </a:lnTo>
                <a:lnTo>
                  <a:pt x="165" y="322"/>
                </a:lnTo>
                <a:lnTo>
                  <a:pt x="118" y="305"/>
                </a:lnTo>
                <a:lnTo>
                  <a:pt x="93" y="305"/>
                </a:lnTo>
                <a:lnTo>
                  <a:pt x="85" y="288"/>
                </a:lnTo>
                <a:lnTo>
                  <a:pt x="78" y="288"/>
                </a:lnTo>
                <a:lnTo>
                  <a:pt x="78" y="280"/>
                </a:lnTo>
                <a:lnTo>
                  <a:pt x="45" y="270"/>
                </a:lnTo>
                <a:lnTo>
                  <a:pt x="45" y="262"/>
                </a:lnTo>
                <a:lnTo>
                  <a:pt x="29" y="246"/>
                </a:lnTo>
                <a:lnTo>
                  <a:pt x="29" y="228"/>
                </a:lnTo>
                <a:lnTo>
                  <a:pt x="24" y="228"/>
                </a:lnTo>
                <a:lnTo>
                  <a:pt x="24" y="220"/>
                </a:lnTo>
                <a:lnTo>
                  <a:pt x="29" y="220"/>
                </a:lnTo>
                <a:lnTo>
                  <a:pt x="29" y="212"/>
                </a:lnTo>
                <a:lnTo>
                  <a:pt x="15" y="212"/>
                </a:lnTo>
                <a:lnTo>
                  <a:pt x="24" y="212"/>
                </a:lnTo>
                <a:lnTo>
                  <a:pt x="5" y="194"/>
                </a:lnTo>
                <a:lnTo>
                  <a:pt x="5" y="186"/>
                </a:lnTo>
                <a:lnTo>
                  <a:pt x="0" y="178"/>
                </a:lnTo>
                <a:lnTo>
                  <a:pt x="5" y="151"/>
                </a:lnTo>
                <a:lnTo>
                  <a:pt x="0" y="127"/>
                </a:lnTo>
                <a:lnTo>
                  <a:pt x="5" y="64"/>
                </a:lnTo>
                <a:lnTo>
                  <a:pt x="0" y="22"/>
                </a:lnTo>
                <a:lnTo>
                  <a:pt x="15" y="22"/>
                </a:lnTo>
                <a:lnTo>
                  <a:pt x="15" y="42"/>
                </a:lnTo>
                <a:lnTo>
                  <a:pt x="24" y="42"/>
                </a:lnTo>
                <a:lnTo>
                  <a:pt x="24" y="6"/>
                </a:lnTo>
              </a:path>
            </a:pathLst>
          </a:custGeom>
          <a:solidFill>
            <a:schemeClr val="accent2">
              <a:lumMod val="75000"/>
            </a:schemeClr>
          </a:solidFill>
          <a:ln w="12700" cap="rnd">
            <a:solidFill>
              <a:schemeClr val="bg2"/>
            </a:solidFill>
            <a:round/>
            <a:headEnd type="none" w="sm" len="sm"/>
            <a:tailEnd type="none" w="sm" len="sm"/>
          </a:ln>
        </p:spPr>
        <p:txBody>
          <a:bodyPr/>
          <a:lstStyle/>
          <a:p>
            <a:pPr eaLnBrk="0" hangingPunct="0"/>
            <a:endParaRPr lang="en-US"/>
          </a:p>
        </p:txBody>
      </p:sp>
      <p:sp>
        <p:nvSpPr>
          <p:cNvPr id="490" name="Rectangle 489"/>
          <p:cNvSpPr/>
          <p:nvPr/>
        </p:nvSpPr>
        <p:spPr>
          <a:xfrm>
            <a:off x="381000" y="5486400"/>
            <a:ext cx="304800" cy="22860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TextBox 490"/>
          <p:cNvSpPr txBox="1"/>
          <p:nvPr/>
        </p:nvSpPr>
        <p:spPr>
          <a:xfrm>
            <a:off x="685800" y="5410200"/>
            <a:ext cx="3733800" cy="338554"/>
          </a:xfrm>
          <a:prstGeom prst="rect">
            <a:avLst/>
          </a:prstGeom>
          <a:noFill/>
        </p:spPr>
        <p:txBody>
          <a:bodyPr wrap="square" rtlCol="0">
            <a:spAutoFit/>
          </a:bodyPr>
          <a:lstStyle/>
          <a:p>
            <a:r>
              <a:rPr lang="en-US" sz="1600" dirty="0" smtClean="0">
                <a:solidFill>
                  <a:schemeClr val="accent2">
                    <a:lumMod val="50000"/>
                  </a:schemeClr>
                </a:solidFill>
              </a:rPr>
              <a:t>More than 1,000 employees</a:t>
            </a:r>
            <a:endParaRPr lang="en-US" sz="1600" dirty="0">
              <a:solidFill>
                <a:schemeClr val="accent2">
                  <a:lumMod val="50000"/>
                </a:schemeClr>
              </a:solidFill>
            </a:endParaRPr>
          </a:p>
        </p:txBody>
      </p:sp>
      <p:sp>
        <p:nvSpPr>
          <p:cNvPr id="492" name="Rectangle 491"/>
          <p:cNvSpPr/>
          <p:nvPr/>
        </p:nvSpPr>
        <p:spPr>
          <a:xfrm>
            <a:off x="381000" y="5943600"/>
            <a:ext cx="304800" cy="2286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TextBox 492"/>
          <p:cNvSpPr txBox="1"/>
          <p:nvPr/>
        </p:nvSpPr>
        <p:spPr>
          <a:xfrm>
            <a:off x="685800" y="5867400"/>
            <a:ext cx="3733800" cy="338554"/>
          </a:xfrm>
          <a:prstGeom prst="rect">
            <a:avLst/>
          </a:prstGeom>
          <a:noFill/>
        </p:spPr>
        <p:txBody>
          <a:bodyPr wrap="square" rtlCol="0">
            <a:spAutoFit/>
          </a:bodyPr>
          <a:lstStyle/>
          <a:p>
            <a:r>
              <a:rPr lang="en-US" sz="1600" dirty="0" smtClean="0">
                <a:solidFill>
                  <a:schemeClr val="accent2">
                    <a:lumMod val="50000"/>
                  </a:schemeClr>
                </a:solidFill>
              </a:rPr>
              <a:t>100 - 500 employees</a:t>
            </a:r>
            <a:endParaRPr lang="en-US" sz="1600" dirty="0">
              <a:solidFill>
                <a:schemeClr val="accent2">
                  <a:lumMod val="50000"/>
                </a:schemeClr>
              </a:solidFill>
            </a:endParaRPr>
          </a:p>
        </p:txBody>
      </p:sp>
      <p:sp>
        <p:nvSpPr>
          <p:cNvPr id="494" name="Rectangle 493"/>
          <p:cNvSpPr/>
          <p:nvPr/>
        </p:nvSpPr>
        <p:spPr>
          <a:xfrm>
            <a:off x="381000" y="6400800"/>
            <a:ext cx="304800" cy="228600"/>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TextBox 494"/>
          <p:cNvSpPr txBox="1"/>
          <p:nvPr/>
        </p:nvSpPr>
        <p:spPr>
          <a:xfrm>
            <a:off x="685800" y="6324600"/>
            <a:ext cx="3733800" cy="338554"/>
          </a:xfrm>
          <a:prstGeom prst="rect">
            <a:avLst/>
          </a:prstGeom>
          <a:noFill/>
        </p:spPr>
        <p:txBody>
          <a:bodyPr wrap="square" rtlCol="0">
            <a:spAutoFit/>
          </a:bodyPr>
          <a:lstStyle/>
          <a:p>
            <a:r>
              <a:rPr lang="en-US" sz="1600" dirty="0" smtClean="0">
                <a:solidFill>
                  <a:schemeClr val="accent2">
                    <a:lumMod val="50000"/>
                  </a:schemeClr>
                </a:solidFill>
              </a:rPr>
              <a:t>Less than 100 employees</a:t>
            </a:r>
            <a:endParaRPr lang="en-US" sz="1600" dirty="0">
              <a:solidFill>
                <a:schemeClr val="accent2">
                  <a:lumMod val="50000"/>
                </a:schemeClr>
              </a:solidFill>
            </a:endParaRPr>
          </a:p>
        </p:txBody>
      </p:sp>
      <p:sp>
        <p:nvSpPr>
          <p:cNvPr id="496" name="Rectangle 1309"/>
          <p:cNvSpPr>
            <a:spLocks noChangeAspect="1" noChangeArrowheads="1"/>
          </p:cNvSpPr>
          <p:nvPr/>
        </p:nvSpPr>
        <p:spPr bwMode="auto">
          <a:xfrm>
            <a:off x="6629400" y="3489293"/>
            <a:ext cx="15361" cy="15907"/>
          </a:xfrm>
          <a:prstGeom prst="rect">
            <a:avLst/>
          </a:prstGeom>
          <a:solidFill>
            <a:schemeClr val="accent3">
              <a:lumMod val="75000"/>
            </a:schemeClr>
          </a:solidFill>
          <a:ln w="12700">
            <a:solidFill>
              <a:schemeClr val="bg2"/>
            </a:solidFill>
            <a:miter lim="800000"/>
            <a:headEnd/>
            <a:tailEnd/>
          </a:ln>
        </p:spPr>
        <p:txBody>
          <a:bodyPr wrap="none" lIns="73025" tIns="36513" rIns="73025" bIns="36513" anchor="ctr"/>
          <a:lstStyle/>
          <a:p>
            <a:pPr defTabSz="598488" eaLnBrk="0" hangingPunct="0">
              <a:spcBef>
                <a:spcPct val="50000"/>
              </a:spcBef>
            </a:pPr>
            <a:endParaRPr lang="en-US">
              <a:latin typeface="Times New Roman" pitchFamily="18" charset="0"/>
              <a:cs typeface="Times New Roman" pitchFamily="18" charset="0"/>
            </a:endParaRPr>
          </a:p>
        </p:txBody>
      </p:sp>
      <p:sp>
        <p:nvSpPr>
          <p:cNvPr id="497" name="Freeform 1364"/>
          <p:cNvSpPr>
            <a:spLocks noChangeAspect="1"/>
          </p:cNvSpPr>
          <p:nvPr/>
        </p:nvSpPr>
        <p:spPr bwMode="auto">
          <a:xfrm>
            <a:off x="4507992" y="2133598"/>
            <a:ext cx="78486" cy="85166"/>
          </a:xfrm>
          <a:custGeom>
            <a:avLst/>
            <a:gdLst>
              <a:gd name="T0" fmla="*/ 6 w 47"/>
              <a:gd name="T1" fmla="*/ 11 h 54"/>
              <a:gd name="T2" fmla="*/ 23 w 47"/>
              <a:gd name="T3" fmla="*/ 33 h 54"/>
              <a:gd name="T4" fmla="*/ 30 w 47"/>
              <a:gd name="T5" fmla="*/ 40 h 54"/>
              <a:gd name="T6" fmla="*/ 40 w 47"/>
              <a:gd name="T7" fmla="*/ 33 h 54"/>
              <a:gd name="T8" fmla="*/ 46 w 47"/>
              <a:gd name="T9" fmla="*/ 33 h 54"/>
              <a:gd name="T10" fmla="*/ 46 w 47"/>
              <a:gd name="T11" fmla="*/ 11 h 54"/>
              <a:gd name="T12" fmla="*/ 40 w 47"/>
              <a:gd name="T13" fmla="*/ 11 h 54"/>
              <a:gd name="T14" fmla="*/ 40 w 47"/>
              <a:gd name="T15" fmla="*/ 9 h 54"/>
              <a:gd name="T16" fmla="*/ 15 w 47"/>
              <a:gd name="T17" fmla="*/ 0 h 54"/>
              <a:gd name="T18" fmla="*/ 6 w 47"/>
              <a:gd name="T19" fmla="*/ 9 h 54"/>
              <a:gd name="T20" fmla="*/ 6 w 47"/>
              <a:gd name="T21" fmla="*/ 0 h 54"/>
              <a:gd name="T22" fmla="*/ 0 w 47"/>
              <a:gd name="T23" fmla="*/ 9 h 54"/>
              <a:gd name="T24" fmla="*/ 6 w 47"/>
              <a:gd name="T25" fmla="*/ 11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
              <a:gd name="T40" fmla="*/ 0 h 54"/>
              <a:gd name="T41" fmla="*/ 47 w 47"/>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 h="54">
                <a:moveTo>
                  <a:pt x="6" y="16"/>
                </a:moveTo>
                <a:lnTo>
                  <a:pt x="23" y="43"/>
                </a:lnTo>
                <a:lnTo>
                  <a:pt x="30" y="53"/>
                </a:lnTo>
                <a:lnTo>
                  <a:pt x="40" y="43"/>
                </a:lnTo>
                <a:lnTo>
                  <a:pt x="46" y="43"/>
                </a:lnTo>
                <a:lnTo>
                  <a:pt x="46" y="16"/>
                </a:lnTo>
                <a:lnTo>
                  <a:pt x="40" y="16"/>
                </a:lnTo>
                <a:lnTo>
                  <a:pt x="40" y="9"/>
                </a:lnTo>
                <a:lnTo>
                  <a:pt x="15" y="0"/>
                </a:lnTo>
                <a:lnTo>
                  <a:pt x="6" y="9"/>
                </a:lnTo>
                <a:lnTo>
                  <a:pt x="6" y="0"/>
                </a:lnTo>
                <a:lnTo>
                  <a:pt x="0" y="9"/>
                </a:lnTo>
                <a:lnTo>
                  <a:pt x="6" y="16"/>
                </a:lnTo>
              </a:path>
            </a:pathLst>
          </a:custGeom>
          <a:solidFill>
            <a:schemeClr val="bg1">
              <a:lumMod val="50000"/>
            </a:schemeClr>
          </a:solidFill>
          <a:ln w="6350" cap="rnd">
            <a:solidFill>
              <a:schemeClr val="bg1"/>
            </a:solidFill>
            <a:round/>
            <a:headEnd type="none" w="sm" len="sm"/>
            <a:tailEnd type="none" w="sm" len="sm"/>
          </a:ln>
        </p:spPr>
        <p:txBody>
          <a:bodyPr/>
          <a:lstStyle/>
          <a:p>
            <a:pPr eaLnBrk="0" hangingPunct="0"/>
            <a:endParaRPr lang="en-US"/>
          </a:p>
        </p:txBody>
      </p:sp>
      <p:sp>
        <p:nvSpPr>
          <p:cNvPr id="499" name="Freeform 1446"/>
          <p:cNvSpPr>
            <a:spLocks noChangeAspect="1"/>
          </p:cNvSpPr>
          <p:nvPr/>
        </p:nvSpPr>
        <p:spPr bwMode="auto">
          <a:xfrm>
            <a:off x="2808562" y="3302000"/>
            <a:ext cx="49924" cy="33867"/>
          </a:xfrm>
          <a:custGeom>
            <a:avLst/>
            <a:gdLst>
              <a:gd name="T0" fmla="*/ 0 w 26"/>
              <a:gd name="T1" fmla="*/ 5 h 17"/>
              <a:gd name="T2" fmla="*/ 15 w 26"/>
              <a:gd name="T3" fmla="*/ 11 h 17"/>
              <a:gd name="T4" fmla="*/ 25 w 26"/>
              <a:gd name="T5" fmla="*/ 5 h 17"/>
              <a:gd name="T6" fmla="*/ 9 w 26"/>
              <a:gd name="T7" fmla="*/ 0 h 17"/>
              <a:gd name="T8" fmla="*/ 0 w 26"/>
              <a:gd name="T9" fmla="*/ 5 h 17"/>
              <a:gd name="T10" fmla="*/ 0 60000 65536"/>
              <a:gd name="T11" fmla="*/ 0 60000 65536"/>
              <a:gd name="T12" fmla="*/ 0 60000 65536"/>
              <a:gd name="T13" fmla="*/ 0 60000 65536"/>
              <a:gd name="T14" fmla="*/ 0 60000 65536"/>
              <a:gd name="T15" fmla="*/ 0 w 26"/>
              <a:gd name="T16" fmla="*/ 0 h 17"/>
              <a:gd name="T17" fmla="*/ 26 w 26"/>
              <a:gd name="T18" fmla="*/ 17 h 17"/>
            </a:gdLst>
            <a:ahLst/>
            <a:cxnLst>
              <a:cxn ang="T10">
                <a:pos x="T0" y="T1"/>
              </a:cxn>
              <a:cxn ang="T11">
                <a:pos x="T2" y="T3"/>
              </a:cxn>
              <a:cxn ang="T12">
                <a:pos x="T4" y="T5"/>
              </a:cxn>
              <a:cxn ang="T13">
                <a:pos x="T6" y="T7"/>
              </a:cxn>
              <a:cxn ang="T14">
                <a:pos x="T8" y="T9"/>
              </a:cxn>
            </a:cxnLst>
            <a:rect l="T15" t="T16" r="T17" b="T18"/>
            <a:pathLst>
              <a:path w="26" h="17">
                <a:moveTo>
                  <a:pt x="0" y="5"/>
                </a:moveTo>
                <a:lnTo>
                  <a:pt x="15" y="16"/>
                </a:lnTo>
                <a:lnTo>
                  <a:pt x="25" y="5"/>
                </a:lnTo>
                <a:lnTo>
                  <a:pt x="9" y="0"/>
                </a:lnTo>
                <a:lnTo>
                  <a:pt x="0" y="5"/>
                </a:lnTo>
              </a:path>
            </a:pathLst>
          </a:custGeom>
          <a:solidFill>
            <a:schemeClr val="accent1">
              <a:lumMod val="75000"/>
            </a:schemeClr>
          </a:solidFill>
          <a:ln w="12700" cap="rnd">
            <a:solidFill>
              <a:schemeClr val="bg2"/>
            </a:solidFill>
            <a:round/>
            <a:headEnd type="none" w="sm" len="sm"/>
            <a:tailEnd type="none" w="sm" len="sm"/>
          </a:ln>
        </p:spPr>
        <p:txBody>
          <a:bodyPr/>
          <a:lstStyle/>
          <a:p>
            <a:pPr eaLnBrk="0" hangingPunct="0"/>
            <a:endParaRPr lang="en-US"/>
          </a:p>
        </p:txBody>
      </p:sp>
      <p:sp>
        <p:nvSpPr>
          <p:cNvPr id="451" name="TextBox 450"/>
          <p:cNvSpPr txBox="1"/>
          <p:nvPr/>
        </p:nvSpPr>
        <p:spPr>
          <a:xfrm>
            <a:off x="3886200" y="5334000"/>
            <a:ext cx="5105400" cy="1384995"/>
          </a:xfrm>
          <a:prstGeom prst="rect">
            <a:avLst/>
          </a:prstGeom>
          <a:noFill/>
        </p:spPr>
        <p:txBody>
          <a:bodyPr wrap="square" rtlCol="0">
            <a:spAutoFit/>
          </a:bodyPr>
          <a:lstStyle/>
          <a:p>
            <a:pPr>
              <a:buFont typeface="Arial" pitchFamily="34" charset="0"/>
              <a:buChar char="•"/>
            </a:pPr>
            <a:r>
              <a:rPr lang="en-US" sz="1400" dirty="0" smtClean="0">
                <a:solidFill>
                  <a:schemeClr val="accent2">
                    <a:lumMod val="50000"/>
                  </a:schemeClr>
                </a:solidFill>
              </a:rPr>
              <a:t> More than </a:t>
            </a:r>
            <a:r>
              <a:rPr lang="en-US" sz="1400" b="1" dirty="0" smtClean="0">
                <a:solidFill>
                  <a:schemeClr val="accent2">
                    <a:lumMod val="50000"/>
                  </a:schemeClr>
                </a:solidFill>
              </a:rPr>
              <a:t>100 locations world-wide participating in plant breeding </a:t>
            </a:r>
            <a:r>
              <a:rPr lang="en-US" sz="1400" dirty="0" smtClean="0">
                <a:solidFill>
                  <a:schemeClr val="accent2">
                    <a:lumMod val="50000"/>
                  </a:schemeClr>
                </a:solidFill>
              </a:rPr>
              <a:t>research for corn, oilseeds and cotton</a:t>
            </a:r>
          </a:p>
          <a:p>
            <a:pPr>
              <a:buFont typeface="Arial" pitchFamily="34" charset="0"/>
              <a:buChar char="•"/>
            </a:pPr>
            <a:r>
              <a:rPr lang="en-US" sz="1400" dirty="0" smtClean="0">
                <a:solidFill>
                  <a:schemeClr val="accent2">
                    <a:lumMod val="50000"/>
                  </a:schemeClr>
                </a:solidFill>
              </a:rPr>
              <a:t> Over </a:t>
            </a:r>
            <a:r>
              <a:rPr lang="en-US" sz="1400" b="1" dirty="0" smtClean="0">
                <a:solidFill>
                  <a:schemeClr val="accent2">
                    <a:lumMod val="50000"/>
                  </a:schemeClr>
                </a:solidFill>
              </a:rPr>
              <a:t>50 locations world-wide devoted to vegetable research </a:t>
            </a:r>
            <a:r>
              <a:rPr lang="en-US" sz="1400" dirty="0" smtClean="0">
                <a:solidFill>
                  <a:schemeClr val="accent2">
                    <a:lumMod val="50000"/>
                  </a:schemeClr>
                </a:solidFill>
              </a:rPr>
              <a:t>in field and protected-culture</a:t>
            </a:r>
          </a:p>
          <a:p>
            <a:pPr>
              <a:buFont typeface="Arial" pitchFamily="34" charset="0"/>
              <a:buChar char="•"/>
            </a:pPr>
            <a:r>
              <a:rPr lang="en-US" sz="1400" dirty="0" smtClean="0">
                <a:solidFill>
                  <a:schemeClr val="accent2">
                    <a:lumMod val="50000"/>
                  </a:schemeClr>
                </a:solidFill>
              </a:rPr>
              <a:t> More than </a:t>
            </a:r>
            <a:r>
              <a:rPr lang="en-US" sz="1400" b="1" dirty="0" smtClean="0">
                <a:solidFill>
                  <a:schemeClr val="accent2">
                    <a:lumMod val="50000"/>
                  </a:schemeClr>
                </a:solidFill>
              </a:rPr>
              <a:t>180 locations world-wide supporting biotechnology </a:t>
            </a:r>
            <a:r>
              <a:rPr lang="en-US" sz="1400" dirty="0" smtClean="0">
                <a:solidFill>
                  <a:schemeClr val="accent2">
                    <a:lumMod val="50000"/>
                  </a:schemeClr>
                </a:solidFill>
              </a:rPr>
              <a:t>research for corn, oilseeds and cotton</a:t>
            </a:r>
            <a:endParaRPr lang="en-US" sz="1400" dirty="0">
              <a:solidFill>
                <a:schemeClr val="accent2">
                  <a:lumMod val="50000"/>
                </a:schemeClr>
              </a:solidFill>
            </a:endParaRPr>
          </a:p>
        </p:txBody>
      </p:sp>
      <p:sp>
        <p:nvSpPr>
          <p:cNvPr id="452" name="TextBox 451"/>
          <p:cNvSpPr txBox="1"/>
          <p:nvPr/>
        </p:nvSpPr>
        <p:spPr>
          <a:xfrm>
            <a:off x="152400" y="304800"/>
            <a:ext cx="5334000" cy="523220"/>
          </a:xfrm>
          <a:prstGeom prst="rect">
            <a:avLst/>
          </a:prstGeom>
          <a:noFill/>
        </p:spPr>
        <p:txBody>
          <a:bodyPr wrap="square" rtlCol="0">
            <a:spAutoFit/>
          </a:bodyPr>
          <a:lstStyle/>
          <a:p>
            <a:r>
              <a:rPr lang="en-US" sz="2800" b="1" dirty="0" smtClean="0">
                <a:solidFill>
                  <a:schemeClr val="accent3">
                    <a:lumMod val="50000"/>
                  </a:schemeClr>
                </a:solidFill>
              </a:rPr>
              <a:t>Monsanto’s Locations at a Glance</a:t>
            </a:r>
            <a:endParaRPr lang="en-US" sz="2800" b="1" dirty="0">
              <a:solidFill>
                <a:schemeClr val="accent3">
                  <a:lumMod val="50000"/>
                </a:schemeClr>
              </a:solidFill>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PIPELINE MASTER TEMPLATE-11-11-0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PIPELINE MASTER TEMPLATE-12-16-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PIPELINE MASTER TEMPLATE-11-11-0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3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845782665F06744B008719E3753E795" ma:contentTypeVersion="1" ma:contentTypeDescription="Create a new document." ma:contentTypeScope="" ma:versionID="c22e967ac807a979bc5662a849a88796">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9AD02D4E-B1B3-4722-984D-B2FED00BC36D}">
  <ds:schemaRefs>
    <ds:schemaRef ds:uri="http://schemas.microsoft.com/office/2006/metadata/properties"/>
    <ds:schemaRef ds:uri="http://schemas.microsoft.com/sharepoint/v3"/>
  </ds:schemaRefs>
</ds:datastoreItem>
</file>

<file path=customXml/itemProps2.xml><?xml version="1.0" encoding="utf-8"?>
<ds:datastoreItem xmlns:ds="http://schemas.openxmlformats.org/officeDocument/2006/customXml" ds:itemID="{9428A569-91A6-4C1D-902B-1C2A2DD779A9}">
  <ds:schemaRefs>
    <ds:schemaRef ds:uri="http://schemas.microsoft.com/sharepoint/v3/contenttype/forms"/>
  </ds:schemaRefs>
</ds:datastoreItem>
</file>

<file path=customXml/itemProps3.xml><?xml version="1.0" encoding="utf-8"?>
<ds:datastoreItem xmlns:ds="http://schemas.openxmlformats.org/officeDocument/2006/customXml" ds:itemID="{33814290-AB3B-4B26-9F5E-7F40CD1930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411</TotalTime>
  <Words>885</Words>
  <Application>Microsoft Office PowerPoint</Application>
  <PresentationFormat>On-screen Show (4:3)</PresentationFormat>
  <Paragraphs>118</Paragraphs>
  <Slides>12</Slides>
  <Notes>3</Notes>
  <HiddenSlides>0</HiddenSlides>
  <MMClips>0</MMClips>
  <ScaleCrop>false</ScaleCrop>
  <HeadingPairs>
    <vt:vector size="4" baseType="variant">
      <vt:variant>
        <vt:lpstr>Theme</vt:lpstr>
      </vt:variant>
      <vt:variant>
        <vt:i4>12</vt:i4>
      </vt:variant>
      <vt:variant>
        <vt:lpstr>Slide Titles</vt:lpstr>
      </vt:variant>
      <vt:variant>
        <vt:i4>12</vt:i4>
      </vt:variant>
    </vt:vector>
  </HeadingPairs>
  <TitlesOfParts>
    <vt:vector size="24" baseType="lpstr">
      <vt:lpstr>PIPELINE MASTER TEMPLATE-11-11-09</vt:lpstr>
      <vt:lpstr>1_Office Theme</vt:lpstr>
      <vt:lpstr>1_PIPELINE MASTER TEMPLATE-11-11-09</vt:lpstr>
      <vt:lpstr>2_Office Theme</vt:lpstr>
      <vt:lpstr>3_Office Theme</vt:lpstr>
      <vt:lpstr>4_Office Theme</vt:lpstr>
      <vt:lpstr>5_Office Theme</vt:lpstr>
      <vt:lpstr>31_Office Theme</vt:lpstr>
      <vt:lpstr>6_Office Theme</vt:lpstr>
      <vt:lpstr>7_Office Theme</vt:lpstr>
      <vt:lpstr>PIPELINE MASTER TEMPLATE-12-16-10</vt:lpstr>
      <vt:lpstr>Office Theme</vt:lpstr>
      <vt:lpstr>Monsanto’s Emerging Leaders in Science Program</vt:lpstr>
      <vt:lpstr>Monsanto’s Technology Organization</vt:lpstr>
      <vt:lpstr>Emerging Leader in Science Program (ELS)</vt:lpstr>
      <vt:lpstr>Who are we looking for? We are looking for top scientific talent who are PhD or Post-Doctoral graduates educated in one of the following or closely related discipline </vt:lpstr>
      <vt:lpstr>How do I apply for the ELS program?</vt:lpstr>
      <vt:lpstr>Slide 6</vt:lpstr>
      <vt:lpstr>Slide 7</vt:lpstr>
      <vt:lpstr>Monsanto Company at a Glance</vt:lpstr>
      <vt:lpstr>Slide 9</vt:lpstr>
      <vt:lpstr>Why Monsanto?</vt:lpstr>
      <vt:lpstr>Monsanto as a Great Place to Work</vt:lpstr>
      <vt:lpstr>How to find other career opportunities at Monsanto?</vt:lpstr>
    </vt:vector>
  </TitlesOfParts>
  <Company>Monsanto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cakauf</dc:creator>
  <cp:lastModifiedBy>SKATRUD, PAUL L </cp:lastModifiedBy>
  <cp:revision>25</cp:revision>
  <dcterms:created xsi:type="dcterms:W3CDTF">2010-01-21T23:23:48Z</dcterms:created>
  <dcterms:modified xsi:type="dcterms:W3CDTF">2011-11-15T23:07:20Z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0x0101002845782665F06744B008719E3753E795</vt:lpwstr>
  </property>
</Properties>
</file>