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87122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0DF"/>
    <a:srgbClr val="262626"/>
    <a:srgbClr val="CFB991"/>
    <a:srgbClr val="B28B1A"/>
    <a:srgbClr val="4472C4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>
        <p:scale>
          <a:sx n="127" d="100"/>
          <a:sy n="127" d="100"/>
        </p:scale>
        <p:origin x="616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C7D3B98-2D0C-7711-F134-B411277728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C5DE60C-A08A-7C9D-1231-470336C680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E5A2B-7831-48C1-8398-9FF4666F80E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2B8A2DC-CA03-C383-297E-75590A079C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15DA12D-1FC2-5A64-0BE4-53964BAC63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B351E-32F4-47CC-8A3D-61FB0CA915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54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E483A9B7-1D56-00CD-E2B9-F9E06BD0247D}"/>
              </a:ext>
            </a:extLst>
          </p:cNvPr>
          <p:cNvSpPr/>
          <p:nvPr userDrawn="1"/>
        </p:nvSpPr>
        <p:spPr>
          <a:xfrm rot="5400000">
            <a:off x="235028" y="-235026"/>
            <a:ext cx="3591948" cy="4062001"/>
          </a:xfrm>
          <a:prstGeom prst="rtTriangle">
            <a:avLst/>
          </a:prstGeom>
          <a:solidFill>
            <a:srgbClr val="DF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497931E3-6C61-7F21-7EFE-5420F540B2A9}"/>
              </a:ext>
            </a:extLst>
          </p:cNvPr>
          <p:cNvSpPr/>
          <p:nvPr userDrawn="1"/>
        </p:nvSpPr>
        <p:spPr>
          <a:xfrm rot="5400000">
            <a:off x="205742" y="-205738"/>
            <a:ext cx="3459482" cy="3870960"/>
          </a:xfrm>
          <a:prstGeom prst="rtTriangle">
            <a:avLst/>
          </a:pr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492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66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34669" y="649111"/>
            <a:ext cx="1878568" cy="1033215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649111"/>
            <a:ext cx="5526802" cy="1033215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7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26" y="3039537"/>
            <a:ext cx="7514273" cy="5071532"/>
          </a:xfrm>
        </p:spPr>
        <p:txBody>
          <a:bodyPr anchor="b"/>
          <a:lstStyle>
            <a:lvl1pPr>
              <a:defRPr sz="571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426" y="8159048"/>
            <a:ext cx="7514273" cy="2666999"/>
          </a:xfrm>
        </p:spPr>
        <p:txBody>
          <a:bodyPr/>
          <a:lstStyle>
            <a:lvl1pPr marL="0" indent="0">
              <a:buNone/>
              <a:defRPr sz="2287">
                <a:solidFill>
                  <a:schemeClr val="tx1"/>
                </a:solidFill>
              </a:defRPr>
            </a:lvl1pPr>
            <a:lvl2pPr marL="435620" indent="0">
              <a:buNone/>
              <a:defRPr sz="1906">
                <a:solidFill>
                  <a:schemeClr val="tx1">
                    <a:tint val="75000"/>
                  </a:schemeClr>
                </a:solidFill>
              </a:defRPr>
            </a:lvl2pPr>
            <a:lvl3pPr marL="871240" indent="0">
              <a:buNone/>
              <a:defRPr sz="1715">
                <a:solidFill>
                  <a:schemeClr val="tx1">
                    <a:tint val="75000"/>
                  </a:schemeClr>
                </a:solidFill>
              </a:defRPr>
            </a:lvl3pPr>
            <a:lvl4pPr marL="130686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174248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17810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261372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04934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348496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46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3245556"/>
            <a:ext cx="3702685" cy="77357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551" y="3245556"/>
            <a:ext cx="3702685" cy="77357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45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98" y="649114"/>
            <a:ext cx="7514273" cy="235655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00" y="2988734"/>
            <a:ext cx="3685668" cy="1464732"/>
          </a:xfrm>
        </p:spPr>
        <p:txBody>
          <a:bodyPr anchor="b"/>
          <a:lstStyle>
            <a:lvl1pPr marL="0" indent="0">
              <a:buNone/>
              <a:defRPr sz="2287" b="1"/>
            </a:lvl1pPr>
            <a:lvl2pPr marL="435620" indent="0">
              <a:buNone/>
              <a:defRPr sz="1906" b="1"/>
            </a:lvl2pPr>
            <a:lvl3pPr marL="871240" indent="0">
              <a:buNone/>
              <a:defRPr sz="1715" b="1"/>
            </a:lvl3pPr>
            <a:lvl4pPr marL="1306860" indent="0">
              <a:buNone/>
              <a:defRPr sz="1524" b="1"/>
            </a:lvl4pPr>
            <a:lvl5pPr marL="1742481" indent="0">
              <a:buNone/>
              <a:defRPr sz="1524" b="1"/>
            </a:lvl5pPr>
            <a:lvl6pPr marL="2178101" indent="0">
              <a:buNone/>
              <a:defRPr sz="1524" b="1"/>
            </a:lvl6pPr>
            <a:lvl7pPr marL="2613721" indent="0">
              <a:buNone/>
              <a:defRPr sz="1524" b="1"/>
            </a:lvl7pPr>
            <a:lvl8pPr marL="3049341" indent="0">
              <a:buNone/>
              <a:defRPr sz="1524" b="1"/>
            </a:lvl8pPr>
            <a:lvl9pPr marL="3484961" indent="0">
              <a:buNone/>
              <a:defRPr sz="152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100" y="4453467"/>
            <a:ext cx="3685668" cy="65503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552" y="2988734"/>
            <a:ext cx="3703820" cy="1464732"/>
          </a:xfrm>
        </p:spPr>
        <p:txBody>
          <a:bodyPr anchor="b"/>
          <a:lstStyle>
            <a:lvl1pPr marL="0" indent="0">
              <a:buNone/>
              <a:defRPr sz="2287" b="1"/>
            </a:lvl1pPr>
            <a:lvl2pPr marL="435620" indent="0">
              <a:buNone/>
              <a:defRPr sz="1906" b="1"/>
            </a:lvl2pPr>
            <a:lvl3pPr marL="871240" indent="0">
              <a:buNone/>
              <a:defRPr sz="1715" b="1"/>
            </a:lvl3pPr>
            <a:lvl4pPr marL="1306860" indent="0">
              <a:buNone/>
              <a:defRPr sz="1524" b="1"/>
            </a:lvl4pPr>
            <a:lvl5pPr marL="1742481" indent="0">
              <a:buNone/>
              <a:defRPr sz="1524" b="1"/>
            </a:lvl5pPr>
            <a:lvl6pPr marL="2178101" indent="0">
              <a:buNone/>
              <a:defRPr sz="1524" b="1"/>
            </a:lvl6pPr>
            <a:lvl7pPr marL="2613721" indent="0">
              <a:buNone/>
              <a:defRPr sz="1524" b="1"/>
            </a:lvl7pPr>
            <a:lvl8pPr marL="3049341" indent="0">
              <a:buNone/>
              <a:defRPr sz="1524" b="1"/>
            </a:lvl8pPr>
            <a:lvl9pPr marL="3484961" indent="0">
              <a:buNone/>
              <a:defRPr sz="152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552" y="4453467"/>
            <a:ext cx="3703820" cy="65503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68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87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99" y="812800"/>
            <a:ext cx="2809911" cy="2844800"/>
          </a:xfrm>
        </p:spPr>
        <p:txBody>
          <a:bodyPr anchor="b"/>
          <a:lstStyle>
            <a:lvl1pPr>
              <a:defRPr sz="304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820" y="1755425"/>
            <a:ext cx="4410551" cy="8664222"/>
          </a:xfrm>
        </p:spPr>
        <p:txBody>
          <a:bodyPr/>
          <a:lstStyle>
            <a:lvl1pPr>
              <a:defRPr sz="3049"/>
            </a:lvl1pPr>
            <a:lvl2pPr>
              <a:defRPr sz="2668"/>
            </a:lvl2pPr>
            <a:lvl3pPr>
              <a:defRPr sz="2287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99" y="3657600"/>
            <a:ext cx="2809911" cy="6776156"/>
          </a:xfrm>
        </p:spPr>
        <p:txBody>
          <a:bodyPr/>
          <a:lstStyle>
            <a:lvl1pPr marL="0" indent="0">
              <a:buNone/>
              <a:defRPr sz="1524"/>
            </a:lvl1pPr>
            <a:lvl2pPr marL="435620" indent="0">
              <a:buNone/>
              <a:defRPr sz="1334"/>
            </a:lvl2pPr>
            <a:lvl3pPr marL="871240" indent="0">
              <a:buNone/>
              <a:defRPr sz="1143"/>
            </a:lvl3pPr>
            <a:lvl4pPr marL="1306860" indent="0">
              <a:buNone/>
              <a:defRPr sz="953"/>
            </a:lvl4pPr>
            <a:lvl5pPr marL="1742481" indent="0">
              <a:buNone/>
              <a:defRPr sz="953"/>
            </a:lvl5pPr>
            <a:lvl6pPr marL="2178101" indent="0">
              <a:buNone/>
              <a:defRPr sz="953"/>
            </a:lvl6pPr>
            <a:lvl7pPr marL="2613721" indent="0">
              <a:buNone/>
              <a:defRPr sz="953"/>
            </a:lvl7pPr>
            <a:lvl8pPr marL="3049341" indent="0">
              <a:buNone/>
              <a:defRPr sz="953"/>
            </a:lvl8pPr>
            <a:lvl9pPr marL="3484961" indent="0">
              <a:buNone/>
              <a:defRPr sz="95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67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99" y="812800"/>
            <a:ext cx="2809911" cy="2844800"/>
          </a:xfrm>
        </p:spPr>
        <p:txBody>
          <a:bodyPr anchor="b"/>
          <a:lstStyle>
            <a:lvl1pPr>
              <a:defRPr sz="304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03820" y="1755425"/>
            <a:ext cx="4410551" cy="8664222"/>
          </a:xfrm>
        </p:spPr>
        <p:txBody>
          <a:bodyPr anchor="t"/>
          <a:lstStyle>
            <a:lvl1pPr marL="0" indent="0">
              <a:buNone/>
              <a:defRPr sz="3049"/>
            </a:lvl1pPr>
            <a:lvl2pPr marL="435620" indent="0">
              <a:buNone/>
              <a:defRPr sz="2668"/>
            </a:lvl2pPr>
            <a:lvl3pPr marL="871240" indent="0">
              <a:buNone/>
              <a:defRPr sz="2287"/>
            </a:lvl3pPr>
            <a:lvl4pPr marL="1306860" indent="0">
              <a:buNone/>
              <a:defRPr sz="1906"/>
            </a:lvl4pPr>
            <a:lvl5pPr marL="1742481" indent="0">
              <a:buNone/>
              <a:defRPr sz="1906"/>
            </a:lvl5pPr>
            <a:lvl6pPr marL="2178101" indent="0">
              <a:buNone/>
              <a:defRPr sz="1906"/>
            </a:lvl6pPr>
            <a:lvl7pPr marL="2613721" indent="0">
              <a:buNone/>
              <a:defRPr sz="1906"/>
            </a:lvl7pPr>
            <a:lvl8pPr marL="3049341" indent="0">
              <a:buNone/>
              <a:defRPr sz="1906"/>
            </a:lvl8pPr>
            <a:lvl9pPr marL="3484961" indent="0">
              <a:buNone/>
              <a:defRPr sz="190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99" y="3657600"/>
            <a:ext cx="2809911" cy="6776156"/>
          </a:xfrm>
        </p:spPr>
        <p:txBody>
          <a:bodyPr/>
          <a:lstStyle>
            <a:lvl1pPr marL="0" indent="0">
              <a:buNone/>
              <a:defRPr sz="1524"/>
            </a:lvl1pPr>
            <a:lvl2pPr marL="435620" indent="0">
              <a:buNone/>
              <a:defRPr sz="1334"/>
            </a:lvl2pPr>
            <a:lvl3pPr marL="871240" indent="0">
              <a:buNone/>
              <a:defRPr sz="1143"/>
            </a:lvl3pPr>
            <a:lvl4pPr marL="1306860" indent="0">
              <a:buNone/>
              <a:defRPr sz="953"/>
            </a:lvl4pPr>
            <a:lvl5pPr marL="1742481" indent="0">
              <a:buNone/>
              <a:defRPr sz="953"/>
            </a:lvl5pPr>
            <a:lvl6pPr marL="2178101" indent="0">
              <a:buNone/>
              <a:defRPr sz="953"/>
            </a:lvl6pPr>
            <a:lvl7pPr marL="2613721" indent="0">
              <a:buNone/>
              <a:defRPr sz="953"/>
            </a:lvl7pPr>
            <a:lvl8pPr marL="3049341" indent="0">
              <a:buNone/>
              <a:defRPr sz="953"/>
            </a:lvl8pPr>
            <a:lvl9pPr marL="3484961" indent="0">
              <a:buNone/>
              <a:defRPr sz="95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12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649114"/>
            <a:ext cx="7514273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3245556"/>
            <a:ext cx="7514273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11300181"/>
            <a:ext cx="196024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3D72-4EB2-4EBF-8697-9CC025DB98B1}" type="datetimeFigureOut">
              <a:rPr lang="zh-TW" altLang="en-US" smtClean="0"/>
              <a:t>2023/4/5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5916" y="11300181"/>
            <a:ext cx="2940368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52991" y="11300181"/>
            <a:ext cx="196024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69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71240" rtl="0" eaLnBrk="1" latinLnBrk="0" hangingPunct="1">
        <a:lnSpc>
          <a:spcPct val="90000"/>
        </a:lnSpc>
        <a:spcBef>
          <a:spcPct val="0"/>
        </a:spcBef>
        <a:buNone/>
        <a:defRPr sz="41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810" indent="-217810" algn="l" defTabSz="871240" rtl="0" eaLnBrk="1" latinLnBrk="0" hangingPunct="1">
        <a:lnSpc>
          <a:spcPct val="90000"/>
        </a:lnSpc>
        <a:spcBef>
          <a:spcPts val="953"/>
        </a:spcBef>
        <a:buFont typeface="Arial" panose="020B0604020202020204" pitchFamily="34" charset="0"/>
        <a:buChar char="•"/>
        <a:defRPr sz="2668" kern="1200">
          <a:solidFill>
            <a:schemeClr val="tx1"/>
          </a:solidFill>
          <a:latin typeface="+mn-lt"/>
          <a:ea typeface="+mn-ea"/>
          <a:cs typeface="+mn-cs"/>
        </a:defRPr>
      </a:lvl1pPr>
      <a:lvl2pPr marL="653430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2287" kern="1200">
          <a:solidFill>
            <a:schemeClr val="tx1"/>
          </a:solidFill>
          <a:latin typeface="+mn-lt"/>
          <a:ea typeface="+mn-ea"/>
          <a:cs typeface="+mn-cs"/>
        </a:defRPr>
      </a:lvl2pPr>
      <a:lvl3pPr marL="1089050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3pPr>
      <a:lvl4pPr marL="152467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96029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39591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83153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26715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70277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1pPr>
      <a:lvl2pPr marL="435620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2pPr>
      <a:lvl3pPr marL="871240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3pPr>
      <a:lvl4pPr marL="1306860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742481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178101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613721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049341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484961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D83817D0-B66E-2DB2-CC9B-0C7BC6966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4"/>
          <a:stretch/>
        </p:blipFill>
        <p:spPr>
          <a:xfrm>
            <a:off x="2363" y="7151264"/>
            <a:ext cx="1914264" cy="1369730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ADF72C51-E639-186F-7602-336FAFD3A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/>
          <a:stretch/>
        </p:blipFill>
        <p:spPr bwMode="auto">
          <a:xfrm>
            <a:off x="15765" y="3813093"/>
            <a:ext cx="1818513" cy="13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EBF9B0-5264-58E2-7204-FBC444247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5" t="10573" r="9972"/>
          <a:stretch/>
        </p:blipFill>
        <p:spPr bwMode="auto">
          <a:xfrm flipH="1">
            <a:off x="2363" y="5361943"/>
            <a:ext cx="1905867" cy="16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B8AAF54-6F1F-9556-D052-5AB96B33506C}"/>
              </a:ext>
            </a:extLst>
          </p:cNvPr>
          <p:cNvSpPr txBox="1"/>
          <p:nvPr/>
        </p:nvSpPr>
        <p:spPr>
          <a:xfrm>
            <a:off x="0" y="-173424"/>
            <a:ext cx="334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NanoV</a:t>
            </a:r>
            <a:endParaRPr lang="zh-TW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833EA81-92A0-00D7-D764-2DEBAD2509F5}"/>
              </a:ext>
            </a:extLst>
          </p:cNvPr>
          <p:cNvSpPr txBox="1"/>
          <p:nvPr/>
        </p:nvSpPr>
        <p:spPr>
          <a:xfrm>
            <a:off x="15766" y="499238"/>
            <a:ext cx="484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NanoVisions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D716A66-0410-92AB-0F1C-C7558A60663D}"/>
              </a:ext>
            </a:extLst>
          </p:cNvPr>
          <p:cNvSpPr txBox="1"/>
          <p:nvPr/>
        </p:nvSpPr>
        <p:spPr>
          <a:xfrm>
            <a:off x="3652345" y="135720"/>
            <a:ext cx="4840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>
                <a:solidFill>
                  <a:srgbClr val="DFE0DF"/>
                </a:solidFill>
                <a:latin typeface="Eras Bold ITC" panose="020B0907030504020204" pitchFamily="34" charset="0"/>
              </a:rPr>
              <a:t>CALL FOR</a:t>
            </a:r>
          </a:p>
          <a:p>
            <a:pPr algn="ctr"/>
            <a:r>
              <a:rPr lang="en-US" altLang="zh-TW" sz="7200" dirty="0">
                <a:solidFill>
                  <a:srgbClr val="DFE0DF"/>
                </a:solidFill>
                <a:latin typeface="Eras Bold ITC" panose="020B0907030504020204" pitchFamily="34" charset="0"/>
              </a:rPr>
              <a:t>PAPERS</a:t>
            </a:r>
            <a:endParaRPr lang="zh-TW" altLang="en-US" sz="7200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B6E8C17-D098-2362-274C-706F2DFF0B1C}"/>
              </a:ext>
            </a:extLst>
          </p:cNvPr>
          <p:cNvSpPr txBox="1"/>
          <p:nvPr/>
        </p:nvSpPr>
        <p:spPr>
          <a:xfrm>
            <a:off x="3652344" y="2361455"/>
            <a:ext cx="4840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April 26, 2023</a:t>
            </a:r>
            <a:endParaRPr lang="zh-TW" altLang="en-US" sz="2000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44897E6-9255-E958-839E-21526D6620C7}"/>
              </a:ext>
            </a:extLst>
          </p:cNvPr>
          <p:cNvSpPr txBox="1"/>
          <p:nvPr/>
        </p:nvSpPr>
        <p:spPr>
          <a:xfrm>
            <a:off x="1411134" y="2931339"/>
            <a:ext cx="7291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>
                <a:solidFill>
                  <a:srgbClr val="DFE0DF"/>
                </a:solidFill>
                <a:latin typeface="Eras Bold ITC" panose="020B0907030504020204" pitchFamily="34" charset="0"/>
              </a:rPr>
              <a:t>NanoV is a conference that will bring together researchers with a focus on nano-materials,</a:t>
            </a:r>
            <a:r>
              <a:rPr lang="zh-TW" altLang="en-US" dirty="0">
                <a:solidFill>
                  <a:srgbClr val="DFE0DF"/>
                </a:solidFill>
                <a:latin typeface="Eras Bold ITC" panose="020B0907030504020204" pitchFamily="34" charset="0"/>
              </a:rPr>
              <a:t> </a:t>
            </a:r>
            <a:r>
              <a:rPr lang="en-US" altLang="zh-TW" dirty="0">
                <a:solidFill>
                  <a:srgbClr val="DFE0DF"/>
                </a:solidFill>
                <a:latin typeface="Eras Bold ITC" panose="020B0907030504020204" pitchFamily="34" charset="0"/>
              </a:rPr>
              <a:t>devices and characterization to showcase their work and to stimulate collaborations</a:t>
            </a:r>
            <a:endParaRPr lang="zh-TW" altLang="en-US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F4AA3AC-149A-BC9B-89C9-667F33A336F5}"/>
              </a:ext>
            </a:extLst>
          </p:cNvPr>
          <p:cNvCxnSpPr>
            <a:cxnSpLocks/>
          </p:cNvCxnSpPr>
          <p:nvPr/>
        </p:nvCxnSpPr>
        <p:spPr>
          <a:xfrm>
            <a:off x="3925613" y="2871924"/>
            <a:ext cx="4330262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CFB991"/>
                </a:gs>
                <a:gs pos="100000">
                  <a:srgbClr val="DFE0D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35369E2F-FA6C-14CD-621E-B06A0646AC9E}"/>
              </a:ext>
            </a:extLst>
          </p:cNvPr>
          <p:cNvCxnSpPr>
            <a:cxnSpLocks/>
          </p:cNvCxnSpPr>
          <p:nvPr/>
        </p:nvCxnSpPr>
        <p:spPr>
          <a:xfrm flipV="1">
            <a:off x="2049515" y="3978166"/>
            <a:ext cx="0" cy="5904196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CFB991"/>
                </a:gs>
                <a:gs pos="100000">
                  <a:srgbClr val="DFE0D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33DDD36-E841-F324-917D-BA74A4DB3712}"/>
              </a:ext>
            </a:extLst>
          </p:cNvPr>
          <p:cNvSpPr txBox="1"/>
          <p:nvPr/>
        </p:nvSpPr>
        <p:spPr>
          <a:xfrm>
            <a:off x="2159877" y="3881826"/>
            <a:ext cx="364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>
                <a:solidFill>
                  <a:srgbClr val="CFB991"/>
                </a:solidFill>
                <a:latin typeface="Eras Bold ITC" panose="020B0907030504020204" pitchFamily="34" charset="0"/>
              </a:rPr>
              <a:t>09:00AM – 11:30AM</a:t>
            </a:r>
            <a:endParaRPr lang="zh-TW" altLang="en-US" sz="2400" dirty="0">
              <a:solidFill>
                <a:srgbClr val="CFB99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E35EF0D-5C58-D60B-F278-EBBE77E56753}"/>
              </a:ext>
            </a:extLst>
          </p:cNvPr>
          <p:cNvSpPr txBox="1"/>
          <p:nvPr/>
        </p:nvSpPr>
        <p:spPr>
          <a:xfrm>
            <a:off x="2159877" y="4974750"/>
            <a:ext cx="364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>
                <a:solidFill>
                  <a:srgbClr val="CFB991"/>
                </a:solidFill>
                <a:latin typeface="Eras Bold ITC" panose="020B0907030504020204" pitchFamily="34" charset="0"/>
              </a:rPr>
              <a:t>11:30AM – 1:00PM</a:t>
            </a:r>
            <a:endParaRPr lang="zh-TW" altLang="en-US" sz="2400" dirty="0">
              <a:solidFill>
                <a:srgbClr val="CFB991"/>
              </a:solidFill>
              <a:latin typeface="Eras Bold ITC" panose="020B0907030504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F5E8D63-5A39-48FD-0AED-ABE0078E6BCE}"/>
              </a:ext>
            </a:extLst>
          </p:cNvPr>
          <p:cNvSpPr txBox="1"/>
          <p:nvPr/>
        </p:nvSpPr>
        <p:spPr>
          <a:xfrm>
            <a:off x="2159877" y="6425714"/>
            <a:ext cx="364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>
                <a:solidFill>
                  <a:srgbClr val="CFB991"/>
                </a:solidFill>
                <a:latin typeface="Eras Bold ITC" panose="020B0907030504020204" pitchFamily="34" charset="0"/>
              </a:rPr>
              <a:t>1:00PM – 2:00PM</a:t>
            </a:r>
            <a:endParaRPr lang="zh-TW" altLang="en-US" sz="2400" dirty="0">
              <a:solidFill>
                <a:srgbClr val="CFB991"/>
              </a:solidFill>
              <a:latin typeface="Eras Bold ITC" panose="020B0907030504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BB2ED88-0197-A4FF-D25A-5B26A0820F14}"/>
              </a:ext>
            </a:extLst>
          </p:cNvPr>
          <p:cNvSpPr txBox="1"/>
          <p:nvPr/>
        </p:nvSpPr>
        <p:spPr>
          <a:xfrm>
            <a:off x="2148925" y="7412353"/>
            <a:ext cx="364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>
                <a:solidFill>
                  <a:srgbClr val="CFB991"/>
                </a:solidFill>
                <a:latin typeface="Eras Bold ITC" panose="020B0907030504020204" pitchFamily="34" charset="0"/>
              </a:rPr>
              <a:t>2:00PM – 4:00PM</a:t>
            </a:r>
            <a:endParaRPr lang="zh-TW" altLang="en-US" sz="2400" dirty="0">
              <a:solidFill>
                <a:srgbClr val="CFB991"/>
              </a:solidFill>
              <a:latin typeface="Eras Bold ITC" panose="020B0907030504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69BABA8-EBE7-5931-5A3E-185CEF095F0B}"/>
              </a:ext>
            </a:extLst>
          </p:cNvPr>
          <p:cNvSpPr txBox="1"/>
          <p:nvPr/>
        </p:nvSpPr>
        <p:spPr>
          <a:xfrm>
            <a:off x="2159877" y="4405630"/>
            <a:ext cx="7115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Research talks at </a:t>
            </a:r>
            <a:r>
              <a:rPr lang="en-US" altLang="zh-TW" sz="2000" u="sng" dirty="0">
                <a:solidFill>
                  <a:srgbClr val="DFE0DF"/>
                </a:solidFill>
                <a:latin typeface="Eras Bold ITC" panose="020B0907030504020204" pitchFamily="34" charset="0"/>
              </a:rPr>
              <a:t>BRK1001</a:t>
            </a:r>
            <a:endParaRPr lang="zh-TW" altLang="en-US" sz="2000" u="sng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81CEE61-6917-C63B-A35E-E61E420DA36E}"/>
              </a:ext>
            </a:extLst>
          </p:cNvPr>
          <p:cNvSpPr txBox="1"/>
          <p:nvPr/>
        </p:nvSpPr>
        <p:spPr>
          <a:xfrm>
            <a:off x="2159878" y="5432891"/>
            <a:ext cx="654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Lunch with professors &amp; BNC research and engineering staff at </a:t>
            </a:r>
            <a:r>
              <a:rPr lang="en-US" altLang="zh-TW" sz="2000" u="sng" dirty="0">
                <a:solidFill>
                  <a:srgbClr val="DFE0DF"/>
                </a:solidFill>
                <a:latin typeface="Eras Bold ITC" panose="020B0907030504020204" pitchFamily="34" charset="0"/>
              </a:rPr>
              <a:t>Birck Atrium</a:t>
            </a:r>
            <a:endParaRPr lang="zh-TW" altLang="en-US" sz="2000" u="sng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60F2B95-DBEE-167B-B8CC-FB5C6A6F8FFB}"/>
              </a:ext>
            </a:extLst>
          </p:cNvPr>
          <p:cNvSpPr txBox="1"/>
          <p:nvPr/>
        </p:nvSpPr>
        <p:spPr>
          <a:xfrm>
            <a:off x="2159877" y="6887379"/>
            <a:ext cx="7115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Distinguished lecture at </a:t>
            </a:r>
            <a:r>
              <a:rPr lang="en-US" altLang="zh-TW" sz="2000" u="sng" dirty="0">
                <a:solidFill>
                  <a:srgbClr val="DFE0DF"/>
                </a:solidFill>
                <a:latin typeface="Eras Bold ITC" panose="020B0907030504020204" pitchFamily="34" charset="0"/>
              </a:rPr>
              <a:t>BRK1001</a:t>
            </a:r>
            <a:endParaRPr lang="zh-TW" altLang="en-US" sz="2000" u="sng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51578B74-7D2E-6770-3819-58E26D264BB9}"/>
              </a:ext>
            </a:extLst>
          </p:cNvPr>
          <p:cNvSpPr/>
          <p:nvPr/>
        </p:nvSpPr>
        <p:spPr>
          <a:xfrm rot="10800000">
            <a:off x="1215971" y="3798919"/>
            <a:ext cx="646331" cy="646331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直角三角形 30">
            <a:extLst>
              <a:ext uri="{FF2B5EF4-FFF2-40B4-BE49-F238E27FC236}">
                <a16:creationId xmlns:a16="http://schemas.microsoft.com/office/drawing/2014/main" id="{BC41398E-E795-3EE9-EDE4-35C2521C8BE1}"/>
              </a:ext>
            </a:extLst>
          </p:cNvPr>
          <p:cNvSpPr/>
          <p:nvPr/>
        </p:nvSpPr>
        <p:spPr>
          <a:xfrm>
            <a:off x="-811" y="6664470"/>
            <a:ext cx="430714" cy="430714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8" name="Picture 14" descr="Birck Nanotechnology Center - Purdue University">
            <a:extLst>
              <a:ext uri="{FF2B5EF4-FFF2-40B4-BE49-F238E27FC236}">
                <a16:creationId xmlns:a16="http://schemas.microsoft.com/office/drawing/2014/main" id="{19F2829B-52A8-E19C-E8D8-5DF4044AB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6" r="21340"/>
          <a:stretch/>
        </p:blipFill>
        <p:spPr bwMode="auto">
          <a:xfrm flipH="1">
            <a:off x="9069" y="2264393"/>
            <a:ext cx="1030306" cy="13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276B1811-ECBA-B097-FE9B-D7DC7544A7E2}"/>
              </a:ext>
            </a:extLst>
          </p:cNvPr>
          <p:cNvCxnSpPr>
            <a:cxnSpLocks/>
          </p:cNvCxnSpPr>
          <p:nvPr/>
        </p:nvCxnSpPr>
        <p:spPr>
          <a:xfrm>
            <a:off x="-6171" y="1764410"/>
            <a:ext cx="1184208" cy="1045824"/>
          </a:xfrm>
          <a:prstGeom prst="line">
            <a:avLst/>
          </a:prstGeom>
          <a:ln w="50800" cap="rnd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88A00521-348A-D32E-1BDD-D6F451FD3EC4}"/>
              </a:ext>
            </a:extLst>
          </p:cNvPr>
          <p:cNvSpPr/>
          <p:nvPr/>
        </p:nvSpPr>
        <p:spPr>
          <a:xfrm rot="10800000">
            <a:off x="490466" y="2213080"/>
            <a:ext cx="646331" cy="588352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B6F7F16-42DF-3823-D4CC-8265EBDE5BD8}"/>
              </a:ext>
            </a:extLst>
          </p:cNvPr>
          <p:cNvSpPr txBox="1"/>
          <p:nvPr/>
        </p:nvSpPr>
        <p:spPr>
          <a:xfrm>
            <a:off x="2159877" y="7876959"/>
            <a:ext cx="7115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Research poster open house </a:t>
            </a:r>
          </a:p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at </a:t>
            </a:r>
            <a:r>
              <a:rPr lang="en-US" altLang="zh-TW" sz="2000" u="sng" dirty="0">
                <a:solidFill>
                  <a:srgbClr val="DFE0DF"/>
                </a:solidFill>
                <a:latin typeface="Eras Bold ITC" panose="020B0907030504020204" pitchFamily="34" charset="0"/>
              </a:rPr>
              <a:t>Birck Atrium</a:t>
            </a:r>
            <a:endParaRPr lang="zh-TW" altLang="en-US" sz="2000" u="sng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28" name="Picture 4" descr="Construction of Purdue University Birck Nanotechnology Center">
            <a:extLst>
              <a:ext uri="{FF2B5EF4-FFF2-40B4-BE49-F238E27FC236}">
                <a16:creationId xmlns:a16="http://schemas.microsoft.com/office/drawing/2014/main" id="{508489E0-BAA5-6622-D07E-0DB70BB57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0" r="2523" b="25267"/>
          <a:stretch/>
        </p:blipFill>
        <p:spPr bwMode="auto">
          <a:xfrm flipH="1">
            <a:off x="-3" y="10269427"/>
            <a:ext cx="8492359" cy="18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024A724-E141-D206-3042-A91BC18812B1}"/>
              </a:ext>
            </a:extLst>
          </p:cNvPr>
          <p:cNvSpPr txBox="1"/>
          <p:nvPr/>
        </p:nvSpPr>
        <p:spPr>
          <a:xfrm>
            <a:off x="2125785" y="8801279"/>
            <a:ext cx="5959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No registration fee</a:t>
            </a:r>
          </a:p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Free lunch for ALL attendees</a:t>
            </a:r>
          </a:p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Coffee and snacks at breaktime</a:t>
            </a:r>
          </a:p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Cash awards for best presentations/posters</a:t>
            </a:r>
            <a:endParaRPr lang="zh-TW" altLang="en-US" sz="2000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CF1330EE-A5F5-1537-DD22-6772332F3D4A}"/>
              </a:ext>
            </a:extLst>
          </p:cNvPr>
          <p:cNvSpPr/>
          <p:nvPr/>
        </p:nvSpPr>
        <p:spPr>
          <a:xfrm rot="16200000">
            <a:off x="5640078" y="9123504"/>
            <a:ext cx="2819926" cy="3324323"/>
          </a:xfrm>
          <a:prstGeom prst="rtTriangle">
            <a:avLst/>
          </a:pr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D524ADD4-25D1-3227-8895-8C7079469E10}"/>
              </a:ext>
            </a:extLst>
          </p:cNvPr>
          <p:cNvSpPr/>
          <p:nvPr/>
        </p:nvSpPr>
        <p:spPr>
          <a:xfrm rot="16200000">
            <a:off x="5798679" y="9289380"/>
            <a:ext cx="2710336" cy="3108601"/>
          </a:xfrm>
          <a:prstGeom prst="rtTriangle">
            <a:avLst/>
          </a:prstGeom>
          <a:solidFill>
            <a:srgbClr val="DF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手繪多邊形: 圖案 23">
            <a:extLst>
              <a:ext uri="{FF2B5EF4-FFF2-40B4-BE49-F238E27FC236}">
                <a16:creationId xmlns:a16="http://schemas.microsoft.com/office/drawing/2014/main" id="{DA3D74B9-216E-A7E1-7350-81493D7125B1}"/>
              </a:ext>
            </a:extLst>
          </p:cNvPr>
          <p:cNvSpPr/>
          <p:nvPr/>
        </p:nvSpPr>
        <p:spPr>
          <a:xfrm rot="21365712">
            <a:off x="953730" y="2230666"/>
            <a:ext cx="499997" cy="425470"/>
          </a:xfrm>
          <a:custGeom>
            <a:avLst/>
            <a:gdLst>
              <a:gd name="connsiteX0" fmla="*/ 238125 w 490538"/>
              <a:gd name="connsiteY0" fmla="*/ 0 h 369094"/>
              <a:gd name="connsiteX1" fmla="*/ 0 w 490538"/>
              <a:gd name="connsiteY1" fmla="*/ 188119 h 369094"/>
              <a:gd name="connsiteX2" fmla="*/ 109538 w 490538"/>
              <a:gd name="connsiteY2" fmla="*/ 369094 h 369094"/>
              <a:gd name="connsiteX3" fmla="*/ 490538 w 490538"/>
              <a:gd name="connsiteY3" fmla="*/ 9525 h 369094"/>
              <a:gd name="connsiteX4" fmla="*/ 238125 w 490538"/>
              <a:gd name="connsiteY4" fmla="*/ 0 h 369094"/>
              <a:gd name="connsiteX0" fmla="*/ 238125 w 509588"/>
              <a:gd name="connsiteY0" fmla="*/ 9525 h 378619"/>
              <a:gd name="connsiteX1" fmla="*/ 0 w 509588"/>
              <a:gd name="connsiteY1" fmla="*/ 197644 h 378619"/>
              <a:gd name="connsiteX2" fmla="*/ 109538 w 509588"/>
              <a:gd name="connsiteY2" fmla="*/ 378619 h 378619"/>
              <a:gd name="connsiteX3" fmla="*/ 509588 w 509588"/>
              <a:gd name="connsiteY3" fmla="*/ 0 h 378619"/>
              <a:gd name="connsiteX4" fmla="*/ 238125 w 509588"/>
              <a:gd name="connsiteY4" fmla="*/ 9525 h 378619"/>
              <a:gd name="connsiteX0" fmla="*/ 245269 w 516732"/>
              <a:gd name="connsiteY0" fmla="*/ 9525 h 378619"/>
              <a:gd name="connsiteX1" fmla="*/ 0 w 516732"/>
              <a:gd name="connsiteY1" fmla="*/ 209550 h 378619"/>
              <a:gd name="connsiteX2" fmla="*/ 116682 w 516732"/>
              <a:gd name="connsiteY2" fmla="*/ 378619 h 378619"/>
              <a:gd name="connsiteX3" fmla="*/ 516732 w 516732"/>
              <a:gd name="connsiteY3" fmla="*/ 0 h 378619"/>
              <a:gd name="connsiteX4" fmla="*/ 245269 w 516732"/>
              <a:gd name="connsiteY4" fmla="*/ 9525 h 378619"/>
              <a:gd name="connsiteX0" fmla="*/ 280988 w 516732"/>
              <a:gd name="connsiteY0" fmla="*/ 0 h 395288"/>
              <a:gd name="connsiteX1" fmla="*/ 0 w 516732"/>
              <a:gd name="connsiteY1" fmla="*/ 226219 h 395288"/>
              <a:gd name="connsiteX2" fmla="*/ 116682 w 516732"/>
              <a:gd name="connsiteY2" fmla="*/ 395288 h 395288"/>
              <a:gd name="connsiteX3" fmla="*/ 516732 w 516732"/>
              <a:gd name="connsiteY3" fmla="*/ 16669 h 395288"/>
              <a:gd name="connsiteX4" fmla="*/ 280988 w 516732"/>
              <a:gd name="connsiteY4" fmla="*/ 0 h 395288"/>
              <a:gd name="connsiteX0" fmla="*/ 280988 w 516732"/>
              <a:gd name="connsiteY0" fmla="*/ 0 h 387511"/>
              <a:gd name="connsiteX1" fmla="*/ 0 w 516732"/>
              <a:gd name="connsiteY1" fmla="*/ 226219 h 387511"/>
              <a:gd name="connsiteX2" fmla="*/ 107666 w 516732"/>
              <a:gd name="connsiteY2" fmla="*/ 387511 h 387511"/>
              <a:gd name="connsiteX3" fmla="*/ 516732 w 516732"/>
              <a:gd name="connsiteY3" fmla="*/ 16669 h 387511"/>
              <a:gd name="connsiteX4" fmla="*/ 280988 w 516732"/>
              <a:gd name="connsiteY4" fmla="*/ 0 h 387511"/>
              <a:gd name="connsiteX0" fmla="*/ 280988 w 535738"/>
              <a:gd name="connsiteY0" fmla="*/ 0 h 387511"/>
              <a:gd name="connsiteX1" fmla="*/ 0 w 535738"/>
              <a:gd name="connsiteY1" fmla="*/ 226219 h 387511"/>
              <a:gd name="connsiteX2" fmla="*/ 107666 w 535738"/>
              <a:gd name="connsiteY2" fmla="*/ 387511 h 387511"/>
              <a:gd name="connsiteX3" fmla="*/ 535738 w 535738"/>
              <a:gd name="connsiteY3" fmla="*/ 17967 h 387511"/>
              <a:gd name="connsiteX4" fmla="*/ 280988 w 535738"/>
              <a:gd name="connsiteY4" fmla="*/ 0 h 387511"/>
              <a:gd name="connsiteX0" fmla="*/ 293191 w 535738"/>
              <a:gd name="connsiteY0" fmla="*/ 0 h 391452"/>
              <a:gd name="connsiteX1" fmla="*/ 0 w 535738"/>
              <a:gd name="connsiteY1" fmla="*/ 230160 h 391452"/>
              <a:gd name="connsiteX2" fmla="*/ 107666 w 535738"/>
              <a:gd name="connsiteY2" fmla="*/ 391452 h 391452"/>
              <a:gd name="connsiteX3" fmla="*/ 535738 w 535738"/>
              <a:gd name="connsiteY3" fmla="*/ 21908 h 391452"/>
              <a:gd name="connsiteX4" fmla="*/ 293191 w 535738"/>
              <a:gd name="connsiteY4" fmla="*/ 0 h 391452"/>
              <a:gd name="connsiteX0" fmla="*/ 446858 w 535738"/>
              <a:gd name="connsiteY0" fmla="*/ 0 h 499604"/>
              <a:gd name="connsiteX1" fmla="*/ 0 w 535738"/>
              <a:gd name="connsiteY1" fmla="*/ 338312 h 499604"/>
              <a:gd name="connsiteX2" fmla="*/ 107666 w 535738"/>
              <a:gd name="connsiteY2" fmla="*/ 499604 h 499604"/>
              <a:gd name="connsiteX3" fmla="*/ 535738 w 535738"/>
              <a:gd name="connsiteY3" fmla="*/ 130060 h 499604"/>
              <a:gd name="connsiteX4" fmla="*/ 446858 w 535738"/>
              <a:gd name="connsiteY4" fmla="*/ 0 h 499604"/>
              <a:gd name="connsiteX0" fmla="*/ 446858 w 535738"/>
              <a:gd name="connsiteY0" fmla="*/ 0 h 471153"/>
              <a:gd name="connsiteX1" fmla="*/ 0 w 535738"/>
              <a:gd name="connsiteY1" fmla="*/ 338312 h 471153"/>
              <a:gd name="connsiteX2" fmla="*/ 145411 w 535738"/>
              <a:gd name="connsiteY2" fmla="*/ 471153 h 471153"/>
              <a:gd name="connsiteX3" fmla="*/ 535738 w 535738"/>
              <a:gd name="connsiteY3" fmla="*/ 130060 h 471153"/>
              <a:gd name="connsiteX4" fmla="*/ 446858 w 535738"/>
              <a:gd name="connsiteY4" fmla="*/ 0 h 471153"/>
              <a:gd name="connsiteX0" fmla="*/ 446858 w 506638"/>
              <a:gd name="connsiteY0" fmla="*/ 0 h 471153"/>
              <a:gd name="connsiteX1" fmla="*/ 0 w 506638"/>
              <a:gd name="connsiteY1" fmla="*/ 338312 h 471153"/>
              <a:gd name="connsiteX2" fmla="*/ 145411 w 506638"/>
              <a:gd name="connsiteY2" fmla="*/ 471153 h 471153"/>
              <a:gd name="connsiteX3" fmla="*/ 506638 w 506638"/>
              <a:gd name="connsiteY3" fmla="*/ 101820 h 471153"/>
              <a:gd name="connsiteX4" fmla="*/ 446858 w 506638"/>
              <a:gd name="connsiteY4" fmla="*/ 0 h 471153"/>
              <a:gd name="connsiteX0" fmla="*/ 446858 w 506638"/>
              <a:gd name="connsiteY0" fmla="*/ 0 h 425471"/>
              <a:gd name="connsiteX1" fmla="*/ 0 w 506638"/>
              <a:gd name="connsiteY1" fmla="*/ 338312 h 425471"/>
              <a:gd name="connsiteX2" fmla="*/ 105567 w 506638"/>
              <a:gd name="connsiteY2" fmla="*/ 425471 h 425471"/>
              <a:gd name="connsiteX3" fmla="*/ 506638 w 506638"/>
              <a:gd name="connsiteY3" fmla="*/ 101820 h 425471"/>
              <a:gd name="connsiteX4" fmla="*/ 446858 w 506638"/>
              <a:gd name="connsiteY4" fmla="*/ 0 h 425471"/>
              <a:gd name="connsiteX0" fmla="*/ 446858 w 499997"/>
              <a:gd name="connsiteY0" fmla="*/ 0 h 425471"/>
              <a:gd name="connsiteX1" fmla="*/ 0 w 499997"/>
              <a:gd name="connsiteY1" fmla="*/ 338312 h 425471"/>
              <a:gd name="connsiteX2" fmla="*/ 105567 w 499997"/>
              <a:gd name="connsiteY2" fmla="*/ 425471 h 425471"/>
              <a:gd name="connsiteX3" fmla="*/ 499997 w 499997"/>
              <a:gd name="connsiteY3" fmla="*/ 94208 h 425471"/>
              <a:gd name="connsiteX4" fmla="*/ 446858 w 499997"/>
              <a:gd name="connsiteY4" fmla="*/ 0 h 42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997" h="425471">
                <a:moveTo>
                  <a:pt x="446858" y="0"/>
                </a:moveTo>
                <a:lnTo>
                  <a:pt x="0" y="338312"/>
                </a:lnTo>
                <a:lnTo>
                  <a:pt x="105567" y="425471"/>
                </a:lnTo>
                <a:lnTo>
                  <a:pt x="499997" y="94208"/>
                </a:lnTo>
                <a:lnTo>
                  <a:pt x="446858" y="0"/>
                </a:lnTo>
                <a:close/>
              </a:path>
            </a:pathLst>
          </a:custGeom>
          <a:solidFill>
            <a:srgbClr val="DF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Picture 6" descr="Purdue Boilermakers football - Wikipedia">
            <a:extLst>
              <a:ext uri="{FF2B5EF4-FFF2-40B4-BE49-F238E27FC236}">
                <a16:creationId xmlns:a16="http://schemas.microsoft.com/office/drawing/2014/main" id="{295958C3-7A64-B4D8-6A58-13613B27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97" y="10875138"/>
            <a:ext cx="1244209" cy="6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rdue University - Indiana's Land Grant University">
            <a:extLst>
              <a:ext uri="{FF2B5EF4-FFF2-40B4-BE49-F238E27FC236}">
                <a16:creationId xmlns:a16="http://schemas.microsoft.com/office/drawing/2014/main" id="{FECCBF6A-BA1D-1E4D-D29D-4AEC4A1B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41" y="11658113"/>
            <a:ext cx="1623312" cy="4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手繪多邊形: 圖案 22">
            <a:extLst>
              <a:ext uri="{FF2B5EF4-FFF2-40B4-BE49-F238E27FC236}">
                <a16:creationId xmlns:a16="http://schemas.microsoft.com/office/drawing/2014/main" id="{EF294A02-C943-1FDC-E39E-EC4E5DD82B00}"/>
              </a:ext>
            </a:extLst>
          </p:cNvPr>
          <p:cNvSpPr/>
          <p:nvPr/>
        </p:nvSpPr>
        <p:spPr>
          <a:xfrm>
            <a:off x="516733" y="2172956"/>
            <a:ext cx="926754" cy="404906"/>
          </a:xfrm>
          <a:custGeom>
            <a:avLst/>
            <a:gdLst>
              <a:gd name="connsiteX0" fmla="*/ 0 w 628650"/>
              <a:gd name="connsiteY0" fmla="*/ 0 h 378618"/>
              <a:gd name="connsiteX1" fmla="*/ 254793 w 628650"/>
              <a:gd name="connsiteY1" fmla="*/ 378618 h 378618"/>
              <a:gd name="connsiteX2" fmla="*/ 628650 w 628650"/>
              <a:gd name="connsiteY2" fmla="*/ 9525 h 378618"/>
              <a:gd name="connsiteX3" fmla="*/ 0 w 628650"/>
              <a:gd name="connsiteY3" fmla="*/ 0 h 378618"/>
              <a:gd name="connsiteX0" fmla="*/ 0 w 735381"/>
              <a:gd name="connsiteY0" fmla="*/ 19050 h 369093"/>
              <a:gd name="connsiteX1" fmla="*/ 361524 w 735381"/>
              <a:gd name="connsiteY1" fmla="*/ 369093 h 369093"/>
              <a:gd name="connsiteX2" fmla="*/ 735381 w 735381"/>
              <a:gd name="connsiteY2" fmla="*/ 0 h 369093"/>
              <a:gd name="connsiteX3" fmla="*/ 0 w 735381"/>
              <a:gd name="connsiteY3" fmla="*/ 19050 h 369093"/>
              <a:gd name="connsiteX0" fmla="*/ 0 w 735381"/>
              <a:gd name="connsiteY0" fmla="*/ 16668 h 369093"/>
              <a:gd name="connsiteX1" fmla="*/ 361524 w 735381"/>
              <a:gd name="connsiteY1" fmla="*/ 369093 h 369093"/>
              <a:gd name="connsiteX2" fmla="*/ 735381 w 735381"/>
              <a:gd name="connsiteY2" fmla="*/ 0 h 369093"/>
              <a:gd name="connsiteX3" fmla="*/ 0 w 735381"/>
              <a:gd name="connsiteY3" fmla="*/ 16668 h 36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381" h="369093">
                <a:moveTo>
                  <a:pt x="0" y="16668"/>
                </a:moveTo>
                <a:lnTo>
                  <a:pt x="361524" y="369093"/>
                </a:lnTo>
                <a:lnTo>
                  <a:pt x="735381" y="0"/>
                </a:lnTo>
                <a:lnTo>
                  <a:pt x="0" y="16668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直角三角形 32">
            <a:extLst>
              <a:ext uri="{FF2B5EF4-FFF2-40B4-BE49-F238E27FC236}">
                <a16:creationId xmlns:a16="http://schemas.microsoft.com/office/drawing/2014/main" id="{02D900F9-8D77-CE34-9FCD-6FA2A619FC06}"/>
              </a:ext>
            </a:extLst>
          </p:cNvPr>
          <p:cNvSpPr/>
          <p:nvPr/>
        </p:nvSpPr>
        <p:spPr>
          <a:xfrm rot="16200000">
            <a:off x="1355120" y="9634687"/>
            <a:ext cx="599898" cy="606271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906D0975-0FBE-75BF-6F6E-54CF12C5FFA1}"/>
              </a:ext>
            </a:extLst>
          </p:cNvPr>
          <p:cNvSpPr/>
          <p:nvPr/>
        </p:nvSpPr>
        <p:spPr>
          <a:xfrm>
            <a:off x="6231806" y="7405738"/>
            <a:ext cx="2190182" cy="2190182"/>
          </a:xfrm>
          <a:prstGeom prst="ellipse">
            <a:avLst/>
          </a:prstGeom>
          <a:solidFill>
            <a:srgbClr val="CFB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2" name="Picture 14">
            <a:extLst>
              <a:ext uri="{FF2B5EF4-FFF2-40B4-BE49-F238E27FC236}">
                <a16:creationId xmlns:a16="http://schemas.microsoft.com/office/drawing/2014/main" id="{CBBAF213-8B30-A85F-FE83-0D5C0BE89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8"/>
          <a:stretch/>
        </p:blipFill>
        <p:spPr bwMode="auto">
          <a:xfrm>
            <a:off x="-849" y="8715574"/>
            <a:ext cx="1887800" cy="13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941F9757-7A17-B527-B75D-296B68D5ACC3}"/>
              </a:ext>
            </a:extLst>
          </p:cNvPr>
          <p:cNvSpPr/>
          <p:nvPr/>
        </p:nvSpPr>
        <p:spPr>
          <a:xfrm rot="10800000">
            <a:off x="1546541" y="7138846"/>
            <a:ext cx="430714" cy="430714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直角三角形 36">
            <a:extLst>
              <a:ext uri="{FF2B5EF4-FFF2-40B4-BE49-F238E27FC236}">
                <a16:creationId xmlns:a16="http://schemas.microsoft.com/office/drawing/2014/main" id="{F68B0C51-F2DF-1053-D355-E8AF5AB4ADE4}"/>
              </a:ext>
            </a:extLst>
          </p:cNvPr>
          <p:cNvSpPr/>
          <p:nvPr/>
        </p:nvSpPr>
        <p:spPr>
          <a:xfrm rot="16200000">
            <a:off x="1475711" y="9585117"/>
            <a:ext cx="456895" cy="456895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AC66E1A3-32B3-55FA-C152-9842387E22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26" y="7407277"/>
            <a:ext cx="2200029" cy="2200029"/>
          </a:xfrm>
          <a:prstGeom prst="rect">
            <a:avLst/>
          </a:prstGeom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799E096A-C818-155A-F24C-D1B409456A57}"/>
              </a:ext>
            </a:extLst>
          </p:cNvPr>
          <p:cNvGrpSpPr/>
          <p:nvPr/>
        </p:nvGrpSpPr>
        <p:grpSpPr>
          <a:xfrm>
            <a:off x="-65204" y="915479"/>
            <a:ext cx="2265473" cy="923330"/>
            <a:chOff x="-46154" y="883729"/>
            <a:chExt cx="2265473" cy="92333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BC3E60B-9441-2E48-CF2F-B673B30699FC}"/>
                </a:ext>
              </a:extLst>
            </p:cNvPr>
            <p:cNvSpPr/>
            <p:nvPr/>
          </p:nvSpPr>
          <p:spPr>
            <a:xfrm>
              <a:off x="80962" y="1195385"/>
              <a:ext cx="771525" cy="299447"/>
            </a:xfrm>
            <a:custGeom>
              <a:avLst/>
              <a:gdLst>
                <a:gd name="connsiteX0" fmla="*/ 0 w 657225"/>
                <a:gd name="connsiteY0" fmla="*/ 0 h 285160"/>
                <a:gd name="connsiteX1" fmla="*/ 657225 w 657225"/>
                <a:gd name="connsiteY1" fmla="*/ 0 h 285160"/>
                <a:gd name="connsiteX2" fmla="*/ 657225 w 657225"/>
                <a:gd name="connsiteY2" fmla="*/ 285160 h 285160"/>
                <a:gd name="connsiteX3" fmla="*/ 0 w 657225"/>
                <a:gd name="connsiteY3" fmla="*/ 285160 h 285160"/>
                <a:gd name="connsiteX4" fmla="*/ 0 w 657225"/>
                <a:gd name="connsiteY4" fmla="*/ 0 h 285160"/>
                <a:gd name="connsiteX0" fmla="*/ 0 w 771525"/>
                <a:gd name="connsiteY0" fmla="*/ 9525 h 294685"/>
                <a:gd name="connsiteX1" fmla="*/ 771525 w 771525"/>
                <a:gd name="connsiteY1" fmla="*/ 0 h 294685"/>
                <a:gd name="connsiteX2" fmla="*/ 657225 w 771525"/>
                <a:gd name="connsiteY2" fmla="*/ 294685 h 294685"/>
                <a:gd name="connsiteX3" fmla="*/ 0 w 771525"/>
                <a:gd name="connsiteY3" fmla="*/ 294685 h 294685"/>
                <a:gd name="connsiteX4" fmla="*/ 0 w 771525"/>
                <a:gd name="connsiteY4" fmla="*/ 9525 h 294685"/>
                <a:gd name="connsiteX0" fmla="*/ 0 w 771525"/>
                <a:gd name="connsiteY0" fmla="*/ 9525 h 299447"/>
                <a:gd name="connsiteX1" fmla="*/ 771525 w 771525"/>
                <a:gd name="connsiteY1" fmla="*/ 0 h 299447"/>
                <a:gd name="connsiteX2" fmla="*/ 576262 w 771525"/>
                <a:gd name="connsiteY2" fmla="*/ 299447 h 299447"/>
                <a:gd name="connsiteX3" fmla="*/ 0 w 771525"/>
                <a:gd name="connsiteY3" fmla="*/ 294685 h 299447"/>
                <a:gd name="connsiteX4" fmla="*/ 0 w 771525"/>
                <a:gd name="connsiteY4" fmla="*/ 9525 h 29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299447">
                  <a:moveTo>
                    <a:pt x="0" y="9525"/>
                  </a:moveTo>
                  <a:lnTo>
                    <a:pt x="771525" y="0"/>
                  </a:lnTo>
                  <a:lnTo>
                    <a:pt x="576262" y="299447"/>
                  </a:lnTo>
                  <a:lnTo>
                    <a:pt x="0" y="29468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D426C48-07BB-8C18-93D9-B85F47E6DDF9}"/>
                </a:ext>
              </a:extLst>
            </p:cNvPr>
            <p:cNvSpPr/>
            <p:nvPr/>
          </p:nvSpPr>
          <p:spPr>
            <a:xfrm>
              <a:off x="656733" y="1195022"/>
              <a:ext cx="1469051" cy="294685"/>
            </a:xfrm>
            <a:custGeom>
              <a:avLst/>
              <a:gdLst>
                <a:gd name="connsiteX0" fmla="*/ 0 w 1326108"/>
                <a:gd name="connsiteY0" fmla="*/ 0 h 285160"/>
                <a:gd name="connsiteX1" fmla="*/ 1326108 w 1326108"/>
                <a:gd name="connsiteY1" fmla="*/ 0 h 285160"/>
                <a:gd name="connsiteX2" fmla="*/ 1326108 w 1326108"/>
                <a:gd name="connsiteY2" fmla="*/ 285160 h 285160"/>
                <a:gd name="connsiteX3" fmla="*/ 0 w 1326108"/>
                <a:gd name="connsiteY3" fmla="*/ 285160 h 285160"/>
                <a:gd name="connsiteX4" fmla="*/ 0 w 1326108"/>
                <a:gd name="connsiteY4" fmla="*/ 0 h 285160"/>
                <a:gd name="connsiteX0" fmla="*/ 80962 w 1407070"/>
                <a:gd name="connsiteY0" fmla="*/ 0 h 289922"/>
                <a:gd name="connsiteX1" fmla="*/ 1407070 w 1407070"/>
                <a:gd name="connsiteY1" fmla="*/ 0 h 289922"/>
                <a:gd name="connsiteX2" fmla="*/ 1407070 w 1407070"/>
                <a:gd name="connsiteY2" fmla="*/ 285160 h 289922"/>
                <a:gd name="connsiteX3" fmla="*/ 0 w 1407070"/>
                <a:gd name="connsiteY3" fmla="*/ 289922 h 289922"/>
                <a:gd name="connsiteX4" fmla="*/ 80962 w 1407070"/>
                <a:gd name="connsiteY4" fmla="*/ 0 h 289922"/>
                <a:gd name="connsiteX0" fmla="*/ 176212 w 1407070"/>
                <a:gd name="connsiteY0" fmla="*/ 0 h 313735"/>
                <a:gd name="connsiteX1" fmla="*/ 1407070 w 1407070"/>
                <a:gd name="connsiteY1" fmla="*/ 23813 h 313735"/>
                <a:gd name="connsiteX2" fmla="*/ 1407070 w 1407070"/>
                <a:gd name="connsiteY2" fmla="*/ 308973 h 313735"/>
                <a:gd name="connsiteX3" fmla="*/ 0 w 1407070"/>
                <a:gd name="connsiteY3" fmla="*/ 313735 h 313735"/>
                <a:gd name="connsiteX4" fmla="*/ 176212 w 1407070"/>
                <a:gd name="connsiteY4" fmla="*/ 0 h 313735"/>
                <a:gd name="connsiteX0" fmla="*/ 180975 w 1407070"/>
                <a:gd name="connsiteY0" fmla="*/ 0 h 294685"/>
                <a:gd name="connsiteX1" fmla="*/ 1407070 w 1407070"/>
                <a:gd name="connsiteY1" fmla="*/ 4763 h 294685"/>
                <a:gd name="connsiteX2" fmla="*/ 1407070 w 1407070"/>
                <a:gd name="connsiteY2" fmla="*/ 289923 h 294685"/>
                <a:gd name="connsiteX3" fmla="*/ 0 w 1407070"/>
                <a:gd name="connsiteY3" fmla="*/ 294685 h 294685"/>
                <a:gd name="connsiteX4" fmla="*/ 180975 w 1407070"/>
                <a:gd name="connsiteY4" fmla="*/ 0 h 2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070" h="294685">
                  <a:moveTo>
                    <a:pt x="180975" y="0"/>
                  </a:moveTo>
                  <a:lnTo>
                    <a:pt x="1407070" y="4763"/>
                  </a:lnTo>
                  <a:lnTo>
                    <a:pt x="1407070" y="289923"/>
                  </a:lnTo>
                  <a:lnTo>
                    <a:pt x="0" y="29468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DFE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2D5F9CB4-273D-8CB7-1F5A-9AFBC7DD857B}"/>
                </a:ext>
              </a:extLst>
            </p:cNvPr>
            <p:cNvSpPr txBox="1"/>
            <p:nvPr/>
          </p:nvSpPr>
          <p:spPr>
            <a:xfrm>
              <a:off x="-46154" y="883729"/>
              <a:ext cx="22654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ras Bold ITC" panose="020B0907030504020204" pitchFamily="34" charset="0"/>
                </a:rPr>
                <a:t>Birck </a:t>
              </a:r>
            </a:p>
            <a:p>
              <a:pPr algn="ctr"/>
              <a:r>
                <a:rPr lang="en-US" altLang="zh-TW" dirty="0">
                  <a:solidFill>
                    <a:srgbClr val="DFE0DF"/>
                  </a:solidFill>
                  <a:latin typeface="Eras Bold ITC" panose="020B0907030504020204" pitchFamily="34" charset="0"/>
                </a:rPr>
                <a:t>Nano </a:t>
              </a:r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ras Bold ITC" panose="020B0907030504020204" pitchFamily="34" charset="0"/>
                </a:rPr>
                <a:t>technology </a:t>
              </a:r>
            </a:p>
            <a:p>
              <a:pPr algn="ctr"/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ras Bold ITC" panose="020B0907030504020204" pitchFamily="34" charset="0"/>
                </a:rPr>
                <a:t>Center</a:t>
              </a:r>
              <a:endPara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4C2D904-7941-1674-A3D3-856A46DD6FB2}"/>
              </a:ext>
            </a:extLst>
          </p:cNvPr>
          <p:cNvSpPr txBox="1"/>
          <p:nvPr/>
        </p:nvSpPr>
        <p:spPr>
          <a:xfrm>
            <a:off x="-43526" y="9918343"/>
            <a:ext cx="2360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solidFill>
                  <a:schemeClr val="bg1"/>
                </a:solidFill>
              </a:rPr>
              <a:t>Photo by: Purdue University/ Neil Dilley 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B08468C-3CC1-D62C-6837-89CACA7AF534}"/>
              </a:ext>
            </a:extLst>
          </p:cNvPr>
          <p:cNvSpPr txBox="1"/>
          <p:nvPr/>
        </p:nvSpPr>
        <p:spPr>
          <a:xfrm>
            <a:off x="3813456" y="10084883"/>
            <a:ext cx="39490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all Photos by: Purdue </a:t>
            </a:r>
            <a:r>
              <a:rPr lang="en-US" altLang="zh-TW" sz="1000" dirty="0">
                <a:solidFill>
                  <a:schemeClr val="bg1"/>
                </a:solidFill>
              </a:rPr>
              <a:t>University</a:t>
            </a:r>
            <a:r>
              <a:rPr lang="en-US" altLang="zh-TW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/Charles </a:t>
            </a:r>
            <a:r>
              <a:rPr lang="en-US" altLang="zh-TW" sz="10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Jischke</a:t>
            </a:r>
            <a:r>
              <a:rPr lang="en-US" altLang="zh-TW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unless otherwise noted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38" name="文字方塊 28">
            <a:extLst>
              <a:ext uri="{FF2B5EF4-FFF2-40B4-BE49-F238E27FC236}">
                <a16:creationId xmlns:a16="http://schemas.microsoft.com/office/drawing/2014/main" id="{62ED460F-5CC4-9635-FE81-13A25D0978A2}"/>
              </a:ext>
            </a:extLst>
          </p:cNvPr>
          <p:cNvSpPr txBox="1"/>
          <p:nvPr/>
        </p:nvSpPr>
        <p:spPr>
          <a:xfrm>
            <a:off x="3532628" y="12000084"/>
            <a:ext cx="252692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600" b="0" i="0" dirty="0">
                <a:effectLst/>
                <a:latin typeface="Calibri" panose="020F0502020204030204" pitchFamily="34" charset="0"/>
              </a:rPr>
              <a:t>Photo by: Steve Hall @ </a:t>
            </a:r>
            <a:r>
              <a:rPr lang="en-US" altLang="zh-TW" sz="600" b="0" i="0" dirty="0" err="1">
                <a:effectLst/>
                <a:latin typeface="Calibri" panose="020F0502020204030204" pitchFamily="34" charset="0"/>
              </a:rPr>
              <a:t>Hedrich</a:t>
            </a:r>
            <a:r>
              <a:rPr lang="en-US" altLang="zh-TW" sz="600" b="0" i="0" dirty="0">
                <a:effectLst/>
                <a:latin typeface="Calibri" panose="020F0502020204030204" pitchFamily="34" charset="0"/>
              </a:rPr>
              <a:t> Blessing</a:t>
            </a:r>
            <a:endParaRPr lang="zh-TW" altLang="en-US" sz="600" dirty="0"/>
          </a:p>
        </p:txBody>
      </p:sp>
      <p:sp>
        <p:nvSpPr>
          <p:cNvPr id="27" name="直角三角形 26">
            <a:extLst>
              <a:ext uri="{FF2B5EF4-FFF2-40B4-BE49-F238E27FC236}">
                <a16:creationId xmlns:a16="http://schemas.microsoft.com/office/drawing/2014/main" id="{EC978C46-A7C1-300E-5C3E-1A4A830C80C2}"/>
              </a:ext>
            </a:extLst>
          </p:cNvPr>
          <p:cNvSpPr/>
          <p:nvPr/>
        </p:nvSpPr>
        <p:spPr>
          <a:xfrm>
            <a:off x="-6171" y="1723427"/>
            <a:ext cx="646331" cy="646331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087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553</TotalTime>
  <Words>126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Eras Bold ITC</vt:lpstr>
      <vt:lpstr>Office 佈景主題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Yang, Shao-Heng</dc:creator>
  <cp:lastModifiedBy>Chen, Zhihong</cp:lastModifiedBy>
  <cp:revision>3</cp:revision>
  <dcterms:created xsi:type="dcterms:W3CDTF">2023-03-27T20:07:31Z</dcterms:created>
  <dcterms:modified xsi:type="dcterms:W3CDTF">2023-04-05T16:32:03Z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2023-03-27T20:07:43Z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543864ba-c25d-44b4-bdf7-0685c4626f50</vt:lpwstr>
  </property>
  <property fmtid="{D5CDD505-2E9C-101B-9397-08002B2CF9AE}" pid="8" name="MSIP_Label_4044bd30-2ed7-4c9d-9d12-46200872a97b_ContentBits">
    <vt:lpwstr>0</vt:lpwstr>
  </property>
</Properties>
</file>