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7"/>
  </p:handoutMasterIdLst>
  <p:sldIdLst>
    <p:sldId id="256" r:id="rId5"/>
    <p:sldId id="258" r:id="rId6"/>
  </p:sldIdLst>
  <p:sldSz cx="87122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B28B1A"/>
    <a:srgbClr val="DFE0DF"/>
    <a:srgbClr val="00B1D0"/>
    <a:srgbClr val="CFB991"/>
    <a:srgbClr val="4472C4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CCE9A-7DF9-4E24-871C-ED9FFD271830}" v="68" dt="2023-04-19T19:44:49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568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C7D3B98-2D0C-7711-F134-B41127772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5DE60C-A08A-7C9D-1231-470336C680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5A2B-7831-48C1-8398-9FF4666F80E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B8A2DC-CA03-C383-297E-75590A079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15DA12D-1FC2-5A64-0BE4-53964BAC63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351E-32F4-47CC-8A3D-61FB0CA915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54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E483A9B7-1D56-00CD-E2B9-F9E06BD0247D}"/>
              </a:ext>
            </a:extLst>
          </p:cNvPr>
          <p:cNvSpPr/>
          <p:nvPr userDrawn="1"/>
        </p:nvSpPr>
        <p:spPr>
          <a:xfrm rot="5400000">
            <a:off x="311296" y="-311297"/>
            <a:ext cx="2225382" cy="2847975"/>
          </a:xfrm>
          <a:prstGeom prst="rtTriangle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497931E3-6C61-7F21-7EFE-5420F540B2A9}"/>
              </a:ext>
            </a:extLst>
          </p:cNvPr>
          <p:cNvSpPr/>
          <p:nvPr userDrawn="1"/>
        </p:nvSpPr>
        <p:spPr>
          <a:xfrm rot="5400000">
            <a:off x="276711" y="-276711"/>
            <a:ext cx="2078358" cy="2631780"/>
          </a:xfrm>
          <a:prstGeom prst="rtTriangle">
            <a:avLst/>
          </a:pr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92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6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4669" y="649111"/>
            <a:ext cx="1878568" cy="1033215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649111"/>
            <a:ext cx="5526802" cy="1033215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26" y="3039537"/>
            <a:ext cx="7514273" cy="5071532"/>
          </a:xfrm>
        </p:spPr>
        <p:txBody>
          <a:bodyPr anchor="b"/>
          <a:lstStyle>
            <a:lvl1pPr>
              <a:defRPr sz="571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426" y="8159048"/>
            <a:ext cx="7514273" cy="2666999"/>
          </a:xfrm>
        </p:spPr>
        <p:txBody>
          <a:bodyPr/>
          <a:lstStyle>
            <a:lvl1pPr marL="0" indent="0">
              <a:buNone/>
              <a:defRPr sz="2287">
                <a:solidFill>
                  <a:schemeClr val="tx1"/>
                </a:solidFill>
              </a:defRPr>
            </a:lvl1pPr>
            <a:lvl2pPr marL="435620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2pPr>
            <a:lvl3pPr marL="871240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86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24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810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372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934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496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4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3245556"/>
            <a:ext cx="3702685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551" y="3245556"/>
            <a:ext cx="3702685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4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8" y="649114"/>
            <a:ext cx="7514273" cy="23565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00" y="2988734"/>
            <a:ext cx="3685668" cy="1464732"/>
          </a:xfrm>
        </p:spPr>
        <p:txBody>
          <a:bodyPr anchor="b"/>
          <a:lstStyle>
            <a:lvl1pPr marL="0" indent="0">
              <a:buNone/>
              <a:defRPr sz="2287" b="1"/>
            </a:lvl1pPr>
            <a:lvl2pPr marL="435620" indent="0">
              <a:buNone/>
              <a:defRPr sz="1906" b="1"/>
            </a:lvl2pPr>
            <a:lvl3pPr marL="871240" indent="0">
              <a:buNone/>
              <a:defRPr sz="1715" b="1"/>
            </a:lvl3pPr>
            <a:lvl4pPr marL="1306860" indent="0">
              <a:buNone/>
              <a:defRPr sz="1524" b="1"/>
            </a:lvl4pPr>
            <a:lvl5pPr marL="1742481" indent="0">
              <a:buNone/>
              <a:defRPr sz="1524" b="1"/>
            </a:lvl5pPr>
            <a:lvl6pPr marL="2178101" indent="0">
              <a:buNone/>
              <a:defRPr sz="1524" b="1"/>
            </a:lvl6pPr>
            <a:lvl7pPr marL="2613721" indent="0">
              <a:buNone/>
              <a:defRPr sz="1524" b="1"/>
            </a:lvl7pPr>
            <a:lvl8pPr marL="3049341" indent="0">
              <a:buNone/>
              <a:defRPr sz="1524" b="1"/>
            </a:lvl8pPr>
            <a:lvl9pPr marL="3484961" indent="0">
              <a:buNone/>
              <a:defRPr sz="152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00" y="4453467"/>
            <a:ext cx="3685668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552" y="2988734"/>
            <a:ext cx="3703820" cy="1464732"/>
          </a:xfrm>
        </p:spPr>
        <p:txBody>
          <a:bodyPr anchor="b"/>
          <a:lstStyle>
            <a:lvl1pPr marL="0" indent="0">
              <a:buNone/>
              <a:defRPr sz="2287" b="1"/>
            </a:lvl1pPr>
            <a:lvl2pPr marL="435620" indent="0">
              <a:buNone/>
              <a:defRPr sz="1906" b="1"/>
            </a:lvl2pPr>
            <a:lvl3pPr marL="871240" indent="0">
              <a:buNone/>
              <a:defRPr sz="1715" b="1"/>
            </a:lvl3pPr>
            <a:lvl4pPr marL="1306860" indent="0">
              <a:buNone/>
              <a:defRPr sz="1524" b="1"/>
            </a:lvl4pPr>
            <a:lvl5pPr marL="1742481" indent="0">
              <a:buNone/>
              <a:defRPr sz="1524" b="1"/>
            </a:lvl5pPr>
            <a:lvl6pPr marL="2178101" indent="0">
              <a:buNone/>
              <a:defRPr sz="1524" b="1"/>
            </a:lvl6pPr>
            <a:lvl7pPr marL="2613721" indent="0">
              <a:buNone/>
              <a:defRPr sz="1524" b="1"/>
            </a:lvl7pPr>
            <a:lvl8pPr marL="3049341" indent="0">
              <a:buNone/>
              <a:defRPr sz="1524" b="1"/>
            </a:lvl8pPr>
            <a:lvl9pPr marL="3484961" indent="0">
              <a:buNone/>
              <a:defRPr sz="152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552" y="4453467"/>
            <a:ext cx="3703820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6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9" y="812800"/>
            <a:ext cx="2809911" cy="2844800"/>
          </a:xfrm>
        </p:spPr>
        <p:txBody>
          <a:bodyPr anchor="b"/>
          <a:lstStyle>
            <a:lvl1pPr>
              <a:defRPr sz="304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20" y="1755425"/>
            <a:ext cx="4410551" cy="8664222"/>
          </a:xfrm>
        </p:spPr>
        <p:txBody>
          <a:bodyPr/>
          <a:lstStyle>
            <a:lvl1pPr>
              <a:defRPr sz="3049"/>
            </a:lvl1pPr>
            <a:lvl2pPr>
              <a:defRPr sz="2668"/>
            </a:lvl2pPr>
            <a:lvl3pPr>
              <a:defRPr sz="2287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99" y="3657600"/>
            <a:ext cx="2809911" cy="6776156"/>
          </a:xfrm>
        </p:spPr>
        <p:txBody>
          <a:bodyPr/>
          <a:lstStyle>
            <a:lvl1pPr marL="0" indent="0">
              <a:buNone/>
              <a:defRPr sz="1524"/>
            </a:lvl1pPr>
            <a:lvl2pPr marL="435620" indent="0">
              <a:buNone/>
              <a:defRPr sz="1334"/>
            </a:lvl2pPr>
            <a:lvl3pPr marL="871240" indent="0">
              <a:buNone/>
              <a:defRPr sz="1143"/>
            </a:lvl3pPr>
            <a:lvl4pPr marL="1306860" indent="0">
              <a:buNone/>
              <a:defRPr sz="953"/>
            </a:lvl4pPr>
            <a:lvl5pPr marL="1742481" indent="0">
              <a:buNone/>
              <a:defRPr sz="953"/>
            </a:lvl5pPr>
            <a:lvl6pPr marL="2178101" indent="0">
              <a:buNone/>
              <a:defRPr sz="953"/>
            </a:lvl6pPr>
            <a:lvl7pPr marL="2613721" indent="0">
              <a:buNone/>
              <a:defRPr sz="953"/>
            </a:lvl7pPr>
            <a:lvl8pPr marL="3049341" indent="0">
              <a:buNone/>
              <a:defRPr sz="953"/>
            </a:lvl8pPr>
            <a:lvl9pPr marL="3484961" indent="0">
              <a:buNone/>
              <a:defRPr sz="95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99" y="812800"/>
            <a:ext cx="2809911" cy="2844800"/>
          </a:xfrm>
        </p:spPr>
        <p:txBody>
          <a:bodyPr anchor="b"/>
          <a:lstStyle>
            <a:lvl1pPr>
              <a:defRPr sz="304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3820" y="1755425"/>
            <a:ext cx="4410551" cy="8664222"/>
          </a:xfrm>
        </p:spPr>
        <p:txBody>
          <a:bodyPr anchor="t"/>
          <a:lstStyle>
            <a:lvl1pPr marL="0" indent="0">
              <a:buNone/>
              <a:defRPr sz="3049"/>
            </a:lvl1pPr>
            <a:lvl2pPr marL="435620" indent="0">
              <a:buNone/>
              <a:defRPr sz="2668"/>
            </a:lvl2pPr>
            <a:lvl3pPr marL="871240" indent="0">
              <a:buNone/>
              <a:defRPr sz="2287"/>
            </a:lvl3pPr>
            <a:lvl4pPr marL="1306860" indent="0">
              <a:buNone/>
              <a:defRPr sz="1906"/>
            </a:lvl4pPr>
            <a:lvl5pPr marL="1742481" indent="0">
              <a:buNone/>
              <a:defRPr sz="1906"/>
            </a:lvl5pPr>
            <a:lvl6pPr marL="2178101" indent="0">
              <a:buNone/>
              <a:defRPr sz="1906"/>
            </a:lvl6pPr>
            <a:lvl7pPr marL="2613721" indent="0">
              <a:buNone/>
              <a:defRPr sz="1906"/>
            </a:lvl7pPr>
            <a:lvl8pPr marL="3049341" indent="0">
              <a:buNone/>
              <a:defRPr sz="1906"/>
            </a:lvl8pPr>
            <a:lvl9pPr marL="3484961" indent="0">
              <a:buNone/>
              <a:defRPr sz="190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99" y="3657600"/>
            <a:ext cx="2809911" cy="6776156"/>
          </a:xfrm>
        </p:spPr>
        <p:txBody>
          <a:bodyPr/>
          <a:lstStyle>
            <a:lvl1pPr marL="0" indent="0">
              <a:buNone/>
              <a:defRPr sz="1524"/>
            </a:lvl1pPr>
            <a:lvl2pPr marL="435620" indent="0">
              <a:buNone/>
              <a:defRPr sz="1334"/>
            </a:lvl2pPr>
            <a:lvl3pPr marL="871240" indent="0">
              <a:buNone/>
              <a:defRPr sz="1143"/>
            </a:lvl3pPr>
            <a:lvl4pPr marL="1306860" indent="0">
              <a:buNone/>
              <a:defRPr sz="953"/>
            </a:lvl4pPr>
            <a:lvl5pPr marL="1742481" indent="0">
              <a:buNone/>
              <a:defRPr sz="953"/>
            </a:lvl5pPr>
            <a:lvl6pPr marL="2178101" indent="0">
              <a:buNone/>
              <a:defRPr sz="953"/>
            </a:lvl6pPr>
            <a:lvl7pPr marL="2613721" indent="0">
              <a:buNone/>
              <a:defRPr sz="953"/>
            </a:lvl7pPr>
            <a:lvl8pPr marL="3049341" indent="0">
              <a:buNone/>
              <a:defRPr sz="953"/>
            </a:lvl8pPr>
            <a:lvl9pPr marL="3484961" indent="0">
              <a:buNone/>
              <a:defRPr sz="95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1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649114"/>
            <a:ext cx="7514273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3245556"/>
            <a:ext cx="7514273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11300181"/>
            <a:ext cx="196024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3D72-4EB2-4EBF-8697-9CC025DB98B1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5916" y="11300181"/>
            <a:ext cx="294036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2991" y="11300181"/>
            <a:ext cx="196024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0C9B-FE19-41D3-AC91-108780616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6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1240" rtl="0" eaLnBrk="1" latinLnBrk="0" hangingPunct="1">
        <a:lnSpc>
          <a:spcPct val="90000"/>
        </a:lnSpc>
        <a:spcBef>
          <a:spcPct val="0"/>
        </a:spcBef>
        <a:buNone/>
        <a:defRPr sz="41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810" indent="-217810" algn="l" defTabSz="871240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8" kern="1200">
          <a:solidFill>
            <a:schemeClr val="tx1"/>
          </a:solidFill>
          <a:latin typeface="+mn-lt"/>
          <a:ea typeface="+mn-ea"/>
          <a:cs typeface="+mn-cs"/>
        </a:defRPr>
      </a:lvl1pPr>
      <a:lvl2pPr marL="653430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2pPr>
      <a:lvl3pPr marL="1089050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3pPr>
      <a:lvl4pPr marL="152467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6029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91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153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715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2771" indent="-217810" algn="l" defTabSz="871240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62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124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860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248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810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372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934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4961" algn="l" defTabSz="87124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D83817D0-B66E-2DB2-CC9B-0C7BC696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"/>
          <a:stretch/>
        </p:blipFill>
        <p:spPr>
          <a:xfrm>
            <a:off x="2363" y="7151264"/>
            <a:ext cx="1914264" cy="136973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DF72C51-E639-186F-7602-336FAFD3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/>
          <a:stretch/>
        </p:blipFill>
        <p:spPr bwMode="auto">
          <a:xfrm>
            <a:off x="15765" y="3813093"/>
            <a:ext cx="1818513" cy="13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EBF9B0-5264-58E2-7204-FBC444247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10573" r="9972"/>
          <a:stretch/>
        </p:blipFill>
        <p:spPr bwMode="auto">
          <a:xfrm flipH="1">
            <a:off x="2363" y="5361943"/>
            <a:ext cx="1905867" cy="16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44897E6-9255-E958-839E-21526D6620C7}"/>
              </a:ext>
            </a:extLst>
          </p:cNvPr>
          <p:cNvSpPr txBox="1"/>
          <p:nvPr/>
        </p:nvSpPr>
        <p:spPr>
          <a:xfrm>
            <a:off x="2045576" y="2380106"/>
            <a:ext cx="64392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900" dirty="0">
                <a:solidFill>
                  <a:srgbClr val="DFE0DF"/>
                </a:solidFill>
                <a:latin typeface="Eras Bold ITC" panose="020B0907030504020204" pitchFamily="34" charset="0"/>
              </a:rPr>
              <a:t>NanoV is a conference that will bring together researchers with a focus on nano-materials,</a:t>
            </a:r>
            <a:r>
              <a:rPr lang="zh-TW" altLang="en-US" sz="1900" dirty="0">
                <a:solidFill>
                  <a:srgbClr val="DFE0DF"/>
                </a:solidFill>
                <a:latin typeface="Eras Bold ITC" panose="020B0907030504020204" pitchFamily="34" charset="0"/>
              </a:rPr>
              <a:t> </a:t>
            </a:r>
            <a:r>
              <a:rPr lang="en-US" altLang="zh-TW" sz="1900" dirty="0">
                <a:solidFill>
                  <a:srgbClr val="DFE0DF"/>
                </a:solidFill>
                <a:latin typeface="Eras Bold ITC" panose="020B0907030504020204" pitchFamily="34" charset="0"/>
              </a:rPr>
              <a:t>devices and characterization to showcase their work and to stimulate collaborations</a:t>
            </a:r>
            <a:endParaRPr lang="zh-TW" altLang="en-US" sz="19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F4AA3AC-149A-BC9B-89C9-667F33A336F5}"/>
              </a:ext>
            </a:extLst>
          </p:cNvPr>
          <p:cNvCxnSpPr>
            <a:cxnSpLocks/>
          </p:cNvCxnSpPr>
          <p:nvPr/>
        </p:nvCxnSpPr>
        <p:spPr>
          <a:xfrm>
            <a:off x="3623173" y="2306937"/>
            <a:ext cx="4330262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5369E2F-FA6C-14CD-621E-B06A0646AC9E}"/>
              </a:ext>
            </a:extLst>
          </p:cNvPr>
          <p:cNvCxnSpPr>
            <a:cxnSpLocks/>
          </p:cNvCxnSpPr>
          <p:nvPr/>
        </p:nvCxnSpPr>
        <p:spPr>
          <a:xfrm flipV="1">
            <a:off x="2011415" y="2810234"/>
            <a:ext cx="0" cy="7072128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33DDD36-E841-F324-917D-BA74A4DB3712}"/>
              </a:ext>
            </a:extLst>
          </p:cNvPr>
          <p:cNvSpPr txBox="1"/>
          <p:nvPr/>
        </p:nvSpPr>
        <p:spPr>
          <a:xfrm>
            <a:off x="1994779" y="3783349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09:00AM – 11:30AM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E35EF0D-5C58-D60B-F278-EBBE77E56753}"/>
              </a:ext>
            </a:extLst>
          </p:cNvPr>
          <p:cNvSpPr txBox="1"/>
          <p:nvPr/>
        </p:nvSpPr>
        <p:spPr>
          <a:xfrm>
            <a:off x="1994779" y="4978837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11:30AM – 1:00PM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F5E8D63-5A39-48FD-0AED-ABE0078E6BCE}"/>
              </a:ext>
            </a:extLst>
          </p:cNvPr>
          <p:cNvSpPr txBox="1"/>
          <p:nvPr/>
        </p:nvSpPr>
        <p:spPr>
          <a:xfrm>
            <a:off x="2011415" y="6490481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1:00PM – 2:00PM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BB2ED88-0197-A4FF-D25A-5B26A0820F14}"/>
              </a:ext>
            </a:extLst>
          </p:cNvPr>
          <p:cNvSpPr txBox="1"/>
          <p:nvPr/>
        </p:nvSpPr>
        <p:spPr>
          <a:xfrm>
            <a:off x="2047327" y="8587103"/>
            <a:ext cx="36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CFB991"/>
                </a:solidFill>
                <a:latin typeface="Eras Bold ITC" panose="020B0907030504020204" pitchFamily="34" charset="0"/>
              </a:rPr>
              <a:t>2:00PM – 4:00PM</a:t>
            </a:r>
            <a:endParaRPr lang="zh-TW" altLang="en-US" sz="24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69BABA8-EBE7-5931-5A3E-185CEF095F0B}"/>
              </a:ext>
            </a:extLst>
          </p:cNvPr>
          <p:cNvSpPr txBox="1"/>
          <p:nvPr/>
        </p:nvSpPr>
        <p:spPr>
          <a:xfrm>
            <a:off x="1994780" y="4307153"/>
            <a:ext cx="533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Research talks 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BRK1001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81CEE61-6917-C63B-A35E-E61E420DA36E}"/>
              </a:ext>
            </a:extLst>
          </p:cNvPr>
          <p:cNvSpPr txBox="1"/>
          <p:nvPr/>
        </p:nvSpPr>
        <p:spPr>
          <a:xfrm>
            <a:off x="1994780" y="5436978"/>
            <a:ext cx="694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Lunch break</a:t>
            </a:r>
            <a:r>
              <a:rPr lang="zh-TW" altLang="en-US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 </a:t>
            </a:r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(All participants invited)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Birck Atrium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0F2B95-DBEE-167B-B8CC-FB5C6A6F8FFB}"/>
              </a:ext>
            </a:extLst>
          </p:cNvPr>
          <p:cNvSpPr txBox="1"/>
          <p:nvPr/>
        </p:nvSpPr>
        <p:spPr>
          <a:xfrm>
            <a:off x="1994780" y="7017236"/>
            <a:ext cx="641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Distinguished lecture 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BRK1001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51578B74-7D2E-6770-3819-58E26D264BB9}"/>
              </a:ext>
            </a:extLst>
          </p:cNvPr>
          <p:cNvSpPr/>
          <p:nvPr/>
        </p:nvSpPr>
        <p:spPr>
          <a:xfrm rot="10800000">
            <a:off x="1215971" y="3798919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角三角形 30">
            <a:extLst>
              <a:ext uri="{FF2B5EF4-FFF2-40B4-BE49-F238E27FC236}">
                <a16:creationId xmlns:a16="http://schemas.microsoft.com/office/drawing/2014/main" id="{BC41398E-E795-3EE9-EDE4-35C2521C8BE1}"/>
              </a:ext>
            </a:extLst>
          </p:cNvPr>
          <p:cNvSpPr/>
          <p:nvPr/>
        </p:nvSpPr>
        <p:spPr>
          <a:xfrm>
            <a:off x="-811" y="6664470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8" name="Picture 14" descr="Birck Nanotechnology Center - Purdue University">
            <a:extLst>
              <a:ext uri="{FF2B5EF4-FFF2-40B4-BE49-F238E27FC236}">
                <a16:creationId xmlns:a16="http://schemas.microsoft.com/office/drawing/2014/main" id="{19F2829B-52A8-E19C-E8D8-5DF4044A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r="21340"/>
          <a:stretch/>
        </p:blipFill>
        <p:spPr bwMode="auto">
          <a:xfrm flipH="1">
            <a:off x="9069" y="2264393"/>
            <a:ext cx="1030306" cy="13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276B1811-ECBA-B097-FE9B-D7DC7544A7E2}"/>
              </a:ext>
            </a:extLst>
          </p:cNvPr>
          <p:cNvCxnSpPr>
            <a:cxnSpLocks/>
          </p:cNvCxnSpPr>
          <p:nvPr/>
        </p:nvCxnSpPr>
        <p:spPr>
          <a:xfrm>
            <a:off x="-6171" y="1764410"/>
            <a:ext cx="1184208" cy="1045824"/>
          </a:xfrm>
          <a:prstGeom prst="line">
            <a:avLst/>
          </a:prstGeom>
          <a:ln w="50800" cap="rnd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88A00521-348A-D32E-1BDD-D6F451FD3EC4}"/>
              </a:ext>
            </a:extLst>
          </p:cNvPr>
          <p:cNvSpPr/>
          <p:nvPr/>
        </p:nvSpPr>
        <p:spPr>
          <a:xfrm rot="10800000">
            <a:off x="490466" y="2213080"/>
            <a:ext cx="646331" cy="588352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6F7F16-42DF-3823-D4CC-8265EBDE5BD8}"/>
              </a:ext>
            </a:extLst>
          </p:cNvPr>
          <p:cNvSpPr txBox="1"/>
          <p:nvPr/>
        </p:nvSpPr>
        <p:spPr>
          <a:xfrm>
            <a:off x="2058280" y="9051709"/>
            <a:ext cx="633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Research poster presentations open house </a:t>
            </a:r>
          </a:p>
          <a:p>
            <a:pPr algn="just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at </a:t>
            </a:r>
            <a:r>
              <a:rPr lang="en-US" altLang="zh-TW" sz="2000" u="sng" dirty="0">
                <a:solidFill>
                  <a:srgbClr val="DFE0DF"/>
                </a:solidFill>
                <a:latin typeface="Eras Bold ITC" panose="020B0907030504020204" pitchFamily="34" charset="0"/>
              </a:rPr>
              <a:t>Birck Atrium</a:t>
            </a:r>
            <a:endParaRPr lang="zh-TW" altLang="en-US" sz="20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8" name="Picture 4" descr="Construction of Purdue University Birck Nanotechnology Center">
            <a:extLst>
              <a:ext uri="{FF2B5EF4-FFF2-40B4-BE49-F238E27FC236}">
                <a16:creationId xmlns:a16="http://schemas.microsoft.com/office/drawing/2014/main" id="{508489E0-BAA5-6622-D07E-0DB70BB57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0" r="2523" b="25267"/>
          <a:stretch/>
        </p:blipFill>
        <p:spPr bwMode="auto">
          <a:xfrm flipH="1">
            <a:off x="-3" y="10269427"/>
            <a:ext cx="8492359" cy="18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CF1330EE-A5F5-1537-DD22-6772332F3D4A}"/>
              </a:ext>
            </a:extLst>
          </p:cNvPr>
          <p:cNvSpPr/>
          <p:nvPr/>
        </p:nvSpPr>
        <p:spPr>
          <a:xfrm rot="16200000">
            <a:off x="5640078" y="9123504"/>
            <a:ext cx="2819926" cy="3324323"/>
          </a:xfrm>
          <a:prstGeom prst="rtTriangle">
            <a:avLst/>
          </a:pr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D524ADD4-25D1-3227-8895-8C7079469E10}"/>
              </a:ext>
            </a:extLst>
          </p:cNvPr>
          <p:cNvSpPr/>
          <p:nvPr/>
        </p:nvSpPr>
        <p:spPr>
          <a:xfrm rot="16200000">
            <a:off x="5798679" y="9289380"/>
            <a:ext cx="2710336" cy="3108601"/>
          </a:xfrm>
          <a:prstGeom prst="rtTriangle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5" name="Picture 6" descr="Purdue Boilermakers football - Wikipedia">
            <a:extLst>
              <a:ext uri="{FF2B5EF4-FFF2-40B4-BE49-F238E27FC236}">
                <a16:creationId xmlns:a16="http://schemas.microsoft.com/office/drawing/2014/main" id="{295958C3-7A64-B4D8-6A58-13613B27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7" y="10713213"/>
            <a:ext cx="1244209" cy="6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rdue University - Indiana's Land Grant University">
            <a:extLst>
              <a:ext uri="{FF2B5EF4-FFF2-40B4-BE49-F238E27FC236}">
                <a16:creationId xmlns:a16="http://schemas.microsoft.com/office/drawing/2014/main" id="{FECCBF6A-BA1D-1E4D-D29D-4AEC4A1B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41" y="11496188"/>
            <a:ext cx="1623312" cy="4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02D900F9-8D77-CE34-9FCD-6FA2A619FC06}"/>
              </a:ext>
            </a:extLst>
          </p:cNvPr>
          <p:cNvSpPr/>
          <p:nvPr/>
        </p:nvSpPr>
        <p:spPr>
          <a:xfrm rot="16200000">
            <a:off x="1355120" y="9634687"/>
            <a:ext cx="599898" cy="60627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CBBAF213-8B30-A85F-FE83-0D5C0BE8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"/>
          <a:stretch/>
        </p:blipFill>
        <p:spPr bwMode="auto">
          <a:xfrm>
            <a:off x="-849" y="8715574"/>
            <a:ext cx="1887800" cy="1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941F9757-7A17-B527-B75D-296B68D5ACC3}"/>
              </a:ext>
            </a:extLst>
          </p:cNvPr>
          <p:cNvSpPr/>
          <p:nvPr/>
        </p:nvSpPr>
        <p:spPr>
          <a:xfrm rot="10800000">
            <a:off x="1546541" y="7138846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直角三角形 36">
            <a:extLst>
              <a:ext uri="{FF2B5EF4-FFF2-40B4-BE49-F238E27FC236}">
                <a16:creationId xmlns:a16="http://schemas.microsoft.com/office/drawing/2014/main" id="{F68B0C51-F2DF-1053-D355-E8AF5AB4ADE4}"/>
              </a:ext>
            </a:extLst>
          </p:cNvPr>
          <p:cNvSpPr/>
          <p:nvPr/>
        </p:nvSpPr>
        <p:spPr>
          <a:xfrm rot="16200000">
            <a:off x="1475711" y="9585117"/>
            <a:ext cx="456895" cy="456895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99E096A-C818-155A-F24C-D1B409456A57}"/>
              </a:ext>
            </a:extLst>
          </p:cNvPr>
          <p:cNvGrpSpPr/>
          <p:nvPr/>
        </p:nvGrpSpPr>
        <p:grpSpPr>
          <a:xfrm>
            <a:off x="-115184" y="-22595"/>
            <a:ext cx="2265473" cy="923330"/>
            <a:chOff x="-46154" y="883729"/>
            <a:chExt cx="2265473" cy="92333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C3E60B-9441-2E48-CF2F-B673B30699FC}"/>
                </a:ext>
              </a:extLst>
            </p:cNvPr>
            <p:cNvSpPr/>
            <p:nvPr/>
          </p:nvSpPr>
          <p:spPr>
            <a:xfrm>
              <a:off x="80962" y="1195385"/>
              <a:ext cx="771525" cy="299447"/>
            </a:xfrm>
            <a:custGeom>
              <a:avLst/>
              <a:gdLst>
                <a:gd name="connsiteX0" fmla="*/ 0 w 657225"/>
                <a:gd name="connsiteY0" fmla="*/ 0 h 285160"/>
                <a:gd name="connsiteX1" fmla="*/ 657225 w 657225"/>
                <a:gd name="connsiteY1" fmla="*/ 0 h 285160"/>
                <a:gd name="connsiteX2" fmla="*/ 657225 w 657225"/>
                <a:gd name="connsiteY2" fmla="*/ 285160 h 285160"/>
                <a:gd name="connsiteX3" fmla="*/ 0 w 657225"/>
                <a:gd name="connsiteY3" fmla="*/ 285160 h 285160"/>
                <a:gd name="connsiteX4" fmla="*/ 0 w 657225"/>
                <a:gd name="connsiteY4" fmla="*/ 0 h 285160"/>
                <a:gd name="connsiteX0" fmla="*/ 0 w 771525"/>
                <a:gd name="connsiteY0" fmla="*/ 9525 h 294685"/>
                <a:gd name="connsiteX1" fmla="*/ 771525 w 771525"/>
                <a:gd name="connsiteY1" fmla="*/ 0 h 294685"/>
                <a:gd name="connsiteX2" fmla="*/ 657225 w 771525"/>
                <a:gd name="connsiteY2" fmla="*/ 294685 h 294685"/>
                <a:gd name="connsiteX3" fmla="*/ 0 w 771525"/>
                <a:gd name="connsiteY3" fmla="*/ 294685 h 294685"/>
                <a:gd name="connsiteX4" fmla="*/ 0 w 771525"/>
                <a:gd name="connsiteY4" fmla="*/ 9525 h 294685"/>
                <a:gd name="connsiteX0" fmla="*/ 0 w 771525"/>
                <a:gd name="connsiteY0" fmla="*/ 9525 h 299447"/>
                <a:gd name="connsiteX1" fmla="*/ 771525 w 771525"/>
                <a:gd name="connsiteY1" fmla="*/ 0 h 299447"/>
                <a:gd name="connsiteX2" fmla="*/ 576262 w 771525"/>
                <a:gd name="connsiteY2" fmla="*/ 299447 h 299447"/>
                <a:gd name="connsiteX3" fmla="*/ 0 w 771525"/>
                <a:gd name="connsiteY3" fmla="*/ 294685 h 299447"/>
                <a:gd name="connsiteX4" fmla="*/ 0 w 771525"/>
                <a:gd name="connsiteY4" fmla="*/ 9525 h 29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299447">
                  <a:moveTo>
                    <a:pt x="0" y="9525"/>
                  </a:moveTo>
                  <a:lnTo>
                    <a:pt x="771525" y="0"/>
                  </a:lnTo>
                  <a:lnTo>
                    <a:pt x="576262" y="299447"/>
                  </a:lnTo>
                  <a:lnTo>
                    <a:pt x="0" y="29468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D426C48-07BB-8C18-93D9-B85F47E6DDF9}"/>
                </a:ext>
              </a:extLst>
            </p:cNvPr>
            <p:cNvSpPr/>
            <p:nvPr/>
          </p:nvSpPr>
          <p:spPr>
            <a:xfrm>
              <a:off x="656733" y="1195022"/>
              <a:ext cx="1469051" cy="294685"/>
            </a:xfrm>
            <a:custGeom>
              <a:avLst/>
              <a:gdLst>
                <a:gd name="connsiteX0" fmla="*/ 0 w 1326108"/>
                <a:gd name="connsiteY0" fmla="*/ 0 h 285160"/>
                <a:gd name="connsiteX1" fmla="*/ 1326108 w 1326108"/>
                <a:gd name="connsiteY1" fmla="*/ 0 h 285160"/>
                <a:gd name="connsiteX2" fmla="*/ 1326108 w 1326108"/>
                <a:gd name="connsiteY2" fmla="*/ 285160 h 285160"/>
                <a:gd name="connsiteX3" fmla="*/ 0 w 1326108"/>
                <a:gd name="connsiteY3" fmla="*/ 285160 h 285160"/>
                <a:gd name="connsiteX4" fmla="*/ 0 w 1326108"/>
                <a:gd name="connsiteY4" fmla="*/ 0 h 285160"/>
                <a:gd name="connsiteX0" fmla="*/ 80962 w 1407070"/>
                <a:gd name="connsiteY0" fmla="*/ 0 h 289922"/>
                <a:gd name="connsiteX1" fmla="*/ 1407070 w 1407070"/>
                <a:gd name="connsiteY1" fmla="*/ 0 h 289922"/>
                <a:gd name="connsiteX2" fmla="*/ 1407070 w 1407070"/>
                <a:gd name="connsiteY2" fmla="*/ 285160 h 289922"/>
                <a:gd name="connsiteX3" fmla="*/ 0 w 1407070"/>
                <a:gd name="connsiteY3" fmla="*/ 289922 h 289922"/>
                <a:gd name="connsiteX4" fmla="*/ 80962 w 1407070"/>
                <a:gd name="connsiteY4" fmla="*/ 0 h 289922"/>
                <a:gd name="connsiteX0" fmla="*/ 176212 w 1407070"/>
                <a:gd name="connsiteY0" fmla="*/ 0 h 313735"/>
                <a:gd name="connsiteX1" fmla="*/ 1407070 w 1407070"/>
                <a:gd name="connsiteY1" fmla="*/ 23813 h 313735"/>
                <a:gd name="connsiteX2" fmla="*/ 1407070 w 1407070"/>
                <a:gd name="connsiteY2" fmla="*/ 308973 h 313735"/>
                <a:gd name="connsiteX3" fmla="*/ 0 w 1407070"/>
                <a:gd name="connsiteY3" fmla="*/ 313735 h 313735"/>
                <a:gd name="connsiteX4" fmla="*/ 176212 w 1407070"/>
                <a:gd name="connsiteY4" fmla="*/ 0 h 313735"/>
                <a:gd name="connsiteX0" fmla="*/ 180975 w 1407070"/>
                <a:gd name="connsiteY0" fmla="*/ 0 h 294685"/>
                <a:gd name="connsiteX1" fmla="*/ 1407070 w 1407070"/>
                <a:gd name="connsiteY1" fmla="*/ 4763 h 294685"/>
                <a:gd name="connsiteX2" fmla="*/ 1407070 w 1407070"/>
                <a:gd name="connsiteY2" fmla="*/ 289923 h 294685"/>
                <a:gd name="connsiteX3" fmla="*/ 0 w 1407070"/>
                <a:gd name="connsiteY3" fmla="*/ 294685 h 294685"/>
                <a:gd name="connsiteX4" fmla="*/ 180975 w 1407070"/>
                <a:gd name="connsiteY4" fmla="*/ 0 h 2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070" h="294685">
                  <a:moveTo>
                    <a:pt x="180975" y="0"/>
                  </a:moveTo>
                  <a:lnTo>
                    <a:pt x="1407070" y="4763"/>
                  </a:lnTo>
                  <a:lnTo>
                    <a:pt x="1407070" y="289923"/>
                  </a:lnTo>
                  <a:lnTo>
                    <a:pt x="0" y="29468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F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D5F9CB4-273D-8CB7-1F5A-9AFBC7DD857B}"/>
                </a:ext>
              </a:extLst>
            </p:cNvPr>
            <p:cNvSpPr txBox="1"/>
            <p:nvPr/>
          </p:nvSpPr>
          <p:spPr>
            <a:xfrm>
              <a:off x="-46154" y="883729"/>
              <a:ext cx="2265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Birck </a:t>
              </a:r>
            </a:p>
            <a:p>
              <a:pPr algn="ctr"/>
              <a:r>
                <a:rPr lang="en-US" altLang="zh-TW" dirty="0">
                  <a:solidFill>
                    <a:srgbClr val="DFE0DF"/>
                  </a:solidFill>
                  <a:latin typeface="Eras Bold ITC" panose="020B0907030504020204" pitchFamily="34" charset="0"/>
                </a:rPr>
                <a:t>Nano 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technology </a:t>
              </a:r>
            </a:p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Center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4C2D904-7941-1674-A3D3-856A46DD6FB2}"/>
              </a:ext>
            </a:extLst>
          </p:cNvPr>
          <p:cNvSpPr txBox="1"/>
          <p:nvPr/>
        </p:nvSpPr>
        <p:spPr>
          <a:xfrm>
            <a:off x="-89725" y="9909817"/>
            <a:ext cx="1448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</a:rPr>
              <a:t>Photo by: Purdue University/ Neil Dilley 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B08468C-3CC1-D62C-6837-89CACA7AF534}"/>
              </a:ext>
            </a:extLst>
          </p:cNvPr>
          <p:cNvSpPr txBox="1"/>
          <p:nvPr/>
        </p:nvSpPr>
        <p:spPr>
          <a:xfrm>
            <a:off x="5118701" y="10091621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all Photos by: Purdue </a:t>
            </a:r>
            <a:r>
              <a:rPr lang="en-US" altLang="zh-TW" sz="600" dirty="0">
                <a:solidFill>
                  <a:schemeClr val="bg1"/>
                </a:solidFill>
              </a:rPr>
              <a:t>University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/Charles </a:t>
            </a:r>
            <a:r>
              <a:rPr lang="en-US" altLang="zh-TW" sz="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Jischke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unless otherwise noted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  <p:sp>
        <p:nvSpPr>
          <p:cNvPr id="38" name="文字方塊 28">
            <a:extLst>
              <a:ext uri="{FF2B5EF4-FFF2-40B4-BE49-F238E27FC236}">
                <a16:creationId xmlns:a16="http://schemas.microsoft.com/office/drawing/2014/main" id="{62ED460F-5CC4-9635-FE81-13A25D0978A2}"/>
              </a:ext>
            </a:extLst>
          </p:cNvPr>
          <p:cNvSpPr txBox="1"/>
          <p:nvPr/>
        </p:nvSpPr>
        <p:spPr>
          <a:xfrm>
            <a:off x="3532628" y="12000084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Photo by: Steve Hall @ </a:t>
            </a:r>
            <a:r>
              <a:rPr lang="en-US" altLang="zh-TW" sz="600" b="0" i="0" dirty="0" err="1">
                <a:effectLst/>
                <a:latin typeface="Calibri" panose="020F0502020204030204" pitchFamily="34" charset="0"/>
              </a:rPr>
              <a:t>Hedrich</a:t>
            </a:r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 Blessing</a:t>
            </a:r>
            <a:endParaRPr lang="zh-TW" altLang="en-US" sz="600" dirty="0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EC978C46-A7C1-300E-5C3E-1A4A830C80C2}"/>
              </a:ext>
            </a:extLst>
          </p:cNvPr>
          <p:cNvSpPr/>
          <p:nvPr/>
        </p:nvSpPr>
        <p:spPr>
          <a:xfrm>
            <a:off x="-6171" y="1723427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305F8E1-90CD-F445-E57B-F0882EA3101E}"/>
              </a:ext>
            </a:extLst>
          </p:cNvPr>
          <p:cNvSpPr txBox="1"/>
          <p:nvPr/>
        </p:nvSpPr>
        <p:spPr>
          <a:xfrm>
            <a:off x="1991542" y="7595477"/>
            <a:ext cx="61376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900" dirty="0">
                <a:solidFill>
                  <a:srgbClr val="DFE0DF"/>
                </a:solidFill>
                <a:latin typeface="Eras Demi ITC" panose="020B0805030504020804" pitchFamily="34" charset="0"/>
              </a:rPr>
              <a:t>“Semiconductor innovation </a:t>
            </a:r>
          </a:p>
          <a:p>
            <a:r>
              <a:rPr lang="en-US" altLang="zh-TW" sz="1900" dirty="0">
                <a:solidFill>
                  <a:srgbClr val="DFE0DF"/>
                </a:solidFill>
                <a:latin typeface="Eras Demi ITC" panose="020B0805030504020804" pitchFamily="34" charset="0"/>
              </a:rPr>
              <a:t>  - A foundry experience and perspective”</a:t>
            </a:r>
            <a:endParaRPr lang="zh-TW" altLang="en-US" sz="1900" dirty="0">
              <a:solidFill>
                <a:srgbClr val="DFE0DF"/>
              </a:solidFill>
              <a:latin typeface="Eras Demi ITC" panose="020B0805030504020804" pitchFamily="34" charset="0"/>
            </a:endParaRPr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C17DB0C5-86A5-803D-2182-13536CD1C250}"/>
              </a:ext>
            </a:extLst>
          </p:cNvPr>
          <p:cNvSpPr/>
          <p:nvPr/>
        </p:nvSpPr>
        <p:spPr>
          <a:xfrm>
            <a:off x="6694904" y="6601491"/>
            <a:ext cx="1922781" cy="19227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4883B0A-F56A-9021-8839-C6A093841BB1}"/>
              </a:ext>
            </a:extLst>
          </p:cNvPr>
          <p:cNvSpPr txBox="1"/>
          <p:nvPr/>
        </p:nvSpPr>
        <p:spPr>
          <a:xfrm>
            <a:off x="3727200" y="-200236"/>
            <a:ext cx="53748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0" dirty="0">
                <a:solidFill>
                  <a:srgbClr val="DFE0DF"/>
                </a:solidFill>
                <a:latin typeface="Eras Bold ITC" panose="020B0907030504020204" pitchFamily="34" charset="0"/>
              </a:rPr>
              <a:t>NanoV</a:t>
            </a:r>
            <a:endParaRPr lang="zh-TW" altLang="en-US" sz="105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683A8AF-9D25-68B8-8DE7-10C8608E9003}"/>
              </a:ext>
            </a:extLst>
          </p:cNvPr>
          <p:cNvSpPr txBox="1"/>
          <p:nvPr/>
        </p:nvSpPr>
        <p:spPr>
          <a:xfrm>
            <a:off x="3744064" y="993475"/>
            <a:ext cx="440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DFE0DF"/>
                </a:solidFill>
                <a:latin typeface="Eras Bold ITC" panose="020B0907030504020204" pitchFamily="34" charset="0"/>
              </a:rPr>
              <a:t>NanoVisions</a:t>
            </a:r>
            <a:endParaRPr lang="zh-TW" altLang="en-US" sz="48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E5EA3CB-3F35-4F69-EE72-0B5A20716525}"/>
              </a:ext>
            </a:extLst>
          </p:cNvPr>
          <p:cNvSpPr txBox="1"/>
          <p:nvPr/>
        </p:nvSpPr>
        <p:spPr>
          <a:xfrm>
            <a:off x="3375545" y="1804991"/>
            <a:ext cx="484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 April 26, 2023</a:t>
            </a:r>
            <a:endParaRPr lang="zh-TW" altLang="en-US" sz="20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C7AFDDC1-0F8B-0281-6844-7A59274AA2F8}"/>
              </a:ext>
            </a:extLst>
          </p:cNvPr>
          <p:cNvSpPr/>
          <p:nvPr/>
        </p:nvSpPr>
        <p:spPr>
          <a:xfrm>
            <a:off x="6769234" y="6667493"/>
            <a:ext cx="1771677" cy="177167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28575">
            <a:solidFill>
              <a:srgbClr val="CFB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C5C06DD-F716-41F6-8393-617F9B3035AC}"/>
              </a:ext>
            </a:extLst>
          </p:cNvPr>
          <p:cNvSpPr txBox="1"/>
          <p:nvPr/>
        </p:nvSpPr>
        <p:spPr>
          <a:xfrm>
            <a:off x="2069552" y="7312652"/>
            <a:ext cx="646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u="sng" dirty="0">
                <a:solidFill>
                  <a:srgbClr val="B28B1A"/>
                </a:solidFill>
                <a:latin typeface="Eras Bold ITC" panose="020B0907030504020204" pitchFamily="34" charset="0"/>
              </a:rPr>
              <a:t>Dr. Jack Sun, NYCU</a:t>
            </a:r>
            <a:endParaRPr lang="zh-TW" altLang="en-US" sz="1800" u="sng" dirty="0">
              <a:solidFill>
                <a:srgbClr val="B28B1A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8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D83817D0-B66E-2DB2-CC9B-0C7BC696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"/>
          <a:stretch/>
        </p:blipFill>
        <p:spPr>
          <a:xfrm>
            <a:off x="2363" y="7151264"/>
            <a:ext cx="1914264" cy="136973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DF72C51-E639-186F-7602-336FAFD3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/>
          <a:stretch/>
        </p:blipFill>
        <p:spPr bwMode="auto">
          <a:xfrm>
            <a:off x="15765" y="3813093"/>
            <a:ext cx="1818513" cy="13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EBF9B0-5264-58E2-7204-FBC444247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10573" r="9972"/>
          <a:stretch/>
        </p:blipFill>
        <p:spPr bwMode="auto">
          <a:xfrm flipH="1">
            <a:off x="2363" y="5361943"/>
            <a:ext cx="1905867" cy="16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51578B74-7D2E-6770-3819-58E26D264BB9}"/>
              </a:ext>
            </a:extLst>
          </p:cNvPr>
          <p:cNvSpPr/>
          <p:nvPr/>
        </p:nvSpPr>
        <p:spPr>
          <a:xfrm rot="10800000">
            <a:off x="1215971" y="3798919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角三角形 30">
            <a:extLst>
              <a:ext uri="{FF2B5EF4-FFF2-40B4-BE49-F238E27FC236}">
                <a16:creationId xmlns:a16="http://schemas.microsoft.com/office/drawing/2014/main" id="{BC41398E-E795-3EE9-EDE4-35C2521C8BE1}"/>
              </a:ext>
            </a:extLst>
          </p:cNvPr>
          <p:cNvSpPr/>
          <p:nvPr/>
        </p:nvSpPr>
        <p:spPr>
          <a:xfrm>
            <a:off x="-811" y="6664470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8" name="Picture 14" descr="Birck Nanotechnology Center - Purdue University">
            <a:extLst>
              <a:ext uri="{FF2B5EF4-FFF2-40B4-BE49-F238E27FC236}">
                <a16:creationId xmlns:a16="http://schemas.microsoft.com/office/drawing/2014/main" id="{19F2829B-52A8-E19C-E8D8-5DF4044A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r="21340"/>
          <a:stretch/>
        </p:blipFill>
        <p:spPr bwMode="auto">
          <a:xfrm flipH="1">
            <a:off x="9069" y="2264393"/>
            <a:ext cx="1030306" cy="13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276B1811-ECBA-B097-FE9B-D7DC7544A7E2}"/>
              </a:ext>
            </a:extLst>
          </p:cNvPr>
          <p:cNvCxnSpPr>
            <a:cxnSpLocks/>
          </p:cNvCxnSpPr>
          <p:nvPr/>
        </p:nvCxnSpPr>
        <p:spPr>
          <a:xfrm>
            <a:off x="-6171" y="1764410"/>
            <a:ext cx="1184208" cy="1045824"/>
          </a:xfrm>
          <a:prstGeom prst="line">
            <a:avLst/>
          </a:prstGeom>
          <a:ln w="50800" cap="rnd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88A00521-348A-D32E-1BDD-D6F451FD3EC4}"/>
              </a:ext>
            </a:extLst>
          </p:cNvPr>
          <p:cNvSpPr/>
          <p:nvPr/>
        </p:nvSpPr>
        <p:spPr>
          <a:xfrm rot="10800000">
            <a:off x="490466" y="2213080"/>
            <a:ext cx="646331" cy="588352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Construction of Purdue University Birck Nanotechnology Center">
            <a:extLst>
              <a:ext uri="{FF2B5EF4-FFF2-40B4-BE49-F238E27FC236}">
                <a16:creationId xmlns:a16="http://schemas.microsoft.com/office/drawing/2014/main" id="{508489E0-BAA5-6622-D07E-0DB70BB57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0" r="2523" b="25267"/>
          <a:stretch/>
        </p:blipFill>
        <p:spPr bwMode="auto">
          <a:xfrm flipH="1">
            <a:off x="-3" y="10269427"/>
            <a:ext cx="8492359" cy="18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CF1330EE-A5F5-1537-DD22-6772332F3D4A}"/>
              </a:ext>
            </a:extLst>
          </p:cNvPr>
          <p:cNvSpPr/>
          <p:nvPr/>
        </p:nvSpPr>
        <p:spPr>
          <a:xfrm rot="16200000">
            <a:off x="5640078" y="9123504"/>
            <a:ext cx="2819926" cy="3324323"/>
          </a:xfrm>
          <a:prstGeom prst="rtTriangle">
            <a:avLst/>
          </a:pr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D524ADD4-25D1-3227-8895-8C7079469E10}"/>
              </a:ext>
            </a:extLst>
          </p:cNvPr>
          <p:cNvSpPr/>
          <p:nvPr/>
        </p:nvSpPr>
        <p:spPr>
          <a:xfrm rot="16200000">
            <a:off x="5798679" y="9289380"/>
            <a:ext cx="2710336" cy="3108601"/>
          </a:xfrm>
          <a:prstGeom prst="rtTriangle">
            <a:avLst/>
          </a:prstGeom>
          <a:solidFill>
            <a:srgbClr val="DF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5" name="Picture 6" descr="Purdue Boilermakers football - Wikipedia">
            <a:extLst>
              <a:ext uri="{FF2B5EF4-FFF2-40B4-BE49-F238E27FC236}">
                <a16:creationId xmlns:a16="http://schemas.microsoft.com/office/drawing/2014/main" id="{295958C3-7A64-B4D8-6A58-13613B27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7" y="10713213"/>
            <a:ext cx="1244209" cy="6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rdue University - Indiana's Land Grant University">
            <a:extLst>
              <a:ext uri="{FF2B5EF4-FFF2-40B4-BE49-F238E27FC236}">
                <a16:creationId xmlns:a16="http://schemas.microsoft.com/office/drawing/2014/main" id="{FECCBF6A-BA1D-1E4D-D29D-4AEC4A1B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41" y="11496188"/>
            <a:ext cx="1623312" cy="4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02D900F9-8D77-CE34-9FCD-6FA2A619FC06}"/>
              </a:ext>
            </a:extLst>
          </p:cNvPr>
          <p:cNvSpPr/>
          <p:nvPr/>
        </p:nvSpPr>
        <p:spPr>
          <a:xfrm rot="16200000">
            <a:off x="1355120" y="9634687"/>
            <a:ext cx="599898" cy="60627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CBBAF213-8B30-A85F-FE83-0D5C0BE8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"/>
          <a:stretch/>
        </p:blipFill>
        <p:spPr bwMode="auto">
          <a:xfrm>
            <a:off x="-849" y="8715574"/>
            <a:ext cx="1887800" cy="1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941F9757-7A17-B527-B75D-296B68D5ACC3}"/>
              </a:ext>
            </a:extLst>
          </p:cNvPr>
          <p:cNvSpPr/>
          <p:nvPr/>
        </p:nvSpPr>
        <p:spPr>
          <a:xfrm rot="10800000">
            <a:off x="1546541" y="7138846"/>
            <a:ext cx="430714" cy="430714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直角三角形 36">
            <a:extLst>
              <a:ext uri="{FF2B5EF4-FFF2-40B4-BE49-F238E27FC236}">
                <a16:creationId xmlns:a16="http://schemas.microsoft.com/office/drawing/2014/main" id="{F68B0C51-F2DF-1053-D355-E8AF5AB4ADE4}"/>
              </a:ext>
            </a:extLst>
          </p:cNvPr>
          <p:cNvSpPr/>
          <p:nvPr/>
        </p:nvSpPr>
        <p:spPr>
          <a:xfrm rot="16200000">
            <a:off x="1475711" y="9585117"/>
            <a:ext cx="456895" cy="456895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99E096A-C818-155A-F24C-D1B409456A57}"/>
              </a:ext>
            </a:extLst>
          </p:cNvPr>
          <p:cNvGrpSpPr/>
          <p:nvPr/>
        </p:nvGrpSpPr>
        <p:grpSpPr>
          <a:xfrm>
            <a:off x="-115184" y="-22595"/>
            <a:ext cx="2265473" cy="923330"/>
            <a:chOff x="-46154" y="883729"/>
            <a:chExt cx="2265473" cy="92333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C3E60B-9441-2E48-CF2F-B673B30699FC}"/>
                </a:ext>
              </a:extLst>
            </p:cNvPr>
            <p:cNvSpPr/>
            <p:nvPr/>
          </p:nvSpPr>
          <p:spPr>
            <a:xfrm>
              <a:off x="80962" y="1195385"/>
              <a:ext cx="771525" cy="299447"/>
            </a:xfrm>
            <a:custGeom>
              <a:avLst/>
              <a:gdLst>
                <a:gd name="connsiteX0" fmla="*/ 0 w 657225"/>
                <a:gd name="connsiteY0" fmla="*/ 0 h 285160"/>
                <a:gd name="connsiteX1" fmla="*/ 657225 w 657225"/>
                <a:gd name="connsiteY1" fmla="*/ 0 h 285160"/>
                <a:gd name="connsiteX2" fmla="*/ 657225 w 657225"/>
                <a:gd name="connsiteY2" fmla="*/ 285160 h 285160"/>
                <a:gd name="connsiteX3" fmla="*/ 0 w 657225"/>
                <a:gd name="connsiteY3" fmla="*/ 285160 h 285160"/>
                <a:gd name="connsiteX4" fmla="*/ 0 w 657225"/>
                <a:gd name="connsiteY4" fmla="*/ 0 h 285160"/>
                <a:gd name="connsiteX0" fmla="*/ 0 w 771525"/>
                <a:gd name="connsiteY0" fmla="*/ 9525 h 294685"/>
                <a:gd name="connsiteX1" fmla="*/ 771525 w 771525"/>
                <a:gd name="connsiteY1" fmla="*/ 0 h 294685"/>
                <a:gd name="connsiteX2" fmla="*/ 657225 w 771525"/>
                <a:gd name="connsiteY2" fmla="*/ 294685 h 294685"/>
                <a:gd name="connsiteX3" fmla="*/ 0 w 771525"/>
                <a:gd name="connsiteY3" fmla="*/ 294685 h 294685"/>
                <a:gd name="connsiteX4" fmla="*/ 0 w 771525"/>
                <a:gd name="connsiteY4" fmla="*/ 9525 h 294685"/>
                <a:gd name="connsiteX0" fmla="*/ 0 w 771525"/>
                <a:gd name="connsiteY0" fmla="*/ 9525 h 299447"/>
                <a:gd name="connsiteX1" fmla="*/ 771525 w 771525"/>
                <a:gd name="connsiteY1" fmla="*/ 0 h 299447"/>
                <a:gd name="connsiteX2" fmla="*/ 576262 w 771525"/>
                <a:gd name="connsiteY2" fmla="*/ 299447 h 299447"/>
                <a:gd name="connsiteX3" fmla="*/ 0 w 771525"/>
                <a:gd name="connsiteY3" fmla="*/ 294685 h 299447"/>
                <a:gd name="connsiteX4" fmla="*/ 0 w 771525"/>
                <a:gd name="connsiteY4" fmla="*/ 9525 h 29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299447">
                  <a:moveTo>
                    <a:pt x="0" y="9525"/>
                  </a:moveTo>
                  <a:lnTo>
                    <a:pt x="771525" y="0"/>
                  </a:lnTo>
                  <a:lnTo>
                    <a:pt x="576262" y="299447"/>
                  </a:lnTo>
                  <a:lnTo>
                    <a:pt x="0" y="29468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D426C48-07BB-8C18-93D9-B85F47E6DDF9}"/>
                </a:ext>
              </a:extLst>
            </p:cNvPr>
            <p:cNvSpPr/>
            <p:nvPr/>
          </p:nvSpPr>
          <p:spPr>
            <a:xfrm>
              <a:off x="656733" y="1195022"/>
              <a:ext cx="1469051" cy="294685"/>
            </a:xfrm>
            <a:custGeom>
              <a:avLst/>
              <a:gdLst>
                <a:gd name="connsiteX0" fmla="*/ 0 w 1326108"/>
                <a:gd name="connsiteY0" fmla="*/ 0 h 285160"/>
                <a:gd name="connsiteX1" fmla="*/ 1326108 w 1326108"/>
                <a:gd name="connsiteY1" fmla="*/ 0 h 285160"/>
                <a:gd name="connsiteX2" fmla="*/ 1326108 w 1326108"/>
                <a:gd name="connsiteY2" fmla="*/ 285160 h 285160"/>
                <a:gd name="connsiteX3" fmla="*/ 0 w 1326108"/>
                <a:gd name="connsiteY3" fmla="*/ 285160 h 285160"/>
                <a:gd name="connsiteX4" fmla="*/ 0 w 1326108"/>
                <a:gd name="connsiteY4" fmla="*/ 0 h 285160"/>
                <a:gd name="connsiteX0" fmla="*/ 80962 w 1407070"/>
                <a:gd name="connsiteY0" fmla="*/ 0 h 289922"/>
                <a:gd name="connsiteX1" fmla="*/ 1407070 w 1407070"/>
                <a:gd name="connsiteY1" fmla="*/ 0 h 289922"/>
                <a:gd name="connsiteX2" fmla="*/ 1407070 w 1407070"/>
                <a:gd name="connsiteY2" fmla="*/ 285160 h 289922"/>
                <a:gd name="connsiteX3" fmla="*/ 0 w 1407070"/>
                <a:gd name="connsiteY3" fmla="*/ 289922 h 289922"/>
                <a:gd name="connsiteX4" fmla="*/ 80962 w 1407070"/>
                <a:gd name="connsiteY4" fmla="*/ 0 h 289922"/>
                <a:gd name="connsiteX0" fmla="*/ 176212 w 1407070"/>
                <a:gd name="connsiteY0" fmla="*/ 0 h 313735"/>
                <a:gd name="connsiteX1" fmla="*/ 1407070 w 1407070"/>
                <a:gd name="connsiteY1" fmla="*/ 23813 h 313735"/>
                <a:gd name="connsiteX2" fmla="*/ 1407070 w 1407070"/>
                <a:gd name="connsiteY2" fmla="*/ 308973 h 313735"/>
                <a:gd name="connsiteX3" fmla="*/ 0 w 1407070"/>
                <a:gd name="connsiteY3" fmla="*/ 313735 h 313735"/>
                <a:gd name="connsiteX4" fmla="*/ 176212 w 1407070"/>
                <a:gd name="connsiteY4" fmla="*/ 0 h 313735"/>
                <a:gd name="connsiteX0" fmla="*/ 180975 w 1407070"/>
                <a:gd name="connsiteY0" fmla="*/ 0 h 294685"/>
                <a:gd name="connsiteX1" fmla="*/ 1407070 w 1407070"/>
                <a:gd name="connsiteY1" fmla="*/ 4763 h 294685"/>
                <a:gd name="connsiteX2" fmla="*/ 1407070 w 1407070"/>
                <a:gd name="connsiteY2" fmla="*/ 289923 h 294685"/>
                <a:gd name="connsiteX3" fmla="*/ 0 w 1407070"/>
                <a:gd name="connsiteY3" fmla="*/ 294685 h 294685"/>
                <a:gd name="connsiteX4" fmla="*/ 180975 w 1407070"/>
                <a:gd name="connsiteY4" fmla="*/ 0 h 2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070" h="294685">
                  <a:moveTo>
                    <a:pt x="180975" y="0"/>
                  </a:moveTo>
                  <a:lnTo>
                    <a:pt x="1407070" y="4763"/>
                  </a:lnTo>
                  <a:lnTo>
                    <a:pt x="1407070" y="289923"/>
                  </a:lnTo>
                  <a:lnTo>
                    <a:pt x="0" y="29468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DF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D5F9CB4-273D-8CB7-1F5A-9AFBC7DD857B}"/>
                </a:ext>
              </a:extLst>
            </p:cNvPr>
            <p:cNvSpPr txBox="1"/>
            <p:nvPr/>
          </p:nvSpPr>
          <p:spPr>
            <a:xfrm>
              <a:off x="-46154" y="883729"/>
              <a:ext cx="2265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Birck </a:t>
              </a:r>
            </a:p>
            <a:p>
              <a:pPr algn="ctr"/>
              <a:r>
                <a:rPr lang="en-US" altLang="zh-TW" dirty="0">
                  <a:solidFill>
                    <a:srgbClr val="DFE0DF"/>
                  </a:solidFill>
                  <a:latin typeface="Eras Bold ITC" panose="020B0907030504020204" pitchFamily="34" charset="0"/>
                </a:rPr>
                <a:t>Nano 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technology </a:t>
              </a:r>
            </a:p>
            <a:p>
              <a:pPr algn="ctr"/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ras Bold ITC" panose="020B0907030504020204" pitchFamily="34" charset="0"/>
                </a:rPr>
                <a:t>Center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4C2D904-7941-1674-A3D3-856A46DD6FB2}"/>
              </a:ext>
            </a:extLst>
          </p:cNvPr>
          <p:cNvSpPr txBox="1"/>
          <p:nvPr/>
        </p:nvSpPr>
        <p:spPr>
          <a:xfrm>
            <a:off x="-89725" y="9909817"/>
            <a:ext cx="1448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</a:rPr>
              <a:t>Photo by: Purdue University/ Neil Dilley 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B08468C-3CC1-D62C-6837-89CACA7AF534}"/>
              </a:ext>
            </a:extLst>
          </p:cNvPr>
          <p:cNvSpPr txBox="1"/>
          <p:nvPr/>
        </p:nvSpPr>
        <p:spPr>
          <a:xfrm>
            <a:off x="5118701" y="10091621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all Photos by: Purdue </a:t>
            </a:r>
            <a:r>
              <a:rPr lang="en-US" altLang="zh-TW" sz="600" dirty="0">
                <a:solidFill>
                  <a:schemeClr val="bg1"/>
                </a:solidFill>
              </a:rPr>
              <a:t>University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/Charles </a:t>
            </a:r>
            <a:r>
              <a:rPr lang="en-US" altLang="zh-TW" sz="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Jischke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unless otherwise noted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  <p:sp>
        <p:nvSpPr>
          <p:cNvPr id="38" name="文字方塊 28">
            <a:extLst>
              <a:ext uri="{FF2B5EF4-FFF2-40B4-BE49-F238E27FC236}">
                <a16:creationId xmlns:a16="http://schemas.microsoft.com/office/drawing/2014/main" id="{62ED460F-5CC4-9635-FE81-13A25D0978A2}"/>
              </a:ext>
            </a:extLst>
          </p:cNvPr>
          <p:cNvSpPr txBox="1"/>
          <p:nvPr/>
        </p:nvSpPr>
        <p:spPr>
          <a:xfrm>
            <a:off x="3532628" y="12000084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Photo by: Steve Hall @ </a:t>
            </a:r>
            <a:r>
              <a:rPr lang="en-US" altLang="zh-TW" sz="600" b="0" i="0" dirty="0" err="1">
                <a:effectLst/>
                <a:latin typeface="Calibri" panose="020F0502020204030204" pitchFamily="34" charset="0"/>
              </a:rPr>
              <a:t>Hedrich</a:t>
            </a:r>
            <a:r>
              <a:rPr lang="en-US" altLang="zh-TW" sz="600" b="0" i="0" dirty="0">
                <a:effectLst/>
                <a:latin typeface="Calibri" panose="020F0502020204030204" pitchFamily="34" charset="0"/>
              </a:rPr>
              <a:t> Blessing</a:t>
            </a:r>
            <a:endParaRPr lang="zh-TW" altLang="en-US" sz="600" dirty="0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EC978C46-A7C1-300E-5C3E-1A4A830C80C2}"/>
              </a:ext>
            </a:extLst>
          </p:cNvPr>
          <p:cNvSpPr/>
          <p:nvPr/>
        </p:nvSpPr>
        <p:spPr>
          <a:xfrm>
            <a:off x="-6171" y="1723427"/>
            <a:ext cx="646331" cy="646331"/>
          </a:xfrm>
          <a:prstGeom prst="rt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4883B0A-F56A-9021-8839-C6A093841BB1}"/>
              </a:ext>
            </a:extLst>
          </p:cNvPr>
          <p:cNvSpPr txBox="1"/>
          <p:nvPr/>
        </p:nvSpPr>
        <p:spPr>
          <a:xfrm>
            <a:off x="3727200" y="-200236"/>
            <a:ext cx="53748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0" dirty="0">
                <a:solidFill>
                  <a:srgbClr val="DFE0DF"/>
                </a:solidFill>
                <a:latin typeface="Eras Bold ITC" panose="020B0907030504020204" pitchFamily="34" charset="0"/>
              </a:rPr>
              <a:t>NanoV</a:t>
            </a:r>
            <a:endParaRPr lang="zh-TW" altLang="en-US" sz="105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683A8AF-9D25-68B8-8DE7-10C8608E9003}"/>
              </a:ext>
            </a:extLst>
          </p:cNvPr>
          <p:cNvSpPr txBox="1"/>
          <p:nvPr/>
        </p:nvSpPr>
        <p:spPr>
          <a:xfrm>
            <a:off x="3744064" y="993475"/>
            <a:ext cx="440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DFE0DF"/>
                </a:solidFill>
                <a:latin typeface="Eras Bold ITC" panose="020B0907030504020204" pitchFamily="34" charset="0"/>
              </a:rPr>
              <a:t>NanoVisions</a:t>
            </a:r>
            <a:endParaRPr lang="zh-TW" altLang="en-US" sz="48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E5EA3CB-3F35-4F69-EE72-0B5A20716525}"/>
              </a:ext>
            </a:extLst>
          </p:cNvPr>
          <p:cNvSpPr txBox="1"/>
          <p:nvPr/>
        </p:nvSpPr>
        <p:spPr>
          <a:xfrm>
            <a:off x="3375545" y="1804991"/>
            <a:ext cx="484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DFE0DF"/>
                </a:solidFill>
                <a:latin typeface="Eras Bold ITC" panose="020B0907030504020204" pitchFamily="34" charset="0"/>
              </a:rPr>
              <a:t>April 26, 2023</a:t>
            </a:r>
            <a:endParaRPr lang="zh-TW" altLang="en-US" sz="2000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D64DC9BA-2F8E-539E-713D-DD1F03E6AB5B}"/>
              </a:ext>
            </a:extLst>
          </p:cNvPr>
          <p:cNvCxnSpPr>
            <a:cxnSpLocks/>
          </p:cNvCxnSpPr>
          <p:nvPr/>
        </p:nvCxnSpPr>
        <p:spPr>
          <a:xfrm>
            <a:off x="3625628" y="2282772"/>
            <a:ext cx="4330262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5C68E20-D294-77D2-9CA3-3EB69931CCA0}"/>
              </a:ext>
            </a:extLst>
          </p:cNvPr>
          <p:cNvCxnSpPr>
            <a:cxnSpLocks/>
          </p:cNvCxnSpPr>
          <p:nvPr/>
        </p:nvCxnSpPr>
        <p:spPr>
          <a:xfrm flipV="1">
            <a:off x="2049515" y="2682240"/>
            <a:ext cx="0" cy="7200122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ACDA57FD-9083-5C30-D9B9-4B9E88A866D3}"/>
              </a:ext>
            </a:extLst>
          </p:cNvPr>
          <p:cNvSpPr txBox="1"/>
          <p:nvPr/>
        </p:nvSpPr>
        <p:spPr>
          <a:xfrm>
            <a:off x="3314700" y="2301240"/>
            <a:ext cx="417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>
                <a:solidFill>
                  <a:srgbClr val="DFE0DF"/>
                </a:solidFill>
                <a:latin typeface="Eras Bold ITC" panose="020B0907030504020204" pitchFamily="34" charset="0"/>
              </a:rPr>
              <a:t>Research talks schedule</a:t>
            </a:r>
            <a:endParaRPr lang="zh-TW" altLang="en-US" sz="2400" u="sng" dirty="0">
              <a:solidFill>
                <a:srgbClr val="DFE0DF"/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4FDFB86-61AD-ECE4-5673-CE2F788E7726}"/>
              </a:ext>
            </a:extLst>
          </p:cNvPr>
          <p:cNvSpPr txBox="1"/>
          <p:nvPr/>
        </p:nvSpPr>
        <p:spPr>
          <a:xfrm>
            <a:off x="5220299" y="10091621"/>
            <a:ext cx="25269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all Photos by: Purdue </a:t>
            </a:r>
            <a:r>
              <a:rPr lang="en-US" altLang="zh-TW" sz="600" dirty="0">
                <a:solidFill>
                  <a:schemeClr val="bg1"/>
                </a:solidFill>
              </a:rPr>
              <a:t>University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/Charles </a:t>
            </a:r>
            <a:r>
              <a:rPr lang="en-US" altLang="zh-TW" sz="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Jischke</a:t>
            </a:r>
            <a:r>
              <a:rPr lang="en-US" altLang="zh-TW" sz="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unless otherwise noted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5184150-E2B1-1BCC-CFBB-4948CA8FC0A1}"/>
              </a:ext>
            </a:extLst>
          </p:cNvPr>
          <p:cNvSpPr txBox="1"/>
          <p:nvPr/>
        </p:nvSpPr>
        <p:spPr>
          <a:xfrm>
            <a:off x="2077326" y="2756795"/>
            <a:ext cx="6493780" cy="769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09:00AM – 09:15AM 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Chang Niu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Topological quantum transport in Chiral 2D Tellurium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09:15AM – 09:30AM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Shuchen Zhang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 Angle-dependent exciton transport in twisted two-dimensional halide perovskites moiré superlattice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09:30AM – 09:45AM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Ozan Erturk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AlN/Diamond composite FBAR for Coherent Acoustic Control of NV Centers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09:45AM – 10:00AM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John Daniel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Utilizing stochastic MTJs for probabilistic spin logic</a:t>
            </a:r>
          </a:p>
          <a:p>
            <a:pPr>
              <a:lnSpc>
                <a:spcPts val="2200"/>
              </a:lnSpc>
            </a:pPr>
            <a:endParaRPr lang="en-US" altLang="zh-TW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10:00AM – 10:15AM 	Breaktime</a:t>
            </a:r>
          </a:p>
          <a:p>
            <a:pPr>
              <a:lnSpc>
                <a:spcPts val="2200"/>
              </a:lnSpc>
            </a:pPr>
            <a:endParaRPr lang="en-US" altLang="zh-TW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10:15AM – 10:30AM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Rajni K. Sah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IMOSFET- Designing Highly-scaled Vertical Silicon Carbide Power MOSFETs</a:t>
            </a:r>
            <a:endParaRPr lang="en-US" altLang="zh-TW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10:30AM – 10:45AM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Sina Nejati 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Smart traceable capsule for targeted sampling through gastrointestinal tract</a:t>
            </a:r>
            <a:endParaRPr lang="en-US" altLang="zh-TW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10:45AM – 11:00AM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Marco Fratus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S.O.S. fast response for microneedle-based patches: How can a physics-based model save us?</a:t>
            </a:r>
            <a:endParaRPr lang="en-US" altLang="zh-TW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11:00AM – 11:15AM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Michael Tan Bezick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Denoising Diffusion for Material Topology Sampling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CFB991"/>
                </a:solidFill>
                <a:latin typeface="Eras Bold ITC" panose="020B0907030504020204" pitchFamily="34" charset="0"/>
              </a:rPr>
              <a:t>11:15AM – 11:30AM 	</a:t>
            </a:r>
            <a:r>
              <a:rPr lang="en-US" altLang="zh-TW" sz="1700" dirty="0">
                <a:solidFill>
                  <a:srgbClr val="B28B1A"/>
                </a:solidFill>
                <a:latin typeface="Eras Bold ITC" panose="020B0907030504020204" pitchFamily="34" charset="0"/>
              </a:rPr>
              <a:t>Christopher Gilpin</a:t>
            </a:r>
          </a:p>
          <a:p>
            <a:pPr>
              <a:lnSpc>
                <a:spcPts val="2200"/>
              </a:lnSpc>
            </a:pPr>
            <a:r>
              <a:rPr lang="en-US" altLang="zh-TW" sz="1700" dirty="0">
                <a:solidFill>
                  <a:srgbClr val="DFE0DF"/>
                </a:solidFill>
                <a:latin typeface="Eras Bold ITC" panose="020B0907030504020204" pitchFamily="34" charset="0"/>
              </a:rPr>
              <a:t>Transmission electron microscopy talk</a:t>
            </a:r>
          </a:p>
          <a:p>
            <a:pPr>
              <a:lnSpc>
                <a:spcPts val="2200"/>
              </a:lnSpc>
            </a:pPr>
            <a:endParaRPr lang="zh-TW" altLang="en-US" sz="1700" dirty="0">
              <a:solidFill>
                <a:srgbClr val="CFB991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9FACAF5-30C7-89AD-AFF7-E3EA74B14EF9}"/>
              </a:ext>
            </a:extLst>
          </p:cNvPr>
          <p:cNvCxnSpPr>
            <a:cxnSpLocks/>
          </p:cNvCxnSpPr>
          <p:nvPr/>
        </p:nvCxnSpPr>
        <p:spPr>
          <a:xfrm>
            <a:off x="2148925" y="5749872"/>
            <a:ext cx="6343431" cy="0"/>
          </a:xfrm>
          <a:prstGeom prst="line">
            <a:avLst/>
          </a:prstGeom>
          <a:ln w="50800" cmpd="dbl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837045D-AF2B-4704-FA90-5148E40BA19E}"/>
              </a:ext>
            </a:extLst>
          </p:cNvPr>
          <p:cNvCxnSpPr>
            <a:cxnSpLocks/>
          </p:cNvCxnSpPr>
          <p:nvPr/>
        </p:nvCxnSpPr>
        <p:spPr>
          <a:xfrm>
            <a:off x="2148925" y="6270572"/>
            <a:ext cx="6343431" cy="0"/>
          </a:xfrm>
          <a:prstGeom prst="line">
            <a:avLst/>
          </a:prstGeom>
          <a:ln w="50800" cmpd="dbl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CFB991"/>
                </a:gs>
                <a:gs pos="100000">
                  <a:srgbClr val="DFE0D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4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D9AD36AF23F4795C56D215EDF2397" ma:contentTypeVersion="15" ma:contentTypeDescription="Create a new document." ma:contentTypeScope="" ma:versionID="c254f225f5fec1ef034493ce0198e6fd">
  <xsd:schema xmlns:xsd="http://www.w3.org/2001/XMLSchema" xmlns:xs="http://www.w3.org/2001/XMLSchema" xmlns:p="http://schemas.microsoft.com/office/2006/metadata/properties" xmlns:ns3="3913706a-a106-49c0-a3c5-329024860cad" xmlns:ns4="e1313a08-116b-4724-bd04-79c85bbacad7" targetNamespace="http://schemas.microsoft.com/office/2006/metadata/properties" ma:root="true" ma:fieldsID="b62873da91a77faffd0e452752aac3b5" ns3:_="" ns4:_="">
    <xsd:import namespace="3913706a-a106-49c0-a3c5-329024860cad"/>
    <xsd:import namespace="e1313a08-116b-4724-bd04-79c85bbaca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3706a-a106-49c0-a3c5-329024860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13a08-116b-4724-bd04-79c85bbac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13706a-a106-49c0-a3c5-329024860cad" xsi:nil="true"/>
  </documentManagement>
</p:properties>
</file>

<file path=customXml/itemProps1.xml><?xml version="1.0" encoding="utf-8"?>
<ds:datastoreItem xmlns:ds="http://schemas.openxmlformats.org/officeDocument/2006/customXml" ds:itemID="{A8B3F2BE-5832-43F6-94D8-5A9C2E8A5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3706a-a106-49c0-a3c5-329024860cad"/>
    <ds:schemaRef ds:uri="e1313a08-116b-4724-bd04-79c85bbac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FE4FFA-B3A3-4E85-9334-B016051F6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B35984-BB80-498E-AD08-3ADA6DB58815}">
  <ds:schemaRefs>
    <ds:schemaRef ds:uri="http://schemas.microsoft.com/office/2006/documentManagement/types"/>
    <ds:schemaRef ds:uri="3913706a-a106-49c0-a3c5-329024860cad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1313a08-116b-4724-bd04-79c85bbacad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637</TotalTime>
  <Words>319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Eras Bold ITC</vt:lpstr>
      <vt:lpstr>Eras Demi ITC</vt:lpstr>
      <vt:lpstr>Office 佈景主題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Yang, Shao-Heng</dc:creator>
  <cp:lastModifiedBy>Abrol, Sangeeta S.</cp:lastModifiedBy>
  <cp:revision>3</cp:revision>
  <dcterms:created xsi:type="dcterms:W3CDTF">2023-03-27T20:07:31Z</dcterms:created>
  <dcterms:modified xsi:type="dcterms:W3CDTF">2023-04-20T19:26:34Z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2023-03-27T20:07:43Z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543864ba-c25d-44b4-bdf7-0685c4626f50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0x010100FDDD9AD36AF23F4795C56D215EDF2397</vt:lpwstr>
  </property>
</Properties>
</file>