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61" r:id="rId2"/>
    <p:sldId id="263" r:id="rId3"/>
    <p:sldId id="264" r:id="rId4"/>
    <p:sldId id="267" r:id="rId5"/>
    <p:sldId id="324" r:id="rId6"/>
    <p:sldId id="323" r:id="rId7"/>
    <p:sldId id="325" r:id="rId8"/>
    <p:sldId id="321" r:id="rId9"/>
    <p:sldId id="279" r:id="rId10"/>
    <p:sldId id="326" r:id="rId11"/>
    <p:sldId id="332" r:id="rId12"/>
    <p:sldId id="266" r:id="rId13"/>
    <p:sldId id="283" r:id="rId14"/>
    <p:sldId id="307" r:id="rId15"/>
    <p:sldId id="331" r:id="rId16"/>
    <p:sldId id="328" r:id="rId17"/>
    <p:sldId id="273" r:id="rId18"/>
    <p:sldId id="282" r:id="rId19"/>
    <p:sldId id="320" r:id="rId20"/>
    <p:sldId id="300" r:id="rId21"/>
    <p:sldId id="301" r:id="rId22"/>
    <p:sldId id="329" r:id="rId23"/>
    <p:sldId id="30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13">
          <p15:clr>
            <a:srgbClr val="A4A3A4"/>
          </p15:clr>
        </p15:guide>
        <p15:guide id="2" pos="28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792C"/>
    <a:srgbClr val="756C66"/>
    <a:srgbClr val="856024"/>
    <a:srgbClr val="D19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68" d="100"/>
          <a:sy n="68" d="100"/>
        </p:scale>
        <p:origin x="570" y="78"/>
      </p:cViewPr>
      <p:guideLst>
        <p:guide orient="horz" pos="1013"/>
        <p:guide pos="287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54" d="100"/>
        <a:sy n="154" d="100"/>
      </p:scale>
      <p:origin x="0" y="-1824"/>
    </p:cViewPr>
  </p:sorterViewPr>
  <p:notesViewPr>
    <p:cSldViewPr snapToGrid="0" snapToObjects="1">
      <p:cViewPr varScale="1">
        <p:scale>
          <a:sx n="86" d="100"/>
          <a:sy n="86" d="100"/>
        </p:scale>
        <p:origin x="378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9720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4/19/2018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4537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29057" indent="-280406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2162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7027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18927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E589E34-5AA4-4EED-A961-E692A13D7925}" type="slidenum">
              <a:rPr lang="en-US" sz="1200"/>
              <a:pPr eaLnBrk="1" hangingPunct="1"/>
              <a:t>20</a:t>
            </a:fld>
            <a:endParaRPr lang="en-US" sz="1200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338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2A0060-2831-44B8-8DEF-896B1F135812}" type="slidenum">
              <a:rPr lang="en-US" smtClean="0"/>
              <a:t>23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193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136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779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8141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92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29057" indent="-280406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2162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7027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18927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8994496-4A0F-4AFE-986E-7067BE2C4C58}" type="slidenum">
              <a:rPr lang="en-US" sz="1200"/>
              <a:pPr eaLnBrk="1" hangingPunct="1"/>
              <a:t>13</a:t>
            </a:fld>
            <a:endParaRPr lang="en-US" sz="1200" dirty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9342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29057" indent="-280406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2162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7027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18927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5EC1508-2450-4390-903C-E3EB09177E30}" type="slidenum">
              <a:rPr lang="en-US" sz="1200"/>
              <a:pPr eaLnBrk="1" hangingPunct="1"/>
              <a:t>15</a:t>
            </a:fld>
            <a:endParaRPr lang="en-US" sz="1200" dirty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931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29057" indent="-280406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2162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7027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18927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5EC1508-2450-4390-903C-E3EB09177E30}" type="slidenum">
              <a:rPr lang="en-US" sz="1200"/>
              <a:pPr eaLnBrk="1" hangingPunct="1"/>
              <a:t>17</a:t>
            </a:fld>
            <a:endParaRPr lang="en-US" sz="1200" dirty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94608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29057" indent="-280406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2162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70276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18927" indent="-22432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6757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16227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6487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13528" indent="-224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4546E1F-0804-490D-8A81-B4C4D8703F6A}" type="slidenum">
              <a:rPr lang="en-US" sz="1200"/>
              <a:pPr eaLnBrk="1" hangingPunct="1"/>
              <a:t>18</a:t>
            </a:fld>
            <a:endParaRPr lang="en-US" sz="1200" dirty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03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ines_7404.pd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206" b="61897"/>
          <a:stretch/>
        </p:blipFill>
        <p:spPr>
          <a:xfrm>
            <a:off x="0" y="1582260"/>
            <a:ext cx="774095" cy="1960372"/>
          </a:xfrm>
          <a:prstGeom prst="rect">
            <a:avLst/>
          </a:prstGeom>
        </p:spPr>
      </p:pic>
      <p:pic>
        <p:nvPicPr>
          <p:cNvPr id="8" name="Picture 7" descr="Lines_blk.pdf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55" t="6478" b="22982"/>
          <a:stretch/>
        </p:blipFill>
        <p:spPr>
          <a:xfrm>
            <a:off x="873677" y="1582260"/>
            <a:ext cx="8270323" cy="1960372"/>
          </a:xfrm>
          <a:prstGeom prst="rect">
            <a:avLst/>
          </a:prstGeom>
        </p:spPr>
      </p:pic>
      <p:pic>
        <p:nvPicPr>
          <p:cNvPr id="13" name="Picture 12" descr="PU_sigtab.eps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8"/>
          <a:stretch/>
        </p:blipFill>
        <p:spPr>
          <a:xfrm>
            <a:off x="6935432" y="5830266"/>
            <a:ext cx="1942418" cy="1040186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0" y="-1"/>
            <a:ext cx="9144000" cy="13316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 hasCustomPrompt="1"/>
          </p:nvPr>
        </p:nvSpPr>
        <p:spPr>
          <a:xfrm>
            <a:off x="1362779" y="1474647"/>
            <a:ext cx="7515071" cy="748782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5200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2777" y="2182940"/>
            <a:ext cx="7515073" cy="1460826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5200" cap="all" baseline="0">
                <a:solidFill>
                  <a:srgbClr val="A3792C"/>
                </a:solidFill>
                <a:latin typeface="Impact"/>
                <a:cs typeface="Impac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Second Line</a:t>
            </a:r>
            <a:br>
              <a:rPr lang="en-US" dirty="0"/>
            </a:br>
            <a:r>
              <a:rPr lang="en-US" dirty="0"/>
              <a:t>Third Line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1371600" y="3876545"/>
            <a:ext cx="7505700" cy="954143"/>
          </a:xfrm>
        </p:spPr>
        <p:txBody>
          <a:bodyPr>
            <a:noAutofit/>
          </a:bodyPr>
          <a:lstStyle>
            <a:lvl1pPr>
              <a:defRPr sz="2400" cap="all">
                <a:solidFill>
                  <a:schemeClr val="tx1">
                    <a:lumMod val="50000"/>
                    <a:lumOff val="50000"/>
                  </a:schemeClr>
                </a:solidFill>
                <a:latin typeface="Impact"/>
                <a:cs typeface="Impact"/>
              </a:defRPr>
            </a:lvl1pPr>
          </a:lstStyle>
          <a:p>
            <a:pPr lvl="0"/>
            <a:r>
              <a:rPr lang="en-US" dirty="0"/>
              <a:t>Single-line Subtitle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1362776" y="5008928"/>
            <a:ext cx="7514523" cy="311740"/>
          </a:xfrm>
        </p:spPr>
        <p:txBody>
          <a:bodyPr>
            <a:noAutofit/>
          </a:bodyPr>
          <a:lstStyle>
            <a:lvl1pPr>
              <a:defRPr sz="18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1362776" y="5287650"/>
            <a:ext cx="7514524" cy="501116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13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>
          <a:xfrm>
            <a:off x="1362779" y="6356350"/>
            <a:ext cx="208579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3792C"/>
                </a:solidFill>
              </a:defRPr>
            </a:lvl1pPr>
          </a:lstStyle>
          <a:p>
            <a:r>
              <a:rPr lang="en-US" sz="1400" b="1" dirty="0">
                <a:latin typeface="Arial"/>
                <a:cs typeface="Arial"/>
              </a:rPr>
              <a:t>Month day, year</a:t>
            </a:r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247539-9ACA-4DBB-915E-4E11AFF660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629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12273" y="1905000"/>
            <a:ext cx="7931727" cy="2295144"/>
          </a:xfrm>
          <a:prstGeom prst="rect">
            <a:avLst/>
          </a:prstGeom>
          <a:solidFill>
            <a:srgbClr val="756C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Lines_blk.70.pd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50" r="87164" b="-1"/>
          <a:stretch/>
        </p:blipFill>
        <p:spPr>
          <a:xfrm>
            <a:off x="0" y="1905000"/>
            <a:ext cx="1119909" cy="2295144"/>
          </a:xfrm>
          <a:prstGeom prst="rect">
            <a:avLst/>
          </a:prstGeom>
        </p:spPr>
      </p:pic>
      <p:pic>
        <p:nvPicPr>
          <p:cNvPr id="10" name="Picture 9" descr="PU_sigtab.eps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8"/>
          <a:stretch/>
        </p:blipFill>
        <p:spPr>
          <a:xfrm>
            <a:off x="6935432" y="5830266"/>
            <a:ext cx="1942418" cy="10401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003092"/>
            <a:ext cx="7772400" cy="744258"/>
          </a:xfrm>
        </p:spPr>
        <p:txBody>
          <a:bodyPr anchor="t"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800" b="0" i="0" cap="all">
                <a:solidFill>
                  <a:srgbClr val="D19B23"/>
                </a:solidFill>
              </a:defRPr>
            </a:lvl1pPr>
          </a:lstStyle>
          <a:p>
            <a:pPr>
              <a:lnSpc>
                <a:spcPct val="80000"/>
              </a:lnSpc>
            </a:pPr>
            <a:r>
              <a:rPr lang="en-US" sz="5800" dirty="0">
                <a:solidFill>
                  <a:srgbClr val="D19B23"/>
                </a:solidFill>
                <a:latin typeface="Impact"/>
                <a:cs typeface="Impact"/>
              </a:rPr>
              <a:t>SECTION TITLE</a:t>
            </a:r>
            <a:endParaRPr lang="en-US" sz="5800" dirty="0">
              <a:solidFill>
                <a:srgbClr val="FFFFFF"/>
              </a:solidFill>
              <a:latin typeface="Impact"/>
              <a:cs typeface="Impac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371600" y="2718002"/>
            <a:ext cx="7772400" cy="1482142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buNone/>
              <a:defRPr sz="5800" b="0" i="0" cap="all">
                <a:solidFill>
                  <a:schemeClr val="bg1">
                    <a:lumMod val="95000"/>
                  </a:schemeClr>
                </a:solidFill>
                <a:latin typeface="Impact"/>
                <a:cs typeface="Impac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5800" dirty="0">
                <a:solidFill>
                  <a:srgbClr val="FFFFFF"/>
                </a:solidFill>
                <a:latin typeface="Impact"/>
                <a:cs typeface="Impact"/>
              </a:rPr>
              <a:t>SECOND LINE</a:t>
            </a:r>
            <a:br>
              <a:rPr lang="en-US" sz="5800" dirty="0">
                <a:solidFill>
                  <a:srgbClr val="FFFFFF"/>
                </a:solidFill>
                <a:latin typeface="Impact"/>
                <a:cs typeface="Impact"/>
              </a:rPr>
            </a:br>
            <a:r>
              <a:rPr lang="en-US" sz="5800" dirty="0">
                <a:solidFill>
                  <a:srgbClr val="FFFFFF"/>
                </a:solidFill>
                <a:latin typeface="Impact"/>
                <a:cs typeface="Impact"/>
              </a:rPr>
              <a:t>THIRD LINE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-1"/>
            <a:ext cx="9144000" cy="13316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1466850" y="4365879"/>
            <a:ext cx="7506250" cy="13612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2"/>
          </p:nvPr>
        </p:nvSpPr>
        <p:spPr>
          <a:xfrm>
            <a:off x="367130" y="1608139"/>
            <a:ext cx="8326019" cy="44592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713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71604" y="1600373"/>
            <a:ext cx="4015195" cy="452579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713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353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9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900" y="2174875"/>
            <a:ext cx="4040188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AB80C8F5-D920-BB4B-933F-7F3EB43C82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70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009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93347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756C66"/>
                </a:solidFill>
                <a:latin typeface="Arial"/>
                <a:cs typeface="Arial"/>
              </a:defRPr>
            </a:lvl1pPr>
          </a:lstStyle>
          <a:p>
            <a:fld id="{AB80C8F5-D920-BB4B-933F-7F3EB43C82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-1"/>
            <a:ext cx="9144000" cy="13316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84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7010400" y="6553200"/>
            <a:ext cx="19050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2936875" y="6529388"/>
            <a:ext cx="28956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18D9A-C7AF-497D-B10C-711B4DEA63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7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20316"/>
            <a:ext cx="9144000" cy="745316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10" descr="h2_lines_white.pdf"/>
          <p:cNvPicPr>
            <a:picLocks noChangeAspect="1"/>
          </p:cNvPicPr>
          <p:nvPr userDrawn="1"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7" t="4635" r="32344" b="70473"/>
          <a:stretch/>
        </p:blipFill>
        <p:spPr>
          <a:xfrm>
            <a:off x="0" y="135881"/>
            <a:ext cx="9144000" cy="729752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0"/>
            <a:ext cx="9144000" cy="12031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7130" y="265631"/>
            <a:ext cx="8326020" cy="748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130" y="1621330"/>
            <a:ext cx="8326020" cy="45017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713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AB80C8F5-D920-BB4B-933F-7F3EB43C82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367130" y="1535528"/>
            <a:ext cx="8326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  <p:sldLayoutId id="2147483652" r:id="rId5"/>
    <p:sldLayoutId id="2147483653" r:id="rId6"/>
    <p:sldLayoutId id="2147483654" r:id="rId7"/>
    <p:sldLayoutId id="2147483655" r:id="rId8"/>
    <p:sldLayoutId id="2147483658" r:id="rId9"/>
    <p:sldLayoutId id="2147483659" r:id="rId10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bg1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marketing.purdue.edu/Toolkit/PhotoGalleries/Landscape-Aerial/Aerial2636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://www.youtube.com/watch?v=_ZpDnXYIFjo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google.com/url?sa=i&amp;source=images&amp;cd=&amp;cad=rja&amp;docid=N1njIJoTsQH-aM&amp;tbnid=5XZnarqBAcg4VM:&amp;ved=0CAgQjRwwAA&amp;url=http://www.westbrookstevens.com/conflict_Resolution.htm&amp;ei=jIt4Ufu0BtL02wXR0IHIDw&amp;psig=AFQjCNEbBPkui2PNyYQXYXl4638NOj9COA&amp;ust=1366940940160511" TargetMode="Externa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pcontherun.ca/wp-content/uploads/2014/06/Conflict-Management-Styles-Assessment.pdf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rdue.edu/horizons/2016/12/07/student-faculty-mentor-recognition-reception/" TargetMode="External"/><Relationship Id="rId2" Type="http://schemas.openxmlformats.org/officeDocument/2006/relationships/hyperlink" Target="http://www.purdue.edu/cie/teachingacademy/FacultyMentoring.html" TargetMode="External"/><Relationship Id="rId1" Type="http://schemas.openxmlformats.org/officeDocument/2006/relationships/slideLayout" Target="../slideLayouts/slideLayout9.xml"/><Relationship Id="rId6" Type="http://schemas.openxmlformats.org/officeDocument/2006/relationships/hyperlink" Target="https://ag.purdue.edu/biochem/department/Pages/Mentoring.aspx" TargetMode="External"/><Relationship Id="rId5" Type="http://schemas.openxmlformats.org/officeDocument/2006/relationships/hyperlink" Target="https://www.purdue.edu/undergrad-research/faculty/mentor/successful-mentoring.php" TargetMode="External"/><Relationship Id="rId4" Type="http://schemas.openxmlformats.org/officeDocument/2006/relationships/hyperlink" Target="https://engineering.purdue.edu/Engr/Research/SURF/Faculty/mentoring_tips.html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8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355" y="2138749"/>
            <a:ext cx="7515071" cy="748782"/>
          </a:xfrm>
        </p:spPr>
        <p:txBody>
          <a:bodyPr/>
          <a:lstStyle/>
          <a:p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Conflict Resolution</a:t>
            </a:r>
            <a:endParaRPr lang="en-US" sz="40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b="1" dirty="0" smtClean="0"/>
              <a:t> </a:t>
            </a:r>
            <a:endParaRPr lang="en-US" b="1" dirty="0"/>
          </a:p>
          <a:p>
            <a:r>
              <a:rPr lang="en-US" dirty="0" smtClean="0"/>
              <a:t>April 18, 2018</a:t>
            </a:r>
          </a:p>
          <a:p>
            <a:r>
              <a:rPr lang="en-US" sz="1600" dirty="0" smtClean="0"/>
              <a:t>Sharon Williams</a:t>
            </a:r>
          </a:p>
          <a:p>
            <a:r>
              <a:rPr lang="en-US" sz="1600" dirty="0" smtClean="0"/>
              <a:t>494-7398</a:t>
            </a:r>
          </a:p>
          <a:p>
            <a:r>
              <a:rPr lang="en-US" sz="1600" dirty="0" smtClean="0"/>
              <a:t>ssw@purdue.edu</a:t>
            </a:r>
            <a:endParaRPr lang="en-US" sz="1600" dirty="0"/>
          </a:p>
          <a:p>
            <a:r>
              <a:rPr lang="en-US" sz="1600" dirty="0"/>
              <a:t>Alvin </a:t>
            </a:r>
            <a:r>
              <a:rPr lang="en-US" sz="1600" dirty="0" smtClean="0"/>
              <a:t>Lee</a:t>
            </a:r>
            <a:endParaRPr lang="en-US" sz="1600" dirty="0"/>
          </a:p>
          <a:p>
            <a:r>
              <a:rPr lang="en-US" sz="1600" dirty="0"/>
              <a:t>494-7418</a:t>
            </a:r>
          </a:p>
          <a:p>
            <a:r>
              <a:rPr lang="en-US" sz="1600" dirty="0"/>
              <a:t>aleejr@purdue.edu</a:t>
            </a:r>
          </a:p>
          <a:p>
            <a:endParaRPr lang="en-US" sz="1600" dirty="0"/>
          </a:p>
        </p:txBody>
      </p:sp>
      <p:pic>
        <p:nvPicPr>
          <p:cNvPr id="4" name="Picture 7" descr="https://marketing.purdue.edu/Toolkit/PhotoGalleries/Landscape-Aerial/Aerial2636.jpg/alter?width=498&amp;height=324">
            <a:hlinkClick r:id="rId2" tooltip="Right-click to download this photo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77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453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82101" y="194569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 groups Debrief</a:t>
            </a:r>
            <a:endParaRPr lang="en-US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18" y="1337568"/>
            <a:ext cx="9306436" cy="5007813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Does the mentor/mentee have to be the same gender?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Same race?</a:t>
            </a:r>
          </a:p>
          <a:p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Share the same socio – economic background?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1583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777546"/>
            <a:ext cx="9144000" cy="92906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884258" y="944880"/>
            <a:ext cx="8259742" cy="1776549"/>
            <a:chOff x="884258" y="1833153"/>
            <a:chExt cx="8259742" cy="1776549"/>
          </a:xfrm>
        </p:grpSpPr>
        <p:sp>
          <p:nvSpPr>
            <p:cNvPr id="4" name="Rectangle 3"/>
            <p:cNvSpPr/>
            <p:nvPr userDrawn="1"/>
          </p:nvSpPr>
          <p:spPr>
            <a:xfrm>
              <a:off x="884258" y="1833153"/>
              <a:ext cx="8259742" cy="1776549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" name="Picture 4" descr="Lines_7404.pdf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33" t="55006" r="23347"/>
            <a:stretch/>
          </p:blipFill>
          <p:spPr>
            <a:xfrm>
              <a:off x="884258" y="1833153"/>
              <a:ext cx="8259742" cy="1776549"/>
            </a:xfrm>
            <a:prstGeom prst="rect">
              <a:avLst/>
            </a:prstGeom>
          </p:spPr>
        </p:pic>
      </p:grpSp>
      <p:pic>
        <p:nvPicPr>
          <p:cNvPr id="6" name="Picture 5" descr="Lines_blk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67" t="19494" r="52631" b="43855"/>
          <a:stretch/>
        </p:blipFill>
        <p:spPr>
          <a:xfrm>
            <a:off x="0" y="944880"/>
            <a:ext cx="749905" cy="177654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083732" y="876257"/>
            <a:ext cx="7636755" cy="1840451"/>
          </a:xfrm>
          <a:prstGeom prst="rect">
            <a:avLst/>
          </a:prstGeom>
        </p:spPr>
        <p:txBody>
          <a:bodyPr lIns="0" tIns="0" rIns="0" bIns="0" anchor="b"/>
          <a:lstStyle>
            <a:lvl1pPr algn="l" defTabSz="457200" rtl="0" eaLnBrk="1" latinLnBrk="0" hangingPunct="1">
              <a:lnSpc>
                <a:spcPts val="3900"/>
              </a:lnSpc>
              <a:spcBef>
                <a:spcPct val="0"/>
              </a:spcBef>
              <a:buNone/>
              <a:defRPr sz="3800" kern="1200">
                <a:solidFill>
                  <a:srgbClr val="A3792C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ts val="8100"/>
              </a:lnSpc>
            </a:pP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Questions – thoughts so far . . . </a:t>
            </a:r>
          </a:p>
        </p:txBody>
      </p:sp>
      <p:pic>
        <p:nvPicPr>
          <p:cNvPr id="12" name="Picture 2" descr="C:\Documents and Settings\mjansen\Local Settings\Temporary Internet Files\Content.IE5\DPV9AC70\MC90011084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4257" y="2716708"/>
            <a:ext cx="8259743" cy="3039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3493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6882"/>
            <a:ext cx="8305800" cy="1066800"/>
          </a:xfrm>
        </p:spPr>
        <p:txBody>
          <a:bodyPr/>
          <a:lstStyle/>
          <a:p>
            <a:pPr algn="ctr">
              <a:defRPr/>
            </a:pPr>
            <a:r>
              <a:rPr lang="en-US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Conflict &amp; Difficult Conversations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1659" y="4267200"/>
            <a:ext cx="7924800" cy="1219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“A disagreement through which the parties involved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dirty="0"/>
              <a:t> perceive a threat to their needs, interests, or concerns”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dirty="0"/>
              <a:t>			</a:t>
            </a:r>
          </a:p>
        </p:txBody>
      </p:sp>
      <p:pic>
        <p:nvPicPr>
          <p:cNvPr id="7172" name="Picture 4" descr="MPj0316768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094" y="1452282"/>
            <a:ext cx="7315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1827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67130" y="104954"/>
            <a:ext cx="8326020" cy="74878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 Barrier</a:t>
            </a:r>
          </a:p>
        </p:txBody>
      </p:sp>
      <p:pic>
        <p:nvPicPr>
          <p:cNvPr id="20483" name="Picture 8" descr="MCj0331105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066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4" name="Content Placeholder 1"/>
          <p:cNvSpPr>
            <a:spLocks noGrp="1"/>
          </p:cNvSpPr>
          <p:nvPr>
            <p:ph sz="half" idx="1"/>
          </p:nvPr>
        </p:nvSpPr>
        <p:spPr>
          <a:xfrm>
            <a:off x="535709" y="2667000"/>
            <a:ext cx="8455891" cy="3733800"/>
          </a:xfrm>
        </p:spPr>
        <p:txBody>
          <a:bodyPr/>
          <a:lstStyle/>
          <a:p>
            <a:r>
              <a:rPr lang="en-US" dirty="0">
                <a:hlinkClick r:id="rId4"/>
              </a:rPr>
              <a:t>http://www.youtube.com/watch?v=_ZpDnXYIFjo</a:t>
            </a:r>
            <a:endParaRPr lang="en-US" dirty="0"/>
          </a:p>
          <a:p>
            <a:endParaRPr lang="en-US" dirty="0"/>
          </a:p>
          <a:p>
            <a:pPr marL="0" indent="0">
              <a:buFont typeface="Wingdings" pitchFamily="2" charset="2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85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westbrookstevens.com/Pictures/confli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"/>
            <a:ext cx="9144000" cy="6477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652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67130" y="159099"/>
            <a:ext cx="8326020" cy="74878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Your  conflict Style 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08230" y="1675672"/>
            <a:ext cx="8562907" cy="4642282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1800" dirty="0">
                <a:hlinkClick r:id="rId3"/>
              </a:rPr>
              <a:t>http://</a:t>
            </a:r>
            <a:r>
              <a:rPr lang="en-US" sz="1800" dirty="0" smtClean="0">
                <a:hlinkClick r:id="rId3"/>
              </a:rPr>
              <a:t>www.ipcontherun.ca/wp-content/uploads/2014/06/Conflict-Management-Styles-Assessment.pdf</a:t>
            </a: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0210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23850" y="64618"/>
            <a:ext cx="8305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 eaLnBrk="0" hangingPunct="0">
              <a:tabLst>
                <a:tab pos="-457200" algn="l"/>
                <a:tab pos="0" algn="l"/>
                <a:tab pos="457200" algn="l"/>
              </a:tabLst>
            </a:pPr>
            <a:r>
              <a:rPr lang="en-US" sz="1400" b="1" dirty="0">
                <a:latin typeface="Tahoma" pitchFamily="34" charset="0"/>
                <a:ea typeface="Times New Roman" pitchFamily="18" charset="0"/>
                <a:cs typeface="Tahoma" pitchFamily="34" charset="0"/>
              </a:rPr>
              <a:t>ANSWER SHEET:  Record your responses across the page and ADD EACH Column!  </a:t>
            </a:r>
            <a:endParaRPr lang="en-US" sz="900" dirty="0">
              <a:ea typeface="Times New Roman" pitchFamily="18" charset="0"/>
              <a:cs typeface="Tahoma" pitchFamily="34" charset="0"/>
            </a:endParaRPr>
          </a:p>
          <a:p>
            <a:pPr eaLnBrk="0" hangingPunct="0">
              <a:tabLst>
                <a:tab pos="-457200" algn="l"/>
                <a:tab pos="0" algn="l"/>
                <a:tab pos="457200" algn="l"/>
              </a:tabLst>
            </a:pPr>
            <a:endParaRPr lang="en-US" dirty="0">
              <a:ea typeface="Times New Roman" pitchFamily="18" charset="0"/>
              <a:cs typeface="Tahoma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7792860"/>
              </p:ext>
            </p:extLst>
          </p:nvPr>
        </p:nvGraphicFramePr>
        <p:xfrm>
          <a:off x="258618" y="366242"/>
          <a:ext cx="8645235" cy="6052685"/>
        </p:xfrm>
        <a:graphic>
          <a:graphicData uri="http://schemas.openxmlformats.org/drawingml/2006/table">
            <a:tbl>
              <a:tblPr/>
              <a:tblGrid>
                <a:gridCol w="1728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12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67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9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9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8691"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3.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4.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5.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1844"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6.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7.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8.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9.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10.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844"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11.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12.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13.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14.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15.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1844"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16.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17.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18.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19.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20.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1844"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21.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22.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23.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24.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25.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844"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26.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27.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28.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29.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30.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1844"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31.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32.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33.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34.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800" spc="-15" dirty="0">
                          <a:latin typeface="Tahoma"/>
                          <a:ea typeface="Times New Roman"/>
                          <a:cs typeface="Times New Roman"/>
                        </a:rPr>
                        <a:t>35.</a:t>
                      </a: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7008"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endParaRPr lang="en-US" sz="800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717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b="1" spc="-15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Turtle</a:t>
                      </a:r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spc="-15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Withdrawing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spc="-15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You win, I bend</a:t>
                      </a:r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b="1" spc="-15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Avoidance</a:t>
                      </a:r>
                      <a:endParaRPr lang="en-US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b="1" spc="-15" dirty="0">
                          <a:latin typeface="Tahoma"/>
                          <a:ea typeface="Times New Roman"/>
                          <a:cs typeface="Times New Roman"/>
                        </a:rPr>
                        <a:t>Shark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spc="-15" dirty="0">
                          <a:latin typeface="Tahoma"/>
                          <a:ea typeface="Times New Roman"/>
                          <a:cs typeface="Times New Roman"/>
                        </a:rPr>
                        <a:t>Aggressive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spc="-15" dirty="0">
                          <a:latin typeface="Tahoma"/>
                          <a:ea typeface="Times New Roman"/>
                          <a:cs typeface="Times New Roman"/>
                        </a:rPr>
                        <a:t>I win, you lose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b="1" spc="-15" dirty="0">
                          <a:latin typeface="Tahoma"/>
                          <a:ea typeface="Times New Roman"/>
                          <a:cs typeface="Times New Roman"/>
                        </a:rPr>
                        <a:t>Competition</a:t>
                      </a:r>
                      <a:endParaRPr lang="en-US" sz="1200" b="1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b="1" spc="-15" dirty="0">
                          <a:latin typeface="Tahoma"/>
                          <a:ea typeface="Times New Roman"/>
                          <a:cs typeface="Times New Roman"/>
                        </a:rPr>
                        <a:t>Teddy Bear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spc="-15" dirty="0">
                          <a:latin typeface="Tahoma"/>
                          <a:ea typeface="Times New Roman"/>
                          <a:cs typeface="Times New Roman"/>
                        </a:rPr>
                        <a:t>Accommodating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spc="-15" dirty="0">
                          <a:latin typeface="Tahoma"/>
                          <a:ea typeface="Times New Roman"/>
                          <a:cs typeface="Times New Roman"/>
                        </a:rPr>
                        <a:t>I lose, you win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b="1" spc="-15" dirty="0">
                          <a:latin typeface="Tahoma"/>
                          <a:ea typeface="Times New Roman"/>
                          <a:cs typeface="Times New Roman"/>
                        </a:rPr>
                        <a:t>Smoothing</a:t>
                      </a:r>
                      <a:endParaRPr lang="en-US" sz="1200" b="1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b="1" spc="-15" dirty="0">
                          <a:latin typeface="Tahoma"/>
                          <a:ea typeface="Times New Roman"/>
                          <a:cs typeface="Times New Roman"/>
                        </a:rPr>
                        <a:t>Fox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spc="-15" dirty="0">
                          <a:latin typeface="Tahoma"/>
                          <a:ea typeface="Times New Roman"/>
                          <a:cs typeface="Times New Roman"/>
                        </a:rPr>
                        <a:t>Compromising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spc="-15" dirty="0">
                          <a:latin typeface="Tahoma"/>
                          <a:ea typeface="Times New Roman"/>
                          <a:cs typeface="Times New Roman"/>
                        </a:rPr>
                        <a:t>You bend, I bend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b="1" spc="-15" dirty="0">
                          <a:latin typeface="Tahoma"/>
                          <a:ea typeface="Times New Roman"/>
                          <a:cs typeface="Times New Roman"/>
                        </a:rPr>
                        <a:t>Deal maker</a:t>
                      </a:r>
                      <a:endParaRPr lang="en-US" sz="1200" b="1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b="1" spc="-15" dirty="0">
                          <a:latin typeface="Tahoma"/>
                          <a:ea typeface="Times New Roman"/>
                          <a:cs typeface="Times New Roman"/>
                        </a:rPr>
                        <a:t>Owl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spc="-15" dirty="0">
                          <a:latin typeface="Tahoma"/>
                          <a:ea typeface="Times New Roman"/>
                          <a:cs typeface="Times New Roman"/>
                        </a:rPr>
                        <a:t>Collaborating</a:t>
                      </a:r>
                      <a:endParaRPr lang="en-US" sz="1200" dirty="0">
                        <a:latin typeface="Courier New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spc="-15" dirty="0">
                          <a:latin typeface="Tahoma"/>
                          <a:ea typeface="Times New Roman"/>
                          <a:cs typeface="Times New Roman"/>
                        </a:rPr>
                        <a:t>I win, you win</a:t>
                      </a:r>
                    </a:p>
                    <a:p>
                      <a:pPr marL="0" marR="0" algn="ctr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-457200" algn="l"/>
                          <a:tab pos="0" algn="l"/>
                          <a:tab pos="457200" algn="l"/>
                        </a:tabLst>
                      </a:pPr>
                      <a:r>
                        <a:rPr lang="en-US" sz="1200" b="1" spc="-15" dirty="0">
                          <a:latin typeface="Tahoma"/>
                          <a:ea typeface="Times New Roman"/>
                          <a:cs typeface="Times New Roman"/>
                        </a:rPr>
                        <a:t>Problem solver</a:t>
                      </a:r>
                      <a:endParaRPr lang="en-US" sz="1200" b="1" dirty="0">
                        <a:latin typeface="Courier New"/>
                        <a:ea typeface="Times New Roman"/>
                        <a:cs typeface="Times New Roman"/>
                      </a:endParaRPr>
                    </a:p>
                  </a:txBody>
                  <a:tcPr marL="45493" marR="454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569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67130" y="159099"/>
            <a:ext cx="8326020" cy="74878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Difficult Conversations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8938" y="1413121"/>
            <a:ext cx="8472199" cy="4642282"/>
          </a:xfrm>
        </p:spPr>
        <p:txBody>
          <a:bodyPr>
            <a:no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400" b="1" dirty="0"/>
              <a:t>Prepare!</a:t>
            </a:r>
          </a:p>
          <a:p>
            <a:pPr lvl="1" eaLnBrk="1" hangingPunct="1"/>
            <a:r>
              <a:rPr lang="en-US" sz="2400" dirty="0" smtClean="0"/>
              <a:t>What </a:t>
            </a:r>
            <a:r>
              <a:rPr lang="en-US" sz="2400" dirty="0"/>
              <a:t>do </a:t>
            </a:r>
            <a:r>
              <a:rPr lang="en-US" sz="2400" b="1" dirty="0"/>
              <a:t>you plan </a:t>
            </a:r>
            <a:r>
              <a:rPr lang="en-US" sz="2400" dirty="0"/>
              <a:t>to accomplish?</a:t>
            </a:r>
          </a:p>
          <a:p>
            <a:pPr lvl="1" eaLnBrk="1" hangingPunct="1"/>
            <a:r>
              <a:rPr lang="en-US" sz="2400" dirty="0"/>
              <a:t>What </a:t>
            </a:r>
            <a:r>
              <a:rPr lang="en-US" sz="2400" b="1" dirty="0"/>
              <a:t>assumptions </a:t>
            </a:r>
            <a:r>
              <a:rPr lang="en-US" sz="2400" dirty="0"/>
              <a:t>are you making about this person’s intensions?</a:t>
            </a:r>
          </a:p>
          <a:p>
            <a:pPr lvl="1"/>
            <a:r>
              <a:rPr lang="en-US" sz="2400" dirty="0"/>
              <a:t>Are </a:t>
            </a:r>
            <a:r>
              <a:rPr lang="en-US" sz="2400" b="1" dirty="0"/>
              <a:t>you</a:t>
            </a:r>
            <a:r>
              <a:rPr lang="en-US" sz="2400" dirty="0"/>
              <a:t> more emotional than the situation warrants? </a:t>
            </a:r>
          </a:p>
          <a:p>
            <a:pPr lvl="1"/>
            <a:r>
              <a:rPr lang="en-US" sz="2400" dirty="0" smtClean="0"/>
              <a:t>How</a:t>
            </a:r>
            <a:r>
              <a:rPr lang="en-US" sz="2400" b="1" dirty="0" smtClean="0"/>
              <a:t> </a:t>
            </a:r>
            <a:r>
              <a:rPr lang="en-US" sz="2400" dirty="0" smtClean="0"/>
              <a:t>are</a:t>
            </a:r>
            <a:r>
              <a:rPr lang="en-US" sz="2400" b="1" dirty="0" smtClean="0"/>
              <a:t> your </a:t>
            </a:r>
            <a:r>
              <a:rPr lang="en-US" sz="2400" b="1" dirty="0"/>
              <a:t>needs, wants, desires or fears</a:t>
            </a:r>
            <a:r>
              <a:rPr lang="en-US" sz="2400" dirty="0" smtClean="0"/>
              <a:t> toward </a:t>
            </a:r>
            <a:r>
              <a:rPr lang="en-US" sz="2400" dirty="0"/>
              <a:t>the conversation influencing your perception of it</a:t>
            </a:r>
            <a:r>
              <a:rPr lang="en-US" sz="2400" dirty="0" smtClean="0"/>
              <a:t>?</a:t>
            </a:r>
            <a:endParaRPr lang="en-US" sz="2400" b="1" dirty="0"/>
          </a:p>
          <a:p>
            <a:pPr lvl="1"/>
            <a:r>
              <a:rPr lang="en-US" sz="2400" dirty="0"/>
              <a:t>How have </a:t>
            </a:r>
            <a:r>
              <a:rPr lang="en-US" sz="2400" b="1" dirty="0"/>
              <a:t>you contributed </a:t>
            </a:r>
            <a:r>
              <a:rPr lang="en-US" sz="2400" dirty="0"/>
              <a:t>to this situation?</a:t>
            </a:r>
          </a:p>
          <a:p>
            <a:endParaRPr lang="en-US" sz="2400" dirty="0"/>
          </a:p>
          <a:p>
            <a:pPr lvl="1" eaLnBrk="1" hangingPunct="1"/>
            <a:endParaRPr lang="en-US" sz="2400" dirty="0"/>
          </a:p>
          <a:p>
            <a:pPr lvl="1" eaLnBrk="1" hangingPunct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22875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67130" y="159099"/>
            <a:ext cx="8326020" cy="74878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Communication Barriers</a:t>
            </a:r>
          </a:p>
        </p:txBody>
      </p:sp>
      <p:sp>
        <p:nvSpPr>
          <p:cNvPr id="1945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1802907"/>
            <a:ext cx="39243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Language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Distorted perceptions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Culture</a:t>
            </a:r>
          </a:p>
          <a:p>
            <a:pPr eaLnBrk="1" hangingPunct="1">
              <a:lnSpc>
                <a:spcPct val="90000"/>
              </a:lnSpc>
            </a:pPr>
            <a:endParaRPr lang="en-US" dirty="0"/>
          </a:p>
        </p:txBody>
      </p:sp>
      <p:sp>
        <p:nvSpPr>
          <p:cNvPr id="1946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768849" y="1795121"/>
            <a:ext cx="4230295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Power struggles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Assumptions</a:t>
            </a:r>
          </a:p>
          <a:p>
            <a:pPr eaLnBrk="1" hangingPunct="1">
              <a:lnSpc>
                <a:spcPct val="90000"/>
              </a:lnSpc>
            </a:pPr>
            <a:endParaRPr lang="en-US" sz="2400" u="sng" dirty="0"/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Social Media, EMAIL/Facebook/Instagram</a:t>
            </a:r>
            <a:endParaRPr lang="en-US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dirty="0"/>
          </a:p>
        </p:txBody>
      </p:sp>
      <p:pic>
        <p:nvPicPr>
          <p:cNvPr id="19461" name="Picture 8" descr="MCj0331105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066800" cy="1219200"/>
          </a:xfrm>
          <a:prstGeom prst="rect">
            <a:avLst/>
          </a:prstGeom>
          <a:solidFill>
            <a:srgbClr val="FF0000"/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727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6777546"/>
            <a:ext cx="9144000" cy="92906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884258" y="944880"/>
            <a:ext cx="8259742" cy="1776549"/>
            <a:chOff x="884258" y="1833153"/>
            <a:chExt cx="8259742" cy="1776549"/>
          </a:xfrm>
        </p:grpSpPr>
        <p:sp>
          <p:nvSpPr>
            <p:cNvPr id="4" name="Rectangle 3"/>
            <p:cNvSpPr/>
            <p:nvPr userDrawn="1"/>
          </p:nvSpPr>
          <p:spPr>
            <a:xfrm>
              <a:off x="884258" y="1833153"/>
              <a:ext cx="8259742" cy="1776549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5" name="Picture 4" descr="Lines_7404.pdf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533" t="55006" r="23347"/>
            <a:stretch/>
          </p:blipFill>
          <p:spPr>
            <a:xfrm>
              <a:off x="884258" y="1833153"/>
              <a:ext cx="8259742" cy="1776549"/>
            </a:xfrm>
            <a:prstGeom prst="rect">
              <a:avLst/>
            </a:prstGeom>
          </p:spPr>
        </p:pic>
      </p:grpSp>
      <p:pic>
        <p:nvPicPr>
          <p:cNvPr id="6" name="Picture 5" descr="Lines_blk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67" t="19494" r="52631" b="43855"/>
          <a:stretch/>
        </p:blipFill>
        <p:spPr>
          <a:xfrm>
            <a:off x="0" y="944880"/>
            <a:ext cx="749905" cy="1776549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1083732" y="876257"/>
            <a:ext cx="7636755" cy="1840451"/>
          </a:xfrm>
          <a:prstGeom prst="rect">
            <a:avLst/>
          </a:prstGeom>
        </p:spPr>
        <p:txBody>
          <a:bodyPr lIns="0" tIns="0" rIns="0" bIns="0" anchor="b"/>
          <a:lstStyle>
            <a:lvl1pPr algn="l" defTabSz="457200" rtl="0" eaLnBrk="1" latinLnBrk="0" hangingPunct="1">
              <a:lnSpc>
                <a:spcPts val="3900"/>
              </a:lnSpc>
              <a:spcBef>
                <a:spcPct val="0"/>
              </a:spcBef>
              <a:buNone/>
              <a:defRPr sz="3800" kern="1200">
                <a:solidFill>
                  <a:srgbClr val="A3792C"/>
                </a:solidFill>
                <a:latin typeface="Impact"/>
                <a:ea typeface="+mj-ea"/>
                <a:cs typeface="Impact"/>
              </a:defRPr>
            </a:lvl1pPr>
          </a:lstStyle>
          <a:p>
            <a:pPr>
              <a:lnSpc>
                <a:spcPts val="8100"/>
              </a:lnSpc>
            </a:pPr>
            <a:r>
              <a:rPr lang="en-US" sz="40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Questions – thoughts . . . </a:t>
            </a:r>
          </a:p>
        </p:txBody>
      </p:sp>
      <p:pic>
        <p:nvPicPr>
          <p:cNvPr id="12" name="Picture 2" descr="C:\Documents and Settings\mjansen\Local Settings\Temporary Internet Files\Content.IE5\DPV9AC70\MC900110849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4257" y="2716708"/>
            <a:ext cx="8259743" cy="30391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444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67130" y="167278"/>
            <a:ext cx="8326020" cy="748782"/>
          </a:xfrm>
        </p:spPr>
        <p:txBody>
          <a:bodyPr/>
          <a:lstStyle/>
          <a:p>
            <a:pPr algn="ctr">
              <a:defRPr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66724" y="1213560"/>
            <a:ext cx="8451850" cy="3733800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/>
              <a:t>Provide a </a:t>
            </a:r>
            <a:r>
              <a:rPr lang="en-US" sz="2400" dirty="0" smtClean="0"/>
              <a:t>platform for discussing mentor relationships and their complexity.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 smtClean="0"/>
              <a:t>Review a model </a:t>
            </a:r>
            <a:r>
              <a:rPr lang="en-US" sz="2400" dirty="0"/>
              <a:t>for dealing with conflict.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400" dirty="0"/>
              <a:t>Discuss issues – conversations that may be uncomfortable and or </a:t>
            </a:r>
            <a:r>
              <a:rPr lang="en-US" sz="2400" dirty="0" smtClean="0"/>
              <a:t>challenging in mentor relationships.</a:t>
            </a:r>
            <a:endParaRPr lang="en-US" sz="2400" dirty="0"/>
          </a:p>
          <a:p>
            <a:endParaRPr lang="en-US" sz="2800" dirty="0"/>
          </a:p>
          <a:p>
            <a:pPr marL="457200" indent="-457200">
              <a:buFont typeface="Arial" pitchFamily="34" charset="0"/>
              <a:buChar char="•"/>
            </a:pPr>
            <a:endParaRPr lang="en-US" sz="2800" dirty="0"/>
          </a:p>
        </p:txBody>
      </p:sp>
      <p:pic>
        <p:nvPicPr>
          <p:cNvPr id="2" name="Picture 2" descr="Image result for mentoring word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996" y="5121209"/>
            <a:ext cx="7333307" cy="1847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9929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67130" y="176855"/>
            <a:ext cx="8326020" cy="74878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244444" y="1367900"/>
            <a:ext cx="8899556" cy="3733800"/>
          </a:xfrm>
        </p:spPr>
        <p:txBody>
          <a:bodyPr>
            <a:normAutofit/>
          </a:bodyPr>
          <a:lstStyle/>
          <a:p>
            <a:pPr marL="342900" indent="-342900" eaLnBrk="1" hangingPunct="1">
              <a:buFont typeface="Arial" pitchFamily="34" charset="0"/>
              <a:buChar char="•"/>
            </a:pPr>
            <a:r>
              <a:rPr lang="en-US" sz="2000" dirty="0"/>
              <a:t>A successful </a:t>
            </a:r>
            <a:r>
              <a:rPr lang="en-US" sz="2000" dirty="0" smtClean="0"/>
              <a:t>mentor relationship depends on having mutual expectations.</a:t>
            </a:r>
            <a:endParaRPr lang="en-US" sz="2000" dirty="0"/>
          </a:p>
          <a:p>
            <a:pPr marL="342900" indent="-342900" eaLnBrk="1" hangingPunct="1">
              <a:buFont typeface="Arial" pitchFamily="34" charset="0"/>
              <a:buChar char="•"/>
            </a:pP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Be prepared to deal with conflict if it happens.</a:t>
            </a: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endParaRPr lang="en-US" sz="2000" dirty="0"/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US" sz="2000" dirty="0"/>
              <a:t>Stay focused - return to your purpose at difficult moments.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endParaRPr lang="en-US" sz="2000" dirty="0"/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US" sz="2000" dirty="0"/>
              <a:t>Don’t take emotional attacks personally.  </a:t>
            </a:r>
          </a:p>
          <a:p>
            <a:pPr marL="342900" indent="-342900" eaLnBrk="1" hangingPunct="1">
              <a:buFont typeface="Arial" pitchFamily="34" charset="0"/>
              <a:buChar char="•"/>
            </a:pPr>
            <a:endParaRPr lang="en-US" sz="2000" dirty="0"/>
          </a:p>
          <a:p>
            <a:pPr marL="342900" indent="-342900" eaLnBrk="1" hangingPunct="1">
              <a:buFont typeface="Arial" pitchFamily="34" charset="0"/>
              <a:buChar char="•"/>
            </a:pPr>
            <a:r>
              <a:rPr lang="en-US" sz="2000" dirty="0"/>
              <a:t>Don’t assume he/she can see your point of view.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332" y="5227364"/>
            <a:ext cx="7523428" cy="1630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674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74216" y="110601"/>
            <a:ext cx="8305800" cy="1143000"/>
          </a:xfrm>
        </p:spPr>
        <p:txBody>
          <a:bodyPr/>
          <a:lstStyle/>
          <a:p>
            <a:pPr algn="ctr">
              <a:defRPr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550415" y="1036837"/>
            <a:ext cx="8001000" cy="53734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sz="2400" dirty="0"/>
          </a:p>
          <a:p>
            <a:pPr>
              <a:buFont typeface="Wingdings" pitchFamily="2" charset="2"/>
              <a:buNone/>
            </a:pPr>
            <a:r>
              <a:rPr lang="en-US" sz="1500" i="1" dirty="0"/>
              <a:t>Perfect Phrases for Dealing with Difficult People</a:t>
            </a:r>
            <a:r>
              <a:rPr lang="en-US" sz="1500" dirty="0"/>
              <a:t>, Susan F. Benjamin</a:t>
            </a:r>
          </a:p>
          <a:p>
            <a:pPr>
              <a:buFont typeface="Wingdings" pitchFamily="2" charset="2"/>
              <a:buNone/>
            </a:pPr>
            <a:endParaRPr lang="en-US" sz="1500" dirty="0"/>
          </a:p>
          <a:p>
            <a:pPr>
              <a:buFont typeface="Wingdings" pitchFamily="2" charset="2"/>
              <a:buNone/>
            </a:pPr>
            <a:r>
              <a:rPr lang="en-US" sz="1500" i="1" dirty="0"/>
              <a:t>Crucial Conversations, Tools for Talking When Stakes are High</a:t>
            </a:r>
            <a:r>
              <a:rPr lang="en-US" sz="1500" dirty="0"/>
              <a:t>, Kerry Patterson, Joseph Grenny</a:t>
            </a:r>
          </a:p>
          <a:p>
            <a:pPr>
              <a:buFont typeface="Wingdings" pitchFamily="2" charset="2"/>
              <a:buNone/>
            </a:pPr>
            <a:endParaRPr lang="en-US" sz="1500" dirty="0"/>
          </a:p>
          <a:p>
            <a:pPr>
              <a:buFont typeface="Wingdings" pitchFamily="2" charset="2"/>
              <a:buNone/>
            </a:pPr>
            <a:r>
              <a:rPr lang="en-US" sz="1500" i="1" dirty="0"/>
              <a:t>How Impact Leaders Communicate, Powerful Conversations</a:t>
            </a:r>
            <a:r>
              <a:rPr lang="en-US" sz="1500" dirty="0"/>
              <a:t>, Phil Harkins</a:t>
            </a:r>
          </a:p>
          <a:p>
            <a:pPr>
              <a:buFont typeface="Wingdings" pitchFamily="2" charset="2"/>
              <a:buNone/>
            </a:pPr>
            <a:endParaRPr lang="en-US" sz="1500" dirty="0"/>
          </a:p>
          <a:p>
            <a:r>
              <a:rPr lang="en-US" sz="1500" i="1" dirty="0" smtClean="0"/>
              <a:t>Perfect </a:t>
            </a:r>
            <a:r>
              <a:rPr lang="en-US" sz="1500" i="1" dirty="0"/>
              <a:t>Phrases for Dealing with Difficult People</a:t>
            </a:r>
            <a:r>
              <a:rPr lang="en-US" sz="1500" dirty="0"/>
              <a:t>, Susan F. Benjamin</a:t>
            </a:r>
          </a:p>
          <a:p>
            <a:endParaRPr lang="en-US" sz="1500" dirty="0"/>
          </a:p>
          <a:p>
            <a:r>
              <a:rPr lang="en-US" sz="1500" i="1" dirty="0"/>
              <a:t>Crucial Conve</a:t>
            </a:r>
            <a:r>
              <a:rPr lang="en-US" sz="1500" dirty="0"/>
              <a:t>rsations, Tools for Talking When Stakes are High, Kerry Patterson, Joseph Grenny</a:t>
            </a:r>
          </a:p>
          <a:p>
            <a:endParaRPr lang="en-US" sz="1500" dirty="0"/>
          </a:p>
          <a:p>
            <a:r>
              <a:rPr lang="en-US" sz="1500" i="1" dirty="0"/>
              <a:t>How Conversations Go Wrong and What You Can Do to Right T</a:t>
            </a:r>
            <a:r>
              <a:rPr lang="en-US" sz="1500" dirty="0"/>
              <a:t>hem, Holly Weeks</a:t>
            </a:r>
          </a:p>
          <a:p>
            <a:endParaRPr lang="en-US" sz="1500" dirty="0"/>
          </a:p>
          <a:p>
            <a:r>
              <a:rPr lang="en-US" sz="1500" i="1" dirty="0" smtClean="0"/>
              <a:t>Getting </a:t>
            </a:r>
            <a:r>
              <a:rPr lang="en-US" sz="1500" i="1" dirty="0"/>
              <a:t>to Yes</a:t>
            </a:r>
            <a:r>
              <a:rPr lang="en-US" sz="1500" dirty="0"/>
              <a:t>, Harvard Negation Project, William Ury, Roger Fisher</a:t>
            </a:r>
          </a:p>
          <a:p>
            <a:pPr>
              <a:buFont typeface="Wingdings" pitchFamily="2" charset="2"/>
              <a:buNone/>
            </a:pPr>
            <a:endParaRPr lang="en-US" sz="1500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1200" b="1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6577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74216" y="110601"/>
            <a:ext cx="8305800" cy="1143000"/>
          </a:xfrm>
        </p:spPr>
        <p:txBody>
          <a:bodyPr/>
          <a:lstStyle/>
          <a:p>
            <a:pPr algn="ctr">
              <a:defRPr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Resources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550415" y="1036837"/>
            <a:ext cx="8001000" cy="537348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None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Other mentoring websites at Purdue: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None/>
            </a:pPr>
            <a:endParaRPr lang="en-US" sz="1200" b="1" dirty="0"/>
          </a:p>
          <a:p>
            <a:pPr>
              <a:buFont typeface="Wingdings" pitchFamily="2" charset="2"/>
              <a:buNone/>
            </a:pPr>
            <a:endParaRPr lang="en-US" sz="1200" dirty="0"/>
          </a:p>
          <a:p>
            <a:pPr>
              <a:buFont typeface="Wingdings" pitchFamily="2" charset="2"/>
              <a:buNone/>
            </a:pPr>
            <a:endParaRPr lang="en-US" sz="1400" dirty="0"/>
          </a:p>
          <a:p>
            <a:r>
              <a:rPr lang="en-US" sz="1400" u="sng" dirty="0">
                <a:hlinkClick r:id="rId2" tooltip="http://www.purdue.edu/cie/teachingacademy/FacultyMentoring.html&#10;Ctrl+Click or tap to follow the link"/>
              </a:rPr>
              <a:t>http://www.purdue.edu/cie/teachingacademy/FacultyMentoring.html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u="sng" dirty="0">
                <a:hlinkClick r:id="rId3"/>
              </a:rPr>
              <a:t>https://www.purdue.edu/horizons/2016/12/07/student-faculty-mentor-recognition-reception/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u="sng" dirty="0">
                <a:hlinkClick r:id="rId4"/>
              </a:rPr>
              <a:t>https://engineering.purdue.edu/Engr/Research/SURF/Faculty/mentoring_tips.html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u="sng" dirty="0">
                <a:hlinkClick r:id="rId5"/>
              </a:rPr>
              <a:t>https://www.purdue.edu/undergrad-research/faculty/mentor/successful-mentoring.php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r>
              <a:rPr lang="en-US" sz="1400" u="sng" dirty="0">
                <a:hlinkClick r:id="rId6"/>
              </a:rPr>
              <a:t>https://ag.purdue.edu/biochem/department/Pages/Mentoring.aspx</a:t>
            </a:r>
            <a:endParaRPr lang="en-US" sz="1400" dirty="0"/>
          </a:p>
          <a:p>
            <a:r>
              <a:rPr lang="en-US" sz="1400" dirty="0"/>
              <a:t> </a:t>
            </a:r>
          </a:p>
          <a:p>
            <a:pPr>
              <a:buFont typeface="Wingdings" pitchFamily="2" charset="2"/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0749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6061755"/>
            <a:ext cx="9143997" cy="796245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0" y="-52870"/>
            <a:ext cx="9144000" cy="6829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7000" kern="1200">
                <a:solidFill>
                  <a:srgbClr val="E3AE24"/>
                </a:solidFill>
                <a:latin typeface="Impact"/>
                <a:ea typeface="+mj-ea"/>
                <a:cs typeface="Impact"/>
              </a:defRPr>
            </a:lvl1pPr>
          </a:lstStyle>
          <a:p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2152952" y="1388114"/>
            <a:ext cx="2590101" cy="4018178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800"/>
              </a:lnSpc>
              <a:spcBef>
                <a:spcPts val="0"/>
              </a:spcBef>
              <a:buNone/>
            </a:pPr>
            <a:endParaRPr lang="en-US" sz="1600" dirty="0">
              <a:latin typeface="Arial"/>
              <a:cs typeface="Arial"/>
            </a:endParaRPr>
          </a:p>
        </p:txBody>
      </p:sp>
      <p:pic>
        <p:nvPicPr>
          <p:cNvPr id="11266" name="Picture 2" descr="http://3.bp.blogspot.com/-W7owIhWL-6Q/Tb5WfQ0vwyI/AAAAAAAAAB0/gTSBKSYuILg/s1600/thankyo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061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PU_sig132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" y="6239041"/>
            <a:ext cx="1710227" cy="66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943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779016" y="119479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Guidelines for today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204052" y="1507233"/>
            <a:ext cx="8922327" cy="4501718"/>
          </a:xfrm>
        </p:spPr>
        <p:txBody>
          <a:bodyPr/>
          <a:lstStyle/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Safe place to ask questions – here to help your </a:t>
            </a:r>
            <a:r>
              <a:rPr lang="en-US" sz="2400" dirty="0" smtClean="0"/>
              <a:t>success.</a:t>
            </a: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Please share details as appropriate – respect </a:t>
            </a:r>
            <a:r>
              <a:rPr lang="en-US" sz="2400" dirty="0" smtClean="0"/>
              <a:t>confidentiality.</a:t>
            </a: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/>
              <a:t>Serious </a:t>
            </a:r>
            <a:r>
              <a:rPr lang="en-US" sz="2400" dirty="0"/>
              <a:t>learning and sharing – can be enjoyable!</a:t>
            </a:r>
          </a:p>
        </p:txBody>
      </p:sp>
      <p:pic>
        <p:nvPicPr>
          <p:cNvPr id="2050" name="Picture 2" descr="Image result for mentoring word pictur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42" y="4607168"/>
            <a:ext cx="8899556" cy="2248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94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67130" y="176854"/>
            <a:ext cx="8326020" cy="748782"/>
          </a:xfrm>
        </p:spPr>
        <p:txBody>
          <a:bodyPr/>
          <a:lstStyle/>
          <a:p>
            <a:pPr algn="ctr"/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groups</a:t>
            </a:r>
            <a:endParaRPr lang="en-US" b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body" idx="12"/>
          </p:nvPr>
        </p:nvSpPr>
        <p:spPr>
          <a:xfrm>
            <a:off x="230819" y="1511157"/>
            <a:ext cx="8788893" cy="445927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Please discuss: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/>
          </a:p>
          <a:p>
            <a:pPr lvl="1" eaLnBrk="1" hangingPunct="1"/>
            <a:r>
              <a:rPr lang="en-US" sz="2400" dirty="0" smtClean="0"/>
              <a:t>What are some characteristics of good – productive mentor/mentee relationships?</a:t>
            </a:r>
            <a:endParaRPr lang="en-US" sz="2400" dirty="0"/>
          </a:p>
        </p:txBody>
      </p:sp>
      <p:pic>
        <p:nvPicPr>
          <p:cNvPr id="3082" name="Picture 10" descr="Mentoring and teamwork concept in word tag cloud on white Stock Photo - 202824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4626321"/>
            <a:ext cx="4286250" cy="2106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921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67130" y="176854"/>
            <a:ext cx="8326020" cy="748782"/>
          </a:xfrm>
        </p:spPr>
        <p:txBody>
          <a:bodyPr/>
          <a:lstStyle/>
          <a:p>
            <a:pPr algn="ctr"/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groups  debrief</a:t>
            </a:r>
            <a:endParaRPr lang="en-US" b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body" idx="12"/>
          </p:nvPr>
        </p:nvSpPr>
        <p:spPr>
          <a:xfrm>
            <a:off x="36658" y="1440818"/>
            <a:ext cx="8788893" cy="445927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endParaRPr lang="en-US" sz="2400" dirty="0"/>
          </a:p>
          <a:p>
            <a:pPr marL="457200" lvl="1" indent="0" algn="ctr" eaLnBrk="1" hangingPunct="1">
              <a:buNone/>
            </a:pPr>
            <a:r>
              <a:rPr lang="en-US" sz="2800" dirty="0" smtClean="0"/>
              <a:t>What are some characteristics of good – productive mentor/mentee relationship</a:t>
            </a:r>
            <a:r>
              <a:rPr lang="en-US" sz="2400" dirty="0" smtClean="0"/>
              <a:t>s?</a:t>
            </a:r>
            <a:endParaRPr lang="en-US" sz="2400" dirty="0"/>
          </a:p>
        </p:txBody>
      </p:sp>
      <p:pic>
        <p:nvPicPr>
          <p:cNvPr id="4098" name="Picture 2" descr="Mentoring and teamwork concept in word tag cloud on white Stock Photo - 202824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55" y="4363770"/>
            <a:ext cx="4286250" cy="2479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683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67130" y="176854"/>
            <a:ext cx="8326020" cy="748782"/>
          </a:xfrm>
        </p:spPr>
        <p:txBody>
          <a:bodyPr/>
          <a:lstStyle/>
          <a:p>
            <a:pPr algn="ctr"/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</a:t>
            </a: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groups</a:t>
            </a:r>
            <a:endParaRPr lang="en-US" b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body" idx="12"/>
          </p:nvPr>
        </p:nvSpPr>
        <p:spPr>
          <a:xfrm>
            <a:off x="230819" y="1511157"/>
            <a:ext cx="8788893" cy="445927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Please discuss: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/>
          </a:p>
          <a:p>
            <a:pPr lvl="1" eaLnBrk="1" hangingPunct="1"/>
            <a:r>
              <a:rPr lang="en-US" sz="2400" dirty="0" smtClean="0"/>
              <a:t>What are some barriers, unintended characteristics that get in the way of good – productive mentor/mentee relationships?</a:t>
            </a:r>
            <a:endParaRPr lang="en-US" sz="2400" dirty="0"/>
          </a:p>
        </p:txBody>
      </p:sp>
      <p:pic>
        <p:nvPicPr>
          <p:cNvPr id="5124" name="Picture 4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087" y="4870024"/>
            <a:ext cx="2714625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7931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67130" y="176854"/>
            <a:ext cx="8326020" cy="748782"/>
          </a:xfrm>
        </p:spPr>
        <p:txBody>
          <a:bodyPr/>
          <a:lstStyle/>
          <a:p>
            <a:pPr algn="ctr"/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 groups Debrief</a:t>
            </a:r>
            <a:endParaRPr lang="en-US" b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body" idx="12"/>
          </p:nvPr>
        </p:nvSpPr>
        <p:spPr>
          <a:xfrm>
            <a:off x="-167053" y="1518829"/>
            <a:ext cx="9144000" cy="445927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endParaRPr lang="en-US" sz="2400" dirty="0"/>
          </a:p>
          <a:p>
            <a:pPr marL="457200" lvl="1" indent="0" algn="ctr" eaLnBrk="1" hangingPunct="1">
              <a:buNone/>
            </a:pPr>
            <a:r>
              <a:rPr lang="en-US" sz="2800" dirty="0" smtClean="0"/>
              <a:t>What are some barriers, unintended characteristics that get in the way of good – productive mentor/mentee relationships?</a:t>
            </a:r>
            <a:endParaRPr lang="en-US" sz="2800" dirty="0"/>
          </a:p>
        </p:txBody>
      </p:sp>
      <p:pic>
        <p:nvPicPr>
          <p:cNvPr id="6148" name="Picture 4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49" y="4870024"/>
            <a:ext cx="2714625" cy="1685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205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367130" y="176854"/>
            <a:ext cx="8326020" cy="748782"/>
          </a:xfrm>
        </p:spPr>
        <p:txBody>
          <a:bodyPr/>
          <a:lstStyle/>
          <a:p>
            <a:pPr algn="ctr"/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Mentoring roles</a:t>
            </a:r>
            <a:endParaRPr lang="en-US" b="1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body" idx="12"/>
          </p:nvPr>
        </p:nvSpPr>
        <p:spPr>
          <a:xfrm>
            <a:off x="355107" y="1440819"/>
            <a:ext cx="8788893" cy="4459272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400" dirty="0"/>
              <a:t>In General:</a:t>
            </a:r>
          </a:p>
          <a:p>
            <a:pPr lvl="1" eaLnBrk="1" hangingPunct="1"/>
            <a:endParaRPr lang="en-US" sz="2400" dirty="0" smtClean="0"/>
          </a:p>
          <a:p>
            <a:pPr lvl="1" eaLnBrk="1" hangingPunct="1"/>
            <a:endParaRPr lang="en-US" sz="2400" dirty="0"/>
          </a:p>
          <a:p>
            <a:pPr lvl="1" eaLnBrk="1" hangingPunct="1"/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635566"/>
              </p:ext>
            </p:extLst>
          </p:nvPr>
        </p:nvGraphicFramePr>
        <p:xfrm>
          <a:off x="844731" y="2209434"/>
          <a:ext cx="7663544" cy="302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1772">
                  <a:extLst>
                    <a:ext uri="{9D8B030D-6E8A-4147-A177-3AD203B41FA5}">
                      <a16:colId xmlns:a16="http://schemas.microsoft.com/office/drawing/2014/main" val="4015986744"/>
                    </a:ext>
                  </a:extLst>
                </a:gridCol>
                <a:gridCol w="3831772">
                  <a:extLst>
                    <a:ext uri="{9D8B030D-6E8A-4147-A177-3AD203B41FA5}">
                      <a16:colId xmlns:a16="http://schemas.microsoft.com/office/drawing/2014/main" val="220028117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Mentor Qualities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Mentee Responsibilities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217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Compassion and genuineness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Develop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trust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69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Honesty/Trust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Responsible for own learning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513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Approachability, availability, and the ability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listen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Open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about needs and provide feedback to mentor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26382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Objectivity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fairness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Recognize 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mentor’s limitations and appreciate their support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902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Confidentiality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 flexible, keep</a:t>
                      </a:r>
                      <a:r>
                        <a:rPr lang="en-US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 open mind and have fun</a:t>
                      </a:r>
                      <a:endParaRPr lang="en-US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416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973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682101" y="194569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 into your small </a:t>
            </a:r>
            <a:r>
              <a:rPr lang="en-US" sz="3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groups</a:t>
            </a:r>
            <a:endParaRPr lang="en-US" sz="36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61818" y="1337568"/>
            <a:ext cx="8352228" cy="500781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Please discuss: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Does the mentor/mentee have to be the same gender?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Same race?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Share the same socio – economic background 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6449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1395</TotalTime>
  <Words>687</Words>
  <Application>Microsoft Office PowerPoint</Application>
  <PresentationFormat>On-screen Show (4:3)</PresentationFormat>
  <Paragraphs>207</Paragraphs>
  <Slides>23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Arial</vt:lpstr>
      <vt:lpstr>Calibri</vt:lpstr>
      <vt:lpstr>Courier New</vt:lpstr>
      <vt:lpstr>Impact</vt:lpstr>
      <vt:lpstr>Lucida Grande</vt:lpstr>
      <vt:lpstr>Tahoma</vt:lpstr>
      <vt:lpstr>Times New Roman</vt:lpstr>
      <vt:lpstr>Wingdings</vt:lpstr>
      <vt:lpstr>Office Theme</vt:lpstr>
      <vt:lpstr>Conflict Resolution</vt:lpstr>
      <vt:lpstr>objectives</vt:lpstr>
      <vt:lpstr>Guidelines for today</vt:lpstr>
      <vt:lpstr>In  small groups</vt:lpstr>
      <vt:lpstr>small groups  debrief</vt:lpstr>
      <vt:lpstr>In  small groups</vt:lpstr>
      <vt:lpstr>small groups Debrief</vt:lpstr>
      <vt:lpstr>Mentoring roles</vt:lpstr>
      <vt:lpstr>Back into your small  groups</vt:lpstr>
      <vt:lpstr>small  groups Debrief</vt:lpstr>
      <vt:lpstr>PowerPoint Presentation</vt:lpstr>
      <vt:lpstr>Conflict &amp; Difficult Conversations</vt:lpstr>
      <vt:lpstr>Communication Barrier</vt:lpstr>
      <vt:lpstr>PowerPoint Presentation</vt:lpstr>
      <vt:lpstr>What is Your  conflict Style </vt:lpstr>
      <vt:lpstr>PowerPoint Presentation</vt:lpstr>
      <vt:lpstr>Difficult Conversations</vt:lpstr>
      <vt:lpstr>Communication Barriers</vt:lpstr>
      <vt:lpstr>PowerPoint Presentation</vt:lpstr>
      <vt:lpstr>Summary  </vt:lpstr>
      <vt:lpstr>Resources</vt:lpstr>
      <vt:lpstr>Resources</vt:lpstr>
      <vt:lpstr>PowerPoint Presentation</vt:lpstr>
    </vt:vector>
  </TitlesOfParts>
  <Company>Purdue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 TITLE SECOND LINE AND THIRD LINE</dc:title>
  <dc:creator>Purdue Marketing Communications</dc:creator>
  <cp:lastModifiedBy>Alexander, Elizabeth M</cp:lastModifiedBy>
  <cp:revision>143</cp:revision>
  <cp:lastPrinted>2012-02-14T22:31:46Z</cp:lastPrinted>
  <dcterms:created xsi:type="dcterms:W3CDTF">2011-09-20T15:44:26Z</dcterms:created>
  <dcterms:modified xsi:type="dcterms:W3CDTF">2018-04-19T17:03:18Z</dcterms:modified>
</cp:coreProperties>
</file>