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8"/>
  </p:notesMasterIdLst>
  <p:handoutMasterIdLst>
    <p:handoutMasterId r:id="rId9"/>
  </p:handoutMasterIdLst>
  <p:sldIdLst>
    <p:sldId id="573" r:id="rId5"/>
    <p:sldId id="576" r:id="rId6"/>
    <p:sldId id="561" r:id="rId7"/>
  </p:sldIdLst>
  <p:sldSz cx="12192000" cy="6858000"/>
  <p:notesSz cx="7102475" cy="9388475"/>
  <p:embeddedFontLst>
    <p:embeddedFont>
      <p:font typeface="Acumin Pro" panose="020B0604020202020204" charset="0"/>
      <p:regular r:id="rId10"/>
      <p:bold r:id="rId11"/>
      <p:italic r:id="rId12"/>
      <p:boldItalic r:id="rId13"/>
    </p:embeddedFont>
    <p:embeddedFont>
      <p:font typeface="Acumin Pro ExtraCondensed" panose="020B0604020202020204" charset="0"/>
      <p:regular r:id="rId14"/>
      <p:bold r:id="rId15"/>
      <p:italic r:id="rId16"/>
      <p:boldItalic r:id="rId17"/>
    </p:embeddedFont>
    <p:embeddedFont>
      <p:font typeface="Acumin Pro ExtraCondensed Smbd" panose="020B0604020202020204" charset="0"/>
      <p:regular r:id="rId18"/>
      <p:bold r:id="rId19"/>
      <p:italic r:id="rId20"/>
      <p:boldItalic r:id="rId21"/>
    </p:embeddedFont>
    <p:embeddedFont>
      <p:font typeface="Acumin Pro Medium" panose="020B0604020202020204" charset="0"/>
      <p:regular r:id="rId22"/>
      <p:italic r:id="rId23"/>
    </p:embeddedFont>
    <p:embeddedFont>
      <p:font typeface="Acumin Pro Semibold" panose="020B0604020202020204" charset="0"/>
      <p:regular r:id="rId24"/>
      <p:bold r:id="rId25"/>
      <p:italic r:id="rId26"/>
      <p:boldItalic r:id="rId27"/>
    </p:embeddedFont>
    <p:embeddedFont>
      <p:font typeface="Acumin Pro SemiCondense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charset="0"/>
      <p:regular r:id="rId36"/>
    </p:embeddedFont>
    <p:embeddedFont>
      <p:font typeface="United Sans Rg Md"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a:srgbClr val="4DF955"/>
    <a:srgbClr val="A2489E"/>
    <a:srgbClr val="6DD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91187" autoAdjust="0"/>
  </p:normalViewPr>
  <p:slideViewPr>
    <p:cSldViewPr snapToGrid="0" snapToObjects="1">
      <p:cViewPr varScale="1">
        <p:scale>
          <a:sx n="104" d="100"/>
          <a:sy n="104" d="100"/>
        </p:scale>
        <p:origin x="142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viewProps" Target="viewProps.xml"/><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2" y="2"/>
            <a:ext cx="3077739" cy="471054"/>
          </a:xfrm>
          <a:prstGeom prst="rect">
            <a:avLst/>
          </a:prstGeom>
        </p:spPr>
        <p:txBody>
          <a:bodyPr vert="horz" lIns="94165" tIns="47083" rIns="94165" bIns="47083" rtlCol="0"/>
          <a:lstStyle>
            <a:lvl1pPr algn="l">
              <a:defRPr sz="13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2" y="8917425"/>
            <a:ext cx="3077739" cy="471053"/>
          </a:xfrm>
          <a:prstGeom prst="rect">
            <a:avLst/>
          </a:prstGeom>
        </p:spPr>
        <p:txBody>
          <a:bodyPr vert="horz" lIns="94165" tIns="47083" rIns="94165" bIns="4708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4023093" y="8917425"/>
            <a:ext cx="3077739" cy="471053"/>
          </a:xfrm>
          <a:prstGeom prst="rect">
            <a:avLst/>
          </a:prstGeom>
        </p:spPr>
        <p:txBody>
          <a:bodyPr vert="horz" lIns="94165" tIns="47083" rIns="94165" bIns="47083" rtlCol="0" anchor="b"/>
          <a:lstStyle>
            <a:lvl1pPr algn="r">
              <a:defRPr sz="13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4023093" y="2"/>
            <a:ext cx="3077739" cy="471054"/>
          </a:xfrm>
          <a:prstGeom prst="rect">
            <a:avLst/>
          </a:prstGeom>
        </p:spPr>
        <p:txBody>
          <a:bodyPr vert="horz" lIns="94165" tIns="47083" rIns="94165" bIns="47083" rtlCol="0"/>
          <a:lstStyle>
            <a:lvl1pPr algn="r">
              <a:defRPr sz="1300"/>
            </a:lvl1pPr>
          </a:lstStyle>
          <a:p>
            <a:fld id="{E7D61072-73DA-A04B-8A41-67DE4C728D5B}" type="datetimeFigureOut">
              <a:rPr lang="en-US" smtClean="0"/>
              <a:t>3/14/2024</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4165" tIns="47083" rIns="94165" bIns="47083" rtlCol="0"/>
          <a:lstStyle>
            <a:lvl1pPr algn="l">
              <a:defRPr sz="1300"/>
            </a:lvl1pPr>
          </a:lstStyle>
          <a:p>
            <a:endParaRPr lang="en-US"/>
          </a:p>
        </p:txBody>
      </p:sp>
      <p:sp>
        <p:nvSpPr>
          <p:cNvPr id="3" name="Date Placeholder 2"/>
          <p:cNvSpPr>
            <a:spLocks noGrp="1"/>
          </p:cNvSpPr>
          <p:nvPr>
            <p:ph type="dt" idx="1"/>
          </p:nvPr>
        </p:nvSpPr>
        <p:spPr>
          <a:xfrm>
            <a:off x="4023093" y="2"/>
            <a:ext cx="3077739" cy="471054"/>
          </a:xfrm>
          <a:prstGeom prst="rect">
            <a:avLst/>
          </a:prstGeom>
        </p:spPr>
        <p:txBody>
          <a:bodyPr vert="horz" lIns="94165" tIns="47083" rIns="94165" bIns="47083" rtlCol="0"/>
          <a:lstStyle>
            <a:lvl1pPr algn="r">
              <a:defRPr sz="1300"/>
            </a:lvl1pPr>
          </a:lstStyle>
          <a:p>
            <a:fld id="{5C265683-8446-064B-AD30-47BA72480F7C}" type="datetimeFigureOut">
              <a:rPr lang="en-US" smtClean="0"/>
              <a:t>3/14/2024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165" tIns="47083" rIns="94165" bIns="47083" rtlCol="0" anchor="ctr"/>
          <a:lstStyle/>
          <a:p>
            <a:endParaRPr lang="en-US"/>
          </a:p>
        </p:txBody>
      </p:sp>
      <p:sp>
        <p:nvSpPr>
          <p:cNvPr id="5" name="Notes Placeholder 4"/>
          <p:cNvSpPr>
            <a:spLocks noGrp="1"/>
          </p:cNvSpPr>
          <p:nvPr>
            <p:ph type="body" sz="quarter" idx="3"/>
          </p:nvPr>
        </p:nvSpPr>
        <p:spPr>
          <a:xfrm>
            <a:off x="710248" y="4518207"/>
            <a:ext cx="5681980" cy="3696712"/>
          </a:xfrm>
          <a:prstGeom prst="rect">
            <a:avLst/>
          </a:prstGeom>
        </p:spPr>
        <p:txBody>
          <a:bodyPr vert="horz" lIns="94165" tIns="47083" rIns="94165" bIns="470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5"/>
            <a:ext cx="3077739" cy="471053"/>
          </a:xfrm>
          <a:prstGeom prst="rect">
            <a:avLst/>
          </a:prstGeom>
        </p:spPr>
        <p:txBody>
          <a:bodyPr vert="horz" lIns="94165" tIns="47083" rIns="94165" bIns="47083"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5"/>
            <a:ext cx="3077739" cy="471053"/>
          </a:xfrm>
          <a:prstGeom prst="rect">
            <a:avLst/>
          </a:prstGeom>
        </p:spPr>
        <p:txBody>
          <a:bodyPr vert="horz" lIns="94165" tIns="47083" rIns="94165" bIns="47083" rtlCol="0" anchor="b"/>
          <a:lstStyle>
            <a:lvl1pPr algn="r">
              <a:defRPr sz="13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20698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3864107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3/14/2024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3/14/2024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 name="Picture 1" descr="A picture containing text, electronics, circuit&#10;&#10;Description automatically generated">
            <a:extLst>
              <a:ext uri="{FF2B5EF4-FFF2-40B4-BE49-F238E27FC236}">
                <a16:creationId xmlns:a16="http://schemas.microsoft.com/office/drawing/2014/main" id="{400C922F-E192-CEC3-95AC-8938EE941419}"/>
              </a:ext>
            </a:extLst>
          </p:cNvPr>
          <p:cNvPicPr>
            <a:picLocks noChangeAspect="1"/>
          </p:cNvPicPr>
          <p:nvPr userDrawn="1"/>
        </p:nvPicPr>
        <p:blipFill>
          <a:blip r:embed="rId2"/>
          <a:stretch>
            <a:fillRect/>
          </a:stretch>
        </p:blipFill>
        <p:spPr>
          <a:xfrm>
            <a:off x="10136783" y="0"/>
            <a:ext cx="2936179" cy="6858000"/>
          </a:xfrm>
          <a:prstGeom prst="rect">
            <a:avLst/>
          </a:prstGeom>
        </p:spPr>
      </p:pic>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3"/>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4"/>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3/14/2024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3/14/2024</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d Md" pitchFamily="50" charset="0"/>
              </a:defRPr>
            </a:lvl1pPr>
          </a:lstStyle>
          <a:p>
            <a:r>
              <a:rPr lang="en-US" b="1"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3/14/2024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3/14/2024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3/14/2024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A05B4-F63B-894F-A618-5B87353D191F}"/>
              </a:ext>
            </a:extLst>
          </p:cNvPr>
          <p:cNvSpPr>
            <a:spLocks noGrp="1"/>
          </p:cNvSpPr>
          <p:nvPr>
            <p:ph type="sldNum" sz="quarter" idx="4"/>
          </p:nvPr>
        </p:nvSpPr>
        <p:spPr>
          <a:xfrm>
            <a:off x="11213873" y="6181281"/>
            <a:ext cx="487680" cy="365760"/>
          </a:xfrm>
        </p:spPr>
        <p:txBody>
          <a:bodyPr anchor="ctr">
            <a:normAutofit/>
          </a:bodyPr>
          <a:lstStyle/>
          <a:p>
            <a:pPr>
              <a:spcAft>
                <a:spcPts val="600"/>
              </a:spcAft>
            </a:pPr>
            <a:fld id="{8A7A6979-0714-4377-B894-6BE4C2D6E202}" type="slidenum">
              <a:rPr lang="en-US" smtClean="0"/>
              <a:pPr>
                <a:spcAft>
                  <a:spcPts val="600"/>
                </a:spcAft>
              </a:pPr>
              <a:t>1</a:t>
            </a:fld>
            <a:endParaRPr lang="en-US"/>
          </a:p>
        </p:txBody>
      </p:sp>
      <p:sp>
        <p:nvSpPr>
          <p:cNvPr id="22" name="Title 1">
            <a:extLst>
              <a:ext uri="{FF2B5EF4-FFF2-40B4-BE49-F238E27FC236}">
                <a16:creationId xmlns:a16="http://schemas.microsoft.com/office/drawing/2014/main" id="{FDA7FE2D-CC5E-4B3A-FC6D-4C14107EB066}"/>
              </a:ext>
            </a:extLst>
          </p:cNvPr>
          <p:cNvSpPr>
            <a:spLocks noGrp="1"/>
          </p:cNvSpPr>
          <p:nvPr>
            <p:ph type="ctrTitle"/>
          </p:nvPr>
        </p:nvSpPr>
        <p:spPr>
          <a:xfrm>
            <a:off x="1274618" y="644015"/>
            <a:ext cx="9034165" cy="2991588"/>
          </a:xfrm>
        </p:spPr>
        <p:txBody>
          <a:bodyPr/>
          <a:lstStyle/>
          <a:p>
            <a:pPr algn="ctr"/>
            <a:r>
              <a:rPr lang="en-US" sz="7200" dirty="0">
                <a:solidFill>
                  <a:schemeClr val="accent3">
                    <a:lumMod val="60000"/>
                    <a:lumOff val="40000"/>
                  </a:schemeClr>
                </a:solidFill>
              </a:rPr>
              <a:t>Birck Nanotechnology Center Modernization Project Sequences</a:t>
            </a:r>
          </a:p>
        </p:txBody>
      </p:sp>
      <p:pic>
        <p:nvPicPr>
          <p:cNvPr id="5" name="Picture 4">
            <a:extLst>
              <a:ext uri="{FF2B5EF4-FFF2-40B4-BE49-F238E27FC236}">
                <a16:creationId xmlns:a16="http://schemas.microsoft.com/office/drawing/2014/main" id="{447A9F59-5E5B-5F59-FD39-8D6142169417}"/>
              </a:ext>
            </a:extLst>
          </p:cNvPr>
          <p:cNvPicPr>
            <a:picLocks noChangeAspect="1"/>
          </p:cNvPicPr>
          <p:nvPr/>
        </p:nvPicPr>
        <p:blipFill>
          <a:blip r:embed="rId3"/>
          <a:stretch>
            <a:fillRect/>
          </a:stretch>
        </p:blipFill>
        <p:spPr>
          <a:xfrm>
            <a:off x="947529" y="5787020"/>
            <a:ext cx="2614314" cy="684900"/>
          </a:xfrm>
          <a:prstGeom prst="rect">
            <a:avLst/>
          </a:prstGeom>
        </p:spPr>
      </p:pic>
      <p:sp>
        <p:nvSpPr>
          <p:cNvPr id="7" name="TextBox 6">
            <a:extLst>
              <a:ext uri="{FF2B5EF4-FFF2-40B4-BE49-F238E27FC236}">
                <a16:creationId xmlns:a16="http://schemas.microsoft.com/office/drawing/2014/main" id="{3A038E5E-B03C-4038-ACBB-27324B3A2183}"/>
              </a:ext>
            </a:extLst>
          </p:cNvPr>
          <p:cNvSpPr txBox="1"/>
          <p:nvPr/>
        </p:nvSpPr>
        <p:spPr>
          <a:xfrm>
            <a:off x="1725279" y="3429000"/>
            <a:ext cx="9976274" cy="1200329"/>
          </a:xfrm>
          <a:prstGeom prst="rect">
            <a:avLst/>
          </a:prstGeom>
          <a:noFill/>
        </p:spPr>
        <p:txBody>
          <a:bodyPr wrap="square">
            <a:spAutoFit/>
          </a:bodyPr>
          <a:lstStyle/>
          <a:p>
            <a:r>
              <a:rPr lang="en-US" dirty="0">
                <a:solidFill>
                  <a:schemeClr val="accent4"/>
                </a:solidFill>
              </a:rPr>
              <a:t>Mark Voorhis, Birck Facilities Manager</a:t>
            </a:r>
          </a:p>
          <a:p>
            <a:r>
              <a:rPr lang="en-US" dirty="0">
                <a:solidFill>
                  <a:schemeClr val="accent4"/>
                </a:solidFill>
              </a:rPr>
              <a:t>Ron Reger,  Birck Engineering Manager</a:t>
            </a:r>
          </a:p>
          <a:p>
            <a:r>
              <a:rPr lang="en-US" dirty="0">
                <a:solidFill>
                  <a:schemeClr val="accent4"/>
                </a:solidFill>
              </a:rPr>
              <a:t>Mark Sammons, Project Manager – Purdue University Capital Assets Management </a:t>
            </a:r>
          </a:p>
          <a:p>
            <a:r>
              <a:rPr lang="en-US" dirty="0">
                <a:solidFill>
                  <a:schemeClr val="accent4"/>
                </a:solidFill>
              </a:rPr>
              <a:t>Rhett Eckert, Project Manager - Pepper Construction Inc.</a:t>
            </a:r>
          </a:p>
        </p:txBody>
      </p:sp>
    </p:spTree>
    <p:extLst>
      <p:ext uri="{BB962C8B-B14F-4D97-AF65-F5344CB8AC3E}">
        <p14:creationId xmlns:p14="http://schemas.microsoft.com/office/powerpoint/2010/main" val="52703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73DDB5-18A4-CD87-12E7-E03C7B618D48}"/>
              </a:ext>
            </a:extLst>
          </p:cNvPr>
          <p:cNvSpPr>
            <a:spLocks noGrp="1"/>
          </p:cNvSpPr>
          <p:nvPr>
            <p:ph type="ctrTitle"/>
          </p:nvPr>
        </p:nvSpPr>
        <p:spPr>
          <a:xfrm>
            <a:off x="1043553" y="442674"/>
            <a:ext cx="9234309" cy="512448"/>
          </a:xfrm>
        </p:spPr>
        <p:txBody>
          <a:bodyPr/>
          <a:lstStyle/>
          <a:p>
            <a:r>
              <a:rPr lang="en-US" dirty="0" err="1"/>
              <a:t>Birck</a:t>
            </a:r>
            <a:r>
              <a:rPr lang="en-US" dirty="0"/>
              <a:t> Nanotechnology Center Modernization Project</a:t>
            </a:r>
          </a:p>
        </p:txBody>
      </p:sp>
      <p:sp>
        <p:nvSpPr>
          <p:cNvPr id="8" name="Subtitle 2">
            <a:extLst>
              <a:ext uri="{FF2B5EF4-FFF2-40B4-BE49-F238E27FC236}">
                <a16:creationId xmlns:a16="http://schemas.microsoft.com/office/drawing/2014/main" id="{F56237DD-CFD1-BF1E-931A-3E204DF726C3}"/>
              </a:ext>
            </a:extLst>
          </p:cNvPr>
          <p:cNvSpPr>
            <a:spLocks noGrp="1"/>
          </p:cNvSpPr>
          <p:nvPr>
            <p:ph type="subTitle" idx="1"/>
          </p:nvPr>
        </p:nvSpPr>
        <p:spPr>
          <a:xfrm>
            <a:off x="1043553" y="1345166"/>
            <a:ext cx="7288495" cy="307777"/>
          </a:xfrm>
        </p:spPr>
        <p:txBody>
          <a:bodyPr/>
          <a:lstStyle/>
          <a:p>
            <a:r>
              <a:rPr lang="en-US" sz="2000" dirty="0">
                <a:solidFill>
                  <a:prstClr val="black">
                    <a:lumMod val="85000"/>
                    <a:lumOff val="15000"/>
                  </a:prstClr>
                </a:solidFill>
                <a:latin typeface="Calibri" panose="020F0502020204030204"/>
              </a:rPr>
              <a:t>Timeline for Project – Sequences of Bay &amp; Chase Work</a:t>
            </a:r>
          </a:p>
        </p:txBody>
      </p:sp>
      <p:sp>
        <p:nvSpPr>
          <p:cNvPr id="12" name="Content Placeholder 4">
            <a:extLst>
              <a:ext uri="{FF2B5EF4-FFF2-40B4-BE49-F238E27FC236}">
                <a16:creationId xmlns:a16="http://schemas.microsoft.com/office/drawing/2014/main" id="{C2CFDD95-A9A3-197B-62CE-B4954B53568E}"/>
              </a:ext>
            </a:extLst>
          </p:cNvPr>
          <p:cNvSpPr>
            <a:spLocks noGrp="1"/>
          </p:cNvSpPr>
          <p:nvPr>
            <p:ph sz="quarter" idx="13"/>
          </p:nvPr>
        </p:nvSpPr>
        <p:spPr>
          <a:xfrm>
            <a:off x="6803762" y="1920876"/>
            <a:ext cx="4837905" cy="2982913"/>
          </a:xfrm>
        </p:spPr>
        <p:txBody>
          <a:bodyPr/>
          <a:lstStyle/>
          <a:p>
            <a:endParaRPr lang="en-US"/>
          </a:p>
        </p:txBody>
      </p:sp>
      <p:sp>
        <p:nvSpPr>
          <p:cNvPr id="14" name="Date Placeholder 5">
            <a:extLst>
              <a:ext uri="{FF2B5EF4-FFF2-40B4-BE49-F238E27FC236}">
                <a16:creationId xmlns:a16="http://schemas.microsoft.com/office/drawing/2014/main" id="{1EF7DCEA-36A9-5141-363A-D32D2D4D718D}"/>
              </a:ext>
            </a:extLst>
          </p:cNvPr>
          <p:cNvSpPr>
            <a:spLocks noGrp="1"/>
          </p:cNvSpPr>
          <p:nvPr>
            <p:ph type="dt" sz="half" idx="2"/>
          </p:nvPr>
        </p:nvSpPr>
        <p:spPr>
          <a:xfrm>
            <a:off x="10049694" y="6202177"/>
            <a:ext cx="1124849" cy="323968"/>
          </a:xfrm>
        </p:spPr>
        <p:txBody>
          <a:bodyPr/>
          <a:lstStyle/>
          <a:p>
            <a:pPr>
              <a:spcAft>
                <a:spcPts val="600"/>
              </a:spcAft>
            </a:pPr>
            <a:fld id="{E0C8DACD-4E35-4E4C-AC75-C3DE50F04E7E}" type="datetime1">
              <a:rPr lang="en-US" smtClean="0"/>
              <a:pPr>
                <a:spcAft>
                  <a:spcPts val="600"/>
                </a:spcAft>
              </a:pPr>
              <a:t>3/14/2024</a:t>
            </a:fld>
            <a:endParaRPr lang="en-US"/>
          </a:p>
        </p:txBody>
      </p:sp>
      <p:sp>
        <p:nvSpPr>
          <p:cNvPr id="16" name="Slide Number Placeholder 6">
            <a:extLst>
              <a:ext uri="{FF2B5EF4-FFF2-40B4-BE49-F238E27FC236}">
                <a16:creationId xmlns:a16="http://schemas.microsoft.com/office/drawing/2014/main" id="{E9F469A8-0598-3307-A194-A9A342BBFC4D}"/>
              </a:ext>
            </a:extLst>
          </p:cNvPr>
          <p:cNvSpPr>
            <a:spLocks noGrp="1"/>
          </p:cNvSpPr>
          <p:nvPr>
            <p:ph type="sldNum" sz="quarter" idx="4"/>
          </p:nvPr>
        </p:nvSpPr>
        <p:spPr>
          <a:xfrm>
            <a:off x="11213873" y="6181281"/>
            <a:ext cx="487680" cy="365760"/>
          </a:xfrm>
        </p:spPr>
        <p:txBody>
          <a:bodyPr/>
          <a:lstStyle/>
          <a:p>
            <a:pPr>
              <a:spcAft>
                <a:spcPts val="600"/>
              </a:spcAft>
            </a:pPr>
            <a:fld id="{8A7A6979-0714-4377-B894-6BE4C2D6E202}" type="slidenum">
              <a:rPr lang="en-US" smtClean="0"/>
              <a:pPr>
                <a:spcAft>
                  <a:spcPts val="600"/>
                </a:spcAft>
              </a:pPr>
              <a:t>2</a:t>
            </a:fld>
            <a:endParaRPr lang="en-US"/>
          </a:p>
        </p:txBody>
      </p:sp>
      <p:sp>
        <p:nvSpPr>
          <p:cNvPr id="2" name="Subtitle 2">
            <a:extLst>
              <a:ext uri="{FF2B5EF4-FFF2-40B4-BE49-F238E27FC236}">
                <a16:creationId xmlns:a16="http://schemas.microsoft.com/office/drawing/2014/main" id="{E603E199-03BE-1555-E6CC-B78ACB1659EF}"/>
              </a:ext>
            </a:extLst>
          </p:cNvPr>
          <p:cNvSpPr txBox="1">
            <a:spLocks/>
          </p:cNvSpPr>
          <p:nvPr/>
        </p:nvSpPr>
        <p:spPr>
          <a:xfrm>
            <a:off x="380792" y="1114938"/>
            <a:ext cx="9241380" cy="576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Clr>
                <a:srgbClr val="ED7D31"/>
              </a:buClr>
              <a:buFont typeface="Arial" panose="020B0604020202020204" pitchFamily="34" charset="0"/>
              <a:buNone/>
            </a:pPr>
            <a:endParaRPr lang="en-US" sz="2400" dirty="0">
              <a:solidFill>
                <a:prstClr val="black">
                  <a:lumMod val="85000"/>
                  <a:lumOff val="15000"/>
                </a:prstClr>
              </a:solidFill>
              <a:latin typeface="Calibri" panose="020F0502020204030204"/>
            </a:endParaRPr>
          </a:p>
        </p:txBody>
      </p:sp>
      <p:graphicFrame>
        <p:nvGraphicFramePr>
          <p:cNvPr id="3" name="Object 2">
            <a:extLst>
              <a:ext uri="{FF2B5EF4-FFF2-40B4-BE49-F238E27FC236}">
                <a16:creationId xmlns:a16="http://schemas.microsoft.com/office/drawing/2014/main" id="{247BA75A-A22D-6474-EAB7-777AC4BBB26A}"/>
              </a:ext>
            </a:extLst>
          </p:cNvPr>
          <p:cNvGraphicFramePr>
            <a:graphicFrameLocks noChangeAspect="1"/>
          </p:cNvGraphicFramePr>
          <p:nvPr/>
        </p:nvGraphicFramePr>
        <p:xfrm>
          <a:off x="11733242" y="5349875"/>
          <a:ext cx="354255" cy="298903"/>
        </p:xfrm>
        <a:graphic>
          <a:graphicData uri="http://schemas.openxmlformats.org/presentationml/2006/ole">
            <mc:AlternateContent xmlns:mc="http://schemas.openxmlformats.org/markup-compatibility/2006">
              <mc:Choice xmlns:v="urn:schemas-microsoft-com:vml" Requires="v">
                <p:oleObj spid="_x0000_s2062" name="Packager Shell Object" showAsIcon="1" r:id="rId3" imgW="914400" imgH="771525" progId="Package">
                  <p:embed/>
                </p:oleObj>
              </mc:Choice>
              <mc:Fallback>
                <p:oleObj name="Packager Shell Object" showAsIcon="1" r:id="rId3" imgW="914400" imgH="771525" progId="Package">
                  <p:embed/>
                  <p:pic>
                    <p:nvPicPr>
                      <p:cNvPr id="3" name="Object 2">
                        <a:extLst>
                          <a:ext uri="{FF2B5EF4-FFF2-40B4-BE49-F238E27FC236}">
                            <a16:creationId xmlns:a16="http://schemas.microsoft.com/office/drawing/2014/main" id="{247BA75A-A22D-6474-EAB7-777AC4BBB26A}"/>
                          </a:ext>
                        </a:extLst>
                      </p:cNvPr>
                      <p:cNvPicPr/>
                      <p:nvPr/>
                    </p:nvPicPr>
                    <p:blipFill>
                      <a:blip r:embed="rId4"/>
                      <a:stretch>
                        <a:fillRect/>
                      </a:stretch>
                    </p:blipFill>
                    <p:spPr>
                      <a:xfrm>
                        <a:off x="11733242" y="5349875"/>
                        <a:ext cx="354255" cy="29890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B4C3FC2-C94D-B6FD-F9A2-211957D93DC5}"/>
              </a:ext>
            </a:extLst>
          </p:cNvPr>
          <p:cNvPicPr>
            <a:picLocks noChangeAspect="1"/>
          </p:cNvPicPr>
          <p:nvPr/>
        </p:nvPicPr>
        <p:blipFill>
          <a:blip r:embed="rId5"/>
          <a:stretch>
            <a:fillRect/>
          </a:stretch>
        </p:blipFill>
        <p:spPr>
          <a:xfrm>
            <a:off x="0" y="1714212"/>
            <a:ext cx="12192000" cy="3429575"/>
          </a:xfrm>
          <a:prstGeom prst="rect">
            <a:avLst/>
          </a:prstGeom>
          <a:ln>
            <a:solidFill>
              <a:schemeClr val="tx1"/>
            </a:solidFill>
          </a:ln>
        </p:spPr>
      </p:pic>
    </p:spTree>
    <p:extLst>
      <p:ext uri="{BB962C8B-B14F-4D97-AF65-F5344CB8AC3E}">
        <p14:creationId xmlns:p14="http://schemas.microsoft.com/office/powerpoint/2010/main" val="81797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2111A-955B-45B5-883A-2675025BF949}"/>
              </a:ext>
            </a:extLst>
          </p:cNvPr>
          <p:cNvSpPr/>
          <p:nvPr/>
        </p:nvSpPr>
        <p:spPr>
          <a:xfrm>
            <a:off x="86478" y="1034474"/>
            <a:ext cx="3783557" cy="31129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D73DDB5-18A4-CD87-12E7-E03C7B618D48}"/>
              </a:ext>
            </a:extLst>
          </p:cNvPr>
          <p:cNvSpPr>
            <a:spLocks noGrp="1"/>
          </p:cNvSpPr>
          <p:nvPr>
            <p:ph type="ctrTitle"/>
          </p:nvPr>
        </p:nvSpPr>
        <p:spPr>
          <a:xfrm>
            <a:off x="815385" y="284887"/>
            <a:ext cx="9234309" cy="512448"/>
          </a:xfrm>
        </p:spPr>
        <p:txBody>
          <a:bodyPr/>
          <a:lstStyle/>
          <a:p>
            <a:r>
              <a:rPr lang="en-US" dirty="0" err="1"/>
              <a:t>Birck</a:t>
            </a:r>
            <a:r>
              <a:rPr lang="en-US" dirty="0"/>
              <a:t> Nanotechnology Center Modernization Project</a:t>
            </a:r>
          </a:p>
        </p:txBody>
      </p:sp>
      <p:sp>
        <p:nvSpPr>
          <p:cNvPr id="14" name="Date Placeholder 5">
            <a:extLst>
              <a:ext uri="{FF2B5EF4-FFF2-40B4-BE49-F238E27FC236}">
                <a16:creationId xmlns:a16="http://schemas.microsoft.com/office/drawing/2014/main" id="{1EF7DCEA-36A9-5141-363A-D32D2D4D718D}"/>
              </a:ext>
            </a:extLst>
          </p:cNvPr>
          <p:cNvSpPr>
            <a:spLocks noGrp="1"/>
          </p:cNvSpPr>
          <p:nvPr>
            <p:ph type="dt" sz="half" idx="2"/>
          </p:nvPr>
        </p:nvSpPr>
        <p:spPr>
          <a:xfrm>
            <a:off x="10049694" y="6202177"/>
            <a:ext cx="1124849" cy="323968"/>
          </a:xfrm>
        </p:spPr>
        <p:txBody>
          <a:bodyPr/>
          <a:lstStyle/>
          <a:p>
            <a:pPr>
              <a:spcAft>
                <a:spcPts val="600"/>
              </a:spcAft>
            </a:pPr>
            <a:fld id="{E0C8DACD-4E35-4E4C-AC75-C3DE50F04E7E}" type="datetime1">
              <a:rPr lang="en-US" smtClean="0"/>
              <a:pPr>
                <a:spcAft>
                  <a:spcPts val="600"/>
                </a:spcAft>
              </a:pPr>
              <a:t>3/14/2024</a:t>
            </a:fld>
            <a:endParaRPr lang="en-US"/>
          </a:p>
        </p:txBody>
      </p:sp>
      <p:sp>
        <p:nvSpPr>
          <p:cNvPr id="16" name="Slide Number Placeholder 6">
            <a:extLst>
              <a:ext uri="{FF2B5EF4-FFF2-40B4-BE49-F238E27FC236}">
                <a16:creationId xmlns:a16="http://schemas.microsoft.com/office/drawing/2014/main" id="{E9F469A8-0598-3307-A194-A9A342BBFC4D}"/>
              </a:ext>
            </a:extLst>
          </p:cNvPr>
          <p:cNvSpPr>
            <a:spLocks noGrp="1"/>
          </p:cNvSpPr>
          <p:nvPr>
            <p:ph type="sldNum" sz="quarter" idx="4"/>
          </p:nvPr>
        </p:nvSpPr>
        <p:spPr>
          <a:xfrm>
            <a:off x="11213873" y="6181281"/>
            <a:ext cx="487680" cy="365760"/>
          </a:xfrm>
        </p:spPr>
        <p:txBody>
          <a:bodyPr/>
          <a:lstStyle/>
          <a:p>
            <a:pPr>
              <a:spcAft>
                <a:spcPts val="600"/>
              </a:spcAft>
            </a:pPr>
            <a:fld id="{8A7A6979-0714-4377-B894-6BE4C2D6E202}" type="slidenum">
              <a:rPr lang="en-US" smtClean="0"/>
              <a:pPr>
                <a:spcAft>
                  <a:spcPts val="600"/>
                </a:spcAft>
              </a:pPr>
              <a:t>3</a:t>
            </a:fld>
            <a:endParaRPr lang="en-US"/>
          </a:p>
        </p:txBody>
      </p:sp>
      <p:sp>
        <p:nvSpPr>
          <p:cNvPr id="57" name="TextBox 56">
            <a:extLst>
              <a:ext uri="{FF2B5EF4-FFF2-40B4-BE49-F238E27FC236}">
                <a16:creationId xmlns:a16="http://schemas.microsoft.com/office/drawing/2014/main" id="{E115F92F-F069-AA0A-E059-DCA1C476149D}"/>
              </a:ext>
            </a:extLst>
          </p:cNvPr>
          <p:cNvSpPr txBox="1"/>
          <p:nvPr/>
        </p:nvSpPr>
        <p:spPr>
          <a:xfrm>
            <a:off x="183823" y="2430190"/>
            <a:ext cx="3578474" cy="561692"/>
          </a:xfrm>
          <a:prstGeom prst="rect">
            <a:avLst/>
          </a:prstGeom>
          <a:solidFill>
            <a:srgbClr val="CCFF99"/>
          </a:solidFill>
          <a:ln>
            <a:solidFill>
              <a:schemeClr val="accent1">
                <a:shade val="15000"/>
              </a:schemeClr>
            </a:solidFill>
          </a:ln>
        </p:spPr>
        <p:txBody>
          <a:bodyPr wrap="square" rtlCol="0">
            <a:spAutoFit/>
          </a:bodyPr>
          <a:lstStyle/>
          <a:p>
            <a:r>
              <a:rPr lang="en-US" sz="1050" b="1" dirty="0">
                <a:latin typeface="Arial" panose="020B0604020202020204" pitchFamily="34" charset="0"/>
                <a:cs typeface="Arial" panose="020B0604020202020204" pitchFamily="34" charset="0"/>
              </a:rPr>
              <a:t>Green </a:t>
            </a:r>
            <a:endParaRPr lang="en-US" sz="1050" dirty="0">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Bays </a:t>
            </a:r>
            <a:r>
              <a:rPr lang="en-US" sz="1000" u="sng" dirty="0">
                <a:solidFill>
                  <a:srgbClr val="000000"/>
                </a:solidFill>
                <a:latin typeface="Arial" panose="020B0604020202020204" pitchFamily="34" charset="0"/>
                <a:cs typeface="Arial" panose="020B0604020202020204" pitchFamily="34" charset="0"/>
              </a:rPr>
              <a:t>remain open </a:t>
            </a:r>
            <a:r>
              <a:rPr lang="en-US" sz="1000" dirty="0">
                <a:solidFill>
                  <a:srgbClr val="000000"/>
                </a:solidFill>
                <a:latin typeface="Arial" panose="020B0604020202020204" pitchFamily="34" charset="0"/>
                <a:cs typeface="Arial" panose="020B0604020202020204" pitchFamily="34" charset="0"/>
              </a:rPr>
              <a:t>for research</a:t>
            </a:r>
          </a:p>
          <a:p>
            <a:r>
              <a:rPr lang="en-US" sz="1000" b="0" i="0" u="none" strike="noStrike" dirty="0">
                <a:solidFill>
                  <a:srgbClr val="000000"/>
                </a:solidFill>
                <a:effectLst/>
                <a:latin typeface="Arial" panose="020B0604020202020204" pitchFamily="34" charset="0"/>
                <a:cs typeface="Arial" panose="020B0604020202020204" pitchFamily="34" charset="0"/>
              </a:rPr>
              <a:t>New equipment installations and minor construction work</a:t>
            </a:r>
            <a:endParaRPr lang="en-US" sz="1100" b="0" i="0" u="none" strike="noStrike" dirty="0">
              <a:effectLst/>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492DE80-AFC1-1170-1968-8DD42A26E206}"/>
              </a:ext>
            </a:extLst>
          </p:cNvPr>
          <p:cNvSpPr txBox="1"/>
          <p:nvPr/>
        </p:nvSpPr>
        <p:spPr>
          <a:xfrm>
            <a:off x="183823" y="3202276"/>
            <a:ext cx="3580541" cy="723275"/>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100" b="1" dirty="0">
                <a:latin typeface="Arial" panose="020B0604020202020204" pitchFamily="34" charset="0"/>
                <a:cs typeface="Arial" panose="020B0604020202020204" pitchFamily="34" charset="0"/>
              </a:rPr>
              <a:t>Blue</a:t>
            </a:r>
          </a:p>
          <a:p>
            <a:r>
              <a:rPr lang="en-US" sz="1000" dirty="0">
                <a:latin typeface="Arial" panose="020B0604020202020204" pitchFamily="34" charset="0"/>
                <a:cs typeface="Arial" panose="020B0604020202020204" pitchFamily="34" charset="0"/>
              </a:rPr>
              <a:t>Bays/chases </a:t>
            </a:r>
            <a:r>
              <a:rPr lang="en-US" sz="1000" u="sng" dirty="0">
                <a:latin typeface="Arial" panose="020B0604020202020204" pitchFamily="34" charset="0"/>
                <a:cs typeface="Arial" panose="020B0604020202020204" pitchFamily="34" charset="0"/>
              </a:rPr>
              <a:t>closed for major construction</a:t>
            </a:r>
          </a:p>
          <a:p>
            <a:r>
              <a:rPr lang="en-US" sz="1000" dirty="0">
                <a:latin typeface="Arial" panose="020B0604020202020204" pitchFamily="34" charset="0"/>
                <a:cs typeface="Arial" panose="020B0604020202020204" pitchFamily="34" charset="0"/>
              </a:rPr>
              <a:t>No research work while construction is underway</a:t>
            </a:r>
          </a:p>
          <a:p>
            <a:r>
              <a:rPr lang="en-US" sz="1000" b="0" i="0" u="none" strike="noStrike" dirty="0">
                <a:effectLst/>
                <a:latin typeface="Arial" panose="020B0604020202020204" pitchFamily="34" charset="0"/>
                <a:cs typeface="Arial" panose="020B0604020202020204" pitchFamily="34" charset="0"/>
              </a:rPr>
              <a:t>Some mitigation plans for specific bays</a:t>
            </a:r>
            <a:endParaRPr lang="en-US" sz="1000" b="0" i="0" u="none" strike="noStrike" dirty="0">
              <a:effectLst/>
              <a:latin typeface="Arial" panose="020B0604020202020204" pitchFamily="34" charset="0"/>
            </a:endParaRPr>
          </a:p>
        </p:txBody>
      </p:sp>
      <p:sp>
        <p:nvSpPr>
          <p:cNvPr id="68" name="TextBox 67">
            <a:extLst>
              <a:ext uri="{FF2B5EF4-FFF2-40B4-BE49-F238E27FC236}">
                <a16:creationId xmlns:a16="http://schemas.microsoft.com/office/drawing/2014/main" id="{C288E046-6DA7-C058-9008-B9A45E37DCF0}"/>
              </a:ext>
            </a:extLst>
          </p:cNvPr>
          <p:cNvSpPr txBox="1"/>
          <p:nvPr/>
        </p:nvSpPr>
        <p:spPr>
          <a:xfrm>
            <a:off x="183823" y="1188746"/>
            <a:ext cx="3594566" cy="1031051"/>
          </a:xfrm>
          <a:prstGeom prst="rect">
            <a:avLst/>
          </a:prstGeom>
          <a:solidFill>
            <a:srgbClr val="FFC000">
              <a:alpha val="38000"/>
            </a:srgbClr>
          </a:solidFill>
          <a:ln>
            <a:solidFill>
              <a:schemeClr val="accent1">
                <a:shade val="15000"/>
              </a:schemeClr>
            </a:solidFill>
          </a:ln>
        </p:spPr>
        <p:txBody>
          <a:bodyPr wrap="square" rtlCol="0">
            <a:spAutoFit/>
          </a:bodyPr>
          <a:lstStyle/>
          <a:p>
            <a:r>
              <a:rPr lang="en-US" sz="1100" b="1" dirty="0">
                <a:latin typeface="Arial" panose="020B0604020202020204" pitchFamily="34" charset="0"/>
                <a:cs typeface="Arial" panose="020B0604020202020204" pitchFamily="34" charset="0"/>
              </a:rPr>
              <a:t>Goals</a:t>
            </a:r>
          </a:p>
          <a:p>
            <a:r>
              <a:rPr lang="en-US" sz="1000" dirty="0">
                <a:latin typeface="Arial" panose="020B0604020202020204" pitchFamily="34" charset="0"/>
                <a:cs typeface="Arial" panose="020B0604020202020204" pitchFamily="34" charset="0"/>
              </a:rPr>
              <a:t>Reduce downtime in bays/chases</a:t>
            </a:r>
          </a:p>
          <a:p>
            <a:r>
              <a:rPr lang="en-US" sz="1000" dirty="0">
                <a:latin typeface="Arial" panose="020B0604020202020204" pitchFamily="34" charset="0"/>
                <a:cs typeface="Arial" panose="020B0604020202020204" pitchFamily="34" charset="0"/>
              </a:rPr>
              <a:t>Manage disruptions as much as possible</a:t>
            </a:r>
          </a:p>
          <a:p>
            <a:r>
              <a:rPr lang="en-US" sz="1000" dirty="0">
                <a:latin typeface="Arial" panose="020B0604020202020204" pitchFamily="34" charset="0"/>
                <a:cs typeface="Arial" panose="020B0604020202020204" pitchFamily="34" charset="0"/>
              </a:rPr>
              <a:t>Relocate research work when possible</a:t>
            </a:r>
          </a:p>
          <a:p>
            <a:r>
              <a:rPr lang="en-US" sz="1000" dirty="0">
                <a:latin typeface="Arial" panose="020B0604020202020204" pitchFamily="34" charset="0"/>
                <a:cs typeface="Arial" panose="020B0604020202020204" pitchFamily="34" charset="0"/>
              </a:rPr>
              <a:t>Plan installations to facilitate tool availability</a:t>
            </a:r>
          </a:p>
          <a:p>
            <a:r>
              <a:rPr lang="en-US" sz="1000" dirty="0">
                <a:latin typeface="Arial" panose="020B0604020202020204" pitchFamily="34" charset="0"/>
                <a:cs typeface="Arial" panose="020B0604020202020204" pitchFamily="34" charset="0"/>
              </a:rPr>
              <a:t>Communicate progress frequently</a:t>
            </a:r>
          </a:p>
        </p:txBody>
      </p:sp>
      <p:sp>
        <p:nvSpPr>
          <p:cNvPr id="69" name="TextBox 68">
            <a:extLst>
              <a:ext uri="{FF2B5EF4-FFF2-40B4-BE49-F238E27FC236}">
                <a16:creationId xmlns:a16="http://schemas.microsoft.com/office/drawing/2014/main" id="{A7C6E6C2-BEF6-4AFF-A1A7-A17C46B6462E}"/>
              </a:ext>
            </a:extLst>
          </p:cNvPr>
          <p:cNvSpPr txBox="1"/>
          <p:nvPr/>
        </p:nvSpPr>
        <p:spPr>
          <a:xfrm>
            <a:off x="3941231" y="1023577"/>
            <a:ext cx="3783557" cy="984885"/>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1  </a:t>
            </a:r>
          </a:p>
          <a:p>
            <a:pPr marL="0" rtl="0" eaLnBrk="1" fontAlgn="ctr" latinLnBrk="0" hangingPunct="1">
              <a:spcBef>
                <a:spcPts val="0"/>
              </a:spcBef>
              <a:spcAft>
                <a:spcPts val="0"/>
              </a:spcAft>
            </a:pPr>
            <a:r>
              <a:rPr lang="en-US" sz="800" b="0" i="0" u="none" strike="noStrike" kern="1200" dirty="0">
                <a:solidFill>
                  <a:srgbClr val="000000"/>
                </a:solidFill>
                <a:effectLst/>
                <a:latin typeface="Arial" panose="020B0604020202020204" pitchFamily="34" charset="0"/>
                <a:cs typeface="Arial" panose="020B0604020202020204" pitchFamily="34" charset="0"/>
              </a:rPr>
              <a:t>P-Bay and PP Chase  </a:t>
            </a:r>
            <a:r>
              <a:rPr lang="en-US" sz="800" dirty="0">
                <a:solidFill>
                  <a:srgbClr val="000000"/>
                </a:solidFill>
                <a:latin typeface="Arial" panose="020B0604020202020204" pitchFamily="34" charset="0"/>
                <a:cs typeface="Arial" panose="020B0604020202020204" pitchFamily="34" charset="0"/>
              </a:rPr>
              <a:t>“Clean Construction”</a:t>
            </a:r>
            <a:r>
              <a:rPr lang="en-US" sz="800" b="0" i="0" u="none" strike="noStrike" kern="1200" dirty="0">
                <a:solidFill>
                  <a:srgbClr val="000000"/>
                </a:solidFill>
                <a:effectLst/>
                <a:latin typeface="Arial" panose="020B0604020202020204" pitchFamily="34" charset="0"/>
                <a:cs typeface="Arial" panose="020B0604020202020204" pitchFamily="34" charset="0"/>
              </a:rPr>
              <a:t> </a:t>
            </a:r>
            <a:r>
              <a:rPr lang="en-US" sz="800" b="0" i="0" u="sng" strike="noStrike" kern="1200" dirty="0">
                <a:solidFill>
                  <a:srgbClr val="000000"/>
                </a:solidFill>
                <a:effectLst/>
                <a:latin typeface="Arial" panose="020B0604020202020204" pitchFamily="34" charset="0"/>
                <a:cs typeface="Arial" panose="020B0604020202020204" pitchFamily="34" charset="0"/>
              </a:rPr>
              <a:t>4/1/2024</a:t>
            </a:r>
            <a:r>
              <a:rPr lang="en-US" sz="800" u="sng" dirty="0">
                <a:latin typeface="Arial" panose="020B0604020202020204" pitchFamily="34" charset="0"/>
                <a:cs typeface="Arial" panose="020B0604020202020204" pitchFamily="34" charset="0"/>
              </a:rPr>
              <a:t> - </a:t>
            </a:r>
            <a:r>
              <a:rPr lang="en-US" sz="800" b="0" i="0" u="sng" strike="noStrike" kern="1200" dirty="0">
                <a:solidFill>
                  <a:srgbClr val="000000"/>
                </a:solidFill>
                <a:effectLst/>
                <a:latin typeface="Arial" panose="020B0604020202020204" pitchFamily="34" charset="0"/>
                <a:cs typeface="Arial" panose="020B0604020202020204" pitchFamily="34" charset="0"/>
              </a:rPr>
              <a:t>4/26/2024</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	Current JEOL stays available for research</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cs typeface="Arial" panose="020B0604020202020204" pitchFamily="34" charset="0"/>
              </a:rPr>
              <a:t>	Installation of </a:t>
            </a:r>
            <a:r>
              <a:rPr lang="en-US" sz="800" dirty="0">
                <a:solidFill>
                  <a:srgbClr val="000000"/>
                </a:solidFill>
                <a:latin typeface="Arial" panose="020B0604020202020204" pitchFamily="34" charset="0"/>
                <a:cs typeface="Arial" panose="020B0604020202020204" pitchFamily="34" charset="0"/>
              </a:rPr>
              <a:t>vibration base and new JEOL in south half of the bay.</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cs typeface="Arial" panose="020B0604020202020204" pitchFamily="34" charset="0"/>
              </a:rPr>
              <a:t>	NO anneal furnace relocate to Q-Bay</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	N2 anneal furnace removed</a:t>
            </a:r>
            <a:endParaRPr lang="en-US" sz="800" b="0" i="0" u="none" strike="noStrike" dirty="0">
              <a:solidFill>
                <a:srgbClr val="000000"/>
              </a:solidFill>
              <a:effectLst/>
              <a:latin typeface="Arial" panose="020B0604020202020204" pitchFamily="34" charset="0"/>
              <a:cs typeface="Arial" panose="020B0604020202020204" pitchFamily="34" charset="0"/>
            </a:endParaRPr>
          </a:p>
          <a:p>
            <a:pPr marL="0" rtl="0" eaLnBrk="1" fontAlgn="ctr" latinLnBrk="0" hangingPunct="1">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	Metrology tools relocated &amp; stay available in M-Bay</a:t>
            </a:r>
            <a:endParaRPr lang="en-US" sz="1000" b="0" i="0" u="none" strike="noStrike" dirty="0">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D6A815CD-87E1-4C33-A27C-F06C3FDE3A50}"/>
              </a:ext>
            </a:extLst>
          </p:cNvPr>
          <p:cNvSpPr txBox="1"/>
          <p:nvPr/>
        </p:nvSpPr>
        <p:spPr>
          <a:xfrm>
            <a:off x="3941231" y="2121168"/>
            <a:ext cx="3783556" cy="861774"/>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2</a:t>
            </a:r>
          </a:p>
          <a:p>
            <a:pPr marL="0" rtl="0" eaLnBrk="1" fontAlgn="ctr" latinLnBrk="0" hangingPunct="1">
              <a:spcBef>
                <a:spcPts val="0"/>
              </a:spcBef>
              <a:spcAft>
                <a:spcPts val="0"/>
              </a:spcAft>
            </a:pPr>
            <a:r>
              <a:rPr lang="en-US" sz="800" b="0" i="0" u="none" strike="noStrike" kern="1200" dirty="0">
                <a:solidFill>
                  <a:srgbClr val="000000"/>
                </a:solidFill>
                <a:effectLst/>
                <a:latin typeface="Arial" panose="020B0604020202020204" pitchFamily="34" charset="0"/>
                <a:cs typeface="Arial" panose="020B0604020202020204" pitchFamily="34" charset="0"/>
              </a:rPr>
              <a:t>JK Chase  </a:t>
            </a:r>
            <a:r>
              <a:rPr lang="en-US" sz="800" dirty="0">
                <a:solidFill>
                  <a:srgbClr val="000000"/>
                </a:solidFill>
                <a:latin typeface="Arial" panose="020B0604020202020204" pitchFamily="34" charset="0"/>
                <a:cs typeface="Arial" panose="020B0604020202020204" pitchFamily="34" charset="0"/>
              </a:rPr>
              <a:t>“Clean Construction”</a:t>
            </a:r>
            <a:r>
              <a:rPr lang="en-US" sz="800" b="0" i="0" u="none" strike="noStrike" kern="1200" dirty="0">
                <a:solidFill>
                  <a:srgbClr val="000000"/>
                </a:solidFill>
                <a:effectLst/>
                <a:latin typeface="Arial" panose="020B0604020202020204" pitchFamily="34" charset="0"/>
                <a:cs typeface="Arial" panose="020B0604020202020204" pitchFamily="34" charset="0"/>
              </a:rPr>
              <a:t> </a:t>
            </a:r>
            <a:r>
              <a:rPr lang="en-US" sz="800" u="sng" strike="noStrike" dirty="0">
                <a:effectLst/>
                <a:latin typeface="Arial" panose="020B0604020202020204" pitchFamily="34" charset="0"/>
                <a:cs typeface="Arial" panose="020B0604020202020204" pitchFamily="34" charset="0"/>
              </a:rPr>
              <a:t>4/1/2024</a:t>
            </a:r>
            <a:r>
              <a:rPr lang="en-US" sz="800" u="sng" dirty="0">
                <a:solidFill>
                  <a:srgbClr val="000000"/>
                </a:solidFill>
                <a:latin typeface="Arial" panose="020B0604020202020204" pitchFamily="34" charset="0"/>
                <a:cs typeface="Arial" panose="020B0604020202020204" pitchFamily="34" charset="0"/>
              </a:rPr>
              <a:t> - </a:t>
            </a:r>
            <a:r>
              <a:rPr lang="en-US" sz="800" u="sng" strike="noStrike" dirty="0">
                <a:effectLst/>
                <a:latin typeface="Arial" panose="020B0604020202020204" pitchFamily="34" charset="0"/>
                <a:cs typeface="Arial" panose="020B0604020202020204" pitchFamily="34" charset="0"/>
              </a:rPr>
              <a:t>4/26/2024</a:t>
            </a:r>
          </a:p>
          <a:p>
            <a:pPr fontAlgn="ctr">
              <a:defRPr/>
            </a:pPr>
            <a:r>
              <a:rPr lang="en-US" sz="800" b="0" i="0" dirty="0">
                <a:solidFill>
                  <a:srgbClr val="000000"/>
                </a:solidFill>
                <a:latin typeface="Arial" panose="020B0604020202020204" pitchFamily="34" charset="0"/>
                <a:cs typeface="Arial" panose="020B0604020202020204" pitchFamily="34" charset="0"/>
              </a:rPr>
              <a:t>	Install two new </a:t>
            </a:r>
            <a:r>
              <a:rPr lang="en-US" sz="800" b="0" i="0" dirty="0" err="1">
                <a:solidFill>
                  <a:srgbClr val="000000"/>
                </a:solidFill>
                <a:latin typeface="Arial" panose="020B0604020202020204" pitchFamily="34" charset="0"/>
                <a:cs typeface="Arial" panose="020B0604020202020204" pitchFamily="34" charset="0"/>
              </a:rPr>
              <a:t>PlasmaTherm</a:t>
            </a:r>
            <a:r>
              <a:rPr lang="en-US" sz="800" b="0" i="0" dirty="0">
                <a:solidFill>
                  <a:srgbClr val="000000"/>
                </a:solidFill>
                <a:latin typeface="Arial" panose="020B0604020202020204" pitchFamily="34" charset="0"/>
                <a:cs typeface="Arial" panose="020B0604020202020204" pitchFamily="34" charset="0"/>
              </a:rPr>
              <a:t> Etchers, Silicon &amp; Oxide</a:t>
            </a:r>
            <a:endParaRPr lang="en-US" sz="800" dirty="0">
              <a:solidFill>
                <a:srgbClr val="000000"/>
              </a:solidFill>
              <a:latin typeface="Arial" panose="020B0604020202020204" pitchFamily="34" charset="0"/>
              <a:cs typeface="Arial" panose="020B0604020202020204" pitchFamily="34" charset="0"/>
            </a:endParaRPr>
          </a:p>
          <a:p>
            <a:pPr fontAlgn="ctr">
              <a:defRPr/>
            </a:pPr>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b="0" i="0" u="none" strike="noStrike" dirty="0" err="1">
                <a:solidFill>
                  <a:srgbClr val="000000"/>
                </a:solidFill>
                <a:effectLst/>
                <a:latin typeface="Arial" panose="020B0604020202020204" pitchFamily="34" charset="0"/>
                <a:cs typeface="Arial" panose="020B0604020202020204" pitchFamily="34" charset="0"/>
              </a:rPr>
              <a:t>PlasmaTherm</a:t>
            </a:r>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start-up and commissioning</a:t>
            </a:r>
          </a:p>
          <a:p>
            <a:pPr fontAlgn="ctr">
              <a:defRPr/>
            </a:pPr>
            <a:r>
              <a:rPr lang="en-US" sz="800" b="0" i="0" u="none" strike="noStrike" dirty="0">
                <a:solidFill>
                  <a:srgbClr val="000000"/>
                </a:solidFill>
                <a:effectLst/>
                <a:latin typeface="Arial" panose="020B0604020202020204" pitchFamily="34" charset="0"/>
                <a:cs typeface="Arial" panose="020B0604020202020204" pitchFamily="34" charset="0"/>
              </a:rPr>
              <a:t>	Allows later removal of </a:t>
            </a:r>
            <a:r>
              <a:rPr lang="en-US" sz="800" dirty="0">
                <a:solidFill>
                  <a:srgbClr val="000000"/>
                </a:solidFill>
                <a:latin typeface="Arial" panose="020B0604020202020204" pitchFamily="34" charset="0"/>
                <a:cs typeface="Arial" panose="020B0604020202020204" pitchFamily="34" charset="0"/>
              </a:rPr>
              <a:t>old STS AOE &amp; ASE in L-Bay</a:t>
            </a:r>
          </a:p>
          <a:p>
            <a:pPr fontAlgn="ctr">
              <a:defRPr/>
            </a:pPr>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Panasonic, </a:t>
            </a:r>
            <a:r>
              <a:rPr lang="en-US" sz="800" dirty="0" err="1">
                <a:solidFill>
                  <a:srgbClr val="000000"/>
                </a:solidFill>
                <a:latin typeface="Arial" panose="020B0604020202020204" pitchFamily="34" charset="0"/>
                <a:cs typeface="Arial" panose="020B0604020202020204" pitchFamily="34" charset="0"/>
              </a:rPr>
              <a:t>PlasmaTherm</a:t>
            </a:r>
            <a:r>
              <a:rPr lang="en-US" sz="800" dirty="0">
                <a:solidFill>
                  <a:srgbClr val="000000"/>
                </a:solidFill>
                <a:latin typeface="Arial" panose="020B0604020202020204" pitchFamily="34" charset="0"/>
                <a:cs typeface="Arial" panose="020B0604020202020204" pitchFamily="34" charset="0"/>
              </a:rPr>
              <a:t>, &amp; e-Beams available</a:t>
            </a:r>
            <a:endParaRPr lang="en-US" sz="800" b="0" i="0" u="none" strike="noStrike" dirty="0">
              <a:solidFill>
                <a:srgbClr val="000000"/>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5793D643-14DE-4FDE-A673-6E594E2FBD85}"/>
              </a:ext>
            </a:extLst>
          </p:cNvPr>
          <p:cNvSpPr txBox="1"/>
          <p:nvPr/>
        </p:nvSpPr>
        <p:spPr>
          <a:xfrm>
            <a:off x="3941231" y="3111037"/>
            <a:ext cx="3783556" cy="615553"/>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3 </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P-Bay &amp; PQR Chase  “Clean Construction” </a:t>
            </a:r>
            <a:r>
              <a:rPr lang="en-US" sz="800" b="0" i="0" u="sng" strike="noStrike" kern="1200" dirty="0">
                <a:solidFill>
                  <a:srgbClr val="000000"/>
                </a:solidFill>
                <a:effectLst/>
                <a:latin typeface="Arial" panose="020B0604020202020204" pitchFamily="34" charset="0"/>
                <a:cs typeface="Arial" panose="020B0604020202020204" pitchFamily="34" charset="0"/>
              </a:rPr>
              <a:t>4/29/2024</a:t>
            </a:r>
            <a:r>
              <a:rPr lang="en-US" sz="800" u="sng" dirty="0">
                <a:latin typeface="Arial" panose="020B0604020202020204" pitchFamily="34" charset="0"/>
              </a:rPr>
              <a:t> - </a:t>
            </a:r>
            <a:r>
              <a:rPr lang="en-US" sz="800" b="0" i="0" u="sng" strike="noStrike" kern="1200" dirty="0">
                <a:solidFill>
                  <a:srgbClr val="000000"/>
                </a:solidFill>
                <a:effectLst/>
                <a:latin typeface="Arial" panose="020B0604020202020204" pitchFamily="34" charset="0"/>
                <a:cs typeface="Arial" panose="020B0604020202020204" pitchFamily="34" charset="0"/>
              </a:rPr>
              <a:t>5/3/2024</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	Install relocated NO anneal furnace</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AJA Ion Mill available for research use</a:t>
            </a:r>
            <a:endParaRPr lang="en-US" sz="800" b="0" i="0" u="none" strike="noStrike" dirty="0">
              <a:effectLst/>
              <a:latin typeface="Arial" panose="020B0604020202020204" pitchFamily="34" charset="0"/>
            </a:endParaRPr>
          </a:p>
        </p:txBody>
      </p:sp>
      <p:sp>
        <p:nvSpPr>
          <p:cNvPr id="72" name="TextBox 71">
            <a:extLst>
              <a:ext uri="{FF2B5EF4-FFF2-40B4-BE49-F238E27FC236}">
                <a16:creationId xmlns:a16="http://schemas.microsoft.com/office/drawing/2014/main" id="{3A8D4215-A10D-4D14-BE81-CDC2DD90ACB7}"/>
              </a:ext>
            </a:extLst>
          </p:cNvPr>
          <p:cNvSpPr txBox="1"/>
          <p:nvPr/>
        </p:nvSpPr>
        <p:spPr>
          <a:xfrm>
            <a:off x="3941231" y="4967665"/>
            <a:ext cx="3783557" cy="738664"/>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5</a:t>
            </a:r>
            <a:r>
              <a:rPr lang="en-US" sz="1000" dirty="0">
                <a:latin typeface="Arial" panose="020B0604020202020204" pitchFamily="34" charset="0"/>
                <a:cs typeface="Arial" panose="020B0604020202020204" pitchFamily="34" charset="0"/>
              </a:rPr>
              <a:t>:</a:t>
            </a:r>
          </a:p>
          <a:p>
            <a:pPr marL="0" rtl="0" eaLnBrk="1" fontAlgn="ctr" latinLnBrk="0" hangingPunct="1">
              <a:spcBef>
                <a:spcPts val="0"/>
              </a:spcBef>
              <a:spcAft>
                <a:spcPts val="0"/>
              </a:spcAft>
            </a:pPr>
            <a:r>
              <a:rPr lang="en-US" sz="800" b="0" i="0" u="none" strike="noStrike" kern="1200" dirty="0">
                <a:solidFill>
                  <a:srgbClr val="000000"/>
                </a:solidFill>
                <a:effectLst/>
                <a:latin typeface="Arial" panose="020B0604020202020204" pitchFamily="34" charset="0"/>
              </a:rPr>
              <a:t>G Bay</a:t>
            </a:r>
            <a:r>
              <a:rPr lang="en-US" sz="800" dirty="0">
                <a:latin typeface="Arial" panose="020B0604020202020204" pitchFamily="34" charset="0"/>
              </a:rPr>
              <a:t> &amp; </a:t>
            </a:r>
            <a:r>
              <a:rPr lang="en-US" sz="800" b="0" i="0" u="none" strike="noStrike" kern="1200" dirty="0">
                <a:solidFill>
                  <a:srgbClr val="000000"/>
                </a:solidFill>
                <a:effectLst/>
                <a:latin typeface="Arial" panose="020B0604020202020204" pitchFamily="34" charset="0"/>
              </a:rPr>
              <a:t>GH Chase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Closed: 25 Business Days, </a:t>
            </a:r>
            <a:r>
              <a:rPr lang="en-US" sz="800" b="0" i="0" u="sng" strike="noStrike" kern="1200" dirty="0">
                <a:solidFill>
                  <a:srgbClr val="000000"/>
                </a:solidFill>
                <a:effectLst/>
                <a:latin typeface="Arial" panose="020B0604020202020204" pitchFamily="34" charset="0"/>
              </a:rPr>
              <a:t>7/15/2024 - 8/16/2024</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Bay closed to cleanroom aisle</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rPr>
              <a:t>	Major construction</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No access to ALDs in the Bay or Chase</a:t>
            </a:r>
            <a:endParaRPr lang="en-US" sz="800" b="0" i="0" u="none" strike="noStrike" dirty="0">
              <a:effectLst/>
              <a:latin typeface="Arial" panose="020B0604020202020204" pitchFamily="34" charset="0"/>
            </a:endParaRPr>
          </a:p>
        </p:txBody>
      </p:sp>
      <p:sp>
        <p:nvSpPr>
          <p:cNvPr id="73" name="TextBox 72">
            <a:extLst>
              <a:ext uri="{FF2B5EF4-FFF2-40B4-BE49-F238E27FC236}">
                <a16:creationId xmlns:a16="http://schemas.microsoft.com/office/drawing/2014/main" id="{CB42C51D-07DA-41DF-9C8D-FE53DE6CFF4B}"/>
              </a:ext>
            </a:extLst>
          </p:cNvPr>
          <p:cNvSpPr txBox="1"/>
          <p:nvPr/>
        </p:nvSpPr>
        <p:spPr>
          <a:xfrm>
            <a:off x="3941231" y="3854685"/>
            <a:ext cx="3783556" cy="984885"/>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a:t>
            </a:r>
            <a:r>
              <a:rPr lang="en-US" sz="1000" b="1" dirty="0">
                <a:solidFill>
                  <a:schemeClr val="bg1"/>
                </a:solidFill>
                <a:latin typeface="Arial" panose="020B0604020202020204" pitchFamily="34" charset="0"/>
                <a:cs typeface="Arial" panose="020B0604020202020204" pitchFamily="34" charset="0"/>
              </a:rPr>
              <a:t>4</a:t>
            </a:r>
            <a:endParaRPr lang="en-US" sz="1000" b="1" dirty="0">
              <a:solidFill>
                <a:srgbClr val="FF0000"/>
              </a:solidFill>
              <a:latin typeface="Arial" panose="020B0604020202020204" pitchFamily="34" charset="0"/>
              <a:cs typeface="Arial" panose="020B0604020202020204" pitchFamily="34" charset="0"/>
            </a:endParaRPr>
          </a:p>
          <a:p>
            <a:pPr marL="0" rtl="0" eaLnBrk="1" fontAlgn="ctr" latinLnBrk="0" hangingPunct="1">
              <a:spcBef>
                <a:spcPts val="0"/>
              </a:spcBef>
              <a:spcAft>
                <a:spcPts val="0"/>
              </a:spcAft>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J-Bay &amp; JK Chase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Closed: 48 Business Days</a:t>
            </a:r>
            <a:r>
              <a:rPr kumimoji="0" lang="en-US" sz="800" u="sng" cap="none" spc="0" normalizeH="0" baseline="0" noProof="0" dirty="0">
                <a:ln>
                  <a:noFill/>
                </a:ln>
                <a:uLnTx/>
                <a:uFillTx/>
                <a:latin typeface="Arial" panose="020B0604020202020204" pitchFamily="34" charset="0"/>
                <a:ea typeface="+mn-ea"/>
                <a:cs typeface="Arial" panose="020B0604020202020204" pitchFamily="34" charset="0"/>
              </a:rPr>
              <a:t>, </a:t>
            </a:r>
            <a:r>
              <a:rPr lang="en-US" sz="800" b="0" i="0" u="sng" strike="noStrike" kern="1200" dirty="0">
                <a:solidFill>
                  <a:srgbClr val="000000"/>
                </a:solidFill>
                <a:effectLst/>
                <a:latin typeface="Arial" panose="020B0604020202020204" pitchFamily="34" charset="0"/>
              </a:rPr>
              <a:t>5/6/2024</a:t>
            </a:r>
            <a:r>
              <a:rPr lang="en-US" sz="800" u="sng" dirty="0">
                <a:latin typeface="Arial" panose="020B0604020202020204" pitchFamily="34" charset="0"/>
              </a:rPr>
              <a:t> - </a:t>
            </a:r>
            <a:r>
              <a:rPr lang="en-US" sz="800" b="0" i="0" u="sng" strike="noStrike" kern="1200" dirty="0">
                <a:solidFill>
                  <a:srgbClr val="000000"/>
                </a:solidFill>
                <a:effectLst/>
                <a:latin typeface="Arial" panose="020B0604020202020204" pitchFamily="34" charset="0"/>
              </a:rPr>
              <a:t>7/12/2024</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Bay closed to cleanroom aisle</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Characterization tools have been moved to 2037, 2043</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rPr>
              <a:t>	Major construction</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No access to the AJA PVD system</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rPr>
              <a:t>	No access to Kurt </a:t>
            </a:r>
            <a:r>
              <a:rPr lang="en-US" sz="800" b="0" i="0" u="none" strike="noStrike" dirty="0" err="1">
                <a:solidFill>
                  <a:srgbClr val="000000"/>
                </a:solidFill>
                <a:effectLst/>
                <a:latin typeface="Arial" panose="020B0604020202020204" pitchFamily="34" charset="0"/>
              </a:rPr>
              <a:t>Lesker</a:t>
            </a:r>
            <a:r>
              <a:rPr lang="en-US" sz="800" b="0" i="0" u="none" strike="noStrike" dirty="0">
                <a:solidFill>
                  <a:srgbClr val="000000"/>
                </a:solidFill>
                <a:effectLst/>
                <a:latin typeface="Arial" panose="020B0604020202020204" pitchFamily="34" charset="0"/>
              </a:rPr>
              <a:t> PVD system</a:t>
            </a:r>
            <a:endParaRPr lang="en-US" sz="800" b="0" i="0" u="none" strike="noStrike" dirty="0">
              <a:effectLst/>
              <a:latin typeface="Arial" panose="020B0604020202020204" pitchFamily="34" charset="0"/>
            </a:endParaRPr>
          </a:p>
        </p:txBody>
      </p:sp>
      <p:sp>
        <p:nvSpPr>
          <p:cNvPr id="74" name="TextBox 73">
            <a:extLst>
              <a:ext uri="{FF2B5EF4-FFF2-40B4-BE49-F238E27FC236}">
                <a16:creationId xmlns:a16="http://schemas.microsoft.com/office/drawing/2014/main" id="{A76F5909-60B2-451B-B6E0-600212ADB35D}"/>
              </a:ext>
            </a:extLst>
          </p:cNvPr>
          <p:cNvSpPr txBox="1"/>
          <p:nvPr/>
        </p:nvSpPr>
        <p:spPr>
          <a:xfrm>
            <a:off x="3941230" y="5834423"/>
            <a:ext cx="3783557" cy="984885"/>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6</a:t>
            </a:r>
          </a:p>
          <a:p>
            <a:pPr marL="0" rtl="0" eaLnBrk="1" fontAlgn="ctr" latinLnBrk="0" hangingPunct="1">
              <a:spcBef>
                <a:spcPts val="0"/>
              </a:spcBef>
              <a:spcAft>
                <a:spcPts val="0"/>
              </a:spcAft>
            </a:pPr>
            <a:r>
              <a:rPr lang="en-US" sz="800" b="0" i="0" u="none" strike="noStrike" kern="1200" dirty="0">
                <a:solidFill>
                  <a:srgbClr val="000000"/>
                </a:solidFill>
                <a:effectLst/>
                <a:latin typeface="Arial" panose="020B0604020202020204" pitchFamily="34" charset="0"/>
              </a:rPr>
              <a:t>L Bay</a:t>
            </a:r>
            <a:r>
              <a:rPr lang="en-US" sz="800" dirty="0">
                <a:latin typeface="Arial" panose="020B0604020202020204" pitchFamily="34" charset="0"/>
              </a:rPr>
              <a:t> </a:t>
            </a:r>
            <a:r>
              <a:rPr lang="en-US" sz="800" b="0" i="0" u="none" strike="noStrike" kern="1200" dirty="0">
                <a:solidFill>
                  <a:srgbClr val="000000"/>
                </a:solidFill>
                <a:effectLst/>
                <a:latin typeface="Arial" panose="020B0604020202020204" pitchFamily="34" charset="0"/>
              </a:rPr>
              <a:t>&amp; LM Chase  </a:t>
            </a:r>
            <a:r>
              <a:rPr lang="en-US" sz="800" b="0" i="0" u="sng" strike="noStrike" kern="1200" dirty="0">
                <a:solidFill>
                  <a:srgbClr val="000000"/>
                </a:solidFill>
                <a:effectLst/>
                <a:latin typeface="Arial" panose="020B0604020202020204" pitchFamily="34" charset="0"/>
              </a:rPr>
              <a:t>Closed: 48 Business Days,  8/19/2024 - 10/11/2024</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Bay closed to cleanroom aisle</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Major construction</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Silicon and oxide etchers in new </a:t>
            </a:r>
            <a:r>
              <a:rPr lang="en-US" sz="800" dirty="0" err="1">
                <a:solidFill>
                  <a:srgbClr val="000000"/>
                </a:solidFill>
                <a:latin typeface="Arial" panose="020B0604020202020204" pitchFamily="34" charset="0"/>
              </a:rPr>
              <a:t>PlasmaTherms</a:t>
            </a:r>
            <a:r>
              <a:rPr lang="en-US" sz="800" dirty="0">
                <a:solidFill>
                  <a:srgbClr val="000000"/>
                </a:solidFill>
                <a:latin typeface="Arial" panose="020B0604020202020204" pitchFamily="34" charset="0"/>
              </a:rPr>
              <a:t> in K-Bay</a:t>
            </a:r>
          </a:p>
          <a:p>
            <a:pPr marL="0" rtl="0" eaLnBrk="1" fontAlgn="ctr" latinLnBrk="0" hangingPunct="1">
              <a:spcBef>
                <a:spcPts val="0"/>
              </a:spcBef>
              <a:spcAft>
                <a:spcPts val="0"/>
              </a:spcAft>
            </a:pPr>
            <a:r>
              <a:rPr lang="en-US" sz="800" b="0" i="0" u="none" strike="noStrike" dirty="0">
                <a:solidFill>
                  <a:srgbClr val="000000"/>
                </a:solidFill>
                <a:effectLst/>
                <a:latin typeface="Arial" panose="020B0604020202020204" pitchFamily="34" charset="0"/>
              </a:rPr>
              <a:t>	Removal of old STS ASE &amp; AOE</a:t>
            </a:r>
          </a:p>
          <a:p>
            <a:pPr marL="0" rtl="0" eaLnBrk="1" fontAlgn="ctr" latinLnBrk="0" hangingPunct="1">
              <a:spcBef>
                <a:spcPts val="0"/>
              </a:spcBef>
              <a:spcAft>
                <a:spcPts val="0"/>
              </a:spcAft>
            </a:pPr>
            <a:r>
              <a:rPr lang="en-US" sz="800" dirty="0">
                <a:solidFill>
                  <a:srgbClr val="000000"/>
                </a:solidFill>
                <a:latin typeface="Arial" panose="020B0604020202020204" pitchFamily="34" charset="0"/>
              </a:rPr>
              <a:t>	No access to GLAD, AJA, new PVD, or CHA2 evaporators</a:t>
            </a:r>
            <a:endParaRPr lang="en-US" sz="800" b="0" i="0" u="none" strike="noStrike" dirty="0">
              <a:effectLst/>
              <a:latin typeface="Arial" panose="020B0604020202020204" pitchFamily="34" charset="0"/>
            </a:endParaRPr>
          </a:p>
        </p:txBody>
      </p:sp>
      <p:sp>
        <p:nvSpPr>
          <p:cNvPr id="75" name="TextBox 74">
            <a:extLst>
              <a:ext uri="{FF2B5EF4-FFF2-40B4-BE49-F238E27FC236}">
                <a16:creationId xmlns:a16="http://schemas.microsoft.com/office/drawing/2014/main" id="{4BBD164D-29AF-4F36-8D90-FAE95BD5229A}"/>
              </a:ext>
            </a:extLst>
          </p:cNvPr>
          <p:cNvSpPr txBox="1"/>
          <p:nvPr/>
        </p:nvSpPr>
        <p:spPr>
          <a:xfrm>
            <a:off x="7904035" y="1023577"/>
            <a:ext cx="4126777" cy="615553"/>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7</a:t>
            </a:r>
            <a:r>
              <a:rPr lang="en-US" sz="1000" dirty="0">
                <a:latin typeface="Arial" panose="020B0604020202020204" pitchFamily="34" charset="0"/>
                <a:cs typeface="Arial" panose="020B0604020202020204" pitchFamily="34" charset="0"/>
              </a:rPr>
              <a:t> </a:t>
            </a:r>
          </a:p>
          <a:p>
            <a:pPr fontAlgn="ctr">
              <a:defRPr/>
            </a:pPr>
            <a:r>
              <a:rPr lang="en-US" sz="800" dirty="0">
                <a:solidFill>
                  <a:srgbClr val="000000"/>
                </a:solidFill>
                <a:latin typeface="Arial" panose="020B0604020202020204" pitchFamily="34" charset="0"/>
                <a:cs typeface="Arial" panose="020B0604020202020204" pitchFamily="34" charset="0"/>
              </a:rPr>
              <a:t>RS Chase “Clean Construction”</a:t>
            </a:r>
            <a:r>
              <a:rPr lang="en-US" sz="800" b="0" i="0" u="none" strike="noStrike" kern="1200" dirty="0">
                <a:solidFill>
                  <a:srgbClr val="000000"/>
                </a:solidFill>
                <a:effectLst/>
                <a:latin typeface="Arial" panose="020B0604020202020204" pitchFamily="34" charset="0"/>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800" u="sng" dirty="0">
                <a:solidFill>
                  <a:srgbClr val="000000"/>
                </a:solidFill>
                <a:latin typeface="Arial" panose="020B0604020202020204" pitchFamily="34" charset="0"/>
              </a:rPr>
              <a:t>10/14/2024</a:t>
            </a:r>
            <a:r>
              <a:rPr lang="en-US" sz="800" u="sng" dirty="0">
                <a:solidFill>
                  <a:srgbClr val="000000"/>
                </a:solidFill>
                <a:latin typeface="Arial" panose="020B0604020202020204" pitchFamily="34" charset="0"/>
                <a:cs typeface="Arial" panose="020B0604020202020204" pitchFamily="34" charset="0"/>
              </a:rPr>
              <a:t> - </a:t>
            </a:r>
            <a:r>
              <a:rPr lang="en-US" sz="800" u="sng" dirty="0">
                <a:solidFill>
                  <a:srgbClr val="000000"/>
                </a:solidFill>
                <a:latin typeface="Arial" panose="020B0604020202020204" pitchFamily="34" charset="0"/>
              </a:rPr>
              <a:t>12/6/2024</a:t>
            </a:r>
          </a:p>
          <a:p>
            <a:pPr fontAlgn="ctr">
              <a:defRPr/>
            </a:pPr>
            <a:r>
              <a:rPr lang="en-US" sz="800" dirty="0">
                <a:solidFill>
                  <a:srgbClr val="000000"/>
                </a:solidFill>
                <a:latin typeface="Arial" panose="020B0604020202020204" pitchFamily="34" charset="0"/>
              </a:rPr>
              <a:t>	Installation of new fume hoods</a:t>
            </a:r>
          </a:p>
          <a:p>
            <a:pPr fontAlgn="ctr">
              <a:defRPr/>
            </a:pPr>
            <a:r>
              <a:rPr lang="en-US" sz="800" dirty="0">
                <a:solidFill>
                  <a:srgbClr val="000000"/>
                </a:solidFill>
                <a:latin typeface="Arial" panose="020B0604020202020204" pitchFamily="34" charset="0"/>
              </a:rPr>
              <a:t>	Thermal work (R-Bay) and sputtering work (S-Bay) continues</a:t>
            </a:r>
            <a:endParaRPr lang="en-US" sz="800" dirty="0">
              <a:latin typeface="Arial" panose="020B0604020202020204" pitchFamily="34" charset="0"/>
            </a:endParaRPr>
          </a:p>
        </p:txBody>
      </p:sp>
      <p:sp>
        <p:nvSpPr>
          <p:cNvPr id="76" name="TextBox 75">
            <a:extLst>
              <a:ext uri="{FF2B5EF4-FFF2-40B4-BE49-F238E27FC236}">
                <a16:creationId xmlns:a16="http://schemas.microsoft.com/office/drawing/2014/main" id="{22DF7C94-5D66-4978-A18F-383C69D61C83}"/>
              </a:ext>
            </a:extLst>
          </p:cNvPr>
          <p:cNvSpPr txBox="1"/>
          <p:nvPr/>
        </p:nvSpPr>
        <p:spPr>
          <a:xfrm>
            <a:off x="7904034" y="2408485"/>
            <a:ext cx="4120547" cy="984885"/>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9</a:t>
            </a:r>
          </a:p>
          <a:p>
            <a:r>
              <a:rPr lang="en-US" sz="800" dirty="0">
                <a:latin typeface="Arial" panose="020B0604020202020204" pitchFamily="34" charset="0"/>
                <a:cs typeface="Arial" panose="020B0604020202020204" pitchFamily="34" charset="0"/>
              </a:rPr>
              <a:t>D Bay &amp; DE Chase, E Bay &amp; EE Chase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Closed: 50 Business Days  </a:t>
            </a:r>
            <a:r>
              <a:rPr lang="en-US" sz="800" u="sng" dirty="0">
                <a:solidFill>
                  <a:srgbClr val="000000"/>
                </a:solidFill>
                <a:latin typeface="Arial" panose="020B0604020202020204" pitchFamily="34" charset="0"/>
              </a:rPr>
              <a:t>2/17/2025 - </a:t>
            </a:r>
            <a:r>
              <a:rPr lang="en-US" sz="800" b="0" i="0" u="sng" strike="noStrike" kern="1200" dirty="0">
                <a:solidFill>
                  <a:srgbClr val="000000"/>
                </a:solidFill>
                <a:effectLst/>
                <a:latin typeface="Arial" panose="020B0604020202020204" pitchFamily="34" charset="0"/>
              </a:rPr>
              <a:t>4/25/2025</a:t>
            </a:r>
          </a:p>
          <a:p>
            <a:r>
              <a:rPr lang="en-US" sz="800" dirty="0">
                <a:solidFill>
                  <a:srgbClr val="000000"/>
                </a:solidFill>
                <a:latin typeface="Arial" panose="020B0604020202020204" pitchFamily="34" charset="0"/>
              </a:rPr>
              <a:t>	Major construction, wall removal</a:t>
            </a:r>
          </a:p>
          <a:p>
            <a:r>
              <a:rPr lang="en-US" sz="800" dirty="0">
                <a:solidFill>
                  <a:srgbClr val="000000"/>
                </a:solidFill>
                <a:latin typeface="Arial" panose="020B0604020202020204" pitchFamily="34" charset="0"/>
              </a:rPr>
              <a:t> 	Removal of Maxwell Roll to Roll system</a:t>
            </a:r>
          </a:p>
          <a:p>
            <a:r>
              <a:rPr lang="en-US" sz="800" b="0" i="0" u="none" strike="noStrike" kern="1200" dirty="0">
                <a:solidFill>
                  <a:srgbClr val="000000"/>
                </a:solidFill>
                <a:effectLst/>
                <a:latin typeface="Arial" panose="020B0604020202020204" pitchFamily="34" charset="0"/>
              </a:rPr>
              <a:t>	Removal of </a:t>
            </a:r>
            <a:r>
              <a:rPr lang="en-US" sz="800" b="0" i="0" u="none" strike="noStrike" kern="1200" dirty="0" err="1">
                <a:solidFill>
                  <a:srgbClr val="000000"/>
                </a:solidFill>
                <a:effectLst/>
                <a:latin typeface="Arial" panose="020B0604020202020204" pitchFamily="34" charset="0"/>
              </a:rPr>
              <a:t>Mirwec</a:t>
            </a:r>
            <a:r>
              <a:rPr lang="en-US" sz="800" b="0" i="0" u="none" strike="noStrike" kern="1200" dirty="0">
                <a:solidFill>
                  <a:srgbClr val="000000"/>
                </a:solidFill>
                <a:effectLst/>
                <a:latin typeface="Arial" panose="020B0604020202020204" pitchFamily="34" charset="0"/>
              </a:rPr>
              <a:t> system</a:t>
            </a:r>
          </a:p>
          <a:p>
            <a:r>
              <a:rPr lang="en-US" sz="800" dirty="0">
                <a:solidFill>
                  <a:srgbClr val="000000"/>
                </a:solidFill>
                <a:latin typeface="Arial" panose="020B0604020202020204" pitchFamily="34" charset="0"/>
              </a:rPr>
              <a:t>	Opens up large bay for future use</a:t>
            </a:r>
            <a:endParaRPr lang="en-US" sz="800" b="0" i="0" u="none" strike="noStrike" kern="1200" dirty="0">
              <a:solidFill>
                <a:srgbClr val="000000"/>
              </a:solidFill>
              <a:effectLst/>
              <a:latin typeface="Arial" panose="020B0604020202020204" pitchFamily="34" charset="0"/>
            </a:endParaRPr>
          </a:p>
        </p:txBody>
      </p:sp>
      <p:sp>
        <p:nvSpPr>
          <p:cNvPr id="77" name="TextBox 76">
            <a:extLst>
              <a:ext uri="{FF2B5EF4-FFF2-40B4-BE49-F238E27FC236}">
                <a16:creationId xmlns:a16="http://schemas.microsoft.com/office/drawing/2014/main" id="{52751094-0757-4F7F-A58E-294D266B7E26}"/>
              </a:ext>
            </a:extLst>
          </p:cNvPr>
          <p:cNvSpPr txBox="1"/>
          <p:nvPr/>
        </p:nvSpPr>
        <p:spPr>
          <a:xfrm>
            <a:off x="7904035" y="1777586"/>
            <a:ext cx="4120547" cy="492443"/>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8</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 Bay &amp; AD Chase  “Clean Construction” </a:t>
            </a:r>
            <a:r>
              <a:rPr lang="en-US" sz="800" b="0" i="0" u="sng" strike="noStrike" kern="1200" dirty="0">
                <a:solidFill>
                  <a:srgbClr val="000000"/>
                </a:solidFill>
                <a:effectLst/>
                <a:latin typeface="Arial" panose="020B0604020202020204" pitchFamily="34" charset="0"/>
              </a:rPr>
              <a:t>12/9/2024 - </a:t>
            </a:r>
            <a:r>
              <a:rPr lang="en-US" sz="800" u="sng" dirty="0">
                <a:solidFill>
                  <a:srgbClr val="000000"/>
                </a:solidFill>
                <a:latin typeface="Arial" panose="020B0604020202020204" pitchFamily="34" charset="0"/>
              </a:rPr>
              <a:t>2/14/2025</a:t>
            </a:r>
          </a:p>
          <a:p>
            <a:pPr marL="0" marR="0" lvl="0" indent="0" algn="l" defTabSz="457200" rtl="0" eaLnBrk="1" fontAlgn="ctr" latinLnBrk="0" hangingPunct="1">
              <a:lnSpc>
                <a:spcPct val="100000"/>
              </a:lnSpc>
              <a:spcBef>
                <a:spcPts val="0"/>
              </a:spcBef>
              <a:spcAft>
                <a:spcPts val="0"/>
              </a:spcAft>
              <a:buClrTx/>
              <a:buSzTx/>
              <a:buFontTx/>
              <a:buNone/>
              <a:tabLst/>
              <a:defRPr/>
            </a:pPr>
            <a:r>
              <a:rPr lang="en-US" sz="800" dirty="0">
                <a:solidFill>
                  <a:srgbClr val="000000"/>
                </a:solidFill>
                <a:latin typeface="Arial" panose="020B0604020202020204" pitchFamily="34" charset="0"/>
              </a:rPr>
              <a:t>	Install new fume hoods, planning for photoresist work temporary relocation</a:t>
            </a:r>
            <a:endParaRPr lang="en-US" sz="800" dirty="0">
              <a:latin typeface="Arial" panose="020B0604020202020204" pitchFamily="34" charset="0"/>
            </a:endParaRPr>
          </a:p>
        </p:txBody>
      </p:sp>
      <p:sp>
        <p:nvSpPr>
          <p:cNvPr id="78" name="TextBox 77">
            <a:extLst>
              <a:ext uri="{FF2B5EF4-FFF2-40B4-BE49-F238E27FC236}">
                <a16:creationId xmlns:a16="http://schemas.microsoft.com/office/drawing/2014/main" id="{B28DF9D9-44A8-4FD6-8DDA-AAA820DAEFC0}"/>
              </a:ext>
            </a:extLst>
          </p:cNvPr>
          <p:cNvSpPr txBox="1"/>
          <p:nvPr/>
        </p:nvSpPr>
        <p:spPr>
          <a:xfrm>
            <a:off x="7904035" y="3531826"/>
            <a:ext cx="4120546" cy="615553"/>
          </a:xfrm>
          <a:prstGeom prst="rect">
            <a:avLst/>
          </a:prstGeom>
          <a:solidFill>
            <a:srgbClr val="CCFF99"/>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10</a:t>
            </a:r>
            <a:r>
              <a:rPr lang="en-US" sz="10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F Bay  </a:t>
            </a:r>
            <a:r>
              <a:rPr lang="en-US" sz="800" dirty="0">
                <a:solidFill>
                  <a:srgbClr val="000000"/>
                </a:solidFill>
                <a:latin typeface="Arial" panose="020B0604020202020204" pitchFamily="34" charset="0"/>
                <a:cs typeface="Arial" panose="020B0604020202020204" pitchFamily="34" charset="0"/>
              </a:rPr>
              <a:t>Clean Construction</a:t>
            </a:r>
            <a:r>
              <a:rPr lang="en-US" sz="800" b="0" i="0" u="none" strike="noStrike" kern="1200" dirty="0">
                <a:solidFill>
                  <a:srgbClr val="000000"/>
                </a:solidFill>
                <a:effectLst/>
                <a:latin typeface="Arial" panose="020B0604020202020204" pitchFamily="34" charset="0"/>
                <a:cs typeface="Arial" panose="020B0604020202020204" pitchFamily="34" charset="0"/>
              </a:rPr>
              <a:t> </a:t>
            </a:r>
            <a:r>
              <a:rPr lang="en-US" sz="800" kern="1200" dirty="0">
                <a:latin typeface="Arial" panose="020B0604020202020204" pitchFamily="34" charset="0"/>
                <a:cs typeface="Arial" panose="020B0604020202020204" pitchFamily="34" charset="0"/>
              </a:rPr>
              <a:t>  </a:t>
            </a:r>
            <a:r>
              <a:rPr lang="en-US" sz="800" u="sng" dirty="0">
                <a:solidFill>
                  <a:srgbClr val="000000"/>
                </a:solidFill>
                <a:latin typeface="Arial" panose="020B0604020202020204" pitchFamily="34" charset="0"/>
              </a:rPr>
              <a:t>2/17/2025 - </a:t>
            </a:r>
            <a:r>
              <a:rPr lang="en-US" sz="800" b="0" i="0" u="sng" strike="noStrike" kern="1200" dirty="0">
                <a:solidFill>
                  <a:srgbClr val="000000"/>
                </a:solidFill>
                <a:effectLst/>
                <a:latin typeface="Arial" panose="020B0604020202020204" pitchFamily="34" charset="0"/>
              </a:rPr>
              <a:t>3/5/2025</a:t>
            </a:r>
          </a:p>
          <a:p>
            <a:r>
              <a:rPr lang="en-US" sz="800" dirty="0">
                <a:solidFill>
                  <a:srgbClr val="000000"/>
                </a:solidFill>
                <a:latin typeface="Arial" panose="020B0604020202020204" pitchFamily="34" charset="0"/>
              </a:rPr>
              <a:t>	Remove and relocate dilution refrigerator</a:t>
            </a:r>
          </a:p>
          <a:p>
            <a:r>
              <a:rPr lang="en-US" sz="800" dirty="0">
                <a:solidFill>
                  <a:srgbClr val="000000"/>
                </a:solidFill>
                <a:latin typeface="Arial" panose="020B0604020202020204" pitchFamily="34" charset="0"/>
              </a:rPr>
              <a:t>	Nanoscribe and other soft material work continues</a:t>
            </a:r>
            <a:endParaRPr lang="en-US" sz="800" b="0" i="0" strike="noStrike" dirty="0">
              <a:effectLst/>
              <a:latin typeface="Arial" panose="020B0604020202020204" pitchFamily="34" charset="0"/>
            </a:endParaRPr>
          </a:p>
        </p:txBody>
      </p:sp>
      <p:sp>
        <p:nvSpPr>
          <p:cNvPr id="79" name="TextBox 78">
            <a:extLst>
              <a:ext uri="{FF2B5EF4-FFF2-40B4-BE49-F238E27FC236}">
                <a16:creationId xmlns:a16="http://schemas.microsoft.com/office/drawing/2014/main" id="{5FC89A39-1629-42FE-91A4-A541DBB1AA13}"/>
              </a:ext>
            </a:extLst>
          </p:cNvPr>
          <p:cNvSpPr txBox="1"/>
          <p:nvPr/>
        </p:nvSpPr>
        <p:spPr>
          <a:xfrm>
            <a:off x="7904035" y="4285835"/>
            <a:ext cx="4126777" cy="861774"/>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11</a:t>
            </a:r>
            <a:endParaRPr lang="en-US" sz="10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M Bay &amp; MN - LM Chases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Closed: 44 Business Days   </a:t>
            </a:r>
            <a:r>
              <a:rPr lang="en-US" sz="800" u="sng" dirty="0">
                <a:solidFill>
                  <a:srgbClr val="000000"/>
                </a:solidFill>
                <a:latin typeface="Arial" panose="020B0604020202020204" pitchFamily="34" charset="0"/>
              </a:rPr>
              <a:t>4/28/2025 - </a:t>
            </a:r>
            <a:r>
              <a:rPr lang="en-US" sz="800" b="0" i="0" u="sng" strike="noStrike" kern="1200" dirty="0">
                <a:solidFill>
                  <a:srgbClr val="000000"/>
                </a:solidFill>
                <a:effectLst/>
                <a:latin typeface="Arial" panose="020B0604020202020204" pitchFamily="34" charset="0"/>
              </a:rPr>
              <a:t>6/27/2025</a:t>
            </a:r>
          </a:p>
          <a:p>
            <a:r>
              <a:rPr lang="en-US" sz="800" dirty="0">
                <a:solidFill>
                  <a:srgbClr val="000000"/>
                </a:solidFill>
                <a:latin typeface="Arial" panose="020B0604020202020204" pitchFamily="34" charset="0"/>
              </a:rPr>
              <a:t>	Bay closed to cleanroom aisle</a:t>
            </a:r>
          </a:p>
          <a:p>
            <a:r>
              <a:rPr lang="en-US" sz="800" dirty="0">
                <a:solidFill>
                  <a:srgbClr val="000000"/>
                </a:solidFill>
                <a:latin typeface="Arial" panose="020B0604020202020204" pitchFamily="34" charset="0"/>
              </a:rPr>
              <a:t>	Fume hoods removed &amp; replaced with new hoods</a:t>
            </a:r>
          </a:p>
          <a:p>
            <a:r>
              <a:rPr lang="en-US" sz="800" dirty="0">
                <a:solidFill>
                  <a:srgbClr val="000000"/>
                </a:solidFill>
                <a:latin typeface="Arial" panose="020B0604020202020204" pitchFamily="34" charset="0"/>
              </a:rPr>
              <a:t>	Metrology tools relocated a second time to remain available</a:t>
            </a:r>
          </a:p>
          <a:p>
            <a:r>
              <a:rPr lang="en-US" sz="800" b="0" i="0" strike="noStrike" dirty="0">
                <a:solidFill>
                  <a:srgbClr val="000000"/>
                </a:solidFill>
                <a:effectLst/>
                <a:latin typeface="Arial" panose="020B0604020202020204" pitchFamily="34" charset="0"/>
              </a:rPr>
              <a:t>	New fume hoods available for photo processing in D-Bay and RS chase</a:t>
            </a:r>
            <a:endParaRPr lang="en-US" sz="800" b="0" i="0" strike="noStrike" dirty="0">
              <a:effectLst/>
              <a:latin typeface="Arial" panose="020B0604020202020204" pitchFamily="34" charset="0"/>
            </a:endParaRPr>
          </a:p>
        </p:txBody>
      </p:sp>
      <p:sp>
        <p:nvSpPr>
          <p:cNvPr id="80" name="TextBox 79">
            <a:extLst>
              <a:ext uri="{FF2B5EF4-FFF2-40B4-BE49-F238E27FC236}">
                <a16:creationId xmlns:a16="http://schemas.microsoft.com/office/drawing/2014/main" id="{EF09ADA8-BB0E-494E-A091-44B794A53DA8}"/>
              </a:ext>
            </a:extLst>
          </p:cNvPr>
          <p:cNvSpPr txBox="1"/>
          <p:nvPr/>
        </p:nvSpPr>
        <p:spPr>
          <a:xfrm>
            <a:off x="7904035" y="5286064"/>
            <a:ext cx="4120546" cy="984885"/>
          </a:xfrm>
          <a:prstGeom prst="rect">
            <a:avLst/>
          </a:prstGeom>
          <a:solidFill>
            <a:srgbClr val="00B0F0">
              <a:alpha val="38000"/>
            </a:srgbClr>
          </a:solidFill>
          <a:ln>
            <a:solidFill>
              <a:schemeClr val="accent1">
                <a:shade val="15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Sequence 12</a:t>
            </a:r>
          </a:p>
          <a:p>
            <a:r>
              <a:rPr lang="en-US" sz="800" dirty="0">
                <a:latin typeface="Arial" panose="020B0604020202020204" pitchFamily="34" charset="0"/>
                <a:cs typeface="Arial" panose="020B0604020202020204" pitchFamily="34" charset="0"/>
              </a:rPr>
              <a:t>N Bay &amp; MN Chase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Closed: 36 Business Days   </a:t>
            </a:r>
            <a:r>
              <a:rPr lang="en-US" sz="800" u="sng" dirty="0">
                <a:solidFill>
                  <a:srgbClr val="000000"/>
                </a:solidFill>
                <a:latin typeface="Arial" panose="020B0604020202020204" pitchFamily="34" charset="0"/>
              </a:rPr>
              <a:t>6/30/2025 - </a:t>
            </a:r>
            <a:r>
              <a:rPr lang="en-US" sz="800" b="0" i="0" u="sng" strike="noStrike" kern="1200" dirty="0">
                <a:solidFill>
                  <a:srgbClr val="000000"/>
                </a:solidFill>
                <a:effectLst/>
                <a:latin typeface="Arial" panose="020B0604020202020204" pitchFamily="34" charset="0"/>
              </a:rPr>
              <a:t>8/19/2025</a:t>
            </a:r>
          </a:p>
          <a:p>
            <a:r>
              <a:rPr lang="en-US" sz="800" dirty="0">
                <a:solidFill>
                  <a:srgbClr val="000000"/>
                </a:solidFill>
                <a:latin typeface="Arial" panose="020B0604020202020204" pitchFamily="34" charset="0"/>
              </a:rPr>
              <a:t>	Bay closed to cleanroom aisle</a:t>
            </a:r>
          </a:p>
          <a:p>
            <a:r>
              <a:rPr lang="en-US" sz="800" dirty="0">
                <a:solidFill>
                  <a:srgbClr val="000000"/>
                </a:solidFill>
                <a:latin typeface="Arial" panose="020B0604020202020204" pitchFamily="34" charset="0"/>
              </a:rPr>
              <a:t>	Fume hoods removed &amp; replaced with new hoods</a:t>
            </a:r>
          </a:p>
          <a:p>
            <a:r>
              <a:rPr lang="en-US" sz="800" dirty="0">
                <a:solidFill>
                  <a:srgbClr val="000000"/>
                </a:solidFill>
                <a:latin typeface="Arial" panose="020B0604020202020204" pitchFamily="34" charset="0"/>
              </a:rPr>
              <a:t>	Photoresist spinners available in other hoods</a:t>
            </a:r>
          </a:p>
          <a:p>
            <a:r>
              <a:rPr lang="en-US" sz="800" dirty="0">
                <a:solidFill>
                  <a:srgbClr val="000000"/>
                </a:solidFill>
                <a:latin typeface="Arial" panose="020B0604020202020204" pitchFamily="34" charset="0"/>
              </a:rPr>
              <a:t>	Microscopes temporarily relocated and 	available</a:t>
            </a:r>
          </a:p>
          <a:p>
            <a:r>
              <a:rPr lang="en-US" sz="800" dirty="0">
                <a:solidFill>
                  <a:srgbClr val="000000"/>
                </a:solidFill>
                <a:latin typeface="Arial" panose="020B0604020202020204" pitchFamily="34" charset="0"/>
              </a:rPr>
              <a:t>	</a:t>
            </a:r>
            <a:r>
              <a:rPr lang="en-US" sz="800" dirty="0" err="1">
                <a:solidFill>
                  <a:srgbClr val="000000"/>
                </a:solidFill>
                <a:latin typeface="Arial" panose="020B0604020202020204" pitchFamily="34" charset="0"/>
              </a:rPr>
              <a:t>Apreo</a:t>
            </a:r>
            <a:r>
              <a:rPr lang="en-US" sz="800" dirty="0">
                <a:solidFill>
                  <a:srgbClr val="000000"/>
                </a:solidFill>
                <a:latin typeface="Arial" panose="020B0604020202020204" pitchFamily="34" charset="0"/>
              </a:rPr>
              <a:t> SEM, Heidelberg, and c</a:t>
            </a:r>
            <a:r>
              <a:rPr lang="en-US" sz="800" b="0" i="0" u="none" strike="noStrike" dirty="0">
                <a:solidFill>
                  <a:srgbClr val="000000"/>
                </a:solidFill>
                <a:effectLst/>
                <a:latin typeface="Arial" panose="020B0604020202020204" pitchFamily="34" charset="0"/>
              </a:rPr>
              <a:t>ontact aligners unavailable</a:t>
            </a:r>
            <a:endParaRPr lang="en-US" sz="800" b="0" i="0" u="none" strike="noStrike" dirty="0">
              <a:effectLst/>
              <a:latin typeface="Arial" panose="020B0604020202020204" pitchFamily="34" charset="0"/>
            </a:endParaRPr>
          </a:p>
        </p:txBody>
      </p:sp>
    </p:spTree>
    <p:extLst>
      <p:ext uri="{BB962C8B-B14F-4D97-AF65-F5344CB8AC3E}">
        <p14:creationId xmlns:p14="http://schemas.microsoft.com/office/powerpoint/2010/main" val="2104847383"/>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0132FE3-3012-4A94-8F88-5D7E4793FE2B}" vid="{4E341614-A6DA-4A9E-88B3-59657520A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E584466B00C947A1E1E04DF1267619" ma:contentTypeVersion="14" ma:contentTypeDescription="Create a new document." ma:contentTypeScope="" ma:versionID="61bd93235d89b6fb04d8d19bee69a4e4">
  <xsd:schema xmlns:xsd="http://www.w3.org/2001/XMLSchema" xmlns:xs="http://www.w3.org/2001/XMLSchema" xmlns:p="http://schemas.microsoft.com/office/2006/metadata/properties" xmlns:ns3="dc5a91fd-6da1-4773-bea1-54157f19d915" xmlns:ns4="6685c15c-94ed-423a-ae00-6e119f6fe865" targetNamespace="http://schemas.microsoft.com/office/2006/metadata/properties" ma:root="true" ma:fieldsID="89af9449631dc51b4e842723dea9da01" ns3:_="" ns4:_="">
    <xsd:import namespace="dc5a91fd-6da1-4773-bea1-54157f19d915"/>
    <xsd:import namespace="6685c15c-94ed-423a-ae00-6e119f6fe8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a91fd-6da1-4773-bea1-54157f19d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85c15c-94ed-423a-ae00-6e119f6fe86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903C3-5115-47B9-A724-3A80A3405740}">
  <ds:schemaRefs>
    <ds:schemaRef ds:uri="http://schemas.microsoft.com/office/infopath/2007/PartnerControls"/>
    <ds:schemaRef ds:uri="http://purl.org/dc/elements/1.1/"/>
    <ds:schemaRef ds:uri="http://schemas.microsoft.com/office/2006/metadata/properties"/>
    <ds:schemaRef ds:uri="6685c15c-94ed-423a-ae00-6e119f6fe865"/>
    <ds:schemaRef ds:uri="http://schemas.microsoft.com/office/2006/documentManagement/types"/>
    <ds:schemaRef ds:uri="http://purl.org/dc/dcmitype/"/>
    <ds:schemaRef ds:uri="http://purl.org/dc/terms/"/>
    <ds:schemaRef ds:uri="http://schemas.openxmlformats.org/package/2006/metadata/core-properties"/>
    <ds:schemaRef ds:uri="dc5a91fd-6da1-4773-bea1-54157f19d915"/>
    <ds:schemaRef ds:uri="http://www.w3.org/XML/1998/namespace"/>
  </ds:schemaRefs>
</ds:datastoreItem>
</file>

<file path=customXml/itemProps2.xml><?xml version="1.0" encoding="utf-8"?>
<ds:datastoreItem xmlns:ds="http://schemas.openxmlformats.org/officeDocument/2006/customXml" ds:itemID="{67277796-2C2D-4099-B9B8-454B92110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a91fd-6da1-4773-bea1-54157f19d915"/>
    <ds:schemaRef ds:uri="6685c15c-94ed-423a-ae00-6e119f6fe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47A77E-BF53-4B47-9FE1-AAB395BD74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BRAND-PPT-TEMPLATE_WideScreen_Embedded-Brand-Fonts_Cross-Platform_Gold</Template>
  <TotalTime>18466</TotalTime>
  <Words>636</Words>
  <Application>Microsoft Office PowerPoint</Application>
  <PresentationFormat>Widescreen</PresentationFormat>
  <Paragraphs>94</Paragraphs>
  <Slides>3</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6" baseType="lpstr">
      <vt:lpstr>Wingdings</vt:lpstr>
      <vt:lpstr>Arial</vt:lpstr>
      <vt:lpstr>United Sans Rg Md</vt:lpstr>
      <vt:lpstr>Acumin Pro ExtraCondensed Smbd</vt:lpstr>
      <vt:lpstr>Acumin Pro SemiCondensed</vt:lpstr>
      <vt:lpstr>Acumin Pro Medium</vt:lpstr>
      <vt:lpstr>Acumin Pro Semibold</vt:lpstr>
      <vt:lpstr>United Sans Cd Md</vt:lpstr>
      <vt:lpstr>Acumin Pro ExtraCondensed</vt:lpstr>
      <vt:lpstr>Acumin Pro</vt:lpstr>
      <vt:lpstr>Calibri</vt:lpstr>
      <vt:lpstr>Purdue1</vt:lpstr>
      <vt:lpstr>Packager Shell Object</vt:lpstr>
      <vt:lpstr>Birck Nanotechnology Center Modernization Project Sequences</vt:lpstr>
      <vt:lpstr>Birck Nanotechnology Center Modernization Project</vt:lpstr>
      <vt:lpstr>Birck Nanotechnology Center Modernization Project</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Semiconductors at Purdue</dc:title>
  <dc:creator>Johnson, Billie J</dc:creator>
  <cp:lastModifiedBy>Reger, Ronald K</cp:lastModifiedBy>
  <cp:revision>246</cp:revision>
  <cp:lastPrinted>2024-03-12T11:58:08Z</cp:lastPrinted>
  <dcterms:created xsi:type="dcterms:W3CDTF">2022-10-26T17:05:04Z</dcterms:created>
  <dcterms:modified xsi:type="dcterms:W3CDTF">2024-03-14T11:36:12Z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0x010100AEE584466B00C947A1E1E04DF1267619</vt:lpwstr>
  </property>
  <property fmtid="{D5CDD505-2E9C-101B-9397-08002B2CF9AE}" pid="3" name="MSIP_Label_4044bd30-2ed7-4c9d-9d12-46200872a97b_Enabled">
    <vt:lpwstr>true</vt:lpwstr>
  </property>
  <property fmtid="{D5CDD505-2E9C-101B-9397-08002B2CF9AE}" pid="4" name="MSIP_Label_4044bd30-2ed7-4c9d-9d12-46200872a97b_SetDate">
    <vt:lpwstr>2023-01-11T16:38:16Z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5a6a3786-ca0d-4cdc-b0fe-a8726cd9dfa6</vt:lpwstr>
  </property>
  <property fmtid="{D5CDD505-2E9C-101B-9397-08002B2CF9AE}" pid="9" name="MSIP_Label_4044bd30-2ed7-4c9d-9d12-46200872a97b_ContentBits">
    <vt:lpwstr>0</vt:lpwstr>
  </property>
</Properties>
</file>