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803" r:id="rId2"/>
    <p:sldId id="809" r:id="rId3"/>
    <p:sldId id="335" r:id="rId4"/>
    <p:sldId id="338" r:id="rId5"/>
    <p:sldId id="337" r:id="rId6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1C0"/>
    <a:srgbClr val="DEEBF8"/>
    <a:srgbClr val="E9EDF5"/>
    <a:srgbClr val="9DCAE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D76CBA-7B0A-41B7-AA32-BA2605C07DDE}" v="23" dt="2020-05-13T18:50:48.84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88"/>
    <p:restoredTop sz="91536"/>
  </p:normalViewPr>
  <p:slideViewPr>
    <p:cSldViewPr>
      <p:cViewPr>
        <p:scale>
          <a:sx n="128" d="100"/>
          <a:sy n="128" d="100"/>
        </p:scale>
        <p:origin x="1080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288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803265"/>
            <a:ext cx="2667000" cy="1054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654300" y="6537325"/>
            <a:ext cx="6489700" cy="3206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9144000" cy="7715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072B8C-834B-A34F-A759-951A758D764B}"/>
              </a:ext>
            </a:extLst>
          </p:cNvPr>
          <p:cNvSpPr txBox="1"/>
          <p:nvPr userDrawn="1"/>
        </p:nvSpPr>
        <p:spPr>
          <a:xfrm>
            <a:off x="8610600" y="647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3FD6325-8A50-634F-90AF-B96AA5133CB1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803265"/>
            <a:ext cx="2667000" cy="1054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 userDrawn="1"/>
        </p:nvSpPr>
        <p:spPr>
          <a:xfrm>
            <a:off x="2654300" y="6537325"/>
            <a:ext cx="6489700" cy="3206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9144000" cy="7715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D114CE-E044-9C4A-9D50-5E37427718DE}"/>
              </a:ext>
            </a:extLst>
          </p:cNvPr>
          <p:cNvSpPr txBox="1"/>
          <p:nvPr userDrawn="1"/>
        </p:nvSpPr>
        <p:spPr>
          <a:xfrm>
            <a:off x="8610600" y="647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3FD6325-8A50-634F-90AF-B96AA5133CB1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803265"/>
            <a:ext cx="2667000" cy="1054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654300" y="6537325"/>
            <a:ext cx="6489700" cy="3206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9144000" cy="7715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BC00AC-C4F1-594A-AD0C-BD40EF5EA4B6}"/>
              </a:ext>
            </a:extLst>
          </p:cNvPr>
          <p:cNvSpPr txBox="1"/>
          <p:nvPr userDrawn="1"/>
        </p:nvSpPr>
        <p:spPr>
          <a:xfrm>
            <a:off x="8610600" y="647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3FD6325-8A50-634F-90AF-B96AA5133CB1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803265"/>
            <a:ext cx="2667000" cy="105473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186" y="190356"/>
            <a:ext cx="8943627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3419" y="2616032"/>
            <a:ext cx="8457160" cy="1494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BD402-A807-C347-9B33-D6A1445180ED}" type="datetime1">
              <a:rPr lang="en-US" smtClean="0"/>
              <a:t>5/19/20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40693" y="651510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  <p:sp>
        <p:nvSpPr>
          <p:cNvPr id="8" name="bk object 18">
            <a:extLst>
              <a:ext uri="{FF2B5EF4-FFF2-40B4-BE49-F238E27FC236}">
                <a16:creationId xmlns:a16="http://schemas.microsoft.com/office/drawing/2014/main" id="{484AF8E9-D4D5-F449-BDE6-FC9D57540823}"/>
              </a:ext>
            </a:extLst>
          </p:cNvPr>
          <p:cNvSpPr/>
          <p:nvPr userDrawn="1"/>
        </p:nvSpPr>
        <p:spPr>
          <a:xfrm>
            <a:off x="0" y="0"/>
            <a:ext cx="9144000" cy="77152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bk object 17">
            <a:extLst>
              <a:ext uri="{FF2B5EF4-FFF2-40B4-BE49-F238E27FC236}">
                <a16:creationId xmlns:a16="http://schemas.microsoft.com/office/drawing/2014/main" id="{FE6B8B1F-21E6-7040-92A2-00087F4CD79D}"/>
              </a:ext>
            </a:extLst>
          </p:cNvPr>
          <p:cNvSpPr/>
          <p:nvPr userDrawn="1"/>
        </p:nvSpPr>
        <p:spPr>
          <a:xfrm>
            <a:off x="2654300" y="6537325"/>
            <a:ext cx="6489700" cy="32067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04A014-162A-ED4F-AD7D-DEA2B08D17DC}"/>
              </a:ext>
            </a:extLst>
          </p:cNvPr>
          <p:cNvSpPr txBox="1"/>
          <p:nvPr userDrawn="1"/>
        </p:nvSpPr>
        <p:spPr>
          <a:xfrm>
            <a:off x="8610600" y="647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3FD6325-8A50-634F-90AF-B96AA5133CB1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838200"/>
            <a:ext cx="5989012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/>
              <a:t>Streamlining Recharge Rate Updates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Complete rate review for all BNC to be ready by 7/1/2020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Combining like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Developing a process to make this easier and more robust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362200"/>
            <a:ext cx="7132654" cy="3912649"/>
          </a:xfrm>
          <a:prstGeom prst="rect">
            <a:avLst/>
          </a:prstGeom>
        </p:spPr>
      </p:pic>
      <p:sp>
        <p:nvSpPr>
          <p:cNvPr id="7" name="object 5"/>
          <p:cNvSpPr txBox="1">
            <a:spLocks/>
          </p:cNvSpPr>
          <p:nvPr/>
        </p:nvSpPr>
        <p:spPr>
          <a:xfrm>
            <a:off x="152400" y="76200"/>
            <a:ext cx="894362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17804"/>
            <a:r>
              <a:rPr lang="en-US" sz="3200" kern="0" dirty="0"/>
              <a:t>New Rates Process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FD0EA6-D73C-4E42-A9D2-0411C468099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940693" y="6515100"/>
            <a:ext cx="2103120" cy="342900"/>
          </a:xfrm>
        </p:spPr>
        <p:txBody>
          <a:bodyPr/>
          <a:lstStyle/>
          <a:p>
            <a:fld id="{B6F15528-21DE-4FAA-801E-634DDDAF4B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45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833437"/>
            <a:ext cx="8686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/>
              <a:t>New to FY21: Streamlining Recharge Rate Updates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Currently, updating BNC recharge rates is unwieldy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Large number of recharges (13) and services (153)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/>
              <a:t>For FY21, consolidate recharge operations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u="sng" dirty="0"/>
              <a:t>2 recharges, ~40 services (grouping like equipment into each service)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Will allow </a:t>
            </a:r>
            <a:r>
              <a:rPr lang="en-US" sz="2000" u="sng" dirty="0"/>
              <a:t>annual refresh of rates</a:t>
            </a:r>
            <a:r>
              <a:rPr lang="en-US" sz="2000" dirty="0"/>
              <a:t>, which is critical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stay cost competitive with other institutions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respond to changes in usage/cost, while also maintaining year-to-year rate consistency between similar tools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keep subsidy as low as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 general, faculty will see a </a:t>
            </a:r>
            <a:r>
              <a:rPr lang="en-US" sz="2000" u="sng" dirty="0"/>
              <a:t>cost increase of 10% compared to FY20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Essentially an inflation increase from last rate review (2013)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Any faculty can set up to meet and discuss about PI specific impacts vs. FY19 or FY20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7" name="object 5"/>
          <p:cNvSpPr txBox="1">
            <a:spLocks/>
          </p:cNvSpPr>
          <p:nvPr/>
        </p:nvSpPr>
        <p:spPr>
          <a:xfrm>
            <a:off x="152400" y="76200"/>
            <a:ext cx="894362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17804"/>
            <a:r>
              <a:rPr lang="en-US" sz="3200" kern="0" dirty="0"/>
              <a:t>New Rates Process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FD0EA6-D73C-4E42-A9D2-0411C468099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940693" y="6515100"/>
            <a:ext cx="2103120" cy="342900"/>
          </a:xfrm>
        </p:spPr>
        <p:txBody>
          <a:bodyPr/>
          <a:lstStyle/>
          <a:p>
            <a:fld id="{B6F15528-21DE-4FAA-801E-634DDDAF4B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32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9689" y="787271"/>
            <a:ext cx="8686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/>
              <a:t>Simplified Lab Access Charging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Combining center-wide costs into a </a:t>
            </a:r>
            <a:r>
              <a:rPr lang="en-US" u="sng" dirty="0"/>
              <a:t>“base” daily swipe fee for entry into any/all BNC labs </a:t>
            </a:r>
            <a:r>
              <a:rPr lang="en-US" dirty="0"/>
              <a:t>on a particular day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Birck Laboratory Access: House gasses, Support equipment, and BNC-wide staff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 top of this, </a:t>
            </a:r>
            <a:r>
              <a:rPr lang="en-US" u="sng" dirty="0"/>
              <a:t>charging daily lab consumable surcharge </a:t>
            </a:r>
            <a:r>
              <a:rPr lang="en-US" dirty="0"/>
              <a:t>for each lab type: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General Labs (one rate that combines previous dry/acid/solvent labs)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Bio Labs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3D Cell Culture (applies on top of Bio Labs surcharge)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Cleanroom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u="sng" dirty="0"/>
              <a:t>user entering multiple lab types on a given day </a:t>
            </a:r>
            <a:r>
              <a:rPr lang="en-US" dirty="0"/>
              <a:t>only pays the “base” Daily Lab Access Fee once, and pays all associated lab type surcharges used in that day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Entry into BNC labs will cost: Birck Lab Access Fee + Lab Specific Consumables Surcharge(s)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Examples: lab use in one day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Entry into BRK 1100A: Birck Lab Access Fee + General Labs Surcharge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Entry into Cleanroom: Birck Lab Access Fee + Cleanroom Surcharge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Entry into BRK 1100A, Cleanroom, BRK 2081, and back into BRK 1100A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 dirty="0"/>
              <a:t>Birck Lab Access Fee + General Labs Surcharge + Cleanroom Surcharge + Bio Labs Surcharge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Advantages: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0070C0"/>
                </a:solidFill>
              </a:rPr>
              <a:t>Promotes use of multiple lab types, multidisciplinary 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0070C0"/>
                </a:solidFill>
              </a:rPr>
              <a:t>Simplifies lab access cost structure; Fair distribution of common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  <p:sp>
        <p:nvSpPr>
          <p:cNvPr id="7" name="object 5"/>
          <p:cNvSpPr txBox="1">
            <a:spLocks/>
          </p:cNvSpPr>
          <p:nvPr/>
        </p:nvSpPr>
        <p:spPr>
          <a:xfrm>
            <a:off x="152400" y="76200"/>
            <a:ext cx="894362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17804"/>
            <a:r>
              <a:rPr lang="en-US" sz="3200" kern="0" dirty="0"/>
              <a:t>New Rates Process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FD0EA6-D73C-4E42-A9D2-0411C468099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940693" y="6515100"/>
            <a:ext cx="2103120" cy="342900"/>
          </a:xfrm>
        </p:spPr>
        <p:txBody>
          <a:bodyPr/>
          <a:lstStyle/>
          <a:p>
            <a:fld id="{B6F15528-21DE-4FAA-801E-634DDDAF4B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312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780592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/>
              <a:t>Simplified Lab Access Charging Model</a:t>
            </a:r>
          </a:p>
        </p:txBody>
      </p:sp>
      <p:sp>
        <p:nvSpPr>
          <p:cNvPr id="7" name="object 5"/>
          <p:cNvSpPr txBox="1">
            <a:spLocks/>
          </p:cNvSpPr>
          <p:nvPr/>
        </p:nvSpPr>
        <p:spPr>
          <a:xfrm>
            <a:off x="152400" y="76200"/>
            <a:ext cx="894362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17804"/>
            <a:r>
              <a:rPr lang="en-US" sz="3200" kern="0" dirty="0"/>
              <a:t>New Rates Process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FD0EA6-D73C-4E42-A9D2-0411C468099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940693" y="6515100"/>
            <a:ext cx="2103120" cy="342900"/>
          </a:xfrm>
        </p:spPr>
        <p:txBody>
          <a:bodyPr/>
          <a:lstStyle/>
          <a:p>
            <a:fld id="{B6F15528-21DE-4FAA-801E-634DDDAF4B2B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4BCDD84-74EE-46A1-B91A-DD3724DB16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094953"/>
              </p:ext>
            </p:extLst>
          </p:nvPr>
        </p:nvGraphicFramePr>
        <p:xfrm>
          <a:off x="2438400" y="1715592"/>
          <a:ext cx="6248400" cy="188422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81780991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73227904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9363528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69259486"/>
                    </a:ext>
                  </a:extLst>
                </a:gridCol>
              </a:tblGrid>
              <a:tr h="31403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Daily Fee Type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INT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ENP/ISB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EFP</a:t>
                      </a:r>
                    </a:p>
                  </a:txBody>
                  <a:tcPr marL="15702" marR="15702" marT="15702" marB="0" anchor="b"/>
                </a:tc>
                <a:extLst>
                  <a:ext uri="{0D108BD9-81ED-4DB2-BD59-A6C34878D82A}">
                    <a16:rowId xmlns:a16="http://schemas.microsoft.com/office/drawing/2014/main" val="3702841360"/>
                  </a:ext>
                </a:extLst>
              </a:tr>
              <a:tr h="31403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Birck Lab Access Fee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80203"/>
                  </a:ext>
                </a:extLst>
              </a:tr>
              <a:tr h="31403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Surcharge: </a:t>
                      </a:r>
                      <a:r>
                        <a:rPr lang="en-US" sz="1800" u="none" strike="noStrike" dirty="0" err="1">
                          <a:effectLst/>
                        </a:rPr>
                        <a:t>GenLabs</a:t>
                      </a:r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583573"/>
                  </a:ext>
                </a:extLst>
              </a:tr>
              <a:tr h="31403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Surcharge: </a:t>
                      </a:r>
                      <a:r>
                        <a:rPr lang="en-US" sz="1800" u="none" strike="noStrike" dirty="0" err="1">
                          <a:effectLst/>
                        </a:rPr>
                        <a:t>BioLabs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359629"/>
                  </a:ext>
                </a:extLst>
              </a:tr>
              <a:tr h="31403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Surcharge: 3D3C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15702" marR="15702" marT="1570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813249"/>
                  </a:ext>
                </a:extLst>
              </a:tr>
              <a:tr h="31403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Surcharge: Cleanroom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02" marR="15702" marT="15702" marB="0" anchor="b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560063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1401FFD4-410F-4949-B58A-A50CBD46D827}"/>
              </a:ext>
            </a:extLst>
          </p:cNvPr>
          <p:cNvSpPr/>
          <p:nvPr/>
        </p:nvSpPr>
        <p:spPr>
          <a:xfrm>
            <a:off x="4181517" y="1371506"/>
            <a:ext cx="2762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/>
              <a:t>FY21 $ costs, excluding F&amp;A</a:t>
            </a:r>
            <a:endParaRPr lang="en-US" i="1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C0C1416-8B81-4DF8-B27A-49FBFF82D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515113"/>
              </p:ext>
            </p:extLst>
          </p:nvPr>
        </p:nvGraphicFramePr>
        <p:xfrm>
          <a:off x="228602" y="4073373"/>
          <a:ext cx="8686796" cy="143287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142999">
                  <a:extLst>
                    <a:ext uri="{9D8B030D-6E8A-4147-A177-3AD203B41FA5}">
                      <a16:colId xmlns:a16="http://schemas.microsoft.com/office/drawing/2014/main" val="3640537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48665243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52718878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725002539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13590366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634293828"/>
                    </a:ext>
                  </a:extLst>
                </a:gridCol>
                <a:gridCol w="1142997">
                  <a:extLst>
                    <a:ext uri="{9D8B030D-6E8A-4147-A177-3AD203B41FA5}">
                      <a16:colId xmlns:a16="http://schemas.microsoft.com/office/drawing/2014/main" val="1819855255"/>
                    </a:ext>
                  </a:extLst>
                </a:gridCol>
              </a:tblGrid>
              <a:tr h="245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Lab Type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255" marR="12255" marT="12255" marB="0" anchor="b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FY21 INT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255" marR="12255" marT="1225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FY20 INT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255" marR="12255" marT="1225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FY21 ENP/ISB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255" marR="12255" marT="12255" marB="0" anchor="b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FY20 ENP/ISB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255" marR="12255" marT="12255" marB="0" anchor="b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FY21 EFP</a:t>
                      </a:r>
                    </a:p>
                  </a:txBody>
                  <a:tcPr marL="12255" marR="12255" marT="122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FY20 EFP</a:t>
                      </a:r>
                    </a:p>
                  </a:txBody>
                  <a:tcPr marL="12255" marR="12255" marT="12255" marB="0" anchor="b"/>
                </a:tc>
                <a:extLst>
                  <a:ext uri="{0D108BD9-81ED-4DB2-BD59-A6C34878D82A}">
                    <a16:rowId xmlns:a16="http://schemas.microsoft.com/office/drawing/2014/main" val="871647350"/>
                  </a:ext>
                </a:extLst>
              </a:tr>
              <a:tr h="245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err="1">
                          <a:effectLst/>
                        </a:rPr>
                        <a:t>GenLabs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255" marR="12255" marT="1225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12255" marR="12255" marT="1225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4/13/19</a:t>
                      </a:r>
                    </a:p>
                  </a:txBody>
                  <a:tcPr marL="12255" marR="12255" marT="1225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34.10</a:t>
                      </a:r>
                    </a:p>
                  </a:txBody>
                  <a:tcPr marL="12255" marR="12255" marT="1225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22/69/100</a:t>
                      </a:r>
                    </a:p>
                  </a:txBody>
                  <a:tcPr marL="12255" marR="12255" marT="1225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38.75</a:t>
                      </a:r>
                    </a:p>
                  </a:txBody>
                  <a:tcPr marL="12255" marR="12255" marT="1225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25/79/114</a:t>
                      </a:r>
                    </a:p>
                  </a:txBody>
                  <a:tcPr marL="12255" marR="12255" marT="12255" marB="0" anchor="b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497937"/>
                  </a:ext>
                </a:extLst>
              </a:tr>
              <a:tr h="245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err="1">
                          <a:effectLst/>
                        </a:rPr>
                        <a:t>BioLabs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255" marR="12255" marT="1225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12255" marR="12255" marT="1225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12255" marR="12255" marT="1225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44.95</a:t>
                      </a:r>
                    </a:p>
                  </a:txBody>
                  <a:tcPr marL="12255" marR="12255" marT="1225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12255" marR="12255" marT="1225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51.15</a:t>
                      </a:r>
                    </a:p>
                  </a:txBody>
                  <a:tcPr marL="12255" marR="12255" marT="122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12255" marR="12255" marT="12255" marB="0" anchor="b"/>
                </a:tc>
                <a:extLst>
                  <a:ext uri="{0D108BD9-81ED-4DB2-BD59-A6C34878D82A}">
                    <a16:rowId xmlns:a16="http://schemas.microsoft.com/office/drawing/2014/main" val="1909254162"/>
                  </a:ext>
                </a:extLst>
              </a:tr>
              <a:tr h="245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3D3C</a:t>
                      </a:r>
                    </a:p>
                  </a:txBody>
                  <a:tcPr marL="12255" marR="12255" marT="1225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12255" marR="12255" marT="1225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12255" marR="12255" marT="1225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77.50</a:t>
                      </a:r>
                    </a:p>
                  </a:txBody>
                  <a:tcPr marL="12255" marR="12255" marT="1225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12255" marR="12255" marT="1225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88.35</a:t>
                      </a:r>
                    </a:p>
                  </a:txBody>
                  <a:tcPr marL="12255" marR="12255" marT="122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12255" marR="12255" marT="12255" marB="0" anchor="b"/>
                </a:tc>
                <a:extLst>
                  <a:ext uri="{0D108BD9-81ED-4DB2-BD59-A6C34878D82A}">
                    <a16:rowId xmlns:a16="http://schemas.microsoft.com/office/drawing/2014/main" val="1059780253"/>
                  </a:ext>
                </a:extLst>
              </a:tr>
              <a:tr h="245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Cleanroom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255" marR="12255" marT="1225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12255" marR="12255" marT="1225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12255" marR="12255" marT="1225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82.15</a:t>
                      </a:r>
                    </a:p>
                  </a:txBody>
                  <a:tcPr marL="12255" marR="12255" marT="1225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67.17</a:t>
                      </a:r>
                    </a:p>
                  </a:txBody>
                  <a:tcPr marL="12255" marR="12255" marT="1225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12255" marR="12255" marT="122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75.84</a:t>
                      </a:r>
                    </a:p>
                  </a:txBody>
                  <a:tcPr marL="12255" marR="12255" marT="12255" marB="0" anchor="b"/>
                </a:tc>
                <a:extLst>
                  <a:ext uri="{0D108BD9-81ED-4DB2-BD59-A6C34878D82A}">
                    <a16:rowId xmlns:a16="http://schemas.microsoft.com/office/drawing/2014/main" val="2401705364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71BF4CE7-CEB8-4AE6-9155-6102682729E0}"/>
              </a:ext>
            </a:extLst>
          </p:cNvPr>
          <p:cNvSpPr/>
          <p:nvPr/>
        </p:nvSpPr>
        <p:spPr>
          <a:xfrm>
            <a:off x="1474838" y="3727479"/>
            <a:ext cx="6194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Comparing combined daily FY21 and FY20 $ costs, including F&amp;A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1CBFC4-A356-4CA3-9F9E-AA64B13B0B5A}"/>
              </a:ext>
            </a:extLst>
          </p:cNvPr>
          <p:cNvSpPr/>
          <p:nvPr/>
        </p:nvSpPr>
        <p:spPr>
          <a:xfrm>
            <a:off x="1445196" y="5525808"/>
            <a:ext cx="62536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/>
              <a:t>Note: FY21 3D3C access will include Birck Lab Access Fee, </a:t>
            </a:r>
            <a:r>
              <a:rPr lang="en-US" sz="1200" i="1" dirty="0" err="1"/>
              <a:t>BioLabs</a:t>
            </a:r>
            <a:r>
              <a:rPr lang="en-US" sz="1200" i="1" dirty="0"/>
              <a:t> Surcharge, and 3D3C Surcharge. Users of both </a:t>
            </a:r>
            <a:r>
              <a:rPr lang="en-US" sz="1200" i="1" dirty="0" err="1"/>
              <a:t>BioLabs</a:t>
            </a:r>
            <a:r>
              <a:rPr lang="en-US" sz="1200" i="1" dirty="0"/>
              <a:t> and 3D3C will actually see a daily cost decrease under the new model.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00C701-FA6E-BF45-91D3-E134E797EB69}"/>
              </a:ext>
            </a:extLst>
          </p:cNvPr>
          <p:cNvSpPr/>
          <p:nvPr/>
        </p:nvSpPr>
        <p:spPr>
          <a:xfrm>
            <a:off x="29817" y="2030301"/>
            <a:ext cx="240858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INT = Internal; </a:t>
            </a:r>
          </a:p>
          <a:p>
            <a:r>
              <a:rPr lang="en-US" sz="1400" dirty="0">
                <a:latin typeface="Helvetica" pitchFamily="2" charset="0"/>
              </a:rPr>
              <a:t>ENP = External Non-Profit; </a:t>
            </a:r>
          </a:p>
          <a:p>
            <a:r>
              <a:rPr lang="en-US" sz="1400" dirty="0">
                <a:latin typeface="Helvetica" pitchFamily="2" charset="0"/>
              </a:rPr>
              <a:t>ISB = Indiana Small   </a:t>
            </a:r>
          </a:p>
          <a:p>
            <a:r>
              <a:rPr lang="en-US" sz="1400" dirty="0">
                <a:latin typeface="Helvetica" pitchFamily="2" charset="0"/>
              </a:rPr>
              <a:t>          Business; </a:t>
            </a:r>
          </a:p>
          <a:p>
            <a:r>
              <a:rPr lang="en-US" sz="1400" dirty="0">
                <a:latin typeface="Helvetica" pitchFamily="2" charset="0"/>
              </a:rPr>
              <a:t>EFP = External For-Profit</a:t>
            </a:r>
            <a:endParaRPr lang="en-US" sz="140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756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599" y="838200"/>
            <a:ext cx="8815213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/>
              <a:t>Comparison to current rates and subsidy changes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Compared to current rates: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US" dirty="0"/>
              <a:t>General Labs: More expensive than “dry”, cheaper than “solvent” or “acid”</a:t>
            </a:r>
          </a:p>
          <a:p>
            <a:pPr marL="1085850" lvl="2" indent="-285750">
              <a:buFont typeface="Arial" panose="020B0604020202020204" pitchFamily="34" charset="0"/>
              <a:buChar char="•"/>
            </a:pPr>
            <a:r>
              <a:rPr lang="en-US" dirty="0"/>
              <a:t>Combination of current Dry/Solvent/Acid into one General Labs rate has little overall effect, except on faculty who are exclusively heavy users of dry labs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BioLabs</a:t>
            </a:r>
            <a:r>
              <a:rPr lang="en-US" dirty="0"/>
              <a:t> and Cleanroom: Slightly cheaper for internals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US" dirty="0"/>
              <a:t>Generally cheaper for faculty who utilize many different lab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70C0"/>
                </a:solidFill>
              </a:rPr>
              <a:t>Subsidy in FY21: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Birck Lab Access Fee: 50% Subsidy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General Operations Subsidy: 18% subsidy on</a:t>
            </a:r>
            <a:endParaRPr lang="en-US" sz="20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Lab Access Surcharges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Birck staff supported shared use services</a:t>
            </a:r>
            <a:endParaRPr lang="en-US" sz="2000" dirty="0">
              <a:solidFill>
                <a:srgbClr val="0070C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15 days per month swipe cap for all lab access fees/surcharges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Scifres Cap: $12,000 hard cap for equipment services on Scifres recharge</a:t>
            </a:r>
            <a:endParaRPr lang="en-US" sz="20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per user, per account (WBSE/IO), per fiscal year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“Uncapped” for any user after total of $12,000 in subsidy across</a:t>
            </a:r>
            <a:br>
              <a:rPr lang="en-US" sz="2000" dirty="0"/>
            </a:br>
            <a:r>
              <a:rPr lang="en-US" sz="2000" dirty="0"/>
              <a:t>all accounts per fiscal year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b="1" dirty="0"/>
          </a:p>
        </p:txBody>
      </p:sp>
      <p:sp>
        <p:nvSpPr>
          <p:cNvPr id="7" name="object 5"/>
          <p:cNvSpPr txBox="1">
            <a:spLocks/>
          </p:cNvSpPr>
          <p:nvPr/>
        </p:nvSpPr>
        <p:spPr>
          <a:xfrm>
            <a:off x="152400" y="76200"/>
            <a:ext cx="894362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17804"/>
            <a:r>
              <a:rPr lang="en-US" sz="3200" kern="0" dirty="0"/>
              <a:t>New Rates Process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FD0EA6-D73C-4E42-A9D2-0411C468099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940693" y="6515100"/>
            <a:ext cx="2103120" cy="342900"/>
          </a:xfrm>
        </p:spPr>
        <p:txBody>
          <a:bodyPr/>
          <a:lstStyle/>
          <a:p>
            <a:fld id="{B6F15528-21DE-4FAA-801E-634DDDAF4B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11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8267</TotalTime>
  <Words>736</Words>
  <Application>Microsoft Macintosh PowerPoint</Application>
  <PresentationFormat>On-screen Show (4:3)</PresentationFormat>
  <Paragraphs>127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Reger, Ronald K</dc:creator>
  <cp:lastModifiedBy>Microsoft Office User</cp:lastModifiedBy>
  <cp:revision>198</cp:revision>
  <cp:lastPrinted>2019-12-21T12:44:50Z</cp:lastPrinted>
  <dcterms:created xsi:type="dcterms:W3CDTF">2019-11-06T08:13:53Z</dcterms:created>
  <dcterms:modified xsi:type="dcterms:W3CDTF">2020-05-19T08:36:18Z</dcterms:modified>
</cp:coreProperties>
</file>