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9" d="100"/>
          <a:sy n="79" d="100"/>
        </p:scale>
        <p:origin x="28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10/28/2021</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10/28/2021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purdue-edu.zoom.us/j/98695180597"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5"/>
            <a:ext cx="7772400" cy="2584939"/>
          </a:xfrm>
          <a:prstGeom prst="rect">
            <a:avLst/>
          </a:prstGeom>
        </p:spPr>
      </p:pic>
      <p:sp>
        <p:nvSpPr>
          <p:cNvPr id="19" name="Rectangle 18"/>
          <p:cNvSpPr/>
          <p:nvPr/>
        </p:nvSpPr>
        <p:spPr>
          <a:xfrm>
            <a:off x="0" y="3102155"/>
            <a:ext cx="7772400" cy="359272"/>
          </a:xfrm>
          <a:prstGeom prst="rect">
            <a:avLst/>
          </a:prstGeom>
          <a:solidFill>
            <a:srgbClr val="B181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9118294"/>
            <a:ext cx="776582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1307" y="9272481"/>
            <a:ext cx="2109787" cy="493543"/>
          </a:xfrm>
          <a:prstGeom prst="rect">
            <a:avLst/>
          </a:prstGeom>
        </p:spPr>
      </p:pic>
      <p:sp>
        <p:nvSpPr>
          <p:cNvPr id="8" name="Rectangle 7"/>
          <p:cNvSpPr/>
          <p:nvPr/>
        </p:nvSpPr>
        <p:spPr>
          <a:xfrm>
            <a:off x="0" y="240763"/>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15046" y="4470367"/>
            <a:ext cx="6309360" cy="800219"/>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Thursday, October 28</a:t>
            </a:r>
            <a:r>
              <a:rPr lang="en-US" sz="1400" baseline="30000" dirty="0">
                <a:latin typeface="Arial" panose="020B0604020202020204" pitchFamily="34" charset="0"/>
                <a:cs typeface="Arial" panose="020B0604020202020204" pitchFamily="34" charset="0"/>
              </a:rPr>
              <a:t>th</a:t>
            </a:r>
            <a:r>
              <a:rPr lang="en-US" sz="1400" dirty="0">
                <a:latin typeface="Arial" panose="020B0604020202020204" pitchFamily="34" charset="0"/>
                <a:cs typeface="Arial" panose="020B0604020202020204" pitchFamily="34" charset="0"/>
              </a:rPr>
              <a:t>, 2021</a:t>
            </a:r>
          </a:p>
          <a:p>
            <a:pPr algn="ctr"/>
            <a:r>
              <a:rPr lang="en-US" sz="1400" dirty="0">
                <a:latin typeface="Arial" panose="020B0604020202020204" pitchFamily="34" charset="0"/>
                <a:cs typeface="Arial" panose="020B0604020202020204" pitchFamily="34" charset="0"/>
              </a:rPr>
              <a:t>12:00pm – 1:00pm, Zoom</a:t>
            </a:r>
          </a:p>
          <a:p>
            <a:pPr algn="ctr"/>
            <a:r>
              <a:rPr lang="en-US" u="sng" dirty="0">
                <a:hlinkClick r:id="rId5"/>
              </a:rPr>
              <a:t>https://purdue-edu.zoom.us/j/98695180597</a:t>
            </a:r>
            <a:endParaRPr lang="en-US" sz="1600" dirty="0">
              <a:latin typeface="Arial" panose="020B0604020202020204" pitchFamily="34" charset="0"/>
              <a:cs typeface="Arial" panose="020B0604020202020204" pitchFamily="34" charset="0"/>
            </a:endParaRPr>
          </a:p>
        </p:txBody>
      </p:sp>
      <p:sp>
        <p:nvSpPr>
          <p:cNvPr id="16" name="TextBox 15"/>
          <p:cNvSpPr txBox="1"/>
          <p:nvPr/>
        </p:nvSpPr>
        <p:spPr>
          <a:xfrm>
            <a:off x="83526" y="5167055"/>
            <a:ext cx="7598767" cy="4185761"/>
          </a:xfrm>
          <a:prstGeom prst="rect">
            <a:avLst/>
          </a:prstGeom>
          <a:noFill/>
        </p:spPr>
        <p:txBody>
          <a:bodyPr wrap="square" rtlCol="0">
            <a:spAutoFit/>
          </a:bodyPr>
          <a:lstStyle/>
          <a:p>
            <a:pPr algn="ctr"/>
            <a:r>
              <a:rPr lang="en-GB" sz="1400" b="1" dirty="0"/>
              <a:t>Hierarchically </a:t>
            </a:r>
            <a:r>
              <a:rPr lang="en-GB" sz="1400" b="1" dirty="0" err="1"/>
              <a:t>Multistable</a:t>
            </a:r>
            <a:r>
              <a:rPr lang="en-GB" sz="1400" b="1" dirty="0"/>
              <a:t> </a:t>
            </a:r>
            <a:r>
              <a:rPr lang="en-GB" sz="1400" b="1" dirty="0" err="1"/>
              <a:t>Metastructures</a:t>
            </a:r>
            <a:r>
              <a:rPr lang="en-GB" sz="1400" b="1" dirty="0"/>
              <a:t> for </a:t>
            </a:r>
            <a:r>
              <a:rPr lang="en-GB" sz="1400" b="1" dirty="0" err="1"/>
              <a:t>Mechanosensing</a:t>
            </a:r>
            <a:r>
              <a:rPr lang="en-GB" sz="1400" b="1" dirty="0"/>
              <a:t> and </a:t>
            </a:r>
            <a:r>
              <a:rPr lang="en-GB" sz="1400" b="1" dirty="0" err="1"/>
              <a:t>Mechanologic</a:t>
            </a:r>
            <a:endParaRPr lang="en-US" sz="1400" dirty="0"/>
          </a:p>
          <a:p>
            <a:r>
              <a:rPr lang="en-US" sz="900" b="1" dirty="0"/>
              <a:t>Abstract: </a:t>
            </a:r>
            <a:r>
              <a:rPr lang="en-US" sz="1100" dirty="0"/>
              <a:t>Shape adaptation in materials and structures enables multifunctionality by leveraging the ability to adopt different geometrical configurations. The idea of rendering engineering systems adaptable and multifunctional has driven the development of diverse research fields, such as soft robotics, adaptive structures, and programmable metamaterials. These multifunctionality and adaptability stem from the intimate relationship between property, form, and function in which any variation in one induces in changes in the other. An interesting avenue for exploiting this relationship leverages geometrical </a:t>
            </a:r>
            <a:r>
              <a:rPr lang="en-US" sz="1100" dirty="0" err="1"/>
              <a:t>multistability</a:t>
            </a:r>
            <a:r>
              <a:rPr lang="en-US" sz="1100" dirty="0"/>
              <a:t>, the property of a system exhibiting several stable states that depend solely on the architecture independently from the material constitution. Geometrically </a:t>
            </a:r>
            <a:r>
              <a:rPr lang="en-US" sz="1100" dirty="0" err="1"/>
              <a:t>multistable</a:t>
            </a:r>
            <a:r>
              <a:rPr lang="en-US" sz="1100" dirty="0"/>
              <a:t> systems show shape and stiffness programmability by switching between their available stable states. Recently, we have unveiled a new class of </a:t>
            </a:r>
            <a:r>
              <a:rPr lang="en-US" sz="1100" dirty="0" err="1"/>
              <a:t>multistable</a:t>
            </a:r>
            <a:r>
              <a:rPr lang="en-US" sz="1100" dirty="0"/>
              <a:t> structures exhibiting </a:t>
            </a:r>
            <a:r>
              <a:rPr lang="en-US" sz="1100" b="1" i="1" u="sng" dirty="0"/>
              <a:t>hierarchical </a:t>
            </a:r>
            <a:r>
              <a:rPr lang="en-US" sz="1100" b="1" i="1" u="sng" dirty="0" err="1"/>
              <a:t>multistability</a:t>
            </a:r>
            <a:r>
              <a:rPr lang="en-US" sz="1100" b="1" i="1" u="sng" dirty="0"/>
              <a:t>,</a:t>
            </a:r>
            <a:r>
              <a:rPr lang="en-US" sz="1100" dirty="0"/>
              <a:t> in which the number of available stable states increases exponentially with the number of unit cells. </a:t>
            </a:r>
          </a:p>
          <a:p>
            <a:r>
              <a:rPr lang="en-US" sz="1100" dirty="0"/>
              <a:t>This seminar will present examples in which </a:t>
            </a:r>
            <a:r>
              <a:rPr lang="en-US" sz="1100" b="1" i="1" u="sng" dirty="0"/>
              <a:t>hierarchical </a:t>
            </a:r>
            <a:r>
              <a:rPr lang="en-US" sz="1100" b="1" i="1" u="sng" dirty="0" err="1"/>
              <a:t>multistability</a:t>
            </a:r>
            <a:r>
              <a:rPr lang="en-US" sz="1100" dirty="0"/>
              <a:t> in metamaterials and </a:t>
            </a:r>
            <a:r>
              <a:rPr lang="en-US" sz="1100" dirty="0" err="1"/>
              <a:t>metastructures</a:t>
            </a:r>
            <a:r>
              <a:rPr lang="en-US" sz="1100" dirty="0"/>
              <a:t> enables </a:t>
            </a:r>
            <a:r>
              <a:rPr lang="en-US" sz="1100" b="1" i="1" dirty="0"/>
              <a:t>programmable properties</a:t>
            </a:r>
            <a:r>
              <a:rPr lang="en-US" sz="1100" dirty="0"/>
              <a:t>, including 1) bioinspired </a:t>
            </a:r>
            <a:r>
              <a:rPr lang="en-US" sz="1100" dirty="0" err="1"/>
              <a:t>mechanosensing</a:t>
            </a:r>
            <a:r>
              <a:rPr lang="en-US" sz="1100" dirty="0"/>
              <a:t> and 2) information processing as a material property exploiting </a:t>
            </a:r>
            <a:r>
              <a:rPr lang="en-US" sz="1100" dirty="0" err="1"/>
              <a:t>multistability</a:t>
            </a:r>
            <a:r>
              <a:rPr lang="en-US" sz="1100" dirty="0"/>
              <a:t>.</a:t>
            </a:r>
            <a:r>
              <a:rPr lang="en-US" sz="900" dirty="0"/>
              <a:t>.</a:t>
            </a:r>
            <a:endParaRPr lang="en-US" sz="1000" dirty="0"/>
          </a:p>
          <a:p>
            <a:r>
              <a:rPr lang="en-US" sz="1000" b="1" dirty="0" err="1"/>
              <a:t>Bio</a:t>
            </a:r>
            <a:r>
              <a:rPr lang="en-US" sz="1000" dirty="0" err="1"/>
              <a:t>Dr</a:t>
            </a:r>
            <a:r>
              <a:rPr lang="en-US" sz="1000" dirty="0"/>
              <a:t>. </a:t>
            </a:r>
            <a:r>
              <a:rPr lang="en-US" sz="1100" dirty="0"/>
              <a:t>Andres F. Arrieta is an Assistant Professor of Mechanical Engineering and Aeronautics and Astronautics Engineering (by courtesy) at Purdue University, where he leads the Programmable Structures Lab. Previously, he worked as a Group Leader at ETH Zurich’s CMAS Lab and as a Research Associate at the Dynamics and Oscillations Group at TU Darmstadt. He received his Ph.D. in Mechanical Engineering from the University of Bristol in 2010 and his BEng from the Los Andes University, Bogota, Colombia, in 2006. Prof. Arrieta’s work focuses on investigating instabilities and nonlinearity in structural mechanics. Current efforts are focused on the modeling and designing of programmable structures, soft robotics, nonlinear metamaterials, and morphing structures. The Programmable Structures Lab’s work has been highlighted by several media outlets, including National Geographic and Nature’s News and Views.</a:t>
            </a:r>
          </a:p>
          <a:p>
            <a:r>
              <a:rPr lang="en-US" sz="1100" dirty="0"/>
              <a:t>Dr. Arrieta has received several awards, including the NSF CAREER Award (2020); the ASME Gary Anderson Award (2018) for outstanding contributions to the field of Adaptive Structures; and the ETH Postdoctoral Fellowship (2012).</a:t>
            </a:r>
          </a:p>
          <a:p>
            <a:pPr algn="just"/>
            <a:endParaRPr lang="en-US" sz="1000" dirty="0"/>
          </a:p>
        </p:txBody>
      </p:sp>
      <p:sp>
        <p:nvSpPr>
          <p:cNvPr id="2" name="TextBox 1"/>
          <p:cNvSpPr txBox="1"/>
          <p:nvPr/>
        </p:nvSpPr>
        <p:spPr>
          <a:xfrm>
            <a:off x="83527" y="3115040"/>
            <a:ext cx="7598766" cy="338554"/>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sp>
        <p:nvSpPr>
          <p:cNvPr id="9" name="TextBox 8"/>
          <p:cNvSpPr txBox="1"/>
          <p:nvPr/>
        </p:nvSpPr>
        <p:spPr>
          <a:xfrm>
            <a:off x="122000" y="3399230"/>
            <a:ext cx="7695453" cy="1107996"/>
          </a:xfrm>
          <a:prstGeom prst="rect">
            <a:avLst/>
          </a:prstGeom>
          <a:noFill/>
        </p:spPr>
        <p:txBody>
          <a:bodyPr wrap="square" rtlCol="0">
            <a:spAutoFit/>
          </a:bodyPr>
          <a:lstStyle/>
          <a:p>
            <a:pPr algn="ctr"/>
            <a:r>
              <a:rPr lang="en-US" sz="2000" b="1" dirty="0">
                <a:latin typeface="Minion Pro Cond" panose="02040706060306020203" pitchFamily="18" charset="0"/>
              </a:rPr>
              <a:t>Faculty Seminar Series</a:t>
            </a:r>
          </a:p>
          <a:p>
            <a:pPr algn="ctr"/>
            <a:r>
              <a:rPr lang="en-US" dirty="0"/>
              <a:t>Dr. Andres F. Arrieta </a:t>
            </a:r>
          </a:p>
          <a:p>
            <a:pPr algn="ctr"/>
            <a:r>
              <a:rPr lang="en-US" sz="1400" dirty="0"/>
              <a:t>Assistant Professor of Mechanical Engineering and Aeronautics and Astronautics Engineering</a:t>
            </a:r>
          </a:p>
          <a:p>
            <a:pPr algn="ctr"/>
            <a:r>
              <a:rPr lang="en-US" sz="1400" dirty="0"/>
              <a:t> (by courtesy) at Purdue University</a:t>
            </a:r>
          </a:p>
        </p:txBody>
      </p:sp>
      <p:pic>
        <p:nvPicPr>
          <p:cNvPr id="10" name="Picture 9">
            <a:extLst>
              <a:ext uri="{FF2B5EF4-FFF2-40B4-BE49-F238E27FC236}">
                <a16:creationId xmlns:a16="http://schemas.microsoft.com/office/drawing/2014/main" id="{0CA2B3F6-413B-4E02-B27E-E3CBA9F93B2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0788" y="4235463"/>
            <a:ext cx="741462" cy="980578"/>
          </a:xfrm>
          <a:prstGeom prst="rect">
            <a:avLst/>
          </a:prstGeom>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TotalTime>
  <Words>453</Words>
  <Application>Microsoft Office PowerPoint</Application>
  <PresentationFormat>Custom</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 Pro Cond</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Abrol, Sangeeta Saddul</cp:lastModifiedBy>
  <cp:revision>44</cp:revision>
  <cp:lastPrinted>2021-10-26T15:18:25Z</cp:lastPrinted>
  <dcterms:created xsi:type="dcterms:W3CDTF">2017-10-20T15:32:02Z</dcterms:created>
  <dcterms:modified xsi:type="dcterms:W3CDTF">2021-10-28T12:04:49Z</dcterms:modified>
</cp:coreProperties>
</file>