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
  </p:notesMasterIdLst>
  <p:handoutMasterIdLst>
    <p:handoutMasterId r:id="rId4"/>
  </p:handoutMasterIdLst>
  <p:sldIdLst>
    <p:sldId id="683" r:id="rId2"/>
  </p:sldIdLst>
  <p:sldSz cx="9144000" cy="6858000" type="screen4x3"/>
  <p:notesSz cx="7315200" cy="9601200"/>
  <p:defaultTextStyle>
    <a:defPPr>
      <a:defRPr lang="en-US"/>
    </a:defPPr>
    <a:lvl1pPr algn="l" rtl="0" eaLnBrk="0" fontAlgn="base" hangingPunct="0">
      <a:spcBef>
        <a:spcPct val="0"/>
      </a:spcBef>
      <a:spcAft>
        <a:spcPct val="0"/>
      </a:spcAft>
      <a:defRPr sz="2800" b="1" kern="1200">
        <a:solidFill>
          <a:schemeClr val="tx1"/>
        </a:solidFill>
        <a:latin typeface="Arial" charset="0"/>
        <a:ea typeface="+mn-ea"/>
        <a:cs typeface="+mn-cs"/>
      </a:defRPr>
    </a:lvl1pPr>
    <a:lvl2pPr marL="457200" algn="l" rtl="0" eaLnBrk="0" fontAlgn="base" hangingPunct="0">
      <a:spcBef>
        <a:spcPct val="0"/>
      </a:spcBef>
      <a:spcAft>
        <a:spcPct val="0"/>
      </a:spcAft>
      <a:defRPr sz="2800" b="1" kern="1200">
        <a:solidFill>
          <a:schemeClr val="tx1"/>
        </a:solidFill>
        <a:latin typeface="Arial" charset="0"/>
        <a:ea typeface="+mn-ea"/>
        <a:cs typeface="+mn-cs"/>
      </a:defRPr>
    </a:lvl2pPr>
    <a:lvl3pPr marL="914400" algn="l" rtl="0" eaLnBrk="0" fontAlgn="base" hangingPunct="0">
      <a:spcBef>
        <a:spcPct val="0"/>
      </a:spcBef>
      <a:spcAft>
        <a:spcPct val="0"/>
      </a:spcAft>
      <a:defRPr sz="2800" b="1" kern="1200">
        <a:solidFill>
          <a:schemeClr val="tx1"/>
        </a:solidFill>
        <a:latin typeface="Arial" charset="0"/>
        <a:ea typeface="+mn-ea"/>
        <a:cs typeface="+mn-cs"/>
      </a:defRPr>
    </a:lvl3pPr>
    <a:lvl4pPr marL="1371600" algn="l" rtl="0" eaLnBrk="0" fontAlgn="base" hangingPunct="0">
      <a:spcBef>
        <a:spcPct val="0"/>
      </a:spcBef>
      <a:spcAft>
        <a:spcPct val="0"/>
      </a:spcAft>
      <a:defRPr sz="2800" b="1" kern="1200">
        <a:solidFill>
          <a:schemeClr val="tx1"/>
        </a:solidFill>
        <a:latin typeface="Arial" charset="0"/>
        <a:ea typeface="+mn-ea"/>
        <a:cs typeface="+mn-cs"/>
      </a:defRPr>
    </a:lvl4pPr>
    <a:lvl5pPr marL="1828800" algn="l" rtl="0" eaLnBrk="0" fontAlgn="base" hangingPunct="0">
      <a:spcBef>
        <a:spcPct val="0"/>
      </a:spcBef>
      <a:spcAft>
        <a:spcPct val="0"/>
      </a:spcAft>
      <a:defRPr sz="2800" b="1" kern="1200">
        <a:solidFill>
          <a:schemeClr val="tx1"/>
        </a:solidFill>
        <a:latin typeface="Arial" charset="0"/>
        <a:ea typeface="+mn-ea"/>
        <a:cs typeface="+mn-cs"/>
      </a:defRPr>
    </a:lvl5pPr>
    <a:lvl6pPr marL="2286000" algn="l" defTabSz="914400" rtl="0" eaLnBrk="1" latinLnBrk="0" hangingPunct="1">
      <a:defRPr sz="2800" b="1" kern="1200">
        <a:solidFill>
          <a:schemeClr val="tx1"/>
        </a:solidFill>
        <a:latin typeface="Arial" charset="0"/>
        <a:ea typeface="+mn-ea"/>
        <a:cs typeface="+mn-cs"/>
      </a:defRPr>
    </a:lvl6pPr>
    <a:lvl7pPr marL="2743200" algn="l" defTabSz="914400" rtl="0" eaLnBrk="1" latinLnBrk="0" hangingPunct="1">
      <a:defRPr sz="2800" b="1" kern="1200">
        <a:solidFill>
          <a:schemeClr val="tx1"/>
        </a:solidFill>
        <a:latin typeface="Arial" charset="0"/>
        <a:ea typeface="+mn-ea"/>
        <a:cs typeface="+mn-cs"/>
      </a:defRPr>
    </a:lvl7pPr>
    <a:lvl8pPr marL="3200400" algn="l" defTabSz="914400" rtl="0" eaLnBrk="1" latinLnBrk="0" hangingPunct="1">
      <a:defRPr sz="2800" b="1" kern="1200">
        <a:solidFill>
          <a:schemeClr val="tx1"/>
        </a:solidFill>
        <a:latin typeface="Arial" charset="0"/>
        <a:ea typeface="+mn-ea"/>
        <a:cs typeface="+mn-cs"/>
      </a:defRPr>
    </a:lvl8pPr>
    <a:lvl9pPr marL="3657600" algn="l" defTabSz="914400" rtl="0" eaLnBrk="1" latinLnBrk="0" hangingPunct="1">
      <a:defRPr sz="28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BA00"/>
    <a:srgbClr val="00A800"/>
    <a:srgbClr val="9E8000"/>
    <a:srgbClr val="FFFFD9"/>
    <a:srgbClr val="FFFFEB"/>
    <a:srgbClr val="FFFFC1"/>
    <a:srgbClr val="CC0000"/>
    <a:srgbClr val="99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9651" autoAdjust="0"/>
    <p:restoredTop sz="99835" autoAdjust="0"/>
  </p:normalViewPr>
  <p:slideViewPr>
    <p:cSldViewPr>
      <p:cViewPr>
        <p:scale>
          <a:sx n="100" d="100"/>
          <a:sy n="100" d="100"/>
        </p:scale>
        <p:origin x="-126" y="8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9924"/>
    </p:cViewPr>
  </p:sorterViewPr>
  <p:notesViewPr>
    <p:cSldViewPr>
      <p:cViewPr>
        <p:scale>
          <a:sx n="75" d="100"/>
          <a:sy n="75" d="100"/>
        </p:scale>
        <p:origin x="-474" y="-72"/>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3666" name="Rectangle 2"/>
          <p:cNvSpPr>
            <a:spLocks noGrp="1" noChangeArrowheads="1"/>
          </p:cNvSpPr>
          <p:nvPr>
            <p:ph type="hdr" sz="quarter"/>
          </p:nvPr>
        </p:nvSpPr>
        <p:spPr bwMode="auto">
          <a:xfrm>
            <a:off x="0" y="0"/>
            <a:ext cx="3168650" cy="479425"/>
          </a:xfrm>
          <a:prstGeom prst="rect">
            <a:avLst/>
          </a:prstGeom>
          <a:noFill/>
          <a:ln w="9525">
            <a:noFill/>
            <a:miter lim="800000"/>
            <a:headEnd/>
            <a:tailEnd/>
          </a:ln>
          <a:effectLst/>
        </p:spPr>
        <p:txBody>
          <a:bodyPr vert="horz" wrap="square" lIns="95890" tIns="47946" rIns="95890" bIns="47946" numCol="1" anchor="t" anchorCtr="0" compatLnSpc="1">
            <a:prstTxWarp prst="textNoShape">
              <a:avLst/>
            </a:prstTxWarp>
          </a:bodyPr>
          <a:lstStyle>
            <a:lvl1pPr defTabSz="958850">
              <a:defRPr sz="1300" b="0">
                <a:latin typeface="Times" pitchFamily="48" charset="0"/>
              </a:defRPr>
            </a:lvl1pPr>
          </a:lstStyle>
          <a:p>
            <a:endParaRPr lang="en-US" dirty="0"/>
          </a:p>
        </p:txBody>
      </p:sp>
      <p:sp>
        <p:nvSpPr>
          <p:cNvPr id="113667" name="Rectangle 3"/>
          <p:cNvSpPr>
            <a:spLocks noGrp="1" noChangeArrowheads="1"/>
          </p:cNvSpPr>
          <p:nvPr>
            <p:ph type="dt" sz="quarter" idx="1"/>
          </p:nvPr>
        </p:nvSpPr>
        <p:spPr bwMode="auto">
          <a:xfrm>
            <a:off x="4146550" y="0"/>
            <a:ext cx="3168650" cy="479425"/>
          </a:xfrm>
          <a:prstGeom prst="rect">
            <a:avLst/>
          </a:prstGeom>
          <a:noFill/>
          <a:ln w="9525">
            <a:noFill/>
            <a:miter lim="800000"/>
            <a:headEnd/>
            <a:tailEnd/>
          </a:ln>
          <a:effectLst/>
        </p:spPr>
        <p:txBody>
          <a:bodyPr vert="horz" wrap="square" lIns="95890" tIns="47946" rIns="95890" bIns="47946" numCol="1" anchor="t" anchorCtr="0" compatLnSpc="1">
            <a:prstTxWarp prst="textNoShape">
              <a:avLst/>
            </a:prstTxWarp>
          </a:bodyPr>
          <a:lstStyle>
            <a:lvl1pPr algn="r" defTabSz="958850">
              <a:defRPr sz="1300" b="0">
                <a:latin typeface="Times" pitchFamily="48" charset="0"/>
              </a:defRPr>
            </a:lvl1pPr>
          </a:lstStyle>
          <a:p>
            <a:endParaRPr lang="en-US" dirty="0"/>
          </a:p>
        </p:txBody>
      </p:sp>
      <p:sp>
        <p:nvSpPr>
          <p:cNvPr id="113668" name="Rectangle 4"/>
          <p:cNvSpPr>
            <a:spLocks noGrp="1" noChangeArrowheads="1"/>
          </p:cNvSpPr>
          <p:nvPr>
            <p:ph type="ftr" sz="quarter" idx="2"/>
          </p:nvPr>
        </p:nvSpPr>
        <p:spPr bwMode="auto">
          <a:xfrm>
            <a:off x="258763" y="9039225"/>
            <a:ext cx="3170237" cy="477838"/>
          </a:xfrm>
          <a:prstGeom prst="rect">
            <a:avLst/>
          </a:prstGeom>
          <a:noFill/>
          <a:ln w="9525">
            <a:noFill/>
            <a:miter lim="800000"/>
            <a:headEnd/>
            <a:tailEnd/>
          </a:ln>
          <a:effectLst/>
        </p:spPr>
        <p:txBody>
          <a:bodyPr vert="horz" wrap="square" lIns="95890" tIns="47946" rIns="95890" bIns="47946" numCol="1" anchor="b" anchorCtr="0" compatLnSpc="1">
            <a:prstTxWarp prst="textNoShape">
              <a:avLst/>
            </a:prstTxWarp>
          </a:bodyPr>
          <a:lstStyle>
            <a:lvl1pPr defTabSz="958850">
              <a:defRPr sz="800" b="0"/>
            </a:lvl1pPr>
          </a:lstStyle>
          <a:p>
            <a:r>
              <a:rPr lang="en-US" dirty="0"/>
              <a:t>http://www.purdue.edu/discoverypark</a:t>
            </a:r>
          </a:p>
        </p:txBody>
      </p:sp>
      <p:sp>
        <p:nvSpPr>
          <p:cNvPr id="113669" name="Rectangle 5"/>
          <p:cNvSpPr>
            <a:spLocks noGrp="1" noChangeArrowheads="1"/>
          </p:cNvSpPr>
          <p:nvPr>
            <p:ph type="sldNum" sz="quarter" idx="3"/>
          </p:nvPr>
        </p:nvSpPr>
        <p:spPr bwMode="auto">
          <a:xfrm>
            <a:off x="3983038" y="9050338"/>
            <a:ext cx="3170237" cy="479425"/>
          </a:xfrm>
          <a:prstGeom prst="rect">
            <a:avLst/>
          </a:prstGeom>
          <a:noFill/>
          <a:ln w="9525">
            <a:noFill/>
            <a:miter lim="800000"/>
            <a:headEnd/>
            <a:tailEnd/>
          </a:ln>
          <a:effectLst/>
        </p:spPr>
        <p:txBody>
          <a:bodyPr vert="horz" wrap="square" lIns="95890" tIns="47946" rIns="95890" bIns="47946" numCol="1" anchor="b" anchorCtr="0" compatLnSpc="1">
            <a:prstTxWarp prst="textNoShape">
              <a:avLst/>
            </a:prstTxWarp>
          </a:bodyPr>
          <a:lstStyle>
            <a:lvl1pPr algn="r" defTabSz="958850">
              <a:defRPr sz="800" b="0"/>
            </a:lvl1pPr>
          </a:lstStyle>
          <a:p>
            <a:fld id="{ED193198-BDE6-4C92-A9C9-EB275C0EF7A6}" type="slidenum">
              <a:rPr lang="en-US"/>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3168650" cy="479425"/>
          </a:xfrm>
          <a:prstGeom prst="rect">
            <a:avLst/>
          </a:prstGeom>
          <a:noFill/>
          <a:ln w="9525">
            <a:noFill/>
            <a:miter lim="800000"/>
            <a:headEnd/>
            <a:tailEnd/>
          </a:ln>
          <a:effectLst/>
        </p:spPr>
        <p:txBody>
          <a:bodyPr vert="horz" wrap="square" lIns="95890" tIns="47946" rIns="95890" bIns="47946" numCol="1" anchor="t" anchorCtr="0" compatLnSpc="1">
            <a:prstTxWarp prst="textNoShape">
              <a:avLst/>
            </a:prstTxWarp>
          </a:bodyPr>
          <a:lstStyle>
            <a:lvl1pPr defTabSz="958850" eaLnBrk="1" hangingPunct="1">
              <a:defRPr sz="1300" b="0">
                <a:latin typeface="Times New Roman" pitchFamily="48" charset="0"/>
              </a:defRPr>
            </a:lvl1pPr>
          </a:lstStyle>
          <a:p>
            <a:endParaRPr lang="en-US" dirty="0"/>
          </a:p>
        </p:txBody>
      </p:sp>
      <p:sp>
        <p:nvSpPr>
          <p:cNvPr id="21507" name="Rectangle 3"/>
          <p:cNvSpPr>
            <a:spLocks noGrp="1" noChangeArrowheads="1"/>
          </p:cNvSpPr>
          <p:nvPr>
            <p:ph type="dt" idx="1"/>
          </p:nvPr>
        </p:nvSpPr>
        <p:spPr bwMode="auto">
          <a:xfrm>
            <a:off x="4146550" y="0"/>
            <a:ext cx="3168650" cy="479425"/>
          </a:xfrm>
          <a:prstGeom prst="rect">
            <a:avLst/>
          </a:prstGeom>
          <a:noFill/>
          <a:ln w="9525">
            <a:noFill/>
            <a:miter lim="800000"/>
            <a:headEnd/>
            <a:tailEnd/>
          </a:ln>
          <a:effectLst/>
        </p:spPr>
        <p:txBody>
          <a:bodyPr vert="horz" wrap="square" lIns="95890" tIns="47946" rIns="95890" bIns="47946" numCol="1" anchor="t" anchorCtr="0" compatLnSpc="1">
            <a:prstTxWarp prst="textNoShape">
              <a:avLst/>
            </a:prstTxWarp>
          </a:bodyPr>
          <a:lstStyle>
            <a:lvl1pPr algn="r" defTabSz="958850" eaLnBrk="1" hangingPunct="1">
              <a:defRPr sz="1300" b="0">
                <a:latin typeface="Times New Roman" pitchFamily="48" charset="0"/>
              </a:defRPr>
            </a:lvl1pPr>
          </a:lstStyle>
          <a:p>
            <a:endParaRPr lang="en-US" dirty="0"/>
          </a:p>
        </p:txBody>
      </p:sp>
      <p:sp>
        <p:nvSpPr>
          <p:cNvPr id="21508" name="Rectangle 4"/>
          <p:cNvSpPr>
            <a:spLocks noGrp="1" noRot="1" noChangeAspect="1" noChangeArrowheads="1" noTextEdit="1"/>
          </p:cNvSpPr>
          <p:nvPr>
            <p:ph type="sldImg" idx="2"/>
          </p:nvPr>
        </p:nvSpPr>
        <p:spPr bwMode="auto">
          <a:xfrm>
            <a:off x="1258888" y="720725"/>
            <a:ext cx="4799012" cy="3598863"/>
          </a:xfrm>
          <a:prstGeom prst="rect">
            <a:avLst/>
          </a:prstGeom>
          <a:noFill/>
          <a:ln w="9525">
            <a:solidFill>
              <a:srgbClr val="000000"/>
            </a:solidFill>
            <a:miter lim="800000"/>
            <a:headEnd/>
            <a:tailEnd/>
          </a:ln>
          <a:effectLst/>
        </p:spPr>
      </p:sp>
      <p:sp>
        <p:nvSpPr>
          <p:cNvPr id="21509" name="Rectangle 5"/>
          <p:cNvSpPr>
            <a:spLocks noGrp="1" noChangeArrowheads="1"/>
          </p:cNvSpPr>
          <p:nvPr>
            <p:ph type="body" sz="quarter" idx="3"/>
          </p:nvPr>
        </p:nvSpPr>
        <p:spPr bwMode="auto">
          <a:xfrm>
            <a:off x="974725" y="4559300"/>
            <a:ext cx="5365750" cy="4321175"/>
          </a:xfrm>
          <a:prstGeom prst="rect">
            <a:avLst/>
          </a:prstGeom>
          <a:noFill/>
          <a:ln w="9525">
            <a:noFill/>
            <a:miter lim="800000"/>
            <a:headEnd/>
            <a:tailEnd/>
          </a:ln>
          <a:effectLst/>
        </p:spPr>
        <p:txBody>
          <a:bodyPr vert="horz" wrap="square" lIns="95890" tIns="47946" rIns="95890" bIns="4794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510" name="Rectangle 6"/>
          <p:cNvSpPr>
            <a:spLocks noGrp="1" noChangeArrowheads="1"/>
          </p:cNvSpPr>
          <p:nvPr>
            <p:ph type="ftr" sz="quarter" idx="4"/>
          </p:nvPr>
        </p:nvSpPr>
        <p:spPr bwMode="auto">
          <a:xfrm>
            <a:off x="0" y="9121775"/>
            <a:ext cx="3168650" cy="479425"/>
          </a:xfrm>
          <a:prstGeom prst="rect">
            <a:avLst/>
          </a:prstGeom>
          <a:noFill/>
          <a:ln w="9525">
            <a:noFill/>
            <a:miter lim="800000"/>
            <a:headEnd/>
            <a:tailEnd/>
          </a:ln>
          <a:effectLst/>
        </p:spPr>
        <p:txBody>
          <a:bodyPr vert="horz" wrap="square" lIns="95890" tIns="47946" rIns="95890" bIns="47946" numCol="1" anchor="b" anchorCtr="0" compatLnSpc="1">
            <a:prstTxWarp prst="textNoShape">
              <a:avLst/>
            </a:prstTxWarp>
          </a:bodyPr>
          <a:lstStyle>
            <a:lvl1pPr defTabSz="958850" eaLnBrk="1" hangingPunct="1">
              <a:defRPr sz="1300" b="0">
                <a:latin typeface="Times New Roman" pitchFamily="48" charset="0"/>
              </a:defRPr>
            </a:lvl1pPr>
          </a:lstStyle>
          <a:p>
            <a:r>
              <a:rPr lang="en-US" dirty="0"/>
              <a:t>http://www.purdue.edu/discoverypark</a:t>
            </a:r>
          </a:p>
        </p:txBody>
      </p:sp>
      <p:sp>
        <p:nvSpPr>
          <p:cNvPr id="21511" name="Rectangle 7"/>
          <p:cNvSpPr>
            <a:spLocks noGrp="1" noChangeArrowheads="1"/>
          </p:cNvSpPr>
          <p:nvPr>
            <p:ph type="sldNum" sz="quarter" idx="5"/>
          </p:nvPr>
        </p:nvSpPr>
        <p:spPr bwMode="auto">
          <a:xfrm>
            <a:off x="4146550" y="9121775"/>
            <a:ext cx="3168650" cy="479425"/>
          </a:xfrm>
          <a:prstGeom prst="rect">
            <a:avLst/>
          </a:prstGeom>
          <a:noFill/>
          <a:ln w="9525">
            <a:noFill/>
            <a:miter lim="800000"/>
            <a:headEnd/>
            <a:tailEnd/>
          </a:ln>
          <a:effectLst/>
        </p:spPr>
        <p:txBody>
          <a:bodyPr vert="horz" wrap="square" lIns="95890" tIns="47946" rIns="95890" bIns="47946" numCol="1" anchor="b" anchorCtr="0" compatLnSpc="1">
            <a:prstTxWarp prst="textNoShape">
              <a:avLst/>
            </a:prstTxWarp>
          </a:bodyPr>
          <a:lstStyle>
            <a:lvl1pPr algn="r" defTabSz="958850" eaLnBrk="1" hangingPunct="1">
              <a:defRPr sz="1300" b="0">
                <a:latin typeface="Times New Roman" pitchFamily="48" charset="0"/>
              </a:defRPr>
            </a:lvl1pPr>
          </a:lstStyle>
          <a:p>
            <a:fld id="{F638E481-A588-43D5-9DDB-05247A99D81D}" type="slidenum">
              <a:rPr lang="en-US"/>
              <a:pPr/>
              <a:t>‹#›</a:t>
            </a:fld>
            <a:endParaRPr lang="en-US" dirty="0"/>
          </a:p>
        </p:txBody>
      </p:sp>
    </p:spTree>
  </p:cSld>
  <p:clrMap bg1="lt1" tx1="dk1" bg2="lt2" tx2="dk2" accent1="accent1" accent2="accent2" accent3="accent3" accent4="accent4" accent5="accent5" accent6="accent6" hlink="hlink" folHlink="folHlink"/>
  <p:hf hdr="0" dt="0"/>
  <p:notesStyle>
    <a:lvl1pPr algn="l" rtl="0" fontAlgn="base">
      <a:spcBef>
        <a:spcPct val="30000"/>
      </a:spcBef>
      <a:spcAft>
        <a:spcPct val="0"/>
      </a:spcAft>
      <a:defRPr sz="1200" kern="1200">
        <a:solidFill>
          <a:schemeClr val="tx1"/>
        </a:solidFill>
        <a:latin typeface="Times New Roman" pitchFamily="48" charset="0"/>
        <a:ea typeface="+mn-ea"/>
        <a:cs typeface="+mn-cs"/>
      </a:defRPr>
    </a:lvl1pPr>
    <a:lvl2pPr marL="457200" algn="l" rtl="0" fontAlgn="base">
      <a:spcBef>
        <a:spcPct val="30000"/>
      </a:spcBef>
      <a:spcAft>
        <a:spcPct val="0"/>
      </a:spcAft>
      <a:defRPr sz="1200" kern="1200">
        <a:solidFill>
          <a:schemeClr val="tx1"/>
        </a:solidFill>
        <a:latin typeface="Times New Roman" pitchFamily="48" charset="0"/>
        <a:ea typeface="+mn-ea"/>
        <a:cs typeface="+mn-cs"/>
      </a:defRPr>
    </a:lvl2pPr>
    <a:lvl3pPr marL="914400" algn="l" rtl="0" fontAlgn="base">
      <a:spcBef>
        <a:spcPct val="30000"/>
      </a:spcBef>
      <a:spcAft>
        <a:spcPct val="0"/>
      </a:spcAft>
      <a:defRPr sz="1200" kern="1200">
        <a:solidFill>
          <a:schemeClr val="tx1"/>
        </a:solidFill>
        <a:latin typeface="Times New Roman" pitchFamily="48" charset="0"/>
        <a:ea typeface="+mn-ea"/>
        <a:cs typeface="+mn-cs"/>
      </a:defRPr>
    </a:lvl3pPr>
    <a:lvl4pPr marL="1371600" algn="l" rtl="0" fontAlgn="base">
      <a:spcBef>
        <a:spcPct val="30000"/>
      </a:spcBef>
      <a:spcAft>
        <a:spcPct val="0"/>
      </a:spcAft>
      <a:defRPr sz="1200" kern="1200">
        <a:solidFill>
          <a:schemeClr val="tx1"/>
        </a:solidFill>
        <a:latin typeface="Times New Roman" pitchFamily="48" charset="0"/>
        <a:ea typeface="+mn-ea"/>
        <a:cs typeface="+mn-cs"/>
      </a:defRPr>
    </a:lvl4pPr>
    <a:lvl5pPr marL="1828800" algn="l" rtl="0" fontAlgn="base">
      <a:spcBef>
        <a:spcPct val="30000"/>
      </a:spcBef>
      <a:spcAft>
        <a:spcPct val="0"/>
      </a:spcAft>
      <a:defRPr sz="1200" kern="1200">
        <a:solidFill>
          <a:schemeClr val="tx1"/>
        </a:solidFill>
        <a:latin typeface="Times New Roman" pitchFamily="4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151AB55B-5C7C-4B73-B0CE-47638DACD05D}" type="slidenum">
              <a:rPr lang="en-US"/>
              <a:pPr/>
              <a:t>‹#›</a:t>
            </a:fld>
            <a:endParaRPr lang="en-US" dirty="0"/>
          </a:p>
        </p:txBody>
      </p:sp>
    </p:spTree>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32775172-410A-4C5E-ADF9-5619E7148544}" type="slidenum">
              <a:rPr lang="en-US"/>
              <a:pPr/>
              <a:t>‹#›</a:t>
            </a:fld>
            <a:endParaRPr lang="en-US" dirty="0"/>
          </a:p>
        </p:txBody>
      </p:sp>
    </p:spTree>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838200"/>
            <a:ext cx="1943100" cy="5334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838200"/>
            <a:ext cx="567690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9F3E9740-BB03-48D6-B437-2F26BC24C06F}" type="slidenum">
              <a:rPr lang="en-US"/>
              <a:pPr/>
              <a:t>‹#›</a:t>
            </a:fld>
            <a:endParaRPr lang="en-US" dirty="0"/>
          </a:p>
        </p:txBody>
      </p:sp>
    </p:spTree>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E56AA952-84D6-442A-95B2-B879E4F6E7D1}" type="slidenum">
              <a:rPr lang="en-US"/>
              <a:pPr/>
              <a:t>‹#›</a:t>
            </a:fld>
            <a:endParaRPr lang="en-US" dirty="0"/>
          </a:p>
        </p:txBody>
      </p:sp>
    </p:spTree>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051BDB57-8639-4EE8-9B6A-3CC2154B76A8}" type="slidenum">
              <a:rPr lang="en-US"/>
              <a:pPr/>
              <a:t>‹#›</a:t>
            </a:fld>
            <a:endParaRPr lang="en-US" dirty="0"/>
          </a:p>
        </p:txBody>
      </p:sp>
    </p:spTree>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0574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5361BFDA-5DC1-4FC8-A7E5-A12F41CD1BA5}" type="slidenum">
              <a:rPr lang="en-US"/>
              <a:pPr/>
              <a:t>‹#›</a:t>
            </a:fld>
            <a:endParaRPr lang="en-US" dirty="0"/>
          </a:p>
        </p:txBody>
      </p:sp>
    </p:spTree>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9E0319CF-57AA-4C7F-B71B-54DA31619293}" type="slidenum">
              <a:rPr lang="en-US"/>
              <a:pPr/>
              <a:t>‹#›</a:t>
            </a:fld>
            <a:endParaRPr lang="en-US" dirty="0"/>
          </a:p>
        </p:txBody>
      </p:sp>
    </p:spTree>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C39772B9-E4F8-43AC-B3A5-3352E926FEF5}" type="slidenum">
              <a:rPr lang="en-US"/>
              <a:pPr/>
              <a:t>‹#›</a:t>
            </a:fld>
            <a:endParaRPr lang="en-US" dirty="0"/>
          </a:p>
        </p:txBody>
      </p:sp>
    </p:spTree>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CC31984F-DE7C-45E0-94DF-EA6164525E2E}" type="slidenum">
              <a:rPr lang="en-US"/>
              <a:pPr/>
              <a:t>‹#›</a:t>
            </a:fld>
            <a:endParaRPr lang="en-US" dirty="0"/>
          </a:p>
        </p:txBody>
      </p:sp>
    </p:spTree>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6D3AC42D-49FA-4A2B-B235-F55A61482C6A}" type="slidenum">
              <a:rPr lang="en-US"/>
              <a:pPr/>
              <a:t>‹#›</a:t>
            </a:fld>
            <a:endParaRPr lang="en-US" dirty="0"/>
          </a:p>
        </p:txBody>
      </p:sp>
    </p:spTree>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543AA89D-1F54-45C7-9881-79783BB2BAE9}" type="slidenum">
              <a:rPr lang="en-US"/>
              <a:pPr/>
              <a:t>‹#›</a:t>
            </a:fld>
            <a:endParaRPr lang="en-US" dirty="0"/>
          </a:p>
        </p:txBody>
      </p:sp>
    </p:spTree>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95" name="Rectangle 23"/>
          <p:cNvSpPr>
            <a:spLocks noGrp="1" noChangeArrowheads="1"/>
          </p:cNvSpPr>
          <p:nvPr>
            <p:ph type="title"/>
          </p:nvPr>
        </p:nvSpPr>
        <p:spPr bwMode="auto">
          <a:xfrm>
            <a:off x="685800" y="8382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8696" name="Rectangle 24"/>
          <p:cNvSpPr>
            <a:spLocks noGrp="1" noChangeArrowheads="1"/>
          </p:cNvSpPr>
          <p:nvPr>
            <p:ph type="body" idx="1"/>
          </p:nvPr>
        </p:nvSpPr>
        <p:spPr bwMode="auto">
          <a:xfrm>
            <a:off x="685800" y="20574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697" name="Rectangle 25"/>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b="0">
                <a:ea typeface="ヒラギノ角ゴ Pro W3" pitchFamily="48" charset="-128"/>
              </a:defRPr>
            </a:lvl1pPr>
          </a:lstStyle>
          <a:p>
            <a:endParaRPr lang="en-US" dirty="0"/>
          </a:p>
        </p:txBody>
      </p:sp>
      <p:sp>
        <p:nvSpPr>
          <p:cNvPr id="28698" name="Rectangle 2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b="0">
                <a:ea typeface="ヒラギノ角ゴ Pro W3" pitchFamily="48" charset="-128"/>
              </a:defRPr>
            </a:lvl1pPr>
          </a:lstStyle>
          <a:p>
            <a:endParaRPr lang="en-US" dirty="0"/>
          </a:p>
        </p:txBody>
      </p:sp>
      <p:sp>
        <p:nvSpPr>
          <p:cNvPr id="28699" name="Rectangle 27"/>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b="0">
                <a:ea typeface="ヒラギノ角ゴ Pro W3" pitchFamily="48" charset="-128"/>
              </a:defRPr>
            </a:lvl1pPr>
          </a:lstStyle>
          <a:p>
            <a:fld id="{CC277783-BA5D-4023-A4F2-A0E42E9265EE}" type="slidenum">
              <a:rPr lang="en-US"/>
              <a:pPr/>
              <a:t>‹#›</a:t>
            </a:fld>
            <a:endParaRPr lang="en-US" dirty="0"/>
          </a:p>
        </p:txBody>
      </p:sp>
      <p:pic>
        <p:nvPicPr>
          <p:cNvPr id="28701" name="Picture 29" descr="DP PP Head(300)white"/>
          <p:cNvPicPr>
            <a:picLocks noChangeAspect="1" noChangeArrowheads="1"/>
          </p:cNvPicPr>
          <p:nvPr userDrawn="1"/>
        </p:nvPicPr>
        <p:blipFill>
          <a:blip r:embed="rId13" cstate="print"/>
          <a:srcRect/>
          <a:stretch>
            <a:fillRect/>
          </a:stretch>
        </p:blipFill>
        <p:spPr bwMode="auto">
          <a:xfrm>
            <a:off x="0" y="0"/>
            <a:ext cx="9144000" cy="771525"/>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spd="slow"/>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pitchFamily="48" charset="0"/>
        </a:defRPr>
      </a:lvl2pPr>
      <a:lvl3pPr algn="ctr" rtl="0" fontAlgn="base">
        <a:spcBef>
          <a:spcPct val="0"/>
        </a:spcBef>
        <a:spcAft>
          <a:spcPct val="0"/>
        </a:spcAft>
        <a:defRPr sz="4400">
          <a:solidFill>
            <a:schemeClr val="tx2"/>
          </a:solidFill>
          <a:latin typeface="Times" pitchFamily="48" charset="0"/>
        </a:defRPr>
      </a:lvl3pPr>
      <a:lvl4pPr algn="ctr" rtl="0" fontAlgn="base">
        <a:spcBef>
          <a:spcPct val="0"/>
        </a:spcBef>
        <a:spcAft>
          <a:spcPct val="0"/>
        </a:spcAft>
        <a:defRPr sz="4400">
          <a:solidFill>
            <a:schemeClr val="tx2"/>
          </a:solidFill>
          <a:latin typeface="Times" pitchFamily="48" charset="0"/>
        </a:defRPr>
      </a:lvl4pPr>
      <a:lvl5pPr algn="ctr" rtl="0" fontAlgn="base">
        <a:spcBef>
          <a:spcPct val="0"/>
        </a:spcBef>
        <a:spcAft>
          <a:spcPct val="0"/>
        </a:spcAft>
        <a:defRPr sz="4400">
          <a:solidFill>
            <a:schemeClr val="tx2"/>
          </a:solidFill>
          <a:latin typeface="Times" pitchFamily="48" charset="0"/>
        </a:defRPr>
      </a:lvl5pPr>
      <a:lvl6pPr marL="457200" algn="ctr" rtl="0" fontAlgn="base">
        <a:spcBef>
          <a:spcPct val="0"/>
        </a:spcBef>
        <a:spcAft>
          <a:spcPct val="0"/>
        </a:spcAft>
        <a:defRPr sz="4400">
          <a:solidFill>
            <a:schemeClr val="tx2"/>
          </a:solidFill>
          <a:latin typeface="Times" pitchFamily="48" charset="0"/>
        </a:defRPr>
      </a:lvl6pPr>
      <a:lvl7pPr marL="914400" algn="ctr" rtl="0" fontAlgn="base">
        <a:spcBef>
          <a:spcPct val="0"/>
        </a:spcBef>
        <a:spcAft>
          <a:spcPct val="0"/>
        </a:spcAft>
        <a:defRPr sz="4400">
          <a:solidFill>
            <a:schemeClr val="tx2"/>
          </a:solidFill>
          <a:latin typeface="Times" pitchFamily="48" charset="0"/>
        </a:defRPr>
      </a:lvl7pPr>
      <a:lvl8pPr marL="1371600" algn="ctr" rtl="0" fontAlgn="base">
        <a:spcBef>
          <a:spcPct val="0"/>
        </a:spcBef>
        <a:spcAft>
          <a:spcPct val="0"/>
        </a:spcAft>
        <a:defRPr sz="4400">
          <a:solidFill>
            <a:schemeClr val="tx2"/>
          </a:solidFill>
          <a:latin typeface="Times" pitchFamily="48" charset="0"/>
        </a:defRPr>
      </a:lvl8pPr>
      <a:lvl9pPr marL="1828800" algn="ctr" rtl="0" fontAlgn="base">
        <a:spcBef>
          <a:spcPct val="0"/>
        </a:spcBef>
        <a:spcAft>
          <a:spcPct val="0"/>
        </a:spcAft>
        <a:defRPr sz="4400">
          <a:solidFill>
            <a:schemeClr val="tx2"/>
          </a:solidFill>
          <a:latin typeface="Times" pitchFamily="4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8914" name="Rectangle 2"/>
          <p:cNvSpPr>
            <a:spLocks noGrp="1" noChangeArrowheads="1"/>
          </p:cNvSpPr>
          <p:nvPr>
            <p:ph type="title"/>
          </p:nvPr>
        </p:nvSpPr>
        <p:spPr>
          <a:xfrm>
            <a:off x="304800" y="685800"/>
            <a:ext cx="8458200" cy="762000"/>
          </a:xfrm>
          <a:noFill/>
        </p:spPr>
        <p:txBody>
          <a:bodyPr/>
          <a:lstStyle/>
          <a:p>
            <a:r>
              <a:rPr lang="en-US" sz="2800" b="1" i="1" dirty="0" smtClean="0"/>
              <a:t>“Nanoelectronics Challenges for the Next Decade”</a:t>
            </a:r>
            <a:endParaRPr lang="en-US" sz="2800" b="1" i="1" dirty="0"/>
          </a:p>
        </p:txBody>
      </p:sp>
      <p:sp>
        <p:nvSpPr>
          <p:cNvPr id="1318915" name="Rectangle 3"/>
          <p:cNvSpPr>
            <a:spLocks noGrp="1" noChangeArrowheads="1"/>
          </p:cNvSpPr>
          <p:nvPr>
            <p:ph type="body" idx="1"/>
          </p:nvPr>
        </p:nvSpPr>
        <p:spPr>
          <a:xfrm>
            <a:off x="0" y="1143000"/>
            <a:ext cx="8991600" cy="3276600"/>
          </a:xfrm>
        </p:spPr>
        <p:txBody>
          <a:bodyPr/>
          <a:lstStyle/>
          <a:p>
            <a:pPr algn="ctr">
              <a:buNone/>
            </a:pPr>
            <a:endParaRPr lang="en-US" sz="800" b="1" dirty="0" smtClean="0"/>
          </a:p>
          <a:p>
            <a:pPr algn="ctr">
              <a:buNone/>
            </a:pPr>
            <a:r>
              <a:rPr lang="en-US" sz="2800" dirty="0" smtClean="0"/>
              <a:t>Jeff Welser, Director</a:t>
            </a:r>
          </a:p>
          <a:p>
            <a:pPr algn="ctr">
              <a:buNone/>
            </a:pPr>
            <a:r>
              <a:rPr lang="en-US" sz="2800" dirty="0" smtClean="0"/>
              <a:t>SRC Nanoelectronics Research Initiative</a:t>
            </a:r>
          </a:p>
          <a:p>
            <a:pPr>
              <a:buNone/>
            </a:pPr>
            <a:endParaRPr lang="en-US" sz="800" dirty="0" smtClean="0"/>
          </a:p>
          <a:p>
            <a:pPr>
              <a:buNone/>
            </a:pPr>
            <a:endParaRPr lang="en-US" sz="1400" dirty="0" smtClean="0"/>
          </a:p>
          <a:p>
            <a:pPr algn="ctr">
              <a:spcBef>
                <a:spcPts val="0"/>
              </a:spcBef>
              <a:buNone/>
            </a:pPr>
            <a:r>
              <a:rPr lang="en-US" sz="2400" dirty="0" smtClean="0"/>
              <a:t>Friday, March 25, 2011</a:t>
            </a:r>
          </a:p>
          <a:p>
            <a:pPr algn="ctr">
              <a:spcBef>
                <a:spcPts val="0"/>
              </a:spcBef>
              <a:buNone/>
            </a:pPr>
            <a:r>
              <a:rPr lang="en-US" sz="2400" dirty="0" smtClean="0"/>
              <a:t>11:00am – 12:00 pm</a:t>
            </a:r>
          </a:p>
          <a:p>
            <a:pPr algn="ctr">
              <a:spcBef>
                <a:spcPts val="0"/>
              </a:spcBef>
              <a:buNone/>
            </a:pPr>
            <a:endParaRPr lang="en-US" sz="800" dirty="0" smtClean="0"/>
          </a:p>
          <a:p>
            <a:pPr algn="ctr">
              <a:spcBef>
                <a:spcPts val="0"/>
              </a:spcBef>
              <a:buNone/>
            </a:pPr>
            <a:r>
              <a:rPr lang="en-US" sz="2400" dirty="0" smtClean="0"/>
              <a:t>Burton D. Morgan Center for Entrepreneurship</a:t>
            </a:r>
          </a:p>
          <a:p>
            <a:pPr algn="ctr">
              <a:spcBef>
                <a:spcPts val="0"/>
              </a:spcBef>
              <a:buNone/>
            </a:pPr>
            <a:r>
              <a:rPr lang="en-US" sz="2400" dirty="0" smtClean="0"/>
              <a:t>Room 121</a:t>
            </a:r>
          </a:p>
          <a:p>
            <a:pPr algn="ctr">
              <a:spcBef>
                <a:spcPts val="0"/>
              </a:spcBef>
              <a:buNone/>
            </a:pPr>
            <a:endParaRPr lang="en-US" sz="2400" dirty="0" smtClean="0"/>
          </a:p>
          <a:p>
            <a:pPr algn="ctr">
              <a:spcBef>
                <a:spcPts val="0"/>
              </a:spcBef>
              <a:buNone/>
            </a:pPr>
            <a:endParaRPr lang="en-US" sz="800" dirty="0" smtClean="0"/>
          </a:p>
          <a:p>
            <a:pPr algn="ctr">
              <a:spcBef>
                <a:spcPts val="0"/>
              </a:spcBef>
              <a:buNone/>
            </a:pPr>
            <a:endParaRPr lang="en-US" sz="2400" dirty="0" smtClean="0"/>
          </a:p>
          <a:p>
            <a:pPr algn="ctr">
              <a:buNone/>
            </a:pPr>
            <a:endParaRPr lang="en-US" sz="800" dirty="0"/>
          </a:p>
          <a:p>
            <a:pPr>
              <a:buNone/>
            </a:pPr>
            <a:endParaRPr lang="en-US" sz="1400" dirty="0" smtClean="0"/>
          </a:p>
          <a:p>
            <a:pPr algn="ctr">
              <a:buNone/>
            </a:pPr>
            <a:endParaRPr lang="en-US" sz="1400" dirty="0" smtClean="0"/>
          </a:p>
          <a:p>
            <a:pPr algn="ctr">
              <a:buNone/>
            </a:pPr>
            <a:endParaRPr lang="en-US" sz="1400" dirty="0"/>
          </a:p>
        </p:txBody>
      </p:sp>
      <p:pic>
        <p:nvPicPr>
          <p:cNvPr id="6" name="Picture 5" descr="D:\Sites\DP\Entrepreneurship\programs\competition\nnvc\images\notredame.png"/>
          <p:cNvPicPr/>
          <p:nvPr/>
        </p:nvPicPr>
        <p:blipFill>
          <a:blip r:embed="rId2" cstate="print">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4038600" y="6471403"/>
            <a:ext cx="1190625" cy="310397"/>
          </a:xfrm>
          <a:prstGeom prst="rect">
            <a:avLst/>
          </a:prstGeom>
          <a:noFill/>
          <a:ln>
            <a:noFill/>
          </a:ln>
        </p:spPr>
      </p:pic>
      <p:pic>
        <p:nvPicPr>
          <p:cNvPr id="7" name="Picture 6" descr="D:\Sites\DP\Entrepreneurship\programs\competition\nnvc\images\mind.png"/>
          <p:cNvPicPr/>
          <p:nvPr/>
        </p:nvPicPr>
        <p:blipFill>
          <a:blip r:embed="rId3" cstate="print">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6477000" y="6477000"/>
            <a:ext cx="1219200" cy="317241"/>
          </a:xfrm>
          <a:prstGeom prst="rect">
            <a:avLst/>
          </a:prstGeom>
          <a:noFill/>
          <a:ln>
            <a:noFill/>
          </a:ln>
        </p:spPr>
      </p:pic>
      <p:pic>
        <p:nvPicPr>
          <p:cNvPr id="8" name="Picture 7" descr="D:\Sites\DP\Entrepreneurship\programs\competition\nnvc\images\purdue.png"/>
          <p:cNvPicPr/>
          <p:nvPr/>
        </p:nvPicPr>
        <p:blipFill>
          <a:blip r:embed="rId4" cstate="print">
            <a:extLst>
              <a:ext uri="{28A0092B-C50C-407E-A947-70E740481C1C}">
                <a14:useLocalDpi xmlns:lc="http://schemas.openxmlformats.org/drawingml/2006/lockedCanvas" xmlns:pic="http://schemas.openxmlformats.org/drawingml/2006/picture"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wne="http://schemas.microsoft.com/office/word/2006/wordml" xmlns:wp="http://schemas.openxmlformats.org/drawingml/2006/wordprocessingDrawing" xmlns:m="http://schemas.openxmlformats.org/officeDocument/2006/math" xmlns:ve="http://schemas.openxmlformats.org/markup-compatibility/2006" val="0"/>
              </a:ext>
            </a:extLst>
          </a:blip>
          <a:srcRect/>
          <a:stretch>
            <a:fillRect/>
          </a:stretch>
        </p:blipFill>
        <p:spPr bwMode="auto">
          <a:xfrm>
            <a:off x="1676400" y="6457320"/>
            <a:ext cx="981075" cy="324480"/>
          </a:xfrm>
          <a:prstGeom prst="rect">
            <a:avLst/>
          </a:prstGeom>
          <a:noFill/>
          <a:ln>
            <a:noFill/>
          </a:ln>
        </p:spPr>
      </p:pic>
      <p:pic>
        <p:nvPicPr>
          <p:cNvPr id="9" name="Picture 8" descr="Welser.jpg"/>
          <p:cNvPicPr>
            <a:picLocks noChangeAspect="1"/>
          </p:cNvPicPr>
          <p:nvPr/>
        </p:nvPicPr>
        <p:blipFill>
          <a:blip r:embed="rId5" cstate="print"/>
          <a:stretch>
            <a:fillRect/>
          </a:stretch>
        </p:blipFill>
        <p:spPr>
          <a:xfrm>
            <a:off x="30480" y="2362200"/>
            <a:ext cx="1341120" cy="1676400"/>
          </a:xfrm>
          <a:prstGeom prst="rect">
            <a:avLst/>
          </a:prstGeom>
        </p:spPr>
      </p:pic>
      <p:sp>
        <p:nvSpPr>
          <p:cNvPr id="10" name="TextBox 9"/>
          <p:cNvSpPr txBox="1"/>
          <p:nvPr/>
        </p:nvSpPr>
        <p:spPr>
          <a:xfrm>
            <a:off x="990600" y="4953000"/>
            <a:ext cx="6858000" cy="276999"/>
          </a:xfrm>
          <a:prstGeom prst="rect">
            <a:avLst/>
          </a:prstGeom>
          <a:noFill/>
        </p:spPr>
        <p:txBody>
          <a:bodyPr wrap="square" rtlCol="0">
            <a:spAutoFit/>
          </a:bodyPr>
          <a:lstStyle/>
          <a:p>
            <a:pPr algn="ctr"/>
            <a:endParaRPr lang="en-US" sz="1200" dirty="0"/>
          </a:p>
        </p:txBody>
      </p:sp>
      <p:sp>
        <p:nvSpPr>
          <p:cNvPr id="2050" name="Rectangle 2"/>
          <p:cNvSpPr>
            <a:spLocks noChangeArrowheads="1"/>
          </p:cNvSpPr>
          <p:nvPr/>
        </p:nvSpPr>
        <p:spPr bwMode="auto">
          <a:xfrm>
            <a:off x="0" y="4440957"/>
            <a:ext cx="9144000" cy="184665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0" i="0" u="none" strike="noStrike" cap="none" normalizeH="0" baseline="0" dirty="0" smtClean="0">
                <a:ln>
                  <a:noFill/>
                </a:ln>
                <a:effectLst/>
                <a:latin typeface="Arial" pitchFamily="34" charset="0"/>
                <a:ea typeface="Calibri" pitchFamily="34" charset="0"/>
                <a:cs typeface="Arial" pitchFamily="34" charset="0"/>
              </a:rPr>
              <a:t>Dr. Jeffrey </a:t>
            </a:r>
            <a:r>
              <a:rPr kumimoji="0" lang="en-US" sz="900" b="0" i="0" u="none" strike="noStrike" cap="none" normalizeH="0" baseline="0" dirty="0" smtClean="0">
                <a:ln>
                  <a:noFill/>
                </a:ln>
                <a:effectLst/>
                <a:latin typeface="Arial" pitchFamily="34" charset="0"/>
                <a:ea typeface="Calibri" pitchFamily="34" charset="0"/>
                <a:cs typeface="Arial" pitchFamily="34" charset="0"/>
              </a:rPr>
              <a:t>Welser</a:t>
            </a:r>
            <a:r>
              <a:rPr kumimoji="0" lang="en-US" sz="900" b="0" i="0" u="none" strike="noStrike" cap="none" normalizeH="0" baseline="0" dirty="0" smtClean="0">
                <a:ln>
                  <a:noFill/>
                </a:ln>
                <a:effectLst/>
                <a:latin typeface="Arial" pitchFamily="34" charset="0"/>
                <a:ea typeface="Calibri" pitchFamily="34" charset="0"/>
                <a:cs typeface="Arial" pitchFamily="34" charset="0"/>
              </a:rPr>
              <a:t> is on assignment from the IBM Corporation to serve as the Director of the </a:t>
            </a:r>
            <a:r>
              <a:rPr kumimoji="0" lang="en-US" sz="900" b="0" i="0" u="none" strike="noStrike" cap="none" normalizeH="0" baseline="0" dirty="0" smtClean="0">
                <a:ln>
                  <a:noFill/>
                </a:ln>
                <a:effectLst/>
                <a:latin typeface="Arial" pitchFamily="34" charset="0"/>
                <a:ea typeface="Calibri" pitchFamily="34" charset="0"/>
                <a:cs typeface="Arial" pitchFamily="34" charset="0"/>
              </a:rPr>
              <a:t>Nanoelectronics</a:t>
            </a:r>
            <a:r>
              <a:rPr kumimoji="0" lang="en-US" sz="900" b="0" i="0" u="none" strike="noStrike" cap="none" normalizeH="0" baseline="0" dirty="0" smtClean="0">
                <a:ln>
                  <a:noFill/>
                </a:ln>
                <a:effectLst/>
                <a:latin typeface="Arial" pitchFamily="34" charset="0"/>
                <a:ea typeface="Calibri" pitchFamily="34" charset="0"/>
                <a:cs typeface="Arial" pitchFamily="34" charset="0"/>
              </a:rPr>
              <a:t> Research Initiative (NRI), a subsidiary of the Semiconductor Research Corporation (SRC). The NRI supports university-based research on future </a:t>
            </a:r>
            <a:r>
              <a:rPr kumimoji="0" lang="en-US" sz="900" b="0" i="0" u="none" strike="noStrike" cap="none" normalizeH="0" baseline="0" dirty="0" smtClean="0">
                <a:ln>
                  <a:noFill/>
                </a:ln>
                <a:effectLst/>
                <a:latin typeface="Arial" pitchFamily="34" charset="0"/>
                <a:ea typeface="Calibri" pitchFamily="34" charset="0"/>
                <a:cs typeface="Arial" pitchFamily="34" charset="0"/>
              </a:rPr>
              <a:t>nanoscale</a:t>
            </a:r>
            <a:r>
              <a:rPr kumimoji="0" lang="en-US" sz="900" b="0" i="0" u="none" strike="noStrike" cap="none" normalizeH="0" baseline="0" dirty="0" smtClean="0">
                <a:ln>
                  <a:noFill/>
                </a:ln>
                <a:effectLst/>
                <a:latin typeface="Arial" pitchFamily="34" charset="0"/>
                <a:ea typeface="Calibri" pitchFamily="34" charset="0"/>
                <a:cs typeface="Arial" pitchFamily="34" charset="0"/>
              </a:rPr>
              <a:t> logic devices to replace the CMOS transistor in the 2020 timeframe.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dirty="0" smtClean="0">
                <a:ln>
                  <a:noFill/>
                </a:ln>
                <a:effectLst/>
                <a:latin typeface="Arial" pitchFamily="34" charset="0"/>
                <a:ea typeface="Calibri" pitchFamily="34" charset="0"/>
                <a:cs typeface="Arial" pitchFamily="34" charset="0"/>
              </a:rPr>
              <a:t>Dr. </a:t>
            </a:r>
            <a:r>
              <a:rPr kumimoji="0" lang="en-US" sz="900" b="0" i="0" u="none" strike="noStrike" cap="none" normalizeH="0" baseline="0" dirty="0" smtClean="0">
                <a:ln>
                  <a:noFill/>
                </a:ln>
                <a:effectLst/>
                <a:latin typeface="Arial" pitchFamily="34" charset="0"/>
                <a:ea typeface="Calibri" pitchFamily="34" charset="0"/>
                <a:cs typeface="Arial" pitchFamily="34" charset="0"/>
              </a:rPr>
              <a:t>Welser</a:t>
            </a:r>
            <a:r>
              <a:rPr kumimoji="0" lang="en-US" sz="900" b="0" i="0" u="none" strike="noStrike" cap="none" normalizeH="0" baseline="0" dirty="0" smtClean="0">
                <a:ln>
                  <a:noFill/>
                </a:ln>
                <a:effectLst/>
                <a:latin typeface="Arial" pitchFamily="34" charset="0"/>
                <a:ea typeface="Calibri" pitchFamily="34" charset="0"/>
                <a:cs typeface="Arial" pitchFamily="34" charset="0"/>
              </a:rPr>
              <a:t> received his PhD in Electrical Engineering from Stanford University in 1995, and joined IBM's Research Division at the T.J. Watson Research Center.  He has worked on a variety of novel devices, including </a:t>
            </a:r>
            <a:r>
              <a:rPr kumimoji="0" lang="en-US" sz="900" b="0" i="0" u="none" strike="noStrike" cap="none" normalizeH="0" baseline="0" dirty="0" smtClean="0">
                <a:ln>
                  <a:noFill/>
                </a:ln>
                <a:effectLst/>
                <a:latin typeface="Arial" pitchFamily="34" charset="0"/>
                <a:ea typeface="Calibri" pitchFamily="34" charset="0"/>
                <a:cs typeface="Arial" pitchFamily="34" charset="0"/>
              </a:rPr>
              <a:t>nano</a:t>
            </a:r>
            <a:r>
              <a:rPr kumimoji="0" lang="en-US" sz="900" b="0" i="0" u="none" strike="noStrike" cap="none" normalizeH="0" baseline="0" dirty="0" smtClean="0">
                <a:ln>
                  <a:noFill/>
                </a:ln>
                <a:effectLst/>
                <a:latin typeface="Arial" pitchFamily="34" charset="0"/>
                <a:ea typeface="Calibri" pitchFamily="34" charset="0"/>
                <a:cs typeface="Arial" pitchFamily="34" charset="0"/>
              </a:rPr>
              <a:t>-crystal and quantum-dot memories, vertical-FET DRAM, and Si-based optical detectors, and eventually took over managing the Novel Silicon Device group.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smtClean="0">
              <a:ln>
                <a:noFill/>
              </a:ln>
              <a:effectLst/>
              <a:latin typeface="Times New Roman"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900" b="0" i="0" u="none" strike="noStrike" cap="none" normalizeH="0" baseline="0" dirty="0" smtClean="0">
                <a:ln>
                  <a:noFill/>
                </a:ln>
                <a:effectLst/>
                <a:latin typeface="Arial" pitchFamily="34" charset="0"/>
                <a:ea typeface="Calibri" pitchFamily="34" charset="0"/>
                <a:cs typeface="Arial" pitchFamily="34" charset="0"/>
              </a:rPr>
              <a:t>In 2000, Jeff took an assignment in Technology group headquarters, and then joined the Microelectronics division in 2001, as project manager for the high-performance CMOS device design groups. In May 2003, he was named Director of high-performance SOI and BEOL technology development, in addition to his continuing work as the IBM Management Committee Member for the Sony, Toshiba, and AMD development alliances. In late 2003, Jeff returned to the Research division as the Director of Next Generation Technology Components. He worked on the Next Generation Computing project, looking at technology, hardware, and software components for systems in the 2008-2012 timeframe. In mid-2006, Jeff took on his current role for NRI, and is now based at the IBM </a:t>
            </a:r>
            <a:r>
              <a:rPr kumimoji="0" lang="en-US" sz="900" b="0" i="0" u="none" strike="noStrike" cap="none" normalizeH="0" baseline="0" dirty="0" smtClean="0">
                <a:ln>
                  <a:noFill/>
                </a:ln>
                <a:effectLst/>
                <a:latin typeface="Arial" pitchFamily="34" charset="0"/>
                <a:ea typeface="Calibri" pitchFamily="34" charset="0"/>
                <a:cs typeface="Arial" pitchFamily="34" charset="0"/>
              </a:rPr>
              <a:t>Almaden</a:t>
            </a:r>
            <a:r>
              <a:rPr kumimoji="0" lang="en-US" sz="900" b="0" i="0" u="none" strike="noStrike" cap="none" normalizeH="0" baseline="0" dirty="0" smtClean="0">
                <a:ln>
                  <a:noFill/>
                </a:ln>
                <a:effectLst/>
                <a:latin typeface="Arial" pitchFamily="34" charset="0"/>
                <a:ea typeface="Calibri" pitchFamily="34" charset="0"/>
                <a:cs typeface="Arial" pitchFamily="34" charset="0"/>
              </a:rPr>
              <a:t> Research Center in San Jose, CA. </a:t>
            </a:r>
            <a:endParaRPr kumimoji="0" lang="en-US" sz="1800" b="0" i="0" u="none" strike="noStrike" cap="none" normalizeH="0" baseline="0" dirty="0" smtClean="0">
              <a:ln>
                <a:noFill/>
              </a:ln>
              <a:effectLst/>
              <a:latin typeface="Arial" pitchFamily="34" charset="0"/>
            </a:endParaRPr>
          </a:p>
        </p:txBody>
      </p:sp>
    </p:spTree>
  </p:cSld>
  <p:clrMapOvr>
    <a:masterClrMapping/>
  </p:clrMapOvr>
  <p:transition spd="slow"/>
</p:sld>
</file>

<file path=ppt/theme/theme1.xml><?xml version="1.0" encoding="utf-8"?>
<a:theme xmlns:a="http://schemas.openxmlformats.org/drawingml/2006/main" name="DP PowerPoint template">
  <a:themeElements>
    <a:clrScheme name="DP PowerPoin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P PowerPoint template">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1" i="0" u="none" strike="noStrike" cap="none" normalizeH="0" baseline="0" smtClean="0">
            <a:ln>
              <a:noFill/>
            </a:ln>
            <a:solidFill>
              <a:schemeClr val="tx1"/>
            </a:solidFill>
            <a:effectLst/>
            <a:latin typeface="Arial" charset="0"/>
          </a:defRPr>
        </a:defPPr>
      </a:lstStyle>
    </a:lnDef>
  </a:objectDefaults>
  <a:extraClrSchemeLst>
    <a:extraClrScheme>
      <a:clrScheme name="DP PowerPoint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P PowerPoint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P PowerPoint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P PowerPoint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P PowerPoint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P PowerPoint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P PowerPoint templat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P PowerPoint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P PowerPoint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P PowerPoint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P PowerPoint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P PowerPoint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DP PowerPoint template</Template>
  <TotalTime>2690</TotalTime>
  <Words>295</Words>
  <Application>Microsoft Office PowerPoint</Application>
  <PresentationFormat>On-screen Show (4:3)</PresentationFormat>
  <Paragraphs>21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DP PowerPoint template</vt:lpstr>
      <vt:lpstr>“Nanoelectronics Challenges for the Next Decade”</vt:lpstr>
    </vt:vector>
  </TitlesOfParts>
  <Company>Purdue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VPR</dc:creator>
  <dc:description>GE Presentation of 2-20-04_x000d_
Science 111 Presentation of 3-8-04</dc:description>
  <cp:lastModifiedBy>cream</cp:lastModifiedBy>
  <cp:revision>125</cp:revision>
  <cp:lastPrinted>2008-01-15T16:19:02Z</cp:lastPrinted>
  <dcterms:created xsi:type="dcterms:W3CDTF">2006-05-18T19:52:46Z</dcterms:created>
  <dcterms:modified xsi:type="dcterms:W3CDTF">2011-03-09T14:34:02Z</dcterms:modified>
</cp:coreProperties>
</file>