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8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0" d="100"/>
          <a:sy n="80" d="100"/>
        </p:scale>
        <p:origin x="28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D25CF14-7324-4F91-A237-4493F02E9C14}" type="datetimeFigureOut">
              <a:rPr lang="en-US" smtClean="0"/>
              <a:t>10/8/2021</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DF5E44F-24F1-41CD-B269-F526C8B325FA}" type="slidenum">
              <a:rPr lang="en-US" smtClean="0"/>
              <a:t>‹#›</a:t>
            </a:fld>
            <a:endParaRPr lang="en-US"/>
          </a:p>
        </p:txBody>
      </p:sp>
    </p:spTree>
    <p:extLst>
      <p:ext uri="{BB962C8B-B14F-4D97-AF65-F5344CB8AC3E}">
        <p14:creationId xmlns:p14="http://schemas.microsoft.com/office/powerpoint/2010/main" val="2022368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F5E44F-24F1-41CD-B269-F526C8B325FA}" type="slidenum">
              <a:rPr lang="en-US" smtClean="0"/>
              <a:t>1</a:t>
            </a:fld>
            <a:endParaRPr lang="en-US"/>
          </a:p>
        </p:txBody>
      </p:sp>
    </p:spTree>
    <p:extLst>
      <p:ext uri="{BB962C8B-B14F-4D97-AF65-F5344CB8AC3E}">
        <p14:creationId xmlns:p14="http://schemas.microsoft.com/office/powerpoint/2010/main" val="345461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338456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56079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2648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837527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585C4-7163-4EA7-BF59-06A7F54A6EC4}"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62334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6585C4-7163-4EA7-BF59-06A7F54A6EC4}"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86405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6585C4-7163-4EA7-BF59-06A7F54A6EC4}" type="datetimeFigureOut">
              <a:rPr lang="en-US" smtClean="0"/>
              <a:t>10/8/2021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57896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6585C4-7163-4EA7-BF59-06A7F54A6EC4}" type="datetimeFigureOut">
              <a:rPr lang="en-US" smtClean="0"/>
              <a:t>10/8/2021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503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585C4-7163-4EA7-BF59-06A7F54A6EC4}" type="datetimeFigureOut">
              <a:rPr lang="en-US" smtClean="0"/>
              <a:t>10/8/2021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403226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9142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77560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6585C4-7163-4EA7-BF59-06A7F54A6EC4}" type="datetimeFigureOut">
              <a:rPr lang="en-US" smtClean="0"/>
              <a:t>10/8/2021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A3CA618-6E0E-4DD2-839F-8250C8C3A578}" type="slidenum">
              <a:rPr lang="en-US" smtClean="0"/>
              <a:t>‹#›</a:t>
            </a:fld>
            <a:endParaRPr lang="en-US"/>
          </a:p>
        </p:txBody>
      </p:sp>
    </p:spTree>
    <p:extLst>
      <p:ext uri="{BB962C8B-B14F-4D97-AF65-F5344CB8AC3E}">
        <p14:creationId xmlns:p14="http://schemas.microsoft.com/office/powerpoint/2010/main" val="390961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purdue-edu.zoom.us/j/98695180597"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2981" t="45500" r="1223" b="9774"/>
          <a:stretch/>
        </p:blipFill>
        <p:spPr>
          <a:xfrm>
            <a:off x="0" y="595765"/>
            <a:ext cx="7772400" cy="2584939"/>
          </a:xfrm>
          <a:prstGeom prst="rect">
            <a:avLst/>
          </a:prstGeom>
        </p:spPr>
      </p:pic>
      <p:sp>
        <p:nvSpPr>
          <p:cNvPr id="19" name="Rectangle 18"/>
          <p:cNvSpPr/>
          <p:nvPr/>
        </p:nvSpPr>
        <p:spPr>
          <a:xfrm>
            <a:off x="0" y="3102155"/>
            <a:ext cx="7772400" cy="359272"/>
          </a:xfrm>
          <a:prstGeom prst="rect">
            <a:avLst/>
          </a:prstGeom>
          <a:solidFill>
            <a:srgbClr val="B181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9118294"/>
            <a:ext cx="7765820" cy="7242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31307" y="9272481"/>
            <a:ext cx="2109787" cy="493543"/>
          </a:xfrm>
          <a:prstGeom prst="rect">
            <a:avLst/>
          </a:prstGeom>
        </p:spPr>
      </p:pic>
      <p:sp>
        <p:nvSpPr>
          <p:cNvPr id="8" name="Rectangle 7"/>
          <p:cNvSpPr/>
          <p:nvPr/>
        </p:nvSpPr>
        <p:spPr>
          <a:xfrm>
            <a:off x="0" y="240763"/>
            <a:ext cx="7772400" cy="613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76572" y="4668580"/>
            <a:ext cx="6309360" cy="861774"/>
          </a:xfrm>
          <a:prstGeom prst="rect">
            <a:avLst/>
          </a:prstGeom>
          <a:noFill/>
          <a:ln>
            <a:noFill/>
          </a:ln>
        </p:spPr>
        <p:txBody>
          <a:bodyPr wrap="square" rtlCol="0">
            <a:spAutoFit/>
          </a:bodyPr>
          <a:lstStyle/>
          <a:p>
            <a:pPr algn="ctr"/>
            <a:r>
              <a:rPr lang="en-US" sz="1600" dirty="0">
                <a:latin typeface="Arial" panose="020B0604020202020204" pitchFamily="34" charset="0"/>
                <a:cs typeface="Arial" panose="020B0604020202020204" pitchFamily="34" charset="0"/>
              </a:rPr>
              <a:t>Thursday, October 14</a:t>
            </a:r>
            <a:r>
              <a:rPr lang="en-US" sz="1600" baseline="30000" dirty="0">
                <a:latin typeface="Arial" panose="020B0604020202020204" pitchFamily="34" charset="0"/>
                <a:cs typeface="Arial" panose="020B0604020202020204" pitchFamily="34" charset="0"/>
              </a:rPr>
              <a:t>th</a:t>
            </a:r>
            <a:r>
              <a:rPr lang="en-US" sz="1600" dirty="0">
                <a:latin typeface="Arial" panose="020B0604020202020204" pitchFamily="34" charset="0"/>
                <a:cs typeface="Arial" panose="020B0604020202020204" pitchFamily="34" charset="0"/>
              </a:rPr>
              <a:t>, 2021</a:t>
            </a:r>
          </a:p>
          <a:p>
            <a:pPr algn="ctr"/>
            <a:r>
              <a:rPr lang="en-US" sz="1600" dirty="0">
                <a:latin typeface="Arial" panose="020B0604020202020204" pitchFamily="34" charset="0"/>
                <a:cs typeface="Arial" panose="020B0604020202020204" pitchFamily="34" charset="0"/>
              </a:rPr>
              <a:t>12:00pm – 1:00pm, Zoom</a:t>
            </a:r>
          </a:p>
          <a:p>
            <a:pPr algn="ctr"/>
            <a:r>
              <a:rPr lang="en-US" u="sng" dirty="0">
                <a:hlinkClick r:id="rId5"/>
              </a:rPr>
              <a:t>https://purdue-edu.zoom.us/j/98695180597</a:t>
            </a:r>
            <a:endParaRPr lang="en-US" sz="1600" dirty="0">
              <a:latin typeface="Arial" panose="020B0604020202020204" pitchFamily="34" charset="0"/>
              <a:cs typeface="Arial" panose="020B0604020202020204" pitchFamily="34" charset="0"/>
            </a:endParaRPr>
          </a:p>
        </p:txBody>
      </p:sp>
      <p:sp>
        <p:nvSpPr>
          <p:cNvPr id="16" name="TextBox 15"/>
          <p:cNvSpPr txBox="1"/>
          <p:nvPr/>
        </p:nvSpPr>
        <p:spPr>
          <a:xfrm>
            <a:off x="83526" y="5498951"/>
            <a:ext cx="7598767" cy="4031873"/>
          </a:xfrm>
          <a:prstGeom prst="rect">
            <a:avLst/>
          </a:prstGeom>
          <a:noFill/>
        </p:spPr>
        <p:txBody>
          <a:bodyPr wrap="square" rtlCol="0">
            <a:spAutoFit/>
          </a:bodyPr>
          <a:lstStyle/>
          <a:p>
            <a:pPr algn="ctr"/>
            <a:r>
              <a:rPr lang="en-US" b="1" dirty="0"/>
              <a:t>Engineer and Manufacture Off-the-Shelf CAR-NK Cells for Targeted Cancer Immunotherapy</a:t>
            </a:r>
            <a:endParaRPr lang="en-US" dirty="0"/>
          </a:p>
          <a:p>
            <a:r>
              <a:rPr lang="en-US" sz="900" b="1" dirty="0"/>
              <a:t>Abstract: </a:t>
            </a:r>
            <a:r>
              <a:rPr lang="en-US" sz="1000" dirty="0"/>
              <a:t>Cancer is a major threat for humans worldwide, with over 18 million new cases and 9.6 million cancer-related deaths in 2018. Although most common cancer treatments include surgery, chemotherapy, and radiotherapy, unsatisfactory cure rates require new therapeutic approaches, particularly for refractory cancers. Adoptive cellular immunotherapies have employed several types of immune cells, including T lymphocytes and natural killer (NK) cells. NK cells are attractive because of their unique innate capability to elicit tumoricidal responses without the need for antigen presentation or prior sensitization. Unlike T cells, allogeneic NK cell transplantation does not cause graft-versus-host disease (GVHD), rendering it as a promising universal immunotherapeutic. Despite the significant potential of NK cell therapy, current clinical practices are limited by the need of large numbers of healthy NK cells, lack of </a:t>
            </a:r>
            <a:r>
              <a:rPr lang="en-US" sz="1000" i="1" dirty="0"/>
              <a:t>in vivo</a:t>
            </a:r>
            <a:r>
              <a:rPr lang="en-US" sz="1000" dirty="0"/>
              <a:t> persistence, and a burdensome manufacturing strategy that requires donor cell extraction, modulation, expansion, and re-introduction per each patient. The ability to generate universally </a:t>
            </a:r>
            <a:r>
              <a:rPr lang="en-US" sz="1000" dirty="0" err="1"/>
              <a:t>histocompatible</a:t>
            </a:r>
            <a:r>
              <a:rPr lang="en-US" sz="1000" dirty="0"/>
              <a:t> and genetically-enhanced NK cells from continuously renewable human pluripotent stem cell (</a:t>
            </a:r>
            <a:r>
              <a:rPr lang="en-US" sz="1000" dirty="0" err="1"/>
              <a:t>hPSC</a:t>
            </a:r>
            <a:r>
              <a:rPr lang="en-US" sz="1000" dirty="0"/>
              <a:t>) lines offers the potential to develop a true off-the-shelf cellular immunotherapy. The major focus of my current research is to engineer human pluripotent stem cells (</a:t>
            </a:r>
            <a:r>
              <a:rPr lang="en-US" sz="1000" dirty="0" err="1"/>
              <a:t>hPSCs</a:t>
            </a:r>
            <a:r>
              <a:rPr lang="en-US" sz="1000" dirty="0"/>
              <a:t>) for targeted cell and cancer therapies. In this talk, I will focus on our recent development of a chemically-defined platform for producing definitive hematopoietic stem and progenitor cells (HSPCs) and immune natural killer (NK) cells. In addition, we also genetically engineered </a:t>
            </a:r>
            <a:r>
              <a:rPr lang="en-US" sz="1000" dirty="0" err="1"/>
              <a:t>hPSCs</a:t>
            </a:r>
            <a:r>
              <a:rPr lang="en-US" sz="1000" dirty="0"/>
              <a:t> with brain tumor-targeted chimeric antigen receptors (CARs) as well as a universal FITC CAR and differentiated them into off-the-shelf CAR-NK cells for targeted immunotherapy. By reducing the complexity of hematopoietic induction, our approach will offer enhanced understanding of human embryonic hematopoiesis and expedite the manufacturing of </a:t>
            </a:r>
            <a:r>
              <a:rPr lang="en-US" sz="1000" dirty="0" err="1"/>
              <a:t>hPSC</a:t>
            </a:r>
            <a:r>
              <a:rPr lang="en-US" sz="1000" dirty="0"/>
              <a:t>-derived off-the-shelf CAR-NK and -T cells for targeted immunotherapy</a:t>
            </a:r>
            <a:r>
              <a:rPr lang="en-US" sz="900" dirty="0"/>
              <a:t>.</a:t>
            </a:r>
            <a:endParaRPr lang="en-US" sz="1000" dirty="0"/>
          </a:p>
          <a:p>
            <a:r>
              <a:rPr lang="en-US" sz="1000" b="1" dirty="0"/>
              <a:t>Bio: </a:t>
            </a:r>
            <a:r>
              <a:rPr lang="en-US" sz="1000" dirty="0"/>
              <a:t>Dr. Bao is currently an assistant professor at the Davidson School of Chemical Engineering and a member of Purdue Center for Cancer Research. His research program at Purdue focuses on stem cell bioengineering and </a:t>
            </a:r>
            <a:r>
              <a:rPr lang="en-US" sz="1000" dirty="0" err="1"/>
              <a:t>immunoengineering</a:t>
            </a:r>
            <a:r>
              <a:rPr lang="en-US" sz="1000" dirty="0"/>
              <a:t>. Dr. Bao earned his B.S. degree from Tsinghua University in 2011 and his Ph.D. from University of Wisconsin-Madison in 2016. Prior to Purdue, Dr. Bao was a post-doc fellow at the University of California-Berkeley (2016 to 2018). </a:t>
            </a:r>
          </a:p>
          <a:p>
            <a:pPr algn="just"/>
            <a:endParaRPr lang="en-US" sz="1000" dirty="0"/>
          </a:p>
        </p:txBody>
      </p:sp>
      <p:sp>
        <p:nvSpPr>
          <p:cNvPr id="2" name="TextBox 1"/>
          <p:cNvSpPr txBox="1"/>
          <p:nvPr/>
        </p:nvSpPr>
        <p:spPr>
          <a:xfrm>
            <a:off x="83527" y="3115040"/>
            <a:ext cx="7598766" cy="338554"/>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Birck Nanotechnology Center</a:t>
            </a:r>
          </a:p>
        </p:txBody>
      </p:sp>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6855" y="333267"/>
            <a:ext cx="1378691" cy="411769"/>
          </a:xfrm>
          <a:prstGeom prst="rect">
            <a:avLst/>
          </a:prstGeom>
        </p:spPr>
      </p:pic>
      <p:sp>
        <p:nvSpPr>
          <p:cNvPr id="9" name="TextBox 8"/>
          <p:cNvSpPr txBox="1"/>
          <p:nvPr/>
        </p:nvSpPr>
        <p:spPr>
          <a:xfrm>
            <a:off x="83526" y="3474312"/>
            <a:ext cx="7695453" cy="1231106"/>
          </a:xfrm>
          <a:prstGeom prst="rect">
            <a:avLst/>
          </a:prstGeom>
          <a:noFill/>
        </p:spPr>
        <p:txBody>
          <a:bodyPr wrap="square" rtlCol="0">
            <a:spAutoFit/>
          </a:bodyPr>
          <a:lstStyle/>
          <a:p>
            <a:pPr algn="ctr"/>
            <a:r>
              <a:rPr lang="en-US" sz="2000" b="1" dirty="0">
                <a:latin typeface="Minion Pro Cond" panose="02040706060306020203" pitchFamily="18" charset="0"/>
              </a:rPr>
              <a:t>Faculty Seminar Series</a:t>
            </a:r>
          </a:p>
          <a:p>
            <a:pPr algn="ctr"/>
            <a:r>
              <a:rPr lang="en-US" dirty="0"/>
              <a:t>Xiaoping Bao, Ph.D.</a:t>
            </a:r>
          </a:p>
          <a:p>
            <a:pPr algn="ctr"/>
            <a:r>
              <a:rPr lang="en-US" dirty="0"/>
              <a:t>Davidson School of Chemical Engineering, </a:t>
            </a:r>
          </a:p>
          <a:p>
            <a:pPr algn="ctr"/>
            <a:r>
              <a:rPr lang="en-US" dirty="0"/>
              <a:t> Purdue Center for Cancer Research</a:t>
            </a:r>
          </a:p>
        </p:txBody>
      </p:sp>
      <p:pic>
        <p:nvPicPr>
          <p:cNvPr id="13" name="Picture 12">
            <a:extLst>
              <a:ext uri="{FF2B5EF4-FFF2-40B4-BE49-F238E27FC236}">
                <a16:creationId xmlns:a16="http://schemas.microsoft.com/office/drawing/2014/main" id="{A76914A5-A932-411C-AB59-C363B140AC15}"/>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581" y="3525722"/>
            <a:ext cx="1389777" cy="1954192"/>
          </a:xfrm>
          <a:prstGeom prst="rect">
            <a:avLst/>
          </a:prstGeom>
        </p:spPr>
      </p:pic>
    </p:spTree>
    <p:extLst>
      <p:ext uri="{BB962C8B-B14F-4D97-AF65-F5344CB8AC3E}">
        <p14:creationId xmlns:p14="http://schemas.microsoft.com/office/powerpoint/2010/main" val="16282630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289</TotalTime>
  <Words>480</Words>
  <Application>Microsoft Office PowerPoint</Application>
  <PresentationFormat>Custom</PresentationFormat>
  <Paragraphs>12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Minion Pro Cond</vt:lpstr>
      <vt:lpstr>Office Theme</vt:lpstr>
      <vt:lpstr>PowerPoint Presentation</vt:lpstr>
    </vt:vector>
  </TitlesOfParts>
  <Company>Engineering Computer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Sarah E</dc:creator>
  <cp:lastModifiedBy>Black, Nancy Lee</cp:lastModifiedBy>
  <cp:revision>42</cp:revision>
  <cp:lastPrinted>2021-10-08T12:16:42Z</cp:lastPrinted>
  <dcterms:created xsi:type="dcterms:W3CDTF">2017-10-20T15:32:02Z</dcterms:created>
  <dcterms:modified xsi:type="dcterms:W3CDTF">2021-10-08T12:17:33Z</dcterms:modified>
</cp:coreProperties>
</file>