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2"/>
  </p:sldMasterIdLst>
  <p:notesMasterIdLst>
    <p:notesMasterId r:id="rId20"/>
  </p:notesMasterIdLst>
  <p:handoutMasterIdLst>
    <p:handoutMasterId r:id="rId21"/>
  </p:handoutMasterIdLst>
  <p:sldIdLst>
    <p:sldId id="256" r:id="rId3"/>
    <p:sldId id="285" r:id="rId4"/>
    <p:sldId id="287" r:id="rId5"/>
    <p:sldId id="282" r:id="rId6"/>
    <p:sldId id="286" r:id="rId7"/>
    <p:sldId id="288" r:id="rId8"/>
    <p:sldId id="289" r:id="rId9"/>
    <p:sldId id="283" r:id="rId10"/>
    <p:sldId id="294" r:id="rId11"/>
    <p:sldId id="293" r:id="rId12"/>
    <p:sldId id="292" r:id="rId13"/>
    <p:sldId id="291" r:id="rId14"/>
    <p:sldId id="290" r:id="rId15"/>
    <p:sldId id="258" r:id="rId16"/>
    <p:sldId id="295" r:id="rId17"/>
    <p:sldId id="296" r:id="rId18"/>
    <p:sldId id="279" r:id="rId19"/>
  </p:sldIdLst>
  <p:sldSz cx="9144000" cy="6858000" type="screen4x3"/>
  <p:notesSz cx="7010400" cy="9296400"/>
  <p:embeddedFontLst>
    <p:embeddedFont>
      <p:font typeface="Calibri" pitchFamily="34" charset="0"/>
      <p:regular r:id="rId22"/>
      <p:bold r:id="rId23"/>
      <p:italic r:id="rId24"/>
      <p:boldItalic r:id="rId25"/>
    </p:embeddedFont>
    <p:embeddedFont>
      <p:font typeface="Segoe UI" pitchFamily="34" charset="0"/>
      <p:regular r:id="rId26"/>
      <p:bold r:id="rId27"/>
      <p:italic r:id="rId28"/>
      <p:boldItalic r:id="rId29"/>
    </p:embeddedFont>
    <p:embeddedFont>
      <p:font typeface="Wingdings 2" pitchFamily="18" charset="2"/>
      <p:regular r:id="rId30"/>
    </p:embeddedFont>
    <p:embeddedFont>
      <p:font typeface="Perpetua" pitchFamily="18" charset="0"/>
      <p:regular r:id="rId31"/>
      <p:bold r:id="rId32"/>
      <p:italic r:id="rId33"/>
      <p:boldItalic r:id="rId34"/>
    </p:embeddedFont>
    <p:embeddedFont>
      <p:font typeface="Cambria" pitchFamily="18"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50" autoAdjust="0"/>
  </p:normalViewPr>
  <p:slideViewPr>
    <p:cSldViewPr>
      <p:cViewPr varScale="1">
        <p:scale>
          <a:sx n="54" d="100"/>
          <a:sy n="54" d="100"/>
        </p:scale>
        <p:origin x="-816" y="-96"/>
      </p:cViewPr>
      <p:guideLst>
        <p:guide orient="horz" pos="2160"/>
        <p:guide pos="2880"/>
      </p:guideLst>
    </p:cSldViewPr>
  </p:slideViewPr>
  <p:outlineViewPr>
    <p:cViewPr>
      <p:scale>
        <a:sx n="33" d="100"/>
        <a:sy n="33" d="100"/>
      </p:scale>
      <p:origin x="0" y="762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1" d="100"/>
          <a:sy n="101" d="100"/>
        </p:scale>
        <p:origin x="-2532" y="-10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handoutMaster" Target="handoutMasters/handoutMaster1.xml"/><Relationship Id="rId34" Type="http://schemas.openxmlformats.org/officeDocument/2006/relationships/font" Target="fonts/font13.fntdata"/><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8.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288B8DF-24AD-4F40-BBFC-89725AEAF415}" type="datetimeFigureOut">
              <a:rPr lang="en-US" smtClean="0"/>
              <a:pPr/>
              <a:t>10/2/2012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F2352DE-026B-4B56-8316-D39959E3BD60}" type="slidenum">
              <a:rPr lang="en-US" smtClean="0"/>
              <a:pPr/>
              <a:t>‹#›</a:t>
            </a:fld>
            <a:endParaRPr lang="en-US"/>
          </a:p>
        </p:txBody>
      </p:sp>
    </p:spTree>
    <p:extLst>
      <p:ext uri="{BB962C8B-B14F-4D97-AF65-F5344CB8AC3E}">
        <p14:creationId xmlns:p14="http://schemas.microsoft.com/office/powerpoint/2010/main" xmlns="" val="1973420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CD9D4B4-0EC2-42AE-ABEC-26842DCC58CF}" type="datetimeFigureOut">
              <a:rPr lang="en-US" smtClean="0"/>
              <a:pPr/>
              <a:t>10/2/2012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91105E4-9E70-4B8C-B294-1B0219D99967}" type="slidenum">
              <a:rPr lang="en-US" smtClean="0"/>
              <a:pPr/>
              <a:t>‹#›</a:t>
            </a:fld>
            <a:endParaRPr lang="en-US"/>
          </a:p>
        </p:txBody>
      </p:sp>
    </p:spTree>
    <p:extLst>
      <p:ext uri="{BB962C8B-B14F-4D97-AF65-F5344CB8AC3E}">
        <p14:creationId xmlns:p14="http://schemas.microsoft.com/office/powerpoint/2010/main" xmlns="" val="528019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8600" y="5072401"/>
            <a:ext cx="7772400" cy="860425"/>
          </a:xfrm>
        </p:spPr>
        <p:txBody>
          <a:bodyPr anchor="b" anchorCtr="0"/>
          <a:lstStyle>
            <a:lvl1pPr algn="l">
              <a:defRPr>
                <a:solidFill>
                  <a:schemeClr val="bg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5791200"/>
            <a:ext cx="7753800" cy="1752600"/>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81582BD6-FC20-4557-852B-8433F8572D30}" type="slidenum">
              <a:rPr lang="en-US" smtClean="0"/>
              <a:pPr/>
              <a:t>‹#›</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4000"/>
            <a:ext cx="5334000" cy="4602163"/>
          </a:xfrm>
        </p:spPr>
        <p:txBody>
          <a:bodyPr/>
          <a:lstStyle>
            <a:lvl1pPr>
              <a:defRPr sz="2400"/>
            </a:lvl1pPr>
            <a:lvl2pPr>
              <a:defRPr sz="2000"/>
            </a:lvl2pPr>
            <a:lvl3pPr>
              <a:defRPr sz="20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943600" y="1523999"/>
            <a:ext cx="2855915" cy="4602165"/>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Slide Number Placeholder 11"/>
          <p:cNvSpPr>
            <a:spLocks noGrp="1"/>
          </p:cNvSpPr>
          <p:nvPr>
            <p:ph type="sldNum" sz="quarter" idx="14"/>
          </p:nvPr>
        </p:nvSpPr>
        <p:spPr/>
        <p:txBody>
          <a:bodyPr/>
          <a:lstStyle/>
          <a:p>
            <a:fld id="{81582BD6-FC20-4557-852B-8433F8572D30}" type="slidenum">
              <a:rPr lang="en-US" smtClean="0"/>
              <a:pPr/>
              <a:t>‹#›</a:t>
            </a:fld>
            <a:endParaRPr lang="en-US" dirty="0"/>
          </a:p>
        </p:txBody>
      </p:sp>
      <p:sp>
        <p:nvSpPr>
          <p:cNvPr id="13" name="Footer Placeholder 12"/>
          <p:cNvSpPr>
            <a:spLocks noGrp="1"/>
          </p:cNvSpPr>
          <p:nvPr>
            <p:ph type="ftr" sz="quarter" idx="15"/>
          </p:nvPr>
        </p:nvSpPr>
        <p:spPr/>
        <p:txBody>
          <a:bodyPr/>
          <a:lstStyle/>
          <a:p>
            <a:endParaRPr lang="en-US" dirty="0"/>
          </a:p>
        </p:txBody>
      </p:sp>
      <p:sp>
        <p:nvSpPr>
          <p:cNvPr id="14" name="Title 13"/>
          <p:cNvSpPr>
            <a:spLocks noGrp="1"/>
          </p:cNvSpPr>
          <p:nvPr>
            <p:ph type="title"/>
          </p:nvPr>
        </p:nvSpPr>
        <p:spPr/>
        <p:txBody>
          <a:bodyPr/>
          <a:lstStyle/>
          <a:p>
            <a:r>
              <a:rPr lang="en-US" smtClean="0"/>
              <a:t>Click to edit Master title style</a:t>
            </a:r>
            <a:endParaRPr lang="en-US"/>
          </a:p>
        </p:txBody>
      </p:sp>
      <p:sp>
        <p:nvSpPr>
          <p:cNvPr id="15"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dirty="0"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s contac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1524000"/>
            <a:ext cx="5111750" cy="4602163"/>
          </a:xfrm>
        </p:spPr>
        <p:txBody>
          <a:bodyPr/>
          <a:lstStyle>
            <a:lvl1pPr>
              <a:defRPr sz="2400">
                <a:solidFill>
                  <a:schemeClr val="bg2"/>
                </a:solidFill>
              </a:defRPr>
            </a:lvl1pPr>
            <a:lvl2pPr>
              <a:defRPr sz="2000">
                <a:solidFill>
                  <a:schemeClr val="bg2"/>
                </a:solidFill>
              </a:defRPr>
            </a:lvl2pPr>
            <a:lvl3pPr>
              <a:defRPr sz="2000">
                <a:solidFill>
                  <a:schemeClr val="bg2"/>
                </a:solidFill>
              </a:defRPr>
            </a:lvl3pPr>
            <a:lvl4pPr>
              <a:defRPr sz="1600">
                <a:solidFill>
                  <a:schemeClr val="bg2"/>
                </a:solidFill>
              </a:defRPr>
            </a:lvl4pPr>
            <a:lvl5pPr>
              <a:defRPr sz="1600">
                <a:solidFill>
                  <a:schemeClr val="bg2"/>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600200"/>
            <a:ext cx="3048000" cy="4297363"/>
          </a:xfrm>
        </p:spPr>
        <p:txBody>
          <a:bodyPr/>
          <a:lstStyle>
            <a:lvl1pPr marL="0" indent="0">
              <a:lnSpc>
                <a:spcPts val="1600"/>
              </a:lnSpc>
              <a:buNone/>
              <a:defRPr sz="14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Slide Number Placeholder 11"/>
          <p:cNvSpPr>
            <a:spLocks noGrp="1"/>
          </p:cNvSpPr>
          <p:nvPr>
            <p:ph type="sldNum" sz="quarter" idx="14"/>
          </p:nvPr>
        </p:nvSpPr>
        <p:spPr/>
        <p:txBody>
          <a:bodyPr/>
          <a:lstStyle/>
          <a:p>
            <a:fld id="{81582BD6-FC20-4557-852B-8433F8572D30}" type="slidenum">
              <a:rPr lang="en-US" smtClean="0"/>
              <a:pPr/>
              <a:t>‹#›</a:t>
            </a:fld>
            <a:endParaRPr lang="en-US" dirty="0"/>
          </a:p>
        </p:txBody>
      </p:sp>
      <p:sp>
        <p:nvSpPr>
          <p:cNvPr id="13" name="Footer Placeholder 12"/>
          <p:cNvSpPr>
            <a:spLocks noGrp="1"/>
          </p:cNvSpPr>
          <p:nvPr>
            <p:ph type="ftr" sz="quarter" idx="15"/>
          </p:nvPr>
        </p:nvSpPr>
        <p:spPr/>
        <p:txBody>
          <a:bodyPr/>
          <a:lstStyle/>
          <a:p>
            <a:endParaRPr lang="en-US" dirty="0"/>
          </a:p>
        </p:txBody>
      </p:sp>
      <p:sp>
        <p:nvSpPr>
          <p:cNvPr id="14" name="Title 13"/>
          <p:cNvSpPr>
            <a:spLocks noGrp="1"/>
          </p:cNvSpPr>
          <p:nvPr>
            <p:ph type="title"/>
          </p:nvPr>
        </p:nvSpPr>
        <p:spPr/>
        <p:txBody>
          <a:bodyPr/>
          <a:lstStyle>
            <a:lvl1pPr>
              <a:defRPr>
                <a:solidFill>
                  <a:schemeClr val="bg2"/>
                </a:solidFill>
              </a:defRPr>
            </a:lvl1pPr>
          </a:lstStyle>
          <a:p>
            <a:r>
              <a:rPr lang="en-US" dirty="0" smtClean="0"/>
              <a:t>Click to edit Master title style</a:t>
            </a:r>
            <a:endParaRPr lang="en-US" dirty="0"/>
          </a:p>
        </p:txBody>
      </p:sp>
      <p:sp>
        <p:nvSpPr>
          <p:cNvPr id="15" name="Text Placeholder 10"/>
          <p:cNvSpPr>
            <a:spLocks noGrp="1"/>
          </p:cNvSpPr>
          <p:nvPr>
            <p:ph type="body" sz="quarter" idx="13"/>
          </p:nvPr>
        </p:nvSpPr>
        <p:spPr>
          <a:xfrm>
            <a:off x="533400" y="914400"/>
            <a:ext cx="8251200" cy="457200"/>
          </a:xfrm>
        </p:spPr>
        <p:txBody>
          <a:bodyPr>
            <a:normAutofit/>
          </a:bodyPr>
          <a:lstStyle>
            <a:lvl1pPr>
              <a:buFontTx/>
              <a:buNone/>
              <a:defRPr sz="2400">
                <a:solidFill>
                  <a:schemeClr val="bg2"/>
                </a:solidFill>
              </a:defRPr>
            </a:lvl1pPr>
          </a:lstStyle>
          <a:p>
            <a:pPr lvl="0"/>
            <a:r>
              <a:rPr lang="en-US" dirty="0"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 y="5194800"/>
            <a:ext cx="3962400" cy="338139"/>
          </a:xfrm>
        </p:spPr>
        <p:txBody>
          <a:bodyPr anchor="b"/>
          <a:lstStyle>
            <a:lvl1pPr algn="l">
              <a:defRPr sz="1800" b="1">
                <a:solidFill>
                  <a:schemeClr val="tx2"/>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0" y="304800"/>
            <a:ext cx="9144000" cy="4724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76200" y="5499601"/>
            <a:ext cx="3962400" cy="804863"/>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Slide Number Placeholder 7"/>
          <p:cNvSpPr>
            <a:spLocks noGrp="1"/>
          </p:cNvSpPr>
          <p:nvPr>
            <p:ph type="sldNum" sz="quarter" idx="10"/>
          </p:nvPr>
        </p:nvSpPr>
        <p:spPr/>
        <p:txBody>
          <a:bodyPr/>
          <a:lstStyle/>
          <a:p>
            <a:fld id="{81582BD6-FC20-4557-852B-8433F8572D30}" type="slidenum">
              <a:rPr lang="en-US" smtClean="0"/>
              <a:pPr/>
              <a:t>‹#›</a:t>
            </a:fld>
            <a:endParaRPr lang="en-US" dirty="0"/>
          </a:p>
        </p:txBody>
      </p:sp>
      <p:sp>
        <p:nvSpPr>
          <p:cNvPr id="9" name="Footer Placeholder 8"/>
          <p:cNvSpPr>
            <a:spLocks noGrp="1"/>
          </p:cNvSpPr>
          <p:nvPr>
            <p:ph type="ftr" sz="quarter" idx="11"/>
          </p:nvPr>
        </p:nvSpPr>
        <p:spPr/>
        <p:txBody>
          <a:body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8" name="Content Placeholder 2"/>
          <p:cNvSpPr>
            <a:spLocks noGrp="1"/>
          </p:cNvSpPr>
          <p:nvPr>
            <p:ph idx="1"/>
          </p:nvPr>
        </p:nvSpPr>
        <p:spPr>
          <a:xfrm>
            <a:off x="533400" y="1447801"/>
            <a:ext cx="8305800" cy="4678364"/>
          </a:xfrm>
        </p:spPr>
        <p:txBody>
          <a:bodyPr/>
          <a:lstStyle>
            <a:lvl1pPr marL="173038" indent="-173038">
              <a:lnSpc>
                <a:spcPct val="100000"/>
              </a:lnSpc>
              <a:spcBef>
                <a:spcPts val="1800"/>
              </a:spcBef>
              <a:buFont typeface="Arial" pitchFamily="34" charset="0"/>
              <a:buChar char="•"/>
              <a:defRPr sz="3200" b="0"/>
            </a:lvl1pPr>
            <a:lvl2pPr marL="684213" indent="-227013">
              <a:lnSpc>
                <a:spcPct val="100000"/>
              </a:lnSpc>
              <a:spcBef>
                <a:spcPts val="1200"/>
              </a:spcBef>
              <a:defRPr sz="2800"/>
            </a:lvl2pPr>
            <a:lvl3pPr marL="1087438" indent="-173038">
              <a:lnSpc>
                <a:spcPct val="100000"/>
              </a:lnSpc>
              <a:spcBef>
                <a:spcPts val="600"/>
              </a:spcBef>
              <a:defRPr sz="2400"/>
            </a:lvl3pPr>
            <a:lvl4pPr marL="1541463" indent="-169863">
              <a:lnSpc>
                <a:spcPts val="2600"/>
              </a:lnSpc>
              <a:defRPr sz="2000"/>
            </a:lvl4pPr>
            <a:lvl5pPr marL="2001838" indent="-173038">
              <a:lnSpc>
                <a:spcPts val="2600"/>
              </a:lnSpc>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dirty="0"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Text Placeholder 8"/>
          <p:cNvSpPr>
            <a:spLocks noGrp="1"/>
          </p:cNvSpPr>
          <p:nvPr>
            <p:ph type="body" sz="quarter" idx="15"/>
          </p:nvPr>
        </p:nvSpPr>
        <p:spPr>
          <a:xfrm>
            <a:off x="2438400" y="3054000"/>
            <a:ext cx="6324600" cy="838200"/>
          </a:xfrm>
        </p:spPr>
        <p:txBody>
          <a:bodyPr>
            <a:normAutofit/>
          </a:bodyPr>
          <a:lstStyle>
            <a:lvl1pPr marL="57150" indent="0">
              <a:buFontTx/>
              <a:buNone/>
              <a:defRPr sz="1800" baseline="0"/>
            </a:lvl1pPr>
          </a:lstStyle>
          <a:p>
            <a:pPr lvl="0"/>
            <a:r>
              <a:rPr lang="en-US" dirty="0"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
        <p:nvSpPr>
          <p:cNvPr id="8"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dirty="0" smtClean="0"/>
              <a:t>Click to edit Master text styles</a:t>
            </a:r>
          </a:p>
        </p:txBody>
      </p:sp>
      <p:sp>
        <p:nvSpPr>
          <p:cNvPr id="12" name="Text Placeholder 8"/>
          <p:cNvSpPr>
            <a:spLocks noGrp="1"/>
          </p:cNvSpPr>
          <p:nvPr>
            <p:ph type="body" sz="quarter" idx="16"/>
          </p:nvPr>
        </p:nvSpPr>
        <p:spPr>
          <a:xfrm>
            <a:off x="2438400" y="1635600"/>
            <a:ext cx="6324600" cy="838200"/>
          </a:xfrm>
        </p:spPr>
        <p:txBody>
          <a:bodyPr>
            <a:normAutofit/>
          </a:bodyPr>
          <a:lstStyle>
            <a:lvl1pPr marL="57150" indent="0">
              <a:buFontTx/>
              <a:buNone/>
              <a:defRPr sz="1800" baseline="0"/>
            </a:lvl1pPr>
          </a:lstStyle>
          <a:p>
            <a:pPr lvl="0"/>
            <a:r>
              <a:rPr lang="en-US" dirty="0" smtClean="0"/>
              <a:t>Click to edit Master text styles</a:t>
            </a:r>
          </a:p>
        </p:txBody>
      </p:sp>
      <p:sp>
        <p:nvSpPr>
          <p:cNvPr id="14" name="Text Placeholder 8"/>
          <p:cNvSpPr>
            <a:spLocks noGrp="1"/>
          </p:cNvSpPr>
          <p:nvPr>
            <p:ph type="body" sz="quarter" idx="17"/>
          </p:nvPr>
        </p:nvSpPr>
        <p:spPr>
          <a:xfrm>
            <a:off x="2438400" y="2344800"/>
            <a:ext cx="6324600" cy="838200"/>
          </a:xfrm>
        </p:spPr>
        <p:txBody>
          <a:bodyPr>
            <a:normAutofit/>
          </a:bodyPr>
          <a:lstStyle>
            <a:lvl1pPr marL="57150" indent="0">
              <a:buFontTx/>
              <a:buNone/>
              <a:defRPr sz="1800" baseline="0"/>
            </a:lvl1pPr>
          </a:lstStyle>
          <a:p>
            <a:pPr lvl="0"/>
            <a:r>
              <a:rPr lang="en-US" dirty="0" smtClean="0"/>
              <a:t>Click to edit Master text styles</a:t>
            </a:r>
          </a:p>
        </p:txBody>
      </p:sp>
      <p:sp>
        <p:nvSpPr>
          <p:cNvPr id="15" name="Text Placeholder 8"/>
          <p:cNvSpPr>
            <a:spLocks noGrp="1"/>
          </p:cNvSpPr>
          <p:nvPr>
            <p:ph type="body" sz="quarter" idx="18"/>
          </p:nvPr>
        </p:nvSpPr>
        <p:spPr>
          <a:xfrm>
            <a:off x="2438400" y="3763200"/>
            <a:ext cx="6324600" cy="838200"/>
          </a:xfrm>
        </p:spPr>
        <p:txBody>
          <a:bodyPr>
            <a:normAutofit/>
          </a:bodyPr>
          <a:lstStyle>
            <a:lvl1pPr marL="57150" indent="0">
              <a:buFontTx/>
              <a:buNone/>
              <a:defRPr sz="1800" baseline="0"/>
            </a:lvl1pPr>
          </a:lstStyle>
          <a:p>
            <a:pPr lvl="0"/>
            <a:r>
              <a:rPr lang="en-US" dirty="0" smtClean="0"/>
              <a:t>Click to edit Master text styles</a:t>
            </a:r>
          </a:p>
        </p:txBody>
      </p:sp>
      <p:sp>
        <p:nvSpPr>
          <p:cNvPr id="16" name="Text Placeholder 8"/>
          <p:cNvSpPr>
            <a:spLocks noGrp="1"/>
          </p:cNvSpPr>
          <p:nvPr>
            <p:ph type="body" sz="quarter" idx="19"/>
          </p:nvPr>
        </p:nvSpPr>
        <p:spPr>
          <a:xfrm>
            <a:off x="2438400" y="4472400"/>
            <a:ext cx="6324600" cy="838200"/>
          </a:xfrm>
        </p:spPr>
        <p:txBody>
          <a:bodyPr>
            <a:normAutofit/>
          </a:bodyPr>
          <a:lstStyle>
            <a:lvl1pPr marL="57150" indent="0">
              <a:buFontTx/>
              <a:buNone/>
              <a:defRPr sz="1800" baseline="0"/>
            </a:lvl1pPr>
          </a:lstStyle>
          <a:p>
            <a:pPr lvl="0"/>
            <a:r>
              <a:rPr lang="en-US" dirty="0" smtClean="0"/>
              <a:t>Click to edit Master text styles</a:t>
            </a:r>
          </a:p>
        </p:txBody>
      </p:sp>
      <p:sp>
        <p:nvSpPr>
          <p:cNvPr id="17" name="Text Placeholder 8"/>
          <p:cNvSpPr>
            <a:spLocks noGrp="1"/>
          </p:cNvSpPr>
          <p:nvPr>
            <p:ph type="body" sz="quarter" idx="20"/>
          </p:nvPr>
        </p:nvSpPr>
        <p:spPr>
          <a:xfrm>
            <a:off x="2438400" y="5181600"/>
            <a:ext cx="6324600" cy="838200"/>
          </a:xfrm>
        </p:spPr>
        <p:txBody>
          <a:bodyPr>
            <a:normAutofit/>
          </a:bodyPr>
          <a:lstStyle>
            <a:lvl1pPr marL="57150" indent="0">
              <a:buFontTx/>
              <a:buNone/>
              <a:defRPr sz="1800" baseline="0"/>
            </a:lvl1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981200"/>
            <a:ext cx="7772400" cy="1362075"/>
          </a:xfrm>
        </p:spPr>
        <p:txBody>
          <a:bodyPr anchor="t"/>
          <a:lstStyle>
            <a:lvl1pPr algn="l">
              <a:defRPr sz="4000" b="1" cap="all">
                <a:solidFill>
                  <a:schemeClr val="bg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481013"/>
            <a:ext cx="7772400" cy="1500187"/>
          </a:xfrm>
        </p:spPr>
        <p:txBody>
          <a:bodyPr anchor="b"/>
          <a:lstStyle>
            <a:lvl1pPr marL="0" indent="0">
              <a:buNone/>
              <a:defRPr sz="2000">
                <a:solidFill>
                  <a:schemeClr val="bg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0" name="Slide Number Placeholder 9"/>
          <p:cNvSpPr>
            <a:spLocks noGrp="1"/>
          </p:cNvSpPr>
          <p:nvPr>
            <p:ph type="sldNum" sz="quarter" idx="10"/>
          </p:nvPr>
        </p:nvSpPr>
        <p:spPr/>
        <p:txBody>
          <a:bodyPr/>
          <a:lstStyle/>
          <a:p>
            <a:fld id="{81582BD6-FC20-4557-852B-8433F8572D30}" type="slidenum">
              <a:rPr lang="en-US" smtClean="0"/>
              <a:pPr/>
              <a:t>‹#›</a:t>
            </a:fld>
            <a:endParaRPr lang="en-US" dirty="0"/>
          </a:p>
        </p:txBody>
      </p:sp>
      <p:sp>
        <p:nvSpPr>
          <p:cNvPr id="11" name="Footer Placeholder 10"/>
          <p:cNvSpPr>
            <a:spLocks noGrp="1"/>
          </p:cNvSpPr>
          <p:nvPr>
            <p:ph type="ftr" sz="quarter" idx="11"/>
          </p:nvPr>
        </p:nvSpPr>
        <p:spPr/>
        <p:txBody>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525964"/>
          </a:xfrm>
        </p:spPr>
        <p:txBody>
          <a:bodyPr/>
          <a:lstStyle>
            <a:lvl1pPr>
              <a:defRPr sz="20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4525964"/>
          </a:xfrm>
        </p:spPr>
        <p:txBody>
          <a:bodyPr/>
          <a:lstStyle>
            <a:lvl1pPr>
              <a:defRPr sz="20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4"/>
          </p:nvPr>
        </p:nvSpPr>
        <p:spPr/>
        <p:txBody>
          <a:bodyPr/>
          <a:lstStyle/>
          <a:p>
            <a:fld id="{81582BD6-FC20-4557-852B-8433F8572D30}" type="slidenum">
              <a:rPr lang="en-US" smtClean="0"/>
              <a:pPr/>
              <a:t>‹#›</a:t>
            </a:fld>
            <a:endParaRPr lang="en-US" dirty="0"/>
          </a:p>
        </p:txBody>
      </p:sp>
      <p:sp>
        <p:nvSpPr>
          <p:cNvPr id="10" name="Footer Placeholder 9"/>
          <p:cNvSpPr>
            <a:spLocks noGrp="1"/>
          </p:cNvSpPr>
          <p:nvPr>
            <p:ph type="ftr" sz="quarter" idx="15"/>
          </p:nvPr>
        </p:nvSpPr>
        <p:spPr/>
        <p:txBody>
          <a:bodyPr/>
          <a:lstStyle/>
          <a:p>
            <a:endParaRPr lang="en-US" dirty="0"/>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8"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dirty="0"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5" name="Content Placeholder 2"/>
          <p:cNvSpPr>
            <a:spLocks noGrp="1"/>
          </p:cNvSpPr>
          <p:nvPr>
            <p:ph sz="half" idx="1"/>
          </p:nvPr>
        </p:nvSpPr>
        <p:spPr>
          <a:xfrm>
            <a:off x="457200" y="1524000"/>
            <a:ext cx="2362200" cy="20573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6" name="Content Placeholder 3"/>
          <p:cNvSpPr>
            <a:spLocks noGrp="1"/>
          </p:cNvSpPr>
          <p:nvPr>
            <p:ph sz="half" idx="2"/>
          </p:nvPr>
        </p:nvSpPr>
        <p:spPr>
          <a:xfrm>
            <a:off x="2971800" y="1524000"/>
            <a:ext cx="5715000" cy="2057399"/>
          </a:xfrm>
        </p:spPr>
        <p:txBody>
          <a:bodyPr>
            <a:normAutofit/>
          </a:bodyPr>
          <a:lstStyle>
            <a:lvl1pPr>
              <a:defRPr sz="1800"/>
            </a:lvl1pPr>
            <a:lvl2pPr>
              <a:defRPr sz="18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Level 2</a:t>
            </a:r>
          </a:p>
          <a:p>
            <a:pPr lvl="2"/>
            <a:r>
              <a:rPr lang="en-US" dirty="0" smtClean="0"/>
              <a:t>Level 3</a:t>
            </a:r>
          </a:p>
          <a:p>
            <a:pPr lvl="3"/>
            <a:r>
              <a:rPr lang="en-US" dirty="0" smtClean="0"/>
              <a:t>Level 4</a:t>
            </a:r>
          </a:p>
          <a:p>
            <a:pPr lvl="4"/>
            <a:r>
              <a:rPr lang="en-US" dirty="0" smtClean="0"/>
              <a:t>Level 5</a:t>
            </a:r>
            <a:endParaRPr lang="en-US" dirty="0"/>
          </a:p>
        </p:txBody>
      </p:sp>
      <p:sp>
        <p:nvSpPr>
          <p:cNvPr id="9" name="Content Placeholder 2"/>
          <p:cNvSpPr>
            <a:spLocks noGrp="1"/>
          </p:cNvSpPr>
          <p:nvPr>
            <p:ph sz="half" idx="14"/>
          </p:nvPr>
        </p:nvSpPr>
        <p:spPr>
          <a:xfrm>
            <a:off x="457200" y="3638070"/>
            <a:ext cx="2362200" cy="205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0" name="Content Placeholder 3"/>
          <p:cNvSpPr>
            <a:spLocks noGrp="1"/>
          </p:cNvSpPr>
          <p:nvPr>
            <p:ph sz="half" idx="15"/>
          </p:nvPr>
        </p:nvSpPr>
        <p:spPr>
          <a:xfrm>
            <a:off x="2971800" y="3638070"/>
            <a:ext cx="3657600" cy="2057400"/>
          </a:xfrm>
        </p:spPr>
        <p:txBody>
          <a:bodyPr>
            <a:normAutofit/>
          </a:bodyPr>
          <a:lstStyle>
            <a:lvl1pPr>
              <a:defRPr sz="1800"/>
            </a:lvl1pPr>
            <a:lvl2pPr>
              <a:defRPr sz="18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Level 2</a:t>
            </a:r>
          </a:p>
          <a:p>
            <a:pPr lvl="2"/>
            <a:r>
              <a:rPr lang="en-US" dirty="0" smtClean="0"/>
              <a:t>Level 3</a:t>
            </a:r>
          </a:p>
          <a:p>
            <a:pPr lvl="3"/>
            <a:r>
              <a:rPr lang="en-US" dirty="0" smtClean="0"/>
              <a:t>Level 4</a:t>
            </a:r>
          </a:p>
          <a:p>
            <a:pPr lvl="4"/>
            <a:r>
              <a:rPr lang="en-US" dirty="0" smtClean="0"/>
              <a:t>Level 5</a:t>
            </a:r>
            <a:endParaRPr lang="en-US" dirty="0"/>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2"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dirty="0"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Content Placeholder 2"/>
          <p:cNvSpPr>
            <a:spLocks noGrp="1"/>
          </p:cNvSpPr>
          <p:nvPr>
            <p:ph sz="half" idx="1"/>
          </p:nvPr>
        </p:nvSpPr>
        <p:spPr>
          <a:xfrm>
            <a:off x="457200" y="3048001"/>
            <a:ext cx="2743200" cy="26669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nvPr>
        </p:nvSpPr>
        <p:spPr>
          <a:xfrm>
            <a:off x="3238500" y="3048001"/>
            <a:ext cx="2743200" cy="26669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nvPr>
        </p:nvSpPr>
        <p:spPr>
          <a:xfrm>
            <a:off x="6019800" y="3048001"/>
            <a:ext cx="2743200" cy="26669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2"/>
          <p:cNvSpPr>
            <a:spLocks noGrp="1"/>
          </p:cNvSpPr>
          <p:nvPr>
            <p:ph sz="half" idx="15"/>
          </p:nvPr>
        </p:nvSpPr>
        <p:spPr>
          <a:xfrm>
            <a:off x="457200" y="1493837"/>
            <a:ext cx="2743200" cy="1477963"/>
          </a:xfrm>
        </p:spPr>
        <p:txBody>
          <a:bodyPr>
            <a:no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nvPr>
        </p:nvSpPr>
        <p:spPr>
          <a:xfrm>
            <a:off x="3276600" y="1493837"/>
            <a:ext cx="2667000" cy="1477963"/>
          </a:xfrm>
        </p:spPr>
        <p:txBody>
          <a:bodyP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7"/>
          </p:nvPr>
        </p:nvSpPr>
        <p:spPr>
          <a:xfrm>
            <a:off x="6019800" y="1493837"/>
            <a:ext cx="2743200" cy="1477963"/>
          </a:xfrm>
        </p:spPr>
        <p:txBody>
          <a:bodyP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9" name="Title 18"/>
          <p:cNvSpPr>
            <a:spLocks noGrp="1"/>
          </p:cNvSpPr>
          <p:nvPr>
            <p:ph type="title"/>
          </p:nvPr>
        </p:nvSpPr>
        <p:spPr/>
        <p:txBody>
          <a:bodyPr/>
          <a:lstStyle/>
          <a:p>
            <a:r>
              <a:rPr lang="en-US" smtClean="0"/>
              <a:t>Click to edit Master title style</a:t>
            </a:r>
            <a:endParaRPr lang="en-US"/>
          </a:p>
        </p:txBody>
      </p:sp>
      <p:sp>
        <p:nvSpPr>
          <p:cNvPr id="20"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dirty="0"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24000"/>
            <a:ext cx="4040188" cy="304801"/>
          </a:xfrm>
          <a:solidFill>
            <a:schemeClr val="accent4">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828800"/>
            <a:ext cx="4040188" cy="4068763"/>
          </a:xfrm>
        </p:spPr>
        <p:txBody>
          <a:bodyPr/>
          <a:lstStyle>
            <a:lvl1pPr>
              <a:lnSpc>
                <a:spcPct val="100000"/>
              </a:lnSpc>
              <a:buClr>
                <a:schemeClr val="accent1">
                  <a:lumMod val="20000"/>
                  <a:lumOff val="80000"/>
                </a:schemeClr>
              </a:buClr>
              <a:defRPr sz="2000"/>
            </a:lvl1pPr>
            <a:lvl2pPr>
              <a:lnSpc>
                <a:spcPct val="100000"/>
              </a:lnSpc>
              <a:buClr>
                <a:schemeClr val="accent1">
                  <a:lumMod val="20000"/>
                  <a:lumOff val="80000"/>
                </a:schemeClr>
              </a:buClr>
              <a:defRPr sz="2000"/>
            </a:lvl2pPr>
            <a:lvl3pPr>
              <a:lnSpc>
                <a:spcPct val="100000"/>
              </a:lnSpc>
              <a:buClr>
                <a:schemeClr val="accent1">
                  <a:lumMod val="20000"/>
                  <a:lumOff val="80000"/>
                </a:schemeClr>
              </a:buClr>
              <a:defRPr sz="1800"/>
            </a:lvl3pPr>
            <a:lvl4pPr>
              <a:lnSpc>
                <a:spcPct val="100000"/>
              </a:lnSpc>
              <a:buClr>
                <a:schemeClr val="accent1">
                  <a:lumMod val="20000"/>
                  <a:lumOff val="80000"/>
                </a:schemeClr>
              </a:buClr>
              <a:defRPr sz="1600"/>
            </a:lvl4pPr>
            <a:lvl5pPr>
              <a:lnSpc>
                <a:spcPct val="100000"/>
              </a:lnSpc>
              <a:buClr>
                <a:schemeClr val="accent1">
                  <a:lumMod val="20000"/>
                  <a:lumOff val="80000"/>
                </a:schemeClr>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7" y="1828800"/>
            <a:ext cx="4041775" cy="4068763"/>
          </a:xfrm>
        </p:spPr>
        <p:txBody>
          <a:bodyPr/>
          <a:lstStyle>
            <a:lvl1pPr>
              <a:buClr>
                <a:schemeClr val="accent1">
                  <a:lumMod val="20000"/>
                  <a:lumOff val="80000"/>
                </a:schemeClr>
              </a:buClr>
              <a:defRPr sz="2000"/>
            </a:lvl1pPr>
            <a:lvl2pPr>
              <a:buClr>
                <a:schemeClr val="accent1">
                  <a:lumMod val="20000"/>
                  <a:lumOff val="80000"/>
                </a:schemeClr>
              </a:buClr>
              <a:defRPr sz="2000"/>
            </a:lvl2pPr>
            <a:lvl3pPr>
              <a:buClr>
                <a:schemeClr val="accent1">
                  <a:lumMod val="20000"/>
                  <a:lumOff val="80000"/>
                </a:schemeClr>
              </a:buClr>
              <a:defRPr sz="1800"/>
            </a:lvl3pPr>
            <a:lvl4pPr>
              <a:buClr>
                <a:schemeClr val="accent1">
                  <a:lumMod val="20000"/>
                  <a:lumOff val="80000"/>
                </a:schemeClr>
              </a:buClr>
              <a:defRPr sz="1600"/>
            </a:lvl4pPr>
            <a:lvl5pPr>
              <a:buClr>
                <a:schemeClr val="accent1">
                  <a:lumMod val="20000"/>
                  <a:lumOff val="80000"/>
                </a:schemeClr>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idx="12"/>
          </p:nvPr>
        </p:nvSpPr>
        <p:spPr>
          <a:xfrm>
            <a:off x="4648200" y="1524001"/>
            <a:ext cx="4040188" cy="304801"/>
          </a:xfrm>
          <a:solidFill>
            <a:schemeClr val="accent4">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0" name="Slide Number Placeholder 9"/>
          <p:cNvSpPr>
            <a:spLocks noGrp="1"/>
          </p:cNvSpPr>
          <p:nvPr>
            <p:ph type="sldNum" sz="quarter" idx="14"/>
          </p:nvPr>
        </p:nvSpPr>
        <p:spPr/>
        <p:txBody>
          <a:bodyPr/>
          <a:lstStyle/>
          <a:p>
            <a:fld id="{81582BD6-FC20-4557-852B-8433F8572D30}" type="slidenum">
              <a:rPr lang="en-US" smtClean="0"/>
              <a:pPr/>
              <a:t>‹#›</a:t>
            </a:fld>
            <a:endParaRPr lang="en-US" dirty="0"/>
          </a:p>
        </p:txBody>
      </p:sp>
      <p:sp>
        <p:nvSpPr>
          <p:cNvPr id="11" name="Footer Placeholder 10"/>
          <p:cNvSpPr>
            <a:spLocks noGrp="1"/>
          </p:cNvSpPr>
          <p:nvPr>
            <p:ph type="ftr" sz="quarter" idx="15"/>
          </p:nvPr>
        </p:nvSpPr>
        <p:spPr/>
        <p:txBody>
          <a:bodyPr/>
          <a:lstStyle/>
          <a:p>
            <a:endParaRPr lang="en-US" dirty="0"/>
          </a:p>
        </p:txBody>
      </p:sp>
      <p:sp>
        <p:nvSpPr>
          <p:cNvPr id="17" name="Title 16"/>
          <p:cNvSpPr>
            <a:spLocks noGrp="1"/>
          </p:cNvSpPr>
          <p:nvPr>
            <p:ph type="title"/>
          </p:nvPr>
        </p:nvSpPr>
        <p:spPr/>
        <p:txBody>
          <a:bodyPr/>
          <a:lstStyle/>
          <a:p>
            <a:r>
              <a:rPr lang="en-US" smtClean="0"/>
              <a:t>Click to edit Master title style</a:t>
            </a:r>
            <a:endParaRPr lang="en-US"/>
          </a:p>
        </p:txBody>
      </p:sp>
      <p:sp>
        <p:nvSpPr>
          <p:cNvPr id="18"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dirty="0"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p:txBody>
          <a:bodyPr/>
          <a:lstStyle/>
          <a:p>
            <a:fld id="{81582BD6-FC20-4557-852B-8433F8572D30}" type="slidenum">
              <a:rPr lang="en-US" smtClean="0"/>
              <a:pPr/>
              <a:t>‹#›</a:t>
            </a:fld>
            <a:endParaRPr lang="en-US" dirty="0"/>
          </a:p>
        </p:txBody>
      </p:sp>
      <p:sp>
        <p:nvSpPr>
          <p:cNvPr id="10" name="Footer Placeholder 9"/>
          <p:cNvSpPr>
            <a:spLocks noGrp="1"/>
          </p:cNvSpPr>
          <p:nvPr>
            <p:ph type="ftr" sz="quarter" idx="15"/>
          </p:nvPr>
        </p:nvSpPr>
        <p:spPr/>
        <p:txBody>
          <a:bodyPr/>
          <a:lstStyle/>
          <a:p>
            <a:endParaRPr lang="en-US" dirty="0"/>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dirty="0"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4400" y="342437"/>
            <a:ext cx="8229600" cy="639763"/>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990600"/>
            <a:ext cx="8229600" cy="513556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Footer Placeholder 4"/>
          <p:cNvSpPr>
            <a:spLocks noGrp="1"/>
          </p:cNvSpPr>
          <p:nvPr>
            <p:ph type="ftr" sz="quarter" idx="3"/>
          </p:nvPr>
        </p:nvSpPr>
        <p:spPr>
          <a:xfrm>
            <a:off x="6240585" y="6630015"/>
            <a:ext cx="2895600" cy="365125"/>
          </a:xfrm>
          <a:prstGeom prst="rect">
            <a:avLst/>
          </a:prstGeom>
        </p:spPr>
        <p:txBody>
          <a:bodyPr/>
          <a:lstStyle>
            <a:lvl1pPr algn="r">
              <a:defRPr sz="900">
                <a:solidFill>
                  <a:schemeClr val="bg2"/>
                </a:solidFill>
                <a:latin typeface="Segoe UI" pitchFamily="34" charset="0"/>
                <a:cs typeface="Segoe UI" pitchFamily="34" charset="0"/>
              </a:defRPr>
            </a:lvl1pPr>
          </a:lstStyle>
          <a:p>
            <a:endParaRPr lang="en-US" dirty="0"/>
          </a:p>
        </p:txBody>
      </p:sp>
      <p:sp>
        <p:nvSpPr>
          <p:cNvPr id="11" name="Slide Number Placeholder 5"/>
          <p:cNvSpPr>
            <a:spLocks noGrp="1"/>
          </p:cNvSpPr>
          <p:nvPr>
            <p:ph type="sldNum" sz="quarter" idx="4"/>
          </p:nvPr>
        </p:nvSpPr>
        <p:spPr>
          <a:xfrm>
            <a:off x="0" y="6600600"/>
            <a:ext cx="2133600" cy="365125"/>
          </a:xfrm>
          <a:prstGeom prst="rect">
            <a:avLst/>
          </a:prstGeom>
        </p:spPr>
        <p:txBody>
          <a:bodyPr/>
          <a:lstStyle>
            <a:lvl1pPr algn="l">
              <a:defRPr sz="1200" b="1">
                <a:solidFill>
                  <a:schemeClr val="bg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7" name="TextBox 6"/>
          <p:cNvSpPr txBox="1"/>
          <p:nvPr userDrawn="1"/>
        </p:nvSpPr>
        <p:spPr>
          <a:xfrm>
            <a:off x="5257800" y="2895600"/>
            <a:ext cx="1219200" cy="10668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8" name="TextBox 7"/>
          <p:cNvSpPr txBox="1"/>
          <p:nvPr userDrawn="1"/>
        </p:nvSpPr>
        <p:spPr>
          <a:xfrm>
            <a:off x="5410200" y="2667000"/>
            <a:ext cx="1447800" cy="13716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60" r:id="rId3"/>
    <p:sldLayoutId id="2147483651" r:id="rId4"/>
    <p:sldLayoutId id="2147483652" r:id="rId5"/>
    <p:sldLayoutId id="2147483661" r:id="rId6"/>
    <p:sldLayoutId id="2147483662" r:id="rId7"/>
    <p:sldLayoutId id="2147483653" r:id="rId8"/>
    <p:sldLayoutId id="2147483654" r:id="rId9"/>
    <p:sldLayoutId id="2147483655" r:id="rId10"/>
    <p:sldLayoutId id="2147483656" r:id="rId11"/>
    <p:sldLayoutId id="2147483664" r:id="rId12"/>
    <p:sldLayoutId id="2147483657" r:id="rId13"/>
  </p:sldLayoutIdLst>
  <p:hf sldNum="0" hdr="0" ftr="0" dt="0"/>
  <p:txStyles>
    <p:titleStyle>
      <a:lvl1pPr algn="l" defTabSz="914400" rtl="0" eaLnBrk="1" latinLnBrk="0" hangingPunct="1">
        <a:spcBef>
          <a:spcPct val="0"/>
        </a:spcBef>
        <a:buNone/>
        <a:defRPr sz="3600" b="1" kern="1200" baseline="0">
          <a:solidFill>
            <a:schemeClr val="bg2"/>
          </a:solidFill>
          <a:latin typeface="+mj-lt"/>
          <a:ea typeface="+mj-ea"/>
          <a:cs typeface="Segoe UI" pitchFamily="34" charset="0"/>
        </a:defRPr>
      </a:lvl1pPr>
    </p:titleStyle>
    <p:bodyStyle>
      <a:lvl1pPr marL="173038" indent="-173038" algn="l" defTabSz="914400" rtl="0" eaLnBrk="1" latinLnBrk="0" hangingPunct="1">
        <a:lnSpc>
          <a:spcPct val="100000"/>
        </a:lnSpc>
        <a:spcBef>
          <a:spcPct val="20000"/>
        </a:spcBef>
        <a:buClr>
          <a:schemeClr val="bg2"/>
        </a:buClr>
        <a:buSzPct val="70000"/>
        <a:buFont typeface="Arial" pitchFamily="34" charset="0"/>
        <a:buChar char="•"/>
        <a:defRPr sz="3200" kern="1200">
          <a:solidFill>
            <a:schemeClr val="bg2"/>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bg2"/>
        </a:buClr>
        <a:buSzPct val="70000"/>
        <a:buFont typeface="Arial" pitchFamily="34" charset="0"/>
        <a:buChar char="•"/>
        <a:defRPr sz="2800" kern="1200">
          <a:solidFill>
            <a:schemeClr val="bg2"/>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bg2"/>
        </a:buClr>
        <a:buSzPct val="70000"/>
        <a:buFont typeface="Arial" pitchFamily="34" charset="0"/>
        <a:buChar char="•"/>
        <a:defRPr sz="2400" kern="1200">
          <a:solidFill>
            <a:schemeClr val="bg2"/>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Nano-Bio Wing Exhaust Project</a:t>
            </a:r>
            <a:endParaRPr lang="en-US" dirty="0"/>
          </a:p>
        </p:txBody>
      </p:sp>
      <p:sp>
        <p:nvSpPr>
          <p:cNvPr id="3" name="Subtitle 2"/>
          <p:cNvSpPr>
            <a:spLocks noGrp="1"/>
          </p:cNvSpPr>
          <p:nvPr>
            <p:ph type="subTitle" idx="1"/>
          </p:nvPr>
        </p:nvSpPr>
        <p:spPr/>
        <p:txBody>
          <a:bodyPr/>
          <a:lstStyle/>
          <a:p>
            <a:r>
              <a:rPr lang="en-US" dirty="0" smtClean="0"/>
              <a:t>Update 3 October 2012</a:t>
            </a:r>
            <a:endParaRPr lang="en-US" dirty="0"/>
          </a:p>
        </p:txBody>
      </p:sp>
      <p:sp>
        <p:nvSpPr>
          <p:cNvPr id="5" name="TextBox 4"/>
          <p:cNvSpPr txBox="1"/>
          <p:nvPr/>
        </p:nvSpPr>
        <p:spPr>
          <a:xfrm>
            <a:off x="6400800" y="6553200"/>
            <a:ext cx="2667000" cy="228600"/>
          </a:xfrm>
          <a:prstGeom prst="rect">
            <a:avLst/>
          </a:prstGeom>
        </p:spPr>
        <p:txBody>
          <a:bodyPr vert="horz" wrap="square" lIns="91440" tIns="45720" rIns="91440" bIns="45720" rtlCol="0" anchor="ctr">
            <a:noAutofit/>
          </a:bodyPr>
          <a:lstStyle/>
          <a:p>
            <a:pPr algn="r">
              <a:spcBef>
                <a:spcPct val="0"/>
              </a:spcBef>
            </a:pPr>
            <a:r>
              <a:rPr lang="en-US" sz="1400" dirty="0" smtClean="0">
                <a:solidFill>
                  <a:schemeClr val="bg1"/>
                </a:solidFill>
              </a:rPr>
              <a:t>J. R. Weaver  </a:t>
            </a:r>
            <a:r>
              <a:rPr lang="en-US" sz="800" dirty="0" smtClean="0">
                <a:solidFill>
                  <a:schemeClr val="bg1"/>
                </a:solidFill>
                <a:sym typeface="Wingdings 2"/>
              </a:rPr>
              <a:t></a:t>
            </a:r>
            <a:r>
              <a:rPr lang="en-US" sz="1400" dirty="0" smtClean="0">
                <a:solidFill>
                  <a:schemeClr val="bg1"/>
                </a:solidFill>
                <a:sym typeface="Wingdings 2"/>
              </a:rPr>
              <a:t>  3 October 2012</a:t>
            </a:r>
            <a:endParaRPr kumimoji="0" lang="en-US" sz="1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Laboratory Work – Tentative Schedule</a:t>
            </a:r>
            <a:endParaRPr lang="en-US" dirty="0"/>
          </a:p>
        </p:txBody>
      </p:sp>
      <p:sp>
        <p:nvSpPr>
          <p:cNvPr id="7" name="Content Placeholder 6"/>
          <p:cNvSpPr>
            <a:spLocks noGrp="1"/>
          </p:cNvSpPr>
          <p:nvPr>
            <p:ph idx="1"/>
          </p:nvPr>
        </p:nvSpPr>
        <p:spPr>
          <a:xfrm>
            <a:off x="152400" y="1447801"/>
            <a:ext cx="8991600" cy="4678364"/>
          </a:xfrm>
        </p:spPr>
        <p:txBody>
          <a:bodyPr>
            <a:normAutofit/>
          </a:bodyPr>
          <a:lstStyle/>
          <a:p>
            <a:r>
              <a:rPr lang="en-US" dirty="0" smtClean="0"/>
              <a:t>BRK 2087</a:t>
            </a:r>
          </a:p>
          <a:p>
            <a:pPr lvl="1"/>
            <a:r>
              <a:rPr lang="en-US" dirty="0" smtClean="0"/>
              <a:t>Move equipment out of lab prior to December 2, 2012</a:t>
            </a:r>
          </a:p>
          <a:p>
            <a:pPr lvl="1"/>
            <a:r>
              <a:rPr lang="en-US" dirty="0" smtClean="0"/>
              <a:t>Begin construction in lab December 3, 2012</a:t>
            </a:r>
          </a:p>
          <a:p>
            <a:pPr lvl="1"/>
            <a:r>
              <a:rPr lang="en-US" dirty="0" smtClean="0"/>
              <a:t>Release lab for move-in December 21, 2012</a:t>
            </a:r>
          </a:p>
          <a:p>
            <a:pPr lvl="1"/>
            <a:r>
              <a:rPr lang="en-US" dirty="0" smtClean="0"/>
              <a:t>Begin operations in lab </a:t>
            </a:r>
            <a:br>
              <a:rPr lang="en-US" dirty="0" smtClean="0"/>
            </a:br>
            <a:r>
              <a:rPr lang="en-US" dirty="0" smtClean="0"/>
              <a:t>January 7, 2013</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Laboratory Work – Tentative Schedule</a:t>
            </a:r>
            <a:endParaRPr lang="en-US" dirty="0"/>
          </a:p>
        </p:txBody>
      </p:sp>
      <p:sp>
        <p:nvSpPr>
          <p:cNvPr id="7" name="Content Placeholder 6"/>
          <p:cNvSpPr>
            <a:spLocks noGrp="1"/>
          </p:cNvSpPr>
          <p:nvPr>
            <p:ph idx="1"/>
          </p:nvPr>
        </p:nvSpPr>
        <p:spPr>
          <a:xfrm>
            <a:off x="152400" y="1447801"/>
            <a:ext cx="8991600" cy="4678364"/>
          </a:xfrm>
        </p:spPr>
        <p:txBody>
          <a:bodyPr>
            <a:normAutofit/>
          </a:bodyPr>
          <a:lstStyle/>
          <a:p>
            <a:r>
              <a:rPr lang="en-US" dirty="0" smtClean="0"/>
              <a:t>BRK 2043</a:t>
            </a:r>
          </a:p>
          <a:p>
            <a:pPr lvl="1"/>
            <a:r>
              <a:rPr lang="en-US" dirty="0" smtClean="0"/>
              <a:t>Move equipment out of lab prior to January 6, 2013</a:t>
            </a:r>
          </a:p>
          <a:p>
            <a:pPr lvl="1"/>
            <a:r>
              <a:rPr lang="en-US" dirty="0" smtClean="0"/>
              <a:t>Begin construction in lab January 7, 2013</a:t>
            </a:r>
          </a:p>
          <a:p>
            <a:pPr lvl="1"/>
            <a:r>
              <a:rPr lang="en-US" dirty="0" smtClean="0"/>
              <a:t>Release lab for move-in January 25, 2013</a:t>
            </a:r>
          </a:p>
          <a:p>
            <a:pPr lvl="1"/>
            <a:r>
              <a:rPr lang="en-US" dirty="0" smtClean="0"/>
              <a:t>Begin operations in lab </a:t>
            </a:r>
            <a:br>
              <a:rPr lang="en-US" dirty="0" smtClean="0"/>
            </a:br>
            <a:r>
              <a:rPr lang="en-US" dirty="0" smtClean="0"/>
              <a:t>February 8, 2013</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Laboratory Work – Tentative Schedule</a:t>
            </a:r>
            <a:endParaRPr lang="en-US" dirty="0"/>
          </a:p>
        </p:txBody>
      </p:sp>
      <p:sp>
        <p:nvSpPr>
          <p:cNvPr id="7" name="Content Placeholder 6"/>
          <p:cNvSpPr>
            <a:spLocks noGrp="1"/>
          </p:cNvSpPr>
          <p:nvPr>
            <p:ph idx="1"/>
          </p:nvPr>
        </p:nvSpPr>
        <p:spPr>
          <a:xfrm>
            <a:off x="152400" y="1447801"/>
            <a:ext cx="8991600" cy="4678364"/>
          </a:xfrm>
        </p:spPr>
        <p:txBody>
          <a:bodyPr>
            <a:normAutofit/>
          </a:bodyPr>
          <a:lstStyle/>
          <a:p>
            <a:r>
              <a:rPr lang="en-US" dirty="0" smtClean="0"/>
              <a:t>BRK 1081</a:t>
            </a:r>
          </a:p>
          <a:p>
            <a:pPr lvl="1"/>
            <a:r>
              <a:rPr lang="en-US" dirty="0" smtClean="0"/>
              <a:t>Move equipment out of lab prior to February 3, 2013</a:t>
            </a:r>
          </a:p>
          <a:p>
            <a:pPr lvl="1"/>
            <a:r>
              <a:rPr lang="en-US" dirty="0" smtClean="0"/>
              <a:t>Begin construction in lab January 28, 2013</a:t>
            </a:r>
          </a:p>
          <a:p>
            <a:pPr lvl="1"/>
            <a:r>
              <a:rPr lang="en-US" dirty="0" smtClean="0"/>
              <a:t>Release lab for move-in February 8, 2013</a:t>
            </a:r>
          </a:p>
          <a:p>
            <a:pPr lvl="1"/>
            <a:r>
              <a:rPr lang="en-US" dirty="0" smtClean="0"/>
              <a:t>Begin operations in lab </a:t>
            </a:r>
            <a:br>
              <a:rPr lang="en-US" dirty="0" smtClean="0"/>
            </a:br>
            <a:r>
              <a:rPr lang="en-US" dirty="0" smtClean="0"/>
              <a:t>February 15, 2013</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Laboratory Work – Tentative Schedule</a:t>
            </a:r>
            <a:endParaRPr lang="en-US" dirty="0"/>
          </a:p>
        </p:txBody>
      </p:sp>
      <p:sp>
        <p:nvSpPr>
          <p:cNvPr id="7" name="Content Placeholder 6"/>
          <p:cNvSpPr>
            <a:spLocks noGrp="1"/>
          </p:cNvSpPr>
          <p:nvPr>
            <p:ph idx="1"/>
          </p:nvPr>
        </p:nvSpPr>
        <p:spPr>
          <a:xfrm>
            <a:off x="152400" y="1447801"/>
            <a:ext cx="8991600" cy="4678364"/>
          </a:xfrm>
        </p:spPr>
        <p:txBody>
          <a:bodyPr>
            <a:normAutofit/>
          </a:bodyPr>
          <a:lstStyle/>
          <a:p>
            <a:r>
              <a:rPr lang="en-US" dirty="0" smtClean="0"/>
              <a:t>BRK 2077</a:t>
            </a:r>
          </a:p>
          <a:p>
            <a:pPr lvl="1"/>
            <a:r>
              <a:rPr lang="en-US" dirty="0" smtClean="0"/>
              <a:t>Move equipment out of lab prior to February 10, 2013</a:t>
            </a:r>
          </a:p>
          <a:p>
            <a:pPr lvl="1"/>
            <a:r>
              <a:rPr lang="en-US" dirty="0" smtClean="0"/>
              <a:t>Begin construction in lab February 11, 2013</a:t>
            </a:r>
          </a:p>
          <a:p>
            <a:pPr lvl="1"/>
            <a:r>
              <a:rPr lang="en-US" dirty="0" smtClean="0"/>
              <a:t>Release lab for move-in March 1, 2013</a:t>
            </a:r>
          </a:p>
          <a:p>
            <a:pPr lvl="1"/>
            <a:r>
              <a:rPr lang="en-US" dirty="0" smtClean="0"/>
              <a:t>Begin operations in lab </a:t>
            </a:r>
            <a:br>
              <a:rPr lang="en-US" dirty="0" smtClean="0"/>
            </a:br>
            <a:r>
              <a:rPr lang="en-US" dirty="0" smtClean="0"/>
              <a:t>March 15, 2013</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Summary</a:t>
            </a:r>
            <a:endParaRPr lang="en-US" dirty="0"/>
          </a:p>
        </p:txBody>
      </p:sp>
      <p:sp>
        <p:nvSpPr>
          <p:cNvPr id="7" name="Content Placeholder 6"/>
          <p:cNvSpPr>
            <a:spLocks noGrp="1"/>
          </p:cNvSpPr>
          <p:nvPr>
            <p:ph idx="1"/>
          </p:nvPr>
        </p:nvSpPr>
        <p:spPr/>
        <p:txBody>
          <a:bodyPr>
            <a:normAutofit lnSpcReduction="10000"/>
          </a:bodyPr>
          <a:lstStyle/>
          <a:p>
            <a:r>
              <a:rPr lang="en-US" dirty="0" smtClean="0"/>
              <a:t>Penthouse work requires 4 shutdowns</a:t>
            </a:r>
          </a:p>
          <a:p>
            <a:pPr lvl="1"/>
            <a:r>
              <a:rPr lang="en-US" dirty="0" smtClean="0"/>
              <a:t>During November and December, 2012</a:t>
            </a:r>
          </a:p>
          <a:p>
            <a:pPr lvl="1"/>
            <a:r>
              <a:rPr lang="en-US" dirty="0" smtClean="0"/>
              <a:t>Ranging from 4 hrs. to 5 days in length</a:t>
            </a:r>
          </a:p>
          <a:p>
            <a:pPr lvl="1"/>
            <a:r>
              <a:rPr lang="en-US" dirty="0" smtClean="0"/>
              <a:t>No exhaust is available during shutdown</a:t>
            </a:r>
          </a:p>
          <a:p>
            <a:pPr lvl="2"/>
            <a:r>
              <a:rPr lang="en-US" dirty="0" smtClean="0"/>
              <a:t>NOTE: One shutdown does not allow laboratory occupancy, others restrict chemical</a:t>
            </a:r>
            <a:br>
              <a:rPr lang="en-US" dirty="0" smtClean="0"/>
            </a:br>
            <a:r>
              <a:rPr lang="en-US" dirty="0" smtClean="0"/>
              <a:t>and biological usage</a:t>
            </a:r>
          </a:p>
          <a:p>
            <a:r>
              <a:rPr lang="en-US" dirty="0" smtClean="0"/>
              <a:t>Laboratory work shuts down one</a:t>
            </a:r>
            <a:br>
              <a:rPr lang="en-US" dirty="0" smtClean="0"/>
            </a:br>
            <a:r>
              <a:rPr lang="en-US" dirty="0" smtClean="0"/>
              <a:t>laboratory at a time.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Summary</a:t>
            </a:r>
            <a:endParaRPr lang="en-US" dirty="0"/>
          </a:p>
        </p:txBody>
      </p:sp>
      <p:sp>
        <p:nvSpPr>
          <p:cNvPr id="7" name="Content Placeholder 6"/>
          <p:cNvSpPr>
            <a:spLocks noGrp="1"/>
          </p:cNvSpPr>
          <p:nvPr>
            <p:ph idx="1"/>
          </p:nvPr>
        </p:nvSpPr>
        <p:spPr>
          <a:xfrm>
            <a:off x="533400" y="1219200"/>
            <a:ext cx="8305800" cy="5181599"/>
          </a:xfrm>
        </p:spPr>
        <p:txBody>
          <a:bodyPr>
            <a:normAutofit/>
          </a:bodyPr>
          <a:lstStyle/>
          <a:p>
            <a:r>
              <a:rPr lang="en-US" dirty="0" smtClean="0"/>
              <a:t>Work is tentatively scheduled to begin on November 12, 2012</a:t>
            </a:r>
          </a:p>
          <a:p>
            <a:r>
              <a:rPr lang="en-US" dirty="0" smtClean="0"/>
              <a:t>Completion is scheduled for March 15, 2013</a:t>
            </a:r>
          </a:p>
          <a:p>
            <a:endParaRPr lang="en-US" dirty="0" smtClean="0"/>
          </a:p>
          <a:p>
            <a:r>
              <a:rPr lang="en-US" dirty="0" smtClean="0"/>
              <a:t>Immediate action item is to set</a:t>
            </a:r>
            <a:br>
              <a:rPr lang="en-US" dirty="0" smtClean="0"/>
            </a:br>
            <a:r>
              <a:rPr lang="en-US" dirty="0" smtClean="0"/>
              <a:t>the priority list for hood closures</a:t>
            </a:r>
          </a:p>
          <a:p>
            <a:r>
              <a:rPr lang="en-US" dirty="0" smtClean="0"/>
              <a:t>Updates will be sent out as they</a:t>
            </a:r>
            <a:br>
              <a:rPr lang="en-US" dirty="0" smtClean="0"/>
            </a:br>
            <a:r>
              <a:rPr lang="en-US" dirty="0" smtClean="0"/>
              <a:t>are available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Summary of Shutdown Events</a:t>
            </a:r>
            <a:endParaRPr lang="en-US" dirty="0"/>
          </a:p>
        </p:txBody>
      </p:sp>
      <p:sp>
        <p:nvSpPr>
          <p:cNvPr id="8" name="Text Placeholder 7"/>
          <p:cNvSpPr>
            <a:spLocks noGrp="1"/>
          </p:cNvSpPr>
          <p:nvPr>
            <p:ph type="body" sz="quarter" idx="13"/>
          </p:nvPr>
        </p:nvSpPr>
        <p:spPr/>
        <p:txBody>
          <a:bodyPr/>
          <a:lstStyle/>
          <a:p>
            <a:r>
              <a:rPr lang="en-US" b="1" i="1" dirty="0" smtClean="0"/>
              <a:t>Tentative</a:t>
            </a:r>
            <a:r>
              <a:rPr lang="en-US" b="1" dirty="0" smtClean="0"/>
              <a:t> </a:t>
            </a:r>
            <a:r>
              <a:rPr lang="en-US" dirty="0" smtClean="0"/>
              <a:t>Schedule as of 2 October 2012</a:t>
            </a:r>
            <a:endParaRPr lang="en-US" dirty="0"/>
          </a:p>
        </p:txBody>
      </p:sp>
      <p:sp>
        <p:nvSpPr>
          <p:cNvPr id="9" name="Rectangle 8"/>
          <p:cNvSpPr/>
          <p:nvPr/>
        </p:nvSpPr>
        <p:spPr>
          <a:xfrm>
            <a:off x="0" y="1447800"/>
            <a:ext cx="9144000" cy="533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Table 10"/>
          <p:cNvGraphicFramePr>
            <a:graphicFrameLocks noGrp="1"/>
          </p:cNvGraphicFramePr>
          <p:nvPr/>
        </p:nvGraphicFramePr>
        <p:xfrm>
          <a:off x="228601" y="1371599"/>
          <a:ext cx="8686800" cy="5265622"/>
        </p:xfrm>
        <a:graphic>
          <a:graphicData uri="http://schemas.openxmlformats.org/drawingml/2006/table">
            <a:tbl>
              <a:tblPr/>
              <a:tblGrid>
                <a:gridCol w="793089"/>
                <a:gridCol w="2540363"/>
                <a:gridCol w="1710098"/>
                <a:gridCol w="1028538"/>
                <a:gridCol w="842656"/>
                <a:gridCol w="929400"/>
                <a:gridCol w="842656"/>
              </a:tblGrid>
              <a:tr h="441172">
                <a:tc gridSpan="2">
                  <a:txBody>
                    <a:bodyPr/>
                    <a:lstStyle/>
                    <a:p>
                      <a:pPr algn="l" fontAlgn="b"/>
                      <a:r>
                        <a:rPr lang="en-US" sz="1600" b="0" i="0" u="none" strike="noStrike">
                          <a:solidFill>
                            <a:srgbClr val="000000"/>
                          </a:solidFill>
                          <a:latin typeface="Cambria"/>
                        </a:rPr>
                        <a:t>Shutdown Summary</a:t>
                      </a:r>
                    </a:p>
                  </a:txBody>
                  <a:tcPr marL="8692" marR="8692" marT="8692" marB="0" anchor="b">
                    <a:lnL>
                      <a:noFill/>
                    </a:lnL>
                    <a:lnR>
                      <a:noFill/>
                    </a:lnR>
                    <a:lnT>
                      <a:noFill/>
                    </a:lnT>
                    <a:lnB w="19050" cap="flat" cmpd="sng" algn="ctr">
                      <a:solidFill>
                        <a:srgbClr val="000000"/>
                      </a:solidFill>
                      <a:prstDash val="solid"/>
                      <a:round/>
                      <a:headEnd type="none" w="med" len="med"/>
                      <a:tailEnd type="none" w="med" len="med"/>
                    </a:lnB>
                  </a:tcPr>
                </a:tc>
                <a:tc hMerge="1">
                  <a:txBody>
                    <a:bodyPr/>
                    <a:lstStyle/>
                    <a:p>
                      <a:endParaRPr lang="en-US"/>
                    </a:p>
                  </a:txBody>
                  <a:tcPr/>
                </a:tc>
                <a:tc gridSpan="5">
                  <a:txBody>
                    <a:bodyPr/>
                    <a:lstStyle/>
                    <a:p>
                      <a:pPr algn="r" fontAlgn="b"/>
                      <a:r>
                        <a:rPr lang="en-US" sz="1300" b="0" i="0" u="none" strike="noStrike">
                          <a:solidFill>
                            <a:srgbClr val="000000"/>
                          </a:solidFill>
                          <a:latin typeface="Cambria"/>
                        </a:rPr>
                        <a:t>Updated 3 October 2012</a:t>
                      </a:r>
                    </a:p>
                  </a:txBody>
                  <a:tcPr marL="8692" marR="8692" marT="8692" marB="0" anchor="b">
                    <a:lnL>
                      <a:noFill/>
                    </a:lnL>
                    <a:lnR>
                      <a:noFill/>
                    </a:lnR>
                    <a:lnT>
                      <a:noFill/>
                    </a:lnT>
                    <a:lnB w="190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3090">
                <a:tc>
                  <a:txBody>
                    <a:bodyPr/>
                    <a:lstStyle/>
                    <a:p>
                      <a:pPr algn="l" fontAlgn="b"/>
                      <a:r>
                        <a:rPr lang="en-US" sz="1100" b="1" i="0" u="none" strike="noStrike">
                          <a:solidFill>
                            <a:srgbClr val="FFFFFF"/>
                          </a:solidFill>
                          <a:latin typeface="Calibri"/>
                        </a:rPr>
                        <a:t>Who</a:t>
                      </a:r>
                    </a:p>
                  </a:txBody>
                  <a:tcPr marL="8692" marR="8692" marT="8692"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solidFill>
                      <a:srgbClr val="000000"/>
                    </a:solidFill>
                  </a:tcPr>
                </a:tc>
                <a:tc>
                  <a:txBody>
                    <a:bodyPr/>
                    <a:lstStyle/>
                    <a:p>
                      <a:pPr algn="l" fontAlgn="b"/>
                      <a:r>
                        <a:rPr lang="en-US" sz="1100" b="1" i="0" u="none" strike="noStrike">
                          <a:solidFill>
                            <a:srgbClr val="FFFFFF"/>
                          </a:solidFill>
                          <a:latin typeface="Calibri"/>
                        </a:rPr>
                        <a:t>Reason</a:t>
                      </a:r>
                    </a:p>
                  </a:txBody>
                  <a:tcPr marL="8692" marR="8692" marT="8692" marB="0" anchor="b">
                    <a:lnL>
                      <a:noFill/>
                    </a:lnL>
                    <a:lnR>
                      <a:noFill/>
                    </a:lnR>
                    <a:lnT w="19050" cap="flat" cmpd="sng" algn="ctr">
                      <a:solidFill>
                        <a:srgbClr val="000000"/>
                      </a:solidFill>
                      <a:prstDash val="solid"/>
                      <a:round/>
                      <a:headEnd type="none" w="med" len="med"/>
                      <a:tailEnd type="none" w="med" len="med"/>
                    </a:lnT>
                    <a:lnB>
                      <a:noFill/>
                    </a:lnB>
                    <a:solidFill>
                      <a:srgbClr val="000000"/>
                    </a:solidFill>
                  </a:tcPr>
                </a:tc>
                <a:tc>
                  <a:txBody>
                    <a:bodyPr/>
                    <a:lstStyle/>
                    <a:p>
                      <a:pPr algn="l" fontAlgn="b"/>
                      <a:r>
                        <a:rPr lang="en-US" sz="1100" b="1" i="0" u="none" strike="noStrike">
                          <a:solidFill>
                            <a:srgbClr val="FFFFFF"/>
                          </a:solidFill>
                          <a:latin typeface="Calibri"/>
                        </a:rPr>
                        <a:t>Affected</a:t>
                      </a:r>
                    </a:p>
                  </a:txBody>
                  <a:tcPr marL="8692" marR="8692" marT="8692" marB="0" anchor="b">
                    <a:lnL>
                      <a:noFill/>
                    </a:lnL>
                    <a:lnR>
                      <a:noFill/>
                    </a:lnR>
                    <a:lnT w="19050" cap="flat" cmpd="sng" algn="ctr">
                      <a:solidFill>
                        <a:srgbClr val="000000"/>
                      </a:solidFill>
                      <a:prstDash val="solid"/>
                      <a:round/>
                      <a:headEnd type="none" w="med" len="med"/>
                      <a:tailEnd type="none" w="med" len="med"/>
                    </a:lnT>
                    <a:lnB>
                      <a:noFill/>
                    </a:lnB>
                    <a:solidFill>
                      <a:srgbClr val="000000"/>
                    </a:solidFill>
                  </a:tcPr>
                </a:tc>
                <a:tc>
                  <a:txBody>
                    <a:bodyPr/>
                    <a:lstStyle/>
                    <a:p>
                      <a:pPr algn="ctr" fontAlgn="b"/>
                      <a:r>
                        <a:rPr lang="en-US" sz="1100" b="1" i="0" u="none" strike="noStrike">
                          <a:solidFill>
                            <a:srgbClr val="FFFFFF"/>
                          </a:solidFill>
                          <a:latin typeface="Calibri"/>
                        </a:rPr>
                        <a:t>Begins</a:t>
                      </a:r>
                    </a:p>
                  </a:txBody>
                  <a:tcPr marL="8692" marR="8692" marT="8692" marB="0" anchor="b">
                    <a:lnL>
                      <a:noFill/>
                    </a:lnL>
                    <a:lnR>
                      <a:noFill/>
                    </a:lnR>
                    <a:lnT w="19050" cap="flat" cmpd="sng" algn="ctr">
                      <a:solidFill>
                        <a:srgbClr val="000000"/>
                      </a:solidFill>
                      <a:prstDash val="solid"/>
                      <a:round/>
                      <a:headEnd type="none" w="med" len="med"/>
                      <a:tailEnd type="none" w="med" len="med"/>
                    </a:lnT>
                    <a:lnB>
                      <a:noFill/>
                    </a:lnB>
                    <a:solidFill>
                      <a:srgbClr val="000000"/>
                    </a:solidFill>
                  </a:tcPr>
                </a:tc>
                <a:tc>
                  <a:txBody>
                    <a:bodyPr/>
                    <a:lstStyle/>
                    <a:p>
                      <a:pPr algn="ctr" fontAlgn="b"/>
                      <a:r>
                        <a:rPr lang="en-US" sz="1100" b="1" i="0" u="none" strike="noStrike">
                          <a:solidFill>
                            <a:srgbClr val="FFFFFF"/>
                          </a:solidFill>
                          <a:latin typeface="Calibri"/>
                        </a:rPr>
                        <a:t>Duration</a:t>
                      </a:r>
                    </a:p>
                  </a:txBody>
                  <a:tcPr marL="8692" marR="8692" marT="8692" marB="0" anchor="b">
                    <a:lnL>
                      <a:noFill/>
                    </a:lnL>
                    <a:lnR>
                      <a:noFill/>
                    </a:lnR>
                    <a:lnT w="19050" cap="flat" cmpd="sng" algn="ctr">
                      <a:solidFill>
                        <a:srgbClr val="000000"/>
                      </a:solidFill>
                      <a:prstDash val="solid"/>
                      <a:round/>
                      <a:headEnd type="none" w="med" len="med"/>
                      <a:tailEnd type="none" w="med" len="med"/>
                    </a:lnT>
                    <a:lnB>
                      <a:noFill/>
                    </a:lnB>
                    <a:solidFill>
                      <a:srgbClr val="000000"/>
                    </a:solidFill>
                  </a:tcPr>
                </a:tc>
                <a:tc gridSpan="2">
                  <a:txBody>
                    <a:bodyPr/>
                    <a:lstStyle/>
                    <a:p>
                      <a:pPr algn="ctr" fontAlgn="b"/>
                      <a:r>
                        <a:rPr lang="en-US" sz="1100" b="1" i="0" u="none" strike="noStrike">
                          <a:solidFill>
                            <a:srgbClr val="FFFFFF"/>
                          </a:solidFill>
                          <a:latin typeface="Calibri"/>
                        </a:rPr>
                        <a:t>Operational</a:t>
                      </a:r>
                    </a:p>
                  </a:txBody>
                  <a:tcPr marL="8692" marR="8692" marT="8692"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000000"/>
                    </a:solidFill>
                  </a:tcPr>
                </a:tc>
                <a:tc hMerge="1">
                  <a:txBody>
                    <a:bodyPr/>
                    <a:lstStyle/>
                    <a:p>
                      <a:endParaRPr lang="en-US"/>
                    </a:p>
                  </a:txBody>
                  <a:tcPr/>
                </a:tc>
              </a:tr>
              <a:tr h="412710">
                <a:tc>
                  <a:txBody>
                    <a:bodyPr/>
                    <a:lstStyle/>
                    <a:p>
                      <a:pPr algn="l" fontAlgn="ctr"/>
                      <a:r>
                        <a:rPr lang="en-US" sz="1000" b="0" i="0" u="none" strike="noStrike">
                          <a:solidFill>
                            <a:srgbClr val="000000"/>
                          </a:solidFill>
                          <a:latin typeface="Calibri"/>
                        </a:rPr>
                        <a:t>Purdue</a:t>
                      </a:r>
                    </a:p>
                  </a:txBody>
                  <a:tcPr marL="8692" marR="8692" marT="8692" marB="0" anchor="ctr">
                    <a:lnL w="19050" cap="flat" cmpd="sng" algn="ctr">
                      <a:solidFill>
                        <a:srgbClr val="000000"/>
                      </a:solidFill>
                      <a:prstDash val="solid"/>
                      <a:round/>
                      <a:headEnd type="none" w="med" len="med"/>
                      <a:tailEnd type="none" w="med" len="med"/>
                    </a:lnL>
                    <a:lnR>
                      <a:noFill/>
                    </a:lnR>
                    <a:lnT>
                      <a:noFill/>
                    </a:lnT>
                    <a:lnB>
                      <a:noFill/>
                    </a:lnB>
                    <a:solidFill>
                      <a:srgbClr val="CCC0DA"/>
                    </a:solidFill>
                  </a:tcPr>
                </a:tc>
                <a:tc>
                  <a:txBody>
                    <a:bodyPr/>
                    <a:lstStyle/>
                    <a:p>
                      <a:pPr algn="l" fontAlgn="ctr"/>
                      <a:r>
                        <a:rPr lang="en-US" sz="1000" b="0" i="0" u="none" strike="noStrike">
                          <a:solidFill>
                            <a:srgbClr val="000000"/>
                          </a:solidFill>
                          <a:latin typeface="Calibri"/>
                        </a:rPr>
                        <a:t>Reduce Exhaust</a:t>
                      </a:r>
                    </a:p>
                  </a:txBody>
                  <a:tcPr marL="8692" marR="8692" marT="8692" marB="0" anchor="ctr">
                    <a:lnL>
                      <a:noFill/>
                    </a:lnL>
                    <a:lnR>
                      <a:noFill/>
                    </a:lnR>
                    <a:lnT>
                      <a:noFill/>
                    </a:lnT>
                    <a:lnB>
                      <a:noFill/>
                    </a:lnB>
                    <a:solidFill>
                      <a:srgbClr val="CCC0DA"/>
                    </a:solidFill>
                  </a:tcPr>
                </a:tc>
                <a:tc>
                  <a:txBody>
                    <a:bodyPr/>
                    <a:lstStyle/>
                    <a:p>
                      <a:pPr algn="l" fontAlgn="ctr"/>
                      <a:r>
                        <a:rPr lang="en-US" sz="1000" b="0" i="0" u="none" strike="noStrike">
                          <a:solidFill>
                            <a:srgbClr val="000000"/>
                          </a:solidFill>
                          <a:latin typeface="Calibri"/>
                        </a:rPr>
                        <a:t>Entire East Wing</a:t>
                      </a:r>
                    </a:p>
                  </a:txBody>
                  <a:tcPr marL="8692" marR="8692" marT="8692" marB="0" anchor="ctr">
                    <a:lnL>
                      <a:noFill/>
                    </a:lnL>
                    <a:lnR>
                      <a:noFill/>
                    </a:lnR>
                    <a:lnT>
                      <a:noFill/>
                    </a:lnT>
                    <a:lnB>
                      <a:noFill/>
                    </a:lnB>
                    <a:solidFill>
                      <a:srgbClr val="CCC0DA"/>
                    </a:solidFill>
                  </a:tcPr>
                </a:tc>
                <a:tc>
                  <a:txBody>
                    <a:bodyPr/>
                    <a:lstStyle/>
                    <a:p>
                      <a:pPr algn="ctr" fontAlgn="ctr"/>
                      <a:r>
                        <a:rPr lang="en-US" sz="1000" b="0" i="0" u="none" strike="noStrike">
                          <a:solidFill>
                            <a:srgbClr val="000000"/>
                          </a:solidFill>
                          <a:latin typeface="Calibri"/>
                        </a:rPr>
                        <a:t>11/12/2012</a:t>
                      </a:r>
                    </a:p>
                  </a:txBody>
                  <a:tcPr marL="8692" marR="8692" marT="8692" marB="0" anchor="ctr">
                    <a:lnL>
                      <a:noFill/>
                    </a:lnL>
                    <a:lnR>
                      <a:noFill/>
                    </a:lnR>
                    <a:lnT>
                      <a:noFill/>
                    </a:lnT>
                    <a:lnB>
                      <a:noFill/>
                    </a:lnB>
                    <a:solidFill>
                      <a:srgbClr val="CCC0DA"/>
                    </a:solidFill>
                  </a:tcPr>
                </a:tc>
                <a:tc>
                  <a:txBody>
                    <a:bodyPr/>
                    <a:lstStyle/>
                    <a:p>
                      <a:pPr algn="ctr" fontAlgn="ctr"/>
                      <a:r>
                        <a:rPr lang="en-US" sz="1000" b="0" i="0" u="none" strike="noStrike">
                          <a:solidFill>
                            <a:srgbClr val="000000"/>
                          </a:solidFill>
                          <a:latin typeface="Calibri"/>
                        </a:rPr>
                        <a:t>1 day</a:t>
                      </a:r>
                    </a:p>
                  </a:txBody>
                  <a:tcPr marL="8692" marR="8692" marT="8692" marB="0" anchor="ctr">
                    <a:lnL>
                      <a:noFill/>
                    </a:lnL>
                    <a:lnR>
                      <a:noFill/>
                    </a:lnR>
                    <a:lnT>
                      <a:noFill/>
                    </a:lnT>
                    <a:lnB>
                      <a:noFill/>
                    </a:lnB>
                    <a:solidFill>
                      <a:srgbClr val="CCC0DA"/>
                    </a:solidFill>
                  </a:tcPr>
                </a:tc>
                <a:tc>
                  <a:txBody>
                    <a:bodyPr/>
                    <a:lstStyle/>
                    <a:p>
                      <a:pPr algn="r" fontAlgn="ctr"/>
                      <a:r>
                        <a:rPr lang="en-US" sz="1000" b="0" i="0" u="none" strike="noStrike">
                          <a:solidFill>
                            <a:srgbClr val="000000"/>
                          </a:solidFill>
                          <a:latin typeface="Calibri"/>
                        </a:rPr>
                        <a:t>11/12/2012</a:t>
                      </a:r>
                    </a:p>
                  </a:txBody>
                  <a:tcPr marL="8692" marR="8692" marT="8692" marB="0" anchor="ctr">
                    <a:lnL>
                      <a:noFill/>
                    </a:lnL>
                    <a:lnR>
                      <a:noFill/>
                    </a:lnR>
                    <a:lnT>
                      <a:noFill/>
                    </a:lnT>
                    <a:lnB>
                      <a:noFill/>
                    </a:lnB>
                    <a:solidFill>
                      <a:srgbClr val="CCC0DA"/>
                    </a:solidFill>
                  </a:tcPr>
                </a:tc>
                <a:tc>
                  <a:txBody>
                    <a:bodyPr/>
                    <a:lstStyle/>
                    <a:p>
                      <a:pPr algn="ctr" fontAlgn="ctr"/>
                      <a:r>
                        <a:rPr lang="en-US" sz="1000" b="0" i="0" u="none" strike="noStrike">
                          <a:solidFill>
                            <a:srgbClr val="000000"/>
                          </a:solidFill>
                          <a:latin typeface="Calibri"/>
                        </a:rPr>
                        <a:t>5:00 PM</a:t>
                      </a:r>
                    </a:p>
                  </a:txBody>
                  <a:tcPr marL="8692" marR="8692" marT="8692" marB="0" anchor="ctr">
                    <a:lnL>
                      <a:noFill/>
                    </a:lnL>
                    <a:lnR w="19050" cap="flat" cmpd="sng" algn="ctr">
                      <a:solidFill>
                        <a:srgbClr val="000000"/>
                      </a:solidFill>
                      <a:prstDash val="solid"/>
                      <a:round/>
                      <a:headEnd type="none" w="med" len="med"/>
                      <a:tailEnd type="none" w="med" len="med"/>
                    </a:lnR>
                    <a:lnT>
                      <a:noFill/>
                    </a:lnT>
                    <a:lnB>
                      <a:noFill/>
                    </a:lnB>
                    <a:solidFill>
                      <a:srgbClr val="CCC0DA"/>
                    </a:solidFill>
                  </a:tcPr>
                </a:tc>
              </a:tr>
              <a:tr h="412710">
                <a:tc>
                  <a:txBody>
                    <a:bodyPr/>
                    <a:lstStyle/>
                    <a:p>
                      <a:pPr algn="l" fontAlgn="ctr"/>
                      <a:r>
                        <a:rPr lang="en-US" sz="1000" b="0" i="0" u="none" strike="noStrike">
                          <a:solidFill>
                            <a:srgbClr val="000000"/>
                          </a:solidFill>
                          <a:latin typeface="Calibri"/>
                        </a:rPr>
                        <a:t>Wilhelm</a:t>
                      </a:r>
                    </a:p>
                  </a:txBody>
                  <a:tcPr marL="8692" marR="8692" marT="8692" marB="0" anchor="ctr">
                    <a:lnL w="1905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l" fontAlgn="ctr"/>
                      <a:r>
                        <a:rPr lang="en-US" sz="1000" b="0" i="0" u="none" strike="noStrike">
                          <a:solidFill>
                            <a:srgbClr val="000000"/>
                          </a:solidFill>
                          <a:latin typeface="Calibri"/>
                        </a:rPr>
                        <a:t>Remove Fan</a:t>
                      </a:r>
                    </a:p>
                  </a:txBody>
                  <a:tcPr marL="8692" marR="8692" marT="8692" marB="0" anchor="ctr">
                    <a:lnL>
                      <a:noFill/>
                    </a:lnL>
                    <a:lnR>
                      <a:noFill/>
                    </a:lnR>
                    <a:lnT>
                      <a:noFill/>
                    </a:lnT>
                    <a:lnB>
                      <a:noFill/>
                    </a:lnB>
                    <a:solidFill>
                      <a:srgbClr val="F2F2F2"/>
                    </a:solidFill>
                  </a:tcPr>
                </a:tc>
                <a:tc>
                  <a:txBody>
                    <a:bodyPr/>
                    <a:lstStyle/>
                    <a:p>
                      <a:pPr algn="l" fontAlgn="ctr"/>
                      <a:r>
                        <a:rPr lang="en-US" sz="1000" b="0" i="0" u="none" strike="noStrike">
                          <a:solidFill>
                            <a:srgbClr val="000000"/>
                          </a:solidFill>
                          <a:latin typeface="Calibri"/>
                        </a:rPr>
                        <a:t>Entire East Wing</a:t>
                      </a:r>
                    </a:p>
                  </a:txBody>
                  <a:tcPr marL="8692" marR="8692" marT="8692" marB="0" anchor="ctr">
                    <a:lnL>
                      <a:noFill/>
                    </a:lnL>
                    <a:lnR>
                      <a:noFill/>
                    </a:lnR>
                    <a:lnT>
                      <a:noFill/>
                    </a:lnT>
                    <a:lnB>
                      <a:noFill/>
                    </a:lnB>
                    <a:solidFill>
                      <a:srgbClr val="F2F2F2"/>
                    </a:solidFill>
                  </a:tcPr>
                </a:tc>
                <a:tc>
                  <a:txBody>
                    <a:bodyPr/>
                    <a:lstStyle/>
                    <a:p>
                      <a:pPr algn="ctr" fontAlgn="ctr"/>
                      <a:r>
                        <a:rPr lang="en-US" sz="1000" b="0" i="0" u="none" strike="noStrike">
                          <a:solidFill>
                            <a:srgbClr val="000000"/>
                          </a:solidFill>
                          <a:latin typeface="Calibri"/>
                        </a:rPr>
                        <a:t>11/14/2012</a:t>
                      </a:r>
                    </a:p>
                  </a:txBody>
                  <a:tcPr marL="8692" marR="8692" marT="8692" marB="0" anchor="ctr">
                    <a:lnL>
                      <a:noFill/>
                    </a:lnL>
                    <a:lnR>
                      <a:noFill/>
                    </a:lnR>
                    <a:lnT>
                      <a:noFill/>
                    </a:lnT>
                    <a:lnB>
                      <a:noFill/>
                    </a:lnB>
                    <a:solidFill>
                      <a:srgbClr val="F2F2F2"/>
                    </a:solidFill>
                  </a:tcPr>
                </a:tc>
                <a:tc>
                  <a:txBody>
                    <a:bodyPr/>
                    <a:lstStyle/>
                    <a:p>
                      <a:pPr algn="ctr" fontAlgn="ctr"/>
                      <a:r>
                        <a:rPr lang="en-US" sz="1000" b="0" i="0" u="none" strike="noStrike">
                          <a:solidFill>
                            <a:srgbClr val="000000"/>
                          </a:solidFill>
                          <a:latin typeface="Calibri"/>
                        </a:rPr>
                        <a:t>4 hrs</a:t>
                      </a:r>
                    </a:p>
                  </a:txBody>
                  <a:tcPr marL="8692" marR="8692" marT="8692" marB="0" anchor="ctr">
                    <a:lnL>
                      <a:noFill/>
                    </a:lnL>
                    <a:lnR>
                      <a:noFill/>
                    </a:lnR>
                    <a:lnT>
                      <a:noFill/>
                    </a:lnT>
                    <a:lnB>
                      <a:noFill/>
                    </a:lnB>
                    <a:solidFill>
                      <a:srgbClr val="F2F2F2"/>
                    </a:solidFill>
                  </a:tcPr>
                </a:tc>
                <a:tc>
                  <a:txBody>
                    <a:bodyPr/>
                    <a:lstStyle/>
                    <a:p>
                      <a:pPr algn="r" fontAlgn="ctr"/>
                      <a:r>
                        <a:rPr lang="en-US" sz="1000" b="0" i="0" u="none" strike="noStrike">
                          <a:solidFill>
                            <a:srgbClr val="000000"/>
                          </a:solidFill>
                          <a:latin typeface="Calibri"/>
                        </a:rPr>
                        <a:t>11/14/2012</a:t>
                      </a:r>
                    </a:p>
                  </a:txBody>
                  <a:tcPr marL="8692" marR="8692" marT="8692" marB="0" anchor="ctr">
                    <a:lnL>
                      <a:noFill/>
                    </a:lnL>
                    <a:lnR>
                      <a:noFill/>
                    </a:lnR>
                    <a:lnT>
                      <a:noFill/>
                    </a:lnT>
                    <a:lnB>
                      <a:noFill/>
                    </a:lnB>
                    <a:solidFill>
                      <a:srgbClr val="F2F2F2"/>
                    </a:solidFill>
                  </a:tcPr>
                </a:tc>
                <a:tc>
                  <a:txBody>
                    <a:bodyPr/>
                    <a:lstStyle/>
                    <a:p>
                      <a:pPr algn="ctr" fontAlgn="ctr"/>
                      <a:r>
                        <a:rPr lang="en-US" sz="1000" b="0" i="0" u="none" strike="noStrike">
                          <a:solidFill>
                            <a:srgbClr val="000000"/>
                          </a:solidFill>
                          <a:latin typeface="Calibri"/>
                        </a:rPr>
                        <a:t>Noon</a:t>
                      </a:r>
                    </a:p>
                  </a:txBody>
                  <a:tcPr marL="8692" marR="8692" marT="8692" marB="0" anchor="ctr">
                    <a:lnL>
                      <a:noFill/>
                    </a:lnL>
                    <a:lnR w="19050" cap="flat" cmpd="sng" algn="ctr">
                      <a:solidFill>
                        <a:srgbClr val="000000"/>
                      </a:solidFill>
                      <a:prstDash val="solid"/>
                      <a:round/>
                      <a:headEnd type="none" w="med" len="med"/>
                      <a:tailEnd type="none" w="med" len="med"/>
                    </a:lnR>
                    <a:lnT>
                      <a:noFill/>
                    </a:lnT>
                    <a:lnB>
                      <a:noFill/>
                    </a:lnB>
                    <a:solidFill>
                      <a:srgbClr val="F2F2F2"/>
                    </a:solidFill>
                  </a:tcPr>
                </a:tc>
              </a:tr>
              <a:tr h="412710">
                <a:tc>
                  <a:txBody>
                    <a:bodyPr/>
                    <a:lstStyle/>
                    <a:p>
                      <a:pPr algn="l" fontAlgn="ctr"/>
                      <a:r>
                        <a:rPr lang="en-US" sz="1000" b="0" i="0" u="none" strike="noStrike">
                          <a:solidFill>
                            <a:srgbClr val="000000"/>
                          </a:solidFill>
                          <a:latin typeface="Calibri"/>
                        </a:rPr>
                        <a:t>Wilhelm</a:t>
                      </a:r>
                    </a:p>
                  </a:txBody>
                  <a:tcPr marL="8692" marR="8692" marT="8692" marB="0" anchor="ctr">
                    <a:lnL w="19050" cap="flat" cmpd="sng" algn="ctr">
                      <a:solidFill>
                        <a:srgbClr val="000000"/>
                      </a:solidFill>
                      <a:prstDash val="solid"/>
                      <a:round/>
                      <a:headEnd type="none" w="med" len="med"/>
                      <a:tailEnd type="none" w="med" len="med"/>
                    </a:lnL>
                    <a:lnR>
                      <a:noFill/>
                    </a:lnR>
                    <a:lnT>
                      <a:noFill/>
                    </a:lnT>
                    <a:lnB>
                      <a:noFill/>
                    </a:lnB>
                    <a:solidFill>
                      <a:srgbClr val="CCC0DA"/>
                    </a:solidFill>
                  </a:tcPr>
                </a:tc>
                <a:tc>
                  <a:txBody>
                    <a:bodyPr/>
                    <a:lstStyle/>
                    <a:p>
                      <a:pPr algn="l" fontAlgn="ctr"/>
                      <a:r>
                        <a:rPr lang="en-US" sz="1000" b="0" i="0" u="none" strike="noStrike">
                          <a:solidFill>
                            <a:srgbClr val="000000"/>
                          </a:solidFill>
                          <a:latin typeface="Calibri"/>
                        </a:rPr>
                        <a:t>Set MAU</a:t>
                      </a:r>
                    </a:p>
                  </a:txBody>
                  <a:tcPr marL="8692" marR="8692" marT="8692" marB="0" anchor="ctr">
                    <a:lnL>
                      <a:noFill/>
                    </a:lnL>
                    <a:lnR>
                      <a:noFill/>
                    </a:lnR>
                    <a:lnT>
                      <a:noFill/>
                    </a:lnT>
                    <a:lnB>
                      <a:noFill/>
                    </a:lnB>
                    <a:solidFill>
                      <a:srgbClr val="CCC0DA"/>
                    </a:solidFill>
                  </a:tcPr>
                </a:tc>
                <a:tc>
                  <a:txBody>
                    <a:bodyPr/>
                    <a:lstStyle/>
                    <a:p>
                      <a:pPr algn="l" fontAlgn="ctr"/>
                      <a:r>
                        <a:rPr lang="en-US" sz="1000" b="0" i="0" u="none" strike="noStrike">
                          <a:solidFill>
                            <a:srgbClr val="000000"/>
                          </a:solidFill>
                          <a:latin typeface="Calibri"/>
                        </a:rPr>
                        <a:t>Area under crane</a:t>
                      </a:r>
                    </a:p>
                  </a:txBody>
                  <a:tcPr marL="8692" marR="8692" marT="8692" marB="0" anchor="ctr">
                    <a:lnL>
                      <a:noFill/>
                    </a:lnL>
                    <a:lnR>
                      <a:noFill/>
                    </a:lnR>
                    <a:lnT>
                      <a:noFill/>
                    </a:lnT>
                    <a:lnB>
                      <a:noFill/>
                    </a:lnB>
                    <a:solidFill>
                      <a:srgbClr val="CCC0DA"/>
                    </a:solidFill>
                  </a:tcPr>
                </a:tc>
                <a:tc>
                  <a:txBody>
                    <a:bodyPr/>
                    <a:lstStyle/>
                    <a:p>
                      <a:pPr algn="ctr" fontAlgn="ctr"/>
                      <a:r>
                        <a:rPr lang="en-US" sz="1000" b="0" i="0" u="none" strike="noStrike">
                          <a:solidFill>
                            <a:srgbClr val="000000"/>
                          </a:solidFill>
                          <a:latin typeface="Calibri"/>
                        </a:rPr>
                        <a:t>11/21/2012</a:t>
                      </a:r>
                    </a:p>
                  </a:txBody>
                  <a:tcPr marL="8692" marR="8692" marT="8692" marB="0" anchor="ctr">
                    <a:lnL>
                      <a:noFill/>
                    </a:lnL>
                    <a:lnR>
                      <a:noFill/>
                    </a:lnR>
                    <a:lnT>
                      <a:noFill/>
                    </a:lnT>
                    <a:lnB>
                      <a:noFill/>
                    </a:lnB>
                    <a:solidFill>
                      <a:srgbClr val="CCC0DA"/>
                    </a:solidFill>
                  </a:tcPr>
                </a:tc>
                <a:tc>
                  <a:txBody>
                    <a:bodyPr/>
                    <a:lstStyle/>
                    <a:p>
                      <a:pPr algn="ctr" fontAlgn="ctr"/>
                      <a:r>
                        <a:rPr lang="en-US" sz="1000" b="0" i="0" u="none" strike="noStrike">
                          <a:solidFill>
                            <a:srgbClr val="000000"/>
                          </a:solidFill>
                          <a:latin typeface="Calibri"/>
                        </a:rPr>
                        <a:t>1 day</a:t>
                      </a:r>
                    </a:p>
                  </a:txBody>
                  <a:tcPr marL="8692" marR="8692" marT="8692" marB="0" anchor="ctr">
                    <a:lnL>
                      <a:noFill/>
                    </a:lnL>
                    <a:lnR>
                      <a:noFill/>
                    </a:lnR>
                    <a:lnT>
                      <a:noFill/>
                    </a:lnT>
                    <a:lnB>
                      <a:noFill/>
                    </a:lnB>
                    <a:solidFill>
                      <a:srgbClr val="CCC0DA"/>
                    </a:solidFill>
                  </a:tcPr>
                </a:tc>
                <a:tc>
                  <a:txBody>
                    <a:bodyPr/>
                    <a:lstStyle/>
                    <a:p>
                      <a:pPr algn="r" fontAlgn="ctr"/>
                      <a:r>
                        <a:rPr lang="en-US" sz="1000" b="0" i="0" u="none" strike="noStrike">
                          <a:solidFill>
                            <a:srgbClr val="000000"/>
                          </a:solidFill>
                          <a:latin typeface="Calibri"/>
                        </a:rPr>
                        <a:t>11/21/2012</a:t>
                      </a:r>
                    </a:p>
                  </a:txBody>
                  <a:tcPr marL="8692" marR="8692" marT="8692" marB="0" anchor="ctr">
                    <a:lnL>
                      <a:noFill/>
                    </a:lnL>
                    <a:lnR>
                      <a:noFill/>
                    </a:lnR>
                    <a:lnT>
                      <a:noFill/>
                    </a:lnT>
                    <a:lnB>
                      <a:noFill/>
                    </a:lnB>
                    <a:solidFill>
                      <a:srgbClr val="CCC0DA"/>
                    </a:solidFill>
                  </a:tcPr>
                </a:tc>
                <a:tc>
                  <a:txBody>
                    <a:bodyPr/>
                    <a:lstStyle/>
                    <a:p>
                      <a:pPr algn="ctr" fontAlgn="ctr"/>
                      <a:r>
                        <a:rPr lang="en-US" sz="1000" b="0" i="0" u="none" strike="noStrike">
                          <a:solidFill>
                            <a:srgbClr val="000000"/>
                          </a:solidFill>
                          <a:latin typeface="Calibri"/>
                        </a:rPr>
                        <a:t>5:00 PM</a:t>
                      </a:r>
                    </a:p>
                  </a:txBody>
                  <a:tcPr marL="8692" marR="8692" marT="8692" marB="0" anchor="ctr">
                    <a:lnL>
                      <a:noFill/>
                    </a:lnL>
                    <a:lnR w="19050" cap="flat" cmpd="sng" algn="ctr">
                      <a:solidFill>
                        <a:srgbClr val="000000"/>
                      </a:solidFill>
                      <a:prstDash val="solid"/>
                      <a:round/>
                      <a:headEnd type="none" w="med" len="med"/>
                      <a:tailEnd type="none" w="med" len="med"/>
                    </a:lnR>
                    <a:lnT>
                      <a:noFill/>
                    </a:lnT>
                    <a:lnB>
                      <a:noFill/>
                    </a:lnB>
                    <a:solidFill>
                      <a:srgbClr val="CCC0DA"/>
                    </a:solidFill>
                  </a:tcPr>
                </a:tc>
              </a:tr>
              <a:tr h="412710">
                <a:tc>
                  <a:txBody>
                    <a:bodyPr/>
                    <a:lstStyle/>
                    <a:p>
                      <a:pPr algn="l" fontAlgn="ctr"/>
                      <a:r>
                        <a:rPr lang="en-US" sz="1000" b="0" i="0" u="none" strike="noStrike">
                          <a:solidFill>
                            <a:srgbClr val="000000"/>
                          </a:solidFill>
                          <a:latin typeface="Calibri"/>
                        </a:rPr>
                        <a:t>Wilhelm</a:t>
                      </a:r>
                    </a:p>
                  </a:txBody>
                  <a:tcPr marL="8692" marR="8692" marT="8692" marB="0" anchor="ctr">
                    <a:lnL w="1905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l" fontAlgn="ctr"/>
                      <a:r>
                        <a:rPr lang="en-US" sz="1000" b="0" i="0" u="none" strike="noStrike">
                          <a:solidFill>
                            <a:srgbClr val="000000"/>
                          </a:solidFill>
                          <a:latin typeface="Calibri"/>
                        </a:rPr>
                        <a:t>Move operating fan</a:t>
                      </a:r>
                    </a:p>
                  </a:txBody>
                  <a:tcPr marL="8692" marR="8692" marT="8692" marB="0" anchor="ctr">
                    <a:lnL>
                      <a:noFill/>
                    </a:lnL>
                    <a:lnR>
                      <a:noFill/>
                    </a:lnR>
                    <a:lnT>
                      <a:noFill/>
                    </a:lnT>
                    <a:lnB>
                      <a:noFill/>
                    </a:lnB>
                    <a:solidFill>
                      <a:srgbClr val="F2F2F2"/>
                    </a:solidFill>
                  </a:tcPr>
                </a:tc>
                <a:tc>
                  <a:txBody>
                    <a:bodyPr/>
                    <a:lstStyle/>
                    <a:p>
                      <a:pPr algn="l" fontAlgn="ctr"/>
                      <a:r>
                        <a:rPr lang="en-US" sz="1000" b="0" i="0" u="none" strike="noStrike">
                          <a:solidFill>
                            <a:srgbClr val="000000"/>
                          </a:solidFill>
                          <a:latin typeface="Calibri"/>
                        </a:rPr>
                        <a:t>Entire East Wing</a:t>
                      </a:r>
                    </a:p>
                  </a:txBody>
                  <a:tcPr marL="8692" marR="8692" marT="8692" marB="0" anchor="ctr">
                    <a:lnL>
                      <a:noFill/>
                    </a:lnL>
                    <a:lnR>
                      <a:noFill/>
                    </a:lnR>
                    <a:lnT>
                      <a:noFill/>
                    </a:lnT>
                    <a:lnB>
                      <a:noFill/>
                    </a:lnB>
                    <a:solidFill>
                      <a:srgbClr val="F2F2F2"/>
                    </a:solidFill>
                  </a:tcPr>
                </a:tc>
                <a:tc>
                  <a:txBody>
                    <a:bodyPr/>
                    <a:lstStyle/>
                    <a:p>
                      <a:pPr algn="ctr" fontAlgn="ctr"/>
                      <a:r>
                        <a:rPr lang="en-US" sz="1000" b="0" i="0" u="none" strike="noStrike">
                          <a:solidFill>
                            <a:srgbClr val="000000"/>
                          </a:solidFill>
                          <a:latin typeface="Calibri"/>
                        </a:rPr>
                        <a:t>11/26/2012</a:t>
                      </a:r>
                    </a:p>
                  </a:txBody>
                  <a:tcPr marL="8692" marR="8692" marT="8692" marB="0" anchor="ctr">
                    <a:lnL>
                      <a:noFill/>
                    </a:lnL>
                    <a:lnR>
                      <a:noFill/>
                    </a:lnR>
                    <a:lnT>
                      <a:noFill/>
                    </a:lnT>
                    <a:lnB>
                      <a:noFill/>
                    </a:lnB>
                    <a:solidFill>
                      <a:srgbClr val="F2F2F2"/>
                    </a:solidFill>
                  </a:tcPr>
                </a:tc>
                <a:tc>
                  <a:txBody>
                    <a:bodyPr/>
                    <a:lstStyle/>
                    <a:p>
                      <a:pPr algn="ctr" fontAlgn="ctr"/>
                      <a:r>
                        <a:rPr lang="en-US" sz="1000" b="0" i="0" u="none" strike="noStrike">
                          <a:solidFill>
                            <a:srgbClr val="000000"/>
                          </a:solidFill>
                          <a:latin typeface="Calibri"/>
                        </a:rPr>
                        <a:t>3 days</a:t>
                      </a:r>
                    </a:p>
                  </a:txBody>
                  <a:tcPr marL="8692" marR="8692" marT="8692" marB="0" anchor="ctr">
                    <a:lnL>
                      <a:noFill/>
                    </a:lnL>
                    <a:lnR>
                      <a:noFill/>
                    </a:lnR>
                    <a:lnT>
                      <a:noFill/>
                    </a:lnT>
                    <a:lnB>
                      <a:noFill/>
                    </a:lnB>
                    <a:solidFill>
                      <a:srgbClr val="F2F2F2"/>
                    </a:solidFill>
                  </a:tcPr>
                </a:tc>
                <a:tc>
                  <a:txBody>
                    <a:bodyPr/>
                    <a:lstStyle/>
                    <a:p>
                      <a:pPr algn="r" fontAlgn="ctr"/>
                      <a:r>
                        <a:rPr lang="en-US" sz="1000" b="0" i="0" u="none" strike="noStrike">
                          <a:solidFill>
                            <a:srgbClr val="000000"/>
                          </a:solidFill>
                          <a:latin typeface="Calibri"/>
                        </a:rPr>
                        <a:t>11/26/2012</a:t>
                      </a:r>
                    </a:p>
                  </a:txBody>
                  <a:tcPr marL="8692" marR="8692" marT="8692" marB="0" anchor="ctr">
                    <a:lnL>
                      <a:noFill/>
                    </a:lnL>
                    <a:lnR>
                      <a:noFill/>
                    </a:lnR>
                    <a:lnT>
                      <a:noFill/>
                    </a:lnT>
                    <a:lnB>
                      <a:noFill/>
                    </a:lnB>
                    <a:solidFill>
                      <a:srgbClr val="F2F2F2"/>
                    </a:solidFill>
                  </a:tcPr>
                </a:tc>
                <a:tc>
                  <a:txBody>
                    <a:bodyPr/>
                    <a:lstStyle/>
                    <a:p>
                      <a:pPr algn="ctr" fontAlgn="ctr"/>
                      <a:r>
                        <a:rPr lang="en-US" sz="1000" b="0" i="0" u="none" strike="noStrike">
                          <a:solidFill>
                            <a:srgbClr val="000000"/>
                          </a:solidFill>
                          <a:latin typeface="Calibri"/>
                        </a:rPr>
                        <a:t>5:00 PM</a:t>
                      </a:r>
                    </a:p>
                  </a:txBody>
                  <a:tcPr marL="8692" marR="8692" marT="8692" marB="0" anchor="ctr">
                    <a:lnL>
                      <a:noFill/>
                    </a:lnL>
                    <a:lnR w="19050" cap="flat" cmpd="sng" algn="ctr">
                      <a:solidFill>
                        <a:srgbClr val="000000"/>
                      </a:solidFill>
                      <a:prstDash val="solid"/>
                      <a:round/>
                      <a:headEnd type="none" w="med" len="med"/>
                      <a:tailEnd type="none" w="med" len="med"/>
                    </a:lnR>
                    <a:lnT>
                      <a:noFill/>
                    </a:lnT>
                    <a:lnB>
                      <a:noFill/>
                    </a:lnB>
                    <a:solidFill>
                      <a:srgbClr val="F2F2F2"/>
                    </a:solidFill>
                  </a:tcPr>
                </a:tc>
              </a:tr>
              <a:tr h="284629">
                <a:tc>
                  <a:txBody>
                    <a:bodyPr/>
                    <a:lstStyle/>
                    <a:p>
                      <a:pPr algn="l" fontAlgn="b"/>
                      <a:r>
                        <a:rPr lang="en-US" sz="1000" b="0" i="0" u="none" strike="noStrike">
                          <a:solidFill>
                            <a:srgbClr val="000000"/>
                          </a:solidFill>
                          <a:latin typeface="Calibri"/>
                        </a:rPr>
                        <a:t>Wilhelm</a:t>
                      </a:r>
                    </a:p>
                  </a:txBody>
                  <a:tcPr marL="8692" marR="8692" marT="8692" marB="0" anchor="b">
                    <a:lnL w="19050" cap="flat" cmpd="sng" algn="ctr">
                      <a:solidFill>
                        <a:srgbClr val="000000"/>
                      </a:solidFill>
                      <a:prstDash val="solid"/>
                      <a:round/>
                      <a:headEnd type="none" w="med" len="med"/>
                      <a:tailEnd type="none" w="med" len="med"/>
                    </a:lnL>
                    <a:lnR>
                      <a:noFill/>
                    </a:lnR>
                    <a:lnT>
                      <a:noFill/>
                    </a:lnT>
                    <a:lnB>
                      <a:noFill/>
                    </a:lnB>
                    <a:solidFill>
                      <a:srgbClr val="CCC0DA"/>
                    </a:solidFill>
                  </a:tcPr>
                </a:tc>
                <a:tc>
                  <a:txBody>
                    <a:bodyPr/>
                    <a:lstStyle/>
                    <a:p>
                      <a:pPr algn="l" fontAlgn="b"/>
                      <a:r>
                        <a:rPr lang="en-US" sz="1000" b="0" i="0" u="none" strike="noStrike">
                          <a:solidFill>
                            <a:srgbClr val="000000"/>
                          </a:solidFill>
                          <a:latin typeface="Calibri"/>
                        </a:rPr>
                        <a:t>Start-up new exhaust and MAU</a:t>
                      </a:r>
                    </a:p>
                  </a:txBody>
                  <a:tcPr marL="8692" marR="8692" marT="8692" marB="0" anchor="b">
                    <a:lnL>
                      <a:noFill/>
                    </a:lnL>
                    <a:lnR>
                      <a:noFill/>
                    </a:lnR>
                    <a:lnT>
                      <a:noFill/>
                    </a:lnT>
                    <a:lnB>
                      <a:noFill/>
                    </a:lnB>
                    <a:solidFill>
                      <a:srgbClr val="CCC0DA"/>
                    </a:solidFill>
                  </a:tcPr>
                </a:tc>
                <a:tc>
                  <a:txBody>
                    <a:bodyPr/>
                    <a:lstStyle/>
                    <a:p>
                      <a:pPr algn="l" fontAlgn="b"/>
                      <a:r>
                        <a:rPr lang="en-US" sz="1000" b="0" i="0" u="none" strike="noStrike">
                          <a:solidFill>
                            <a:srgbClr val="000000"/>
                          </a:solidFill>
                          <a:latin typeface="Calibri"/>
                        </a:rPr>
                        <a:t>Entire East Wing</a:t>
                      </a:r>
                    </a:p>
                  </a:txBody>
                  <a:tcPr marL="8692" marR="8692" marT="8692" marB="0" anchor="b">
                    <a:lnL>
                      <a:noFill/>
                    </a:lnL>
                    <a:lnR>
                      <a:noFill/>
                    </a:lnR>
                    <a:lnT>
                      <a:noFill/>
                    </a:lnT>
                    <a:lnB>
                      <a:noFill/>
                    </a:lnB>
                    <a:solidFill>
                      <a:srgbClr val="CCC0DA"/>
                    </a:solidFill>
                  </a:tcPr>
                </a:tc>
                <a:tc rowSpan="2">
                  <a:txBody>
                    <a:bodyPr/>
                    <a:lstStyle/>
                    <a:p>
                      <a:pPr algn="ctr" fontAlgn="ctr"/>
                      <a:r>
                        <a:rPr lang="en-US" sz="1000" b="0" i="0" u="none" strike="noStrike">
                          <a:solidFill>
                            <a:srgbClr val="000000"/>
                          </a:solidFill>
                          <a:latin typeface="Calibri"/>
                        </a:rPr>
                        <a:t>12/3/2012</a:t>
                      </a:r>
                    </a:p>
                  </a:txBody>
                  <a:tcPr marL="8692" marR="8692" marT="8692" marB="0" anchor="ctr">
                    <a:lnL>
                      <a:noFill/>
                    </a:lnL>
                    <a:lnR>
                      <a:noFill/>
                    </a:lnR>
                    <a:lnT>
                      <a:noFill/>
                    </a:lnT>
                    <a:lnB w="6350" cap="flat" cmpd="sng" algn="ctr">
                      <a:solidFill>
                        <a:srgbClr val="000000"/>
                      </a:solidFill>
                      <a:prstDash val="solid"/>
                      <a:round/>
                      <a:headEnd type="none" w="med" len="med"/>
                      <a:tailEnd type="none" w="med" len="med"/>
                    </a:lnB>
                    <a:solidFill>
                      <a:srgbClr val="CCC0DA"/>
                    </a:solidFill>
                  </a:tcPr>
                </a:tc>
                <a:tc rowSpan="2">
                  <a:txBody>
                    <a:bodyPr/>
                    <a:lstStyle/>
                    <a:p>
                      <a:pPr algn="ctr" fontAlgn="ctr"/>
                      <a:r>
                        <a:rPr lang="en-US" sz="1000" b="0" i="0" u="none" strike="noStrike">
                          <a:solidFill>
                            <a:srgbClr val="000000"/>
                          </a:solidFill>
                          <a:latin typeface="Calibri"/>
                        </a:rPr>
                        <a:t>5 days</a:t>
                      </a:r>
                    </a:p>
                  </a:txBody>
                  <a:tcPr marL="8692" marR="8692" marT="8692" marB="0" anchor="ctr">
                    <a:lnL>
                      <a:noFill/>
                    </a:lnL>
                    <a:lnR>
                      <a:noFill/>
                    </a:lnR>
                    <a:lnT>
                      <a:noFill/>
                    </a:lnT>
                    <a:lnB w="6350" cap="flat" cmpd="sng" algn="ctr">
                      <a:solidFill>
                        <a:srgbClr val="000000"/>
                      </a:solidFill>
                      <a:prstDash val="solid"/>
                      <a:round/>
                      <a:headEnd type="none" w="med" len="med"/>
                      <a:tailEnd type="none" w="med" len="med"/>
                    </a:lnB>
                    <a:solidFill>
                      <a:srgbClr val="CCC0DA"/>
                    </a:solidFill>
                  </a:tcPr>
                </a:tc>
                <a:tc rowSpan="2">
                  <a:txBody>
                    <a:bodyPr/>
                    <a:lstStyle/>
                    <a:p>
                      <a:pPr algn="ctr" fontAlgn="ctr"/>
                      <a:r>
                        <a:rPr lang="en-US" sz="1000" b="0" i="0" u="none" strike="noStrike">
                          <a:solidFill>
                            <a:srgbClr val="000000"/>
                          </a:solidFill>
                          <a:latin typeface="Calibri"/>
                        </a:rPr>
                        <a:t>12/7/2012</a:t>
                      </a:r>
                    </a:p>
                  </a:txBody>
                  <a:tcPr marL="8692" marR="8692" marT="8692" marB="0" anchor="ctr">
                    <a:lnL>
                      <a:noFill/>
                    </a:lnL>
                    <a:lnR>
                      <a:noFill/>
                    </a:lnR>
                    <a:lnT>
                      <a:noFill/>
                    </a:lnT>
                    <a:lnB w="6350" cap="flat" cmpd="sng" algn="ctr">
                      <a:solidFill>
                        <a:srgbClr val="000000"/>
                      </a:solidFill>
                      <a:prstDash val="solid"/>
                      <a:round/>
                      <a:headEnd type="none" w="med" len="med"/>
                      <a:tailEnd type="none" w="med" len="med"/>
                    </a:lnB>
                    <a:solidFill>
                      <a:srgbClr val="CCC0DA"/>
                    </a:solidFill>
                  </a:tcPr>
                </a:tc>
                <a:tc rowSpan="2">
                  <a:txBody>
                    <a:bodyPr/>
                    <a:lstStyle/>
                    <a:p>
                      <a:pPr algn="ctr" fontAlgn="ctr"/>
                      <a:r>
                        <a:rPr lang="en-US" sz="1000" b="0" i="0" u="none" strike="noStrike">
                          <a:solidFill>
                            <a:srgbClr val="000000"/>
                          </a:solidFill>
                          <a:latin typeface="Calibri"/>
                        </a:rPr>
                        <a:t>5:00 PM</a:t>
                      </a:r>
                    </a:p>
                  </a:txBody>
                  <a:tcPr marL="8692" marR="8692" marT="8692" marB="0" anchor="ctr">
                    <a:lnL>
                      <a:noFill/>
                    </a:lnL>
                    <a:lnR w="190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CC0DA"/>
                    </a:solidFill>
                  </a:tcPr>
                </a:tc>
              </a:tr>
              <a:tr h="284629">
                <a:tc>
                  <a:txBody>
                    <a:bodyPr/>
                    <a:lstStyle/>
                    <a:p>
                      <a:pPr algn="l" fontAlgn="b"/>
                      <a:r>
                        <a:rPr lang="en-US" sz="1000" b="0" i="0" u="none" strike="noStrike">
                          <a:solidFill>
                            <a:srgbClr val="000000"/>
                          </a:solidFill>
                          <a:latin typeface="Calibri"/>
                        </a:rPr>
                        <a:t>Purdue</a:t>
                      </a:r>
                    </a:p>
                  </a:txBody>
                  <a:tcPr marL="8692" marR="8692" marT="8692" marB="0" anchor="b">
                    <a:lnL w="190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1000" b="0" i="0" u="none" strike="noStrike">
                          <a:solidFill>
                            <a:srgbClr val="000000"/>
                          </a:solidFill>
                          <a:latin typeface="Calibri"/>
                        </a:rPr>
                        <a:t>Balance airflow</a:t>
                      </a:r>
                    </a:p>
                  </a:txBody>
                  <a:tcPr marL="8692" marR="8692" marT="8692" marB="0" anchor="b">
                    <a:lnL>
                      <a:noFill/>
                    </a:lnL>
                    <a:lnR>
                      <a:noFill/>
                    </a:lnR>
                    <a:lnT>
                      <a:noFill/>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1000" b="0" i="0" u="none" strike="noStrike">
                          <a:solidFill>
                            <a:srgbClr val="000000"/>
                          </a:solidFill>
                          <a:latin typeface="Calibri"/>
                        </a:rPr>
                        <a:t>Entire East Wing</a:t>
                      </a:r>
                    </a:p>
                  </a:txBody>
                  <a:tcPr marL="8692" marR="8692" marT="8692" marB="0" anchor="b">
                    <a:lnL>
                      <a:noFill/>
                    </a:lnL>
                    <a:lnR>
                      <a:noFill/>
                    </a:lnR>
                    <a:lnT>
                      <a:noFill/>
                    </a:lnT>
                    <a:lnB w="6350" cap="flat" cmpd="sng" algn="ctr">
                      <a:solidFill>
                        <a:srgbClr val="000000"/>
                      </a:solidFill>
                      <a:prstDash val="solid"/>
                      <a:round/>
                      <a:headEnd type="none" w="med" len="med"/>
                      <a:tailEnd type="none" w="med" len="med"/>
                    </a:lnB>
                    <a:solidFill>
                      <a:srgbClr val="CCC0DA"/>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284629">
                <a:tc>
                  <a:txBody>
                    <a:bodyPr/>
                    <a:lstStyle/>
                    <a:p>
                      <a:pPr algn="l" fontAlgn="b"/>
                      <a:r>
                        <a:rPr lang="en-US" sz="1000" b="0" i="0" u="none" strike="noStrike">
                          <a:solidFill>
                            <a:srgbClr val="000000"/>
                          </a:solidFill>
                          <a:latin typeface="Calibri"/>
                        </a:rPr>
                        <a:t>Wilhelm</a:t>
                      </a:r>
                    </a:p>
                  </a:txBody>
                  <a:tcPr marL="8692" marR="8692" marT="8692" marB="0" anchor="b">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1000" b="0" i="0" u="none" strike="noStrike">
                          <a:solidFill>
                            <a:srgbClr val="000000"/>
                          </a:solidFill>
                          <a:latin typeface="Calibri"/>
                        </a:rPr>
                        <a:t>Rework Lab Ductwork</a:t>
                      </a:r>
                    </a:p>
                  </a:txBody>
                  <a:tcPr marL="8692" marR="8692" marT="8692" marB="0" anchor="b">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1000" b="0" i="0" u="none" strike="noStrike">
                          <a:solidFill>
                            <a:srgbClr val="000000"/>
                          </a:solidFill>
                          <a:latin typeface="Calibri"/>
                        </a:rPr>
                        <a:t>BRK 2087</a:t>
                      </a:r>
                    </a:p>
                  </a:txBody>
                  <a:tcPr marL="8692" marR="8692" marT="8692" marB="0" anchor="b">
                    <a:lnL>
                      <a:noFill/>
                    </a:lnL>
                    <a:lnR>
                      <a:noFill/>
                    </a:lnR>
                    <a:lnT w="6350" cap="flat" cmpd="sng" algn="ctr">
                      <a:solidFill>
                        <a:srgbClr val="000000"/>
                      </a:solidFill>
                      <a:prstDash val="solid"/>
                      <a:round/>
                      <a:headEnd type="none" w="med" len="med"/>
                      <a:tailEnd type="none" w="med" len="med"/>
                    </a:lnT>
                    <a:lnB>
                      <a:noFill/>
                    </a:lnB>
                    <a:solidFill>
                      <a:srgbClr val="C5D9F1"/>
                    </a:solidFill>
                  </a:tcPr>
                </a:tc>
                <a:tc rowSpan="2">
                  <a:txBody>
                    <a:bodyPr/>
                    <a:lstStyle/>
                    <a:p>
                      <a:pPr algn="ctr" fontAlgn="ctr"/>
                      <a:r>
                        <a:rPr lang="en-US" sz="1000" b="0" i="0" u="none" strike="noStrike">
                          <a:solidFill>
                            <a:srgbClr val="000000"/>
                          </a:solidFill>
                          <a:latin typeface="Calibri"/>
                        </a:rPr>
                        <a:t>12/3/2012</a:t>
                      </a:r>
                    </a:p>
                  </a:txBody>
                  <a:tcPr marL="8692" marR="8692" marT="8692"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rowSpan="2">
                  <a:txBody>
                    <a:bodyPr/>
                    <a:lstStyle/>
                    <a:p>
                      <a:pPr algn="ctr" fontAlgn="ctr"/>
                      <a:r>
                        <a:rPr lang="en-US" sz="1000" b="0" i="0" u="none" strike="noStrike">
                          <a:solidFill>
                            <a:srgbClr val="000000"/>
                          </a:solidFill>
                          <a:latin typeface="Calibri"/>
                        </a:rPr>
                        <a:t>5 wks</a:t>
                      </a:r>
                    </a:p>
                  </a:txBody>
                  <a:tcPr marL="8692" marR="8692" marT="8692"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rowSpan="2">
                  <a:txBody>
                    <a:bodyPr/>
                    <a:lstStyle/>
                    <a:p>
                      <a:pPr algn="ctr" fontAlgn="ctr"/>
                      <a:r>
                        <a:rPr lang="en-US" sz="1000" b="0" i="0" u="none" strike="noStrike">
                          <a:solidFill>
                            <a:srgbClr val="000000"/>
                          </a:solidFill>
                          <a:latin typeface="Calibri"/>
                        </a:rPr>
                        <a:t>1/7/2013</a:t>
                      </a:r>
                    </a:p>
                  </a:txBody>
                  <a:tcPr marL="8692" marR="8692" marT="8692"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rowSpan="2">
                  <a:txBody>
                    <a:bodyPr/>
                    <a:lstStyle/>
                    <a:p>
                      <a:pPr algn="ctr" fontAlgn="ctr"/>
                      <a:r>
                        <a:rPr lang="en-US" sz="1000" b="0" i="0" u="none" strike="noStrike">
                          <a:solidFill>
                            <a:srgbClr val="000000"/>
                          </a:solidFill>
                          <a:latin typeface="Calibri"/>
                        </a:rPr>
                        <a:t>5:00 PM</a:t>
                      </a:r>
                    </a:p>
                  </a:txBody>
                  <a:tcPr marL="8692" marR="8692" marT="8692"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r>
              <a:tr h="284629">
                <a:tc>
                  <a:txBody>
                    <a:bodyPr/>
                    <a:lstStyle/>
                    <a:p>
                      <a:pPr algn="l" fontAlgn="b"/>
                      <a:r>
                        <a:rPr lang="en-US" sz="1000" b="0" i="0" u="none" strike="noStrike">
                          <a:solidFill>
                            <a:srgbClr val="000000"/>
                          </a:solidFill>
                          <a:latin typeface="Calibri"/>
                        </a:rPr>
                        <a:t>Purdue</a:t>
                      </a:r>
                    </a:p>
                  </a:txBody>
                  <a:tcPr marL="8692" marR="8692" marT="8692" marB="0" anchor="b">
                    <a:lnL w="190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1000" b="0" i="0" u="none" strike="noStrike">
                          <a:solidFill>
                            <a:srgbClr val="000000"/>
                          </a:solidFill>
                          <a:latin typeface="Calibri"/>
                        </a:rPr>
                        <a:t>Balance airflow</a:t>
                      </a:r>
                    </a:p>
                  </a:txBody>
                  <a:tcPr marL="8692" marR="8692" marT="8692" marB="0" anchor="b">
                    <a:lnL>
                      <a:noFill/>
                    </a:lnL>
                    <a:lnR>
                      <a:noFill/>
                    </a:lnR>
                    <a:lnT>
                      <a:noFill/>
                    </a:lnT>
                    <a:lnB>
                      <a:noFill/>
                    </a:lnB>
                    <a:solidFill>
                      <a:srgbClr val="C5D9F1"/>
                    </a:solidFill>
                  </a:tcPr>
                </a:tc>
                <a:tc>
                  <a:txBody>
                    <a:bodyPr/>
                    <a:lstStyle/>
                    <a:p>
                      <a:pPr algn="l" fontAlgn="b"/>
                      <a:r>
                        <a:rPr lang="en-US" sz="1000" b="0" i="0" u="none" strike="noStrike">
                          <a:solidFill>
                            <a:srgbClr val="000000"/>
                          </a:solidFill>
                          <a:latin typeface="Calibri"/>
                        </a:rPr>
                        <a:t>BRK 2087</a:t>
                      </a:r>
                    </a:p>
                  </a:txBody>
                  <a:tcPr marL="8692" marR="8692" marT="8692" marB="0" anchor="b">
                    <a:lnL>
                      <a:noFill/>
                    </a:lnL>
                    <a:lnR>
                      <a:noFill/>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284629">
                <a:tc>
                  <a:txBody>
                    <a:bodyPr/>
                    <a:lstStyle/>
                    <a:p>
                      <a:pPr algn="l" fontAlgn="b"/>
                      <a:r>
                        <a:rPr lang="en-US" sz="1000" b="0" i="0" u="none" strike="noStrike">
                          <a:solidFill>
                            <a:srgbClr val="000000"/>
                          </a:solidFill>
                          <a:latin typeface="Calibri"/>
                        </a:rPr>
                        <a:t>Wilhelm</a:t>
                      </a:r>
                    </a:p>
                  </a:txBody>
                  <a:tcPr marL="8692" marR="8692" marT="8692" marB="0" anchor="b">
                    <a:lnL w="19050" cap="flat" cmpd="sng" algn="ctr">
                      <a:solidFill>
                        <a:srgbClr val="000000"/>
                      </a:solidFill>
                      <a:prstDash val="solid"/>
                      <a:round/>
                      <a:headEnd type="none" w="med" len="med"/>
                      <a:tailEnd type="none" w="med" len="med"/>
                    </a:lnL>
                    <a:lnR>
                      <a:noFill/>
                    </a:lnR>
                    <a:lnT>
                      <a:noFill/>
                    </a:lnT>
                    <a:lnB>
                      <a:noFill/>
                    </a:lnB>
                    <a:solidFill>
                      <a:srgbClr val="D7E4BC"/>
                    </a:solidFill>
                  </a:tcPr>
                </a:tc>
                <a:tc>
                  <a:txBody>
                    <a:bodyPr/>
                    <a:lstStyle/>
                    <a:p>
                      <a:pPr algn="l" fontAlgn="b"/>
                      <a:r>
                        <a:rPr lang="en-US" sz="1000" b="0" i="0" u="none" strike="noStrike">
                          <a:solidFill>
                            <a:srgbClr val="000000"/>
                          </a:solidFill>
                          <a:latin typeface="Calibri"/>
                        </a:rPr>
                        <a:t>Rework Lab Ductwork</a:t>
                      </a:r>
                    </a:p>
                  </a:txBody>
                  <a:tcPr marL="8692" marR="8692" marT="8692" marB="0" anchor="b">
                    <a:lnL>
                      <a:noFill/>
                    </a:lnL>
                    <a:lnR>
                      <a:noFill/>
                    </a:lnR>
                    <a:lnT>
                      <a:noFill/>
                    </a:lnT>
                    <a:lnB>
                      <a:noFill/>
                    </a:lnB>
                    <a:solidFill>
                      <a:srgbClr val="D7E4BC"/>
                    </a:solidFill>
                  </a:tcPr>
                </a:tc>
                <a:tc>
                  <a:txBody>
                    <a:bodyPr/>
                    <a:lstStyle/>
                    <a:p>
                      <a:pPr algn="l" fontAlgn="b"/>
                      <a:r>
                        <a:rPr lang="en-US" sz="1000" b="0" i="0" u="none" strike="noStrike">
                          <a:solidFill>
                            <a:srgbClr val="000000"/>
                          </a:solidFill>
                          <a:latin typeface="Calibri"/>
                        </a:rPr>
                        <a:t>BRK 2043</a:t>
                      </a:r>
                    </a:p>
                  </a:txBody>
                  <a:tcPr marL="8692" marR="8692" marT="8692" marB="0" anchor="b">
                    <a:lnL>
                      <a:noFill/>
                    </a:lnL>
                    <a:lnR>
                      <a:noFill/>
                    </a:lnR>
                    <a:lnT>
                      <a:noFill/>
                    </a:lnT>
                    <a:lnB>
                      <a:noFill/>
                    </a:lnB>
                    <a:solidFill>
                      <a:srgbClr val="D7E4BC"/>
                    </a:solidFill>
                  </a:tcPr>
                </a:tc>
                <a:tc rowSpan="2">
                  <a:txBody>
                    <a:bodyPr/>
                    <a:lstStyle/>
                    <a:p>
                      <a:pPr algn="ctr" fontAlgn="ctr"/>
                      <a:r>
                        <a:rPr lang="en-US" sz="1000" b="0" i="0" u="none" strike="noStrike">
                          <a:solidFill>
                            <a:srgbClr val="000000"/>
                          </a:solidFill>
                          <a:latin typeface="Calibri"/>
                        </a:rPr>
                        <a:t>1/7/2013</a:t>
                      </a:r>
                    </a:p>
                  </a:txBody>
                  <a:tcPr marL="8692" marR="8692" marT="8692" marB="0" anchor="ctr">
                    <a:lnL>
                      <a:noFill/>
                    </a:lnL>
                    <a:lnR>
                      <a:noFill/>
                    </a:lnR>
                    <a:lnT>
                      <a:noFill/>
                    </a:lnT>
                    <a:lnB>
                      <a:noFill/>
                    </a:lnB>
                    <a:solidFill>
                      <a:srgbClr val="D7E4BC"/>
                    </a:solidFill>
                  </a:tcPr>
                </a:tc>
                <a:tc rowSpan="2">
                  <a:txBody>
                    <a:bodyPr/>
                    <a:lstStyle/>
                    <a:p>
                      <a:pPr algn="ctr" fontAlgn="ctr"/>
                      <a:r>
                        <a:rPr lang="en-US" sz="1000" b="0" i="0" u="none" strike="noStrike">
                          <a:solidFill>
                            <a:srgbClr val="000000"/>
                          </a:solidFill>
                          <a:latin typeface="Calibri"/>
                        </a:rPr>
                        <a:t>5 wks</a:t>
                      </a:r>
                    </a:p>
                  </a:txBody>
                  <a:tcPr marL="8692" marR="8692" marT="8692" marB="0" anchor="ctr">
                    <a:lnL>
                      <a:noFill/>
                    </a:lnL>
                    <a:lnR>
                      <a:noFill/>
                    </a:lnR>
                    <a:lnT>
                      <a:noFill/>
                    </a:lnT>
                    <a:lnB>
                      <a:noFill/>
                    </a:lnB>
                    <a:solidFill>
                      <a:srgbClr val="D7E4BC"/>
                    </a:solidFill>
                  </a:tcPr>
                </a:tc>
                <a:tc rowSpan="2">
                  <a:txBody>
                    <a:bodyPr/>
                    <a:lstStyle/>
                    <a:p>
                      <a:pPr algn="ctr" fontAlgn="ctr"/>
                      <a:r>
                        <a:rPr lang="en-US" sz="1000" b="0" i="0" u="none" strike="noStrike">
                          <a:solidFill>
                            <a:srgbClr val="000000"/>
                          </a:solidFill>
                          <a:latin typeface="Calibri"/>
                        </a:rPr>
                        <a:t>2/8/2013</a:t>
                      </a:r>
                    </a:p>
                  </a:txBody>
                  <a:tcPr marL="8692" marR="8692" marT="8692" marB="0" anchor="ctr">
                    <a:lnL>
                      <a:noFill/>
                    </a:lnL>
                    <a:lnR>
                      <a:noFill/>
                    </a:lnR>
                    <a:lnT>
                      <a:noFill/>
                    </a:lnT>
                    <a:lnB>
                      <a:noFill/>
                    </a:lnB>
                    <a:solidFill>
                      <a:srgbClr val="D7E4BC"/>
                    </a:solidFill>
                  </a:tcPr>
                </a:tc>
                <a:tc rowSpan="2">
                  <a:txBody>
                    <a:bodyPr/>
                    <a:lstStyle/>
                    <a:p>
                      <a:pPr algn="ctr" fontAlgn="ctr"/>
                      <a:r>
                        <a:rPr lang="en-US" sz="1000" b="0" i="0" u="none" strike="noStrike">
                          <a:solidFill>
                            <a:srgbClr val="000000"/>
                          </a:solidFill>
                          <a:latin typeface="Calibri"/>
                        </a:rPr>
                        <a:t>5:00 PM</a:t>
                      </a:r>
                    </a:p>
                  </a:txBody>
                  <a:tcPr marL="8692" marR="8692" marT="8692" marB="0" anchor="ctr">
                    <a:lnL>
                      <a:noFill/>
                    </a:lnL>
                    <a:lnR w="19050" cap="flat" cmpd="sng" algn="ctr">
                      <a:solidFill>
                        <a:srgbClr val="000000"/>
                      </a:solidFill>
                      <a:prstDash val="solid"/>
                      <a:round/>
                      <a:headEnd type="none" w="med" len="med"/>
                      <a:tailEnd type="none" w="med" len="med"/>
                    </a:lnR>
                    <a:lnT>
                      <a:noFill/>
                    </a:lnT>
                    <a:lnB>
                      <a:noFill/>
                    </a:lnB>
                    <a:solidFill>
                      <a:srgbClr val="D7E4BC"/>
                    </a:solidFill>
                  </a:tcPr>
                </a:tc>
              </a:tr>
              <a:tr h="284629">
                <a:tc>
                  <a:txBody>
                    <a:bodyPr/>
                    <a:lstStyle/>
                    <a:p>
                      <a:pPr algn="l" fontAlgn="b"/>
                      <a:r>
                        <a:rPr lang="en-US" sz="1000" b="0" i="0" u="none" strike="noStrike">
                          <a:solidFill>
                            <a:srgbClr val="000000"/>
                          </a:solidFill>
                          <a:latin typeface="Calibri"/>
                        </a:rPr>
                        <a:t>Purdue</a:t>
                      </a:r>
                    </a:p>
                  </a:txBody>
                  <a:tcPr marL="8692" marR="8692" marT="8692" marB="0" anchor="b">
                    <a:lnL w="19050" cap="flat" cmpd="sng" algn="ctr">
                      <a:solidFill>
                        <a:srgbClr val="000000"/>
                      </a:solidFill>
                      <a:prstDash val="solid"/>
                      <a:round/>
                      <a:headEnd type="none" w="med" len="med"/>
                      <a:tailEnd type="none" w="med" len="med"/>
                    </a:lnL>
                    <a:lnR>
                      <a:noFill/>
                    </a:lnR>
                    <a:lnT>
                      <a:noFill/>
                    </a:lnT>
                    <a:lnB>
                      <a:noFill/>
                    </a:lnB>
                    <a:solidFill>
                      <a:srgbClr val="D7E4BC"/>
                    </a:solidFill>
                  </a:tcPr>
                </a:tc>
                <a:tc>
                  <a:txBody>
                    <a:bodyPr/>
                    <a:lstStyle/>
                    <a:p>
                      <a:pPr algn="l" fontAlgn="b"/>
                      <a:r>
                        <a:rPr lang="en-US" sz="1000" b="0" i="0" u="none" strike="noStrike">
                          <a:solidFill>
                            <a:srgbClr val="000000"/>
                          </a:solidFill>
                          <a:latin typeface="Calibri"/>
                        </a:rPr>
                        <a:t>Balance airflow</a:t>
                      </a:r>
                    </a:p>
                  </a:txBody>
                  <a:tcPr marL="8692" marR="8692" marT="8692" marB="0" anchor="b">
                    <a:lnL>
                      <a:noFill/>
                    </a:lnL>
                    <a:lnR>
                      <a:noFill/>
                    </a:lnR>
                    <a:lnT>
                      <a:noFill/>
                    </a:lnT>
                    <a:lnB>
                      <a:noFill/>
                    </a:lnB>
                    <a:solidFill>
                      <a:srgbClr val="D7E4BC"/>
                    </a:solidFill>
                  </a:tcPr>
                </a:tc>
                <a:tc>
                  <a:txBody>
                    <a:bodyPr/>
                    <a:lstStyle/>
                    <a:p>
                      <a:pPr algn="l" fontAlgn="b"/>
                      <a:r>
                        <a:rPr lang="en-US" sz="1000" b="0" i="0" u="none" strike="noStrike">
                          <a:solidFill>
                            <a:srgbClr val="000000"/>
                          </a:solidFill>
                          <a:latin typeface="Calibri"/>
                        </a:rPr>
                        <a:t>BRK 2043</a:t>
                      </a:r>
                    </a:p>
                  </a:txBody>
                  <a:tcPr marL="8692" marR="8692" marT="8692" marB="0" anchor="b">
                    <a:lnL>
                      <a:noFill/>
                    </a:lnL>
                    <a:lnR>
                      <a:noFill/>
                    </a:lnR>
                    <a:lnT>
                      <a:noFill/>
                    </a:lnT>
                    <a:lnB>
                      <a:noFill/>
                    </a:lnB>
                    <a:solidFill>
                      <a:srgbClr val="D7E4BC"/>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284629">
                <a:tc>
                  <a:txBody>
                    <a:bodyPr/>
                    <a:lstStyle/>
                    <a:p>
                      <a:pPr algn="l" fontAlgn="b"/>
                      <a:r>
                        <a:rPr lang="en-US" sz="1000" b="0" i="0" u="none" strike="noStrike">
                          <a:solidFill>
                            <a:srgbClr val="000000"/>
                          </a:solidFill>
                          <a:latin typeface="Calibri"/>
                        </a:rPr>
                        <a:t>Wilhelm</a:t>
                      </a:r>
                    </a:p>
                  </a:txBody>
                  <a:tcPr marL="8692" marR="8692" marT="8692" marB="0" anchor="b">
                    <a:lnL w="190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1000" b="0" i="0" u="none" strike="noStrike">
                          <a:solidFill>
                            <a:srgbClr val="000000"/>
                          </a:solidFill>
                          <a:latin typeface="Calibri"/>
                        </a:rPr>
                        <a:t>Rework Lab Ductwork</a:t>
                      </a:r>
                    </a:p>
                  </a:txBody>
                  <a:tcPr marL="8692" marR="8692" marT="8692" marB="0" anchor="b">
                    <a:lnL>
                      <a:noFill/>
                    </a:lnL>
                    <a:lnR>
                      <a:noFill/>
                    </a:lnR>
                    <a:lnT>
                      <a:noFill/>
                    </a:lnT>
                    <a:lnB>
                      <a:noFill/>
                    </a:lnB>
                    <a:solidFill>
                      <a:srgbClr val="C5D9F1"/>
                    </a:solidFill>
                  </a:tcPr>
                </a:tc>
                <a:tc>
                  <a:txBody>
                    <a:bodyPr/>
                    <a:lstStyle/>
                    <a:p>
                      <a:pPr algn="l" fontAlgn="b"/>
                      <a:r>
                        <a:rPr lang="en-US" sz="1000" b="0" i="0" u="none" strike="noStrike">
                          <a:solidFill>
                            <a:srgbClr val="000000"/>
                          </a:solidFill>
                          <a:latin typeface="Calibri"/>
                        </a:rPr>
                        <a:t>BRK 1081</a:t>
                      </a:r>
                    </a:p>
                  </a:txBody>
                  <a:tcPr marL="8692" marR="8692" marT="8692" marB="0" anchor="b">
                    <a:lnL>
                      <a:noFill/>
                    </a:lnL>
                    <a:lnR>
                      <a:noFill/>
                    </a:lnR>
                    <a:lnT>
                      <a:noFill/>
                    </a:lnT>
                    <a:lnB>
                      <a:noFill/>
                    </a:lnB>
                    <a:solidFill>
                      <a:srgbClr val="C5D9F1"/>
                    </a:solidFill>
                  </a:tcPr>
                </a:tc>
                <a:tc rowSpan="2">
                  <a:txBody>
                    <a:bodyPr/>
                    <a:lstStyle/>
                    <a:p>
                      <a:pPr algn="ctr" fontAlgn="ctr"/>
                      <a:r>
                        <a:rPr lang="en-US" sz="1000" b="0" i="0" u="none" strike="noStrike">
                          <a:solidFill>
                            <a:srgbClr val="000000"/>
                          </a:solidFill>
                          <a:latin typeface="Calibri"/>
                        </a:rPr>
                        <a:t>1/28/2013</a:t>
                      </a:r>
                    </a:p>
                  </a:txBody>
                  <a:tcPr marL="8692" marR="8692" marT="8692" marB="0" anchor="ctr">
                    <a:lnL>
                      <a:noFill/>
                    </a:lnL>
                    <a:lnR>
                      <a:noFill/>
                    </a:lnR>
                    <a:lnT>
                      <a:noFill/>
                    </a:lnT>
                    <a:lnB>
                      <a:noFill/>
                    </a:lnB>
                    <a:solidFill>
                      <a:srgbClr val="C5D9F1"/>
                    </a:solidFill>
                  </a:tcPr>
                </a:tc>
                <a:tc rowSpan="2">
                  <a:txBody>
                    <a:bodyPr/>
                    <a:lstStyle/>
                    <a:p>
                      <a:pPr algn="ctr" fontAlgn="ctr"/>
                      <a:r>
                        <a:rPr lang="en-US" sz="1000" b="0" i="0" u="none" strike="noStrike">
                          <a:solidFill>
                            <a:srgbClr val="000000"/>
                          </a:solidFill>
                          <a:latin typeface="Calibri"/>
                        </a:rPr>
                        <a:t>3 wks</a:t>
                      </a:r>
                    </a:p>
                  </a:txBody>
                  <a:tcPr marL="8692" marR="8692" marT="8692" marB="0" anchor="ctr">
                    <a:lnL>
                      <a:noFill/>
                    </a:lnL>
                    <a:lnR>
                      <a:noFill/>
                    </a:lnR>
                    <a:lnT>
                      <a:noFill/>
                    </a:lnT>
                    <a:lnB>
                      <a:noFill/>
                    </a:lnB>
                    <a:solidFill>
                      <a:srgbClr val="C5D9F1"/>
                    </a:solidFill>
                  </a:tcPr>
                </a:tc>
                <a:tc rowSpan="2">
                  <a:txBody>
                    <a:bodyPr/>
                    <a:lstStyle/>
                    <a:p>
                      <a:pPr algn="ctr" fontAlgn="ctr"/>
                      <a:r>
                        <a:rPr lang="en-US" sz="1000" b="0" i="0" u="none" strike="noStrike">
                          <a:solidFill>
                            <a:srgbClr val="000000"/>
                          </a:solidFill>
                          <a:latin typeface="Calibri"/>
                        </a:rPr>
                        <a:t>2/15/2013</a:t>
                      </a:r>
                    </a:p>
                  </a:txBody>
                  <a:tcPr marL="8692" marR="8692" marT="8692" marB="0" anchor="ctr">
                    <a:lnL>
                      <a:noFill/>
                    </a:lnL>
                    <a:lnR>
                      <a:noFill/>
                    </a:lnR>
                    <a:lnT>
                      <a:noFill/>
                    </a:lnT>
                    <a:lnB>
                      <a:noFill/>
                    </a:lnB>
                    <a:solidFill>
                      <a:srgbClr val="C5D9F1"/>
                    </a:solidFill>
                  </a:tcPr>
                </a:tc>
                <a:tc rowSpan="2">
                  <a:txBody>
                    <a:bodyPr/>
                    <a:lstStyle/>
                    <a:p>
                      <a:pPr algn="ctr" fontAlgn="ctr"/>
                      <a:r>
                        <a:rPr lang="en-US" sz="1000" b="0" i="0" u="none" strike="noStrike">
                          <a:solidFill>
                            <a:srgbClr val="000000"/>
                          </a:solidFill>
                          <a:latin typeface="Calibri"/>
                        </a:rPr>
                        <a:t>5:00 PM</a:t>
                      </a:r>
                    </a:p>
                  </a:txBody>
                  <a:tcPr marL="8692" marR="8692" marT="8692" marB="0" anchor="ctr">
                    <a:lnL>
                      <a:noFill/>
                    </a:lnL>
                    <a:lnR w="19050" cap="flat" cmpd="sng" algn="ctr">
                      <a:solidFill>
                        <a:srgbClr val="000000"/>
                      </a:solidFill>
                      <a:prstDash val="solid"/>
                      <a:round/>
                      <a:headEnd type="none" w="med" len="med"/>
                      <a:tailEnd type="none" w="med" len="med"/>
                    </a:lnR>
                    <a:lnT>
                      <a:noFill/>
                    </a:lnT>
                    <a:lnB>
                      <a:noFill/>
                    </a:lnB>
                    <a:solidFill>
                      <a:srgbClr val="C5D9F1"/>
                    </a:solidFill>
                  </a:tcPr>
                </a:tc>
              </a:tr>
              <a:tr h="284629">
                <a:tc>
                  <a:txBody>
                    <a:bodyPr/>
                    <a:lstStyle/>
                    <a:p>
                      <a:pPr algn="l" fontAlgn="b"/>
                      <a:r>
                        <a:rPr lang="en-US" sz="1000" b="0" i="0" u="none" strike="noStrike">
                          <a:solidFill>
                            <a:srgbClr val="000000"/>
                          </a:solidFill>
                          <a:latin typeface="Calibri"/>
                        </a:rPr>
                        <a:t>Purdue</a:t>
                      </a:r>
                    </a:p>
                  </a:txBody>
                  <a:tcPr marL="8692" marR="8692" marT="8692" marB="0" anchor="b">
                    <a:lnL w="190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1000" b="0" i="0" u="none" strike="noStrike">
                          <a:solidFill>
                            <a:srgbClr val="000000"/>
                          </a:solidFill>
                          <a:latin typeface="Calibri"/>
                        </a:rPr>
                        <a:t>Balance airflow</a:t>
                      </a:r>
                    </a:p>
                  </a:txBody>
                  <a:tcPr marL="8692" marR="8692" marT="8692" marB="0" anchor="b">
                    <a:lnL>
                      <a:noFill/>
                    </a:lnL>
                    <a:lnR>
                      <a:noFill/>
                    </a:lnR>
                    <a:lnT>
                      <a:noFill/>
                    </a:lnT>
                    <a:lnB>
                      <a:noFill/>
                    </a:lnB>
                    <a:solidFill>
                      <a:srgbClr val="C5D9F1"/>
                    </a:solidFill>
                  </a:tcPr>
                </a:tc>
                <a:tc>
                  <a:txBody>
                    <a:bodyPr/>
                    <a:lstStyle/>
                    <a:p>
                      <a:pPr algn="l" fontAlgn="b"/>
                      <a:r>
                        <a:rPr lang="en-US" sz="1000" b="0" i="0" u="none" strike="noStrike">
                          <a:solidFill>
                            <a:srgbClr val="000000"/>
                          </a:solidFill>
                          <a:latin typeface="Calibri"/>
                        </a:rPr>
                        <a:t>BRK 1081</a:t>
                      </a:r>
                    </a:p>
                  </a:txBody>
                  <a:tcPr marL="8692" marR="8692" marT="8692" marB="0" anchor="b">
                    <a:lnL>
                      <a:noFill/>
                    </a:lnL>
                    <a:lnR>
                      <a:noFill/>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284629">
                <a:tc>
                  <a:txBody>
                    <a:bodyPr/>
                    <a:lstStyle/>
                    <a:p>
                      <a:pPr algn="l" fontAlgn="b"/>
                      <a:r>
                        <a:rPr lang="en-US" sz="1000" b="0" i="0" u="none" strike="noStrike">
                          <a:solidFill>
                            <a:srgbClr val="000000"/>
                          </a:solidFill>
                          <a:latin typeface="Calibri"/>
                        </a:rPr>
                        <a:t>Wilhelm</a:t>
                      </a:r>
                    </a:p>
                  </a:txBody>
                  <a:tcPr marL="8692" marR="8692" marT="8692" marB="0" anchor="b">
                    <a:lnL w="19050" cap="flat" cmpd="sng" algn="ctr">
                      <a:solidFill>
                        <a:srgbClr val="000000"/>
                      </a:solidFill>
                      <a:prstDash val="solid"/>
                      <a:round/>
                      <a:headEnd type="none" w="med" len="med"/>
                      <a:tailEnd type="none" w="med" len="med"/>
                    </a:lnL>
                    <a:lnR>
                      <a:noFill/>
                    </a:lnR>
                    <a:lnT>
                      <a:noFill/>
                    </a:lnT>
                    <a:lnB>
                      <a:noFill/>
                    </a:lnB>
                    <a:solidFill>
                      <a:srgbClr val="D7E4BC"/>
                    </a:solidFill>
                  </a:tcPr>
                </a:tc>
                <a:tc>
                  <a:txBody>
                    <a:bodyPr/>
                    <a:lstStyle/>
                    <a:p>
                      <a:pPr algn="l" fontAlgn="b"/>
                      <a:r>
                        <a:rPr lang="en-US" sz="1000" b="0" i="0" u="none" strike="noStrike">
                          <a:solidFill>
                            <a:srgbClr val="000000"/>
                          </a:solidFill>
                          <a:latin typeface="Calibri"/>
                        </a:rPr>
                        <a:t>Rework Lab Ductwork</a:t>
                      </a:r>
                    </a:p>
                  </a:txBody>
                  <a:tcPr marL="8692" marR="8692" marT="8692" marB="0" anchor="b">
                    <a:lnL>
                      <a:noFill/>
                    </a:lnL>
                    <a:lnR>
                      <a:noFill/>
                    </a:lnR>
                    <a:lnT>
                      <a:noFill/>
                    </a:lnT>
                    <a:lnB>
                      <a:noFill/>
                    </a:lnB>
                    <a:solidFill>
                      <a:srgbClr val="D7E4BC"/>
                    </a:solidFill>
                  </a:tcPr>
                </a:tc>
                <a:tc>
                  <a:txBody>
                    <a:bodyPr/>
                    <a:lstStyle/>
                    <a:p>
                      <a:pPr algn="l" fontAlgn="b"/>
                      <a:r>
                        <a:rPr lang="en-US" sz="1000" b="0" i="0" u="none" strike="noStrike">
                          <a:solidFill>
                            <a:srgbClr val="000000"/>
                          </a:solidFill>
                          <a:latin typeface="Calibri"/>
                        </a:rPr>
                        <a:t>BRK 2077</a:t>
                      </a:r>
                    </a:p>
                  </a:txBody>
                  <a:tcPr marL="8692" marR="8692" marT="8692" marB="0" anchor="b">
                    <a:lnL>
                      <a:noFill/>
                    </a:lnL>
                    <a:lnR>
                      <a:noFill/>
                    </a:lnR>
                    <a:lnT>
                      <a:noFill/>
                    </a:lnT>
                    <a:lnB>
                      <a:noFill/>
                    </a:lnB>
                    <a:solidFill>
                      <a:srgbClr val="D7E4BC"/>
                    </a:solidFill>
                  </a:tcPr>
                </a:tc>
                <a:tc rowSpan="2">
                  <a:txBody>
                    <a:bodyPr/>
                    <a:lstStyle/>
                    <a:p>
                      <a:pPr algn="ctr" fontAlgn="ctr"/>
                      <a:r>
                        <a:rPr lang="en-US" sz="1000" b="0" i="0" u="none" strike="noStrike">
                          <a:solidFill>
                            <a:srgbClr val="000000"/>
                          </a:solidFill>
                          <a:latin typeface="Calibri"/>
                        </a:rPr>
                        <a:t>2/11/2013</a:t>
                      </a:r>
                    </a:p>
                  </a:txBody>
                  <a:tcPr marL="8692" marR="8692" marT="8692" marB="0" anchor="ctr">
                    <a:lnL>
                      <a:noFill/>
                    </a:lnL>
                    <a:lnR>
                      <a:noFill/>
                    </a:lnR>
                    <a:lnT>
                      <a:noFill/>
                    </a:lnT>
                    <a:lnB w="19050" cap="flat" cmpd="sng" algn="ctr">
                      <a:solidFill>
                        <a:srgbClr val="000000"/>
                      </a:solidFill>
                      <a:prstDash val="solid"/>
                      <a:round/>
                      <a:headEnd type="none" w="med" len="med"/>
                      <a:tailEnd type="none" w="med" len="med"/>
                    </a:lnB>
                    <a:solidFill>
                      <a:srgbClr val="D7E4BC"/>
                    </a:solidFill>
                  </a:tcPr>
                </a:tc>
                <a:tc rowSpan="2">
                  <a:txBody>
                    <a:bodyPr/>
                    <a:lstStyle/>
                    <a:p>
                      <a:pPr algn="ctr" fontAlgn="ctr"/>
                      <a:r>
                        <a:rPr lang="en-US" sz="1000" b="0" i="0" u="none" strike="noStrike">
                          <a:solidFill>
                            <a:srgbClr val="000000"/>
                          </a:solidFill>
                          <a:latin typeface="Calibri"/>
                        </a:rPr>
                        <a:t>3 wks</a:t>
                      </a:r>
                    </a:p>
                  </a:txBody>
                  <a:tcPr marL="8692" marR="8692" marT="8692" marB="0" anchor="ctr">
                    <a:lnL>
                      <a:noFill/>
                    </a:lnL>
                    <a:lnR>
                      <a:noFill/>
                    </a:lnR>
                    <a:lnT>
                      <a:noFill/>
                    </a:lnT>
                    <a:lnB w="19050" cap="flat" cmpd="sng" algn="ctr">
                      <a:solidFill>
                        <a:srgbClr val="000000"/>
                      </a:solidFill>
                      <a:prstDash val="solid"/>
                      <a:round/>
                      <a:headEnd type="none" w="med" len="med"/>
                      <a:tailEnd type="none" w="med" len="med"/>
                    </a:lnB>
                    <a:solidFill>
                      <a:srgbClr val="D7E4BC"/>
                    </a:solidFill>
                  </a:tcPr>
                </a:tc>
                <a:tc rowSpan="2">
                  <a:txBody>
                    <a:bodyPr/>
                    <a:lstStyle/>
                    <a:p>
                      <a:pPr algn="ctr" fontAlgn="ctr"/>
                      <a:r>
                        <a:rPr lang="en-US" sz="1000" b="0" i="0" u="none" strike="noStrike">
                          <a:solidFill>
                            <a:srgbClr val="000000"/>
                          </a:solidFill>
                          <a:latin typeface="Calibri"/>
                        </a:rPr>
                        <a:t>3/1/2013</a:t>
                      </a:r>
                    </a:p>
                  </a:txBody>
                  <a:tcPr marL="8692" marR="8692" marT="8692" marB="0" anchor="ctr">
                    <a:lnL>
                      <a:noFill/>
                    </a:lnL>
                    <a:lnR>
                      <a:noFill/>
                    </a:lnR>
                    <a:lnT>
                      <a:noFill/>
                    </a:lnT>
                    <a:lnB w="19050" cap="flat" cmpd="sng" algn="ctr">
                      <a:solidFill>
                        <a:srgbClr val="000000"/>
                      </a:solidFill>
                      <a:prstDash val="solid"/>
                      <a:round/>
                      <a:headEnd type="none" w="med" len="med"/>
                      <a:tailEnd type="none" w="med" len="med"/>
                    </a:lnB>
                    <a:solidFill>
                      <a:srgbClr val="D7E4BC"/>
                    </a:solidFill>
                  </a:tcPr>
                </a:tc>
                <a:tc rowSpan="2">
                  <a:txBody>
                    <a:bodyPr/>
                    <a:lstStyle/>
                    <a:p>
                      <a:pPr algn="ctr" fontAlgn="ctr"/>
                      <a:r>
                        <a:rPr lang="en-US" sz="1000" b="0" i="0" u="none" strike="noStrike">
                          <a:solidFill>
                            <a:srgbClr val="000000"/>
                          </a:solidFill>
                          <a:latin typeface="Calibri"/>
                        </a:rPr>
                        <a:t>5:00 PM</a:t>
                      </a:r>
                    </a:p>
                  </a:txBody>
                  <a:tcPr marL="8692" marR="8692" marT="8692"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7E4BC"/>
                    </a:solidFill>
                  </a:tcPr>
                </a:tc>
              </a:tr>
              <a:tr h="298859">
                <a:tc>
                  <a:txBody>
                    <a:bodyPr/>
                    <a:lstStyle/>
                    <a:p>
                      <a:pPr algn="l" fontAlgn="b"/>
                      <a:r>
                        <a:rPr lang="en-US" sz="1000" b="0" i="0" u="none" strike="noStrike">
                          <a:solidFill>
                            <a:srgbClr val="000000"/>
                          </a:solidFill>
                          <a:latin typeface="Calibri"/>
                        </a:rPr>
                        <a:t>Purdue</a:t>
                      </a:r>
                    </a:p>
                  </a:txBody>
                  <a:tcPr marL="8692" marR="8692" marT="8692"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000" b="0" i="0" u="none" strike="noStrike">
                          <a:solidFill>
                            <a:srgbClr val="000000"/>
                          </a:solidFill>
                          <a:latin typeface="Calibri"/>
                        </a:rPr>
                        <a:t>Balance airflow</a:t>
                      </a:r>
                    </a:p>
                  </a:txBody>
                  <a:tcPr marL="8692" marR="8692" marT="8692" marB="0" anchor="b">
                    <a:lnL>
                      <a:noFill/>
                    </a:lnL>
                    <a:lnR>
                      <a:noFill/>
                    </a:lnR>
                    <a:lnT>
                      <a:noFill/>
                    </a:lnT>
                    <a:lnB w="190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000" b="0" i="0" u="none" strike="noStrike" dirty="0">
                          <a:solidFill>
                            <a:srgbClr val="000000"/>
                          </a:solidFill>
                          <a:latin typeface="Calibri"/>
                        </a:rPr>
                        <a:t>BRK 2077</a:t>
                      </a:r>
                    </a:p>
                  </a:txBody>
                  <a:tcPr marL="8692" marR="8692" marT="8692" marB="0" anchor="b">
                    <a:lnL>
                      <a:noFill/>
                    </a:lnL>
                    <a:lnR>
                      <a:noFill/>
                    </a:lnR>
                    <a:lnT>
                      <a:noFill/>
                    </a:lnT>
                    <a:lnB w="19050" cap="flat" cmpd="sng" algn="ctr">
                      <a:solidFill>
                        <a:srgbClr val="000000"/>
                      </a:solidFill>
                      <a:prstDash val="solid"/>
                      <a:round/>
                      <a:headEnd type="none" w="med" len="med"/>
                      <a:tailEnd type="none" w="med" len="med"/>
                    </a:lnB>
                    <a:solidFill>
                      <a:srgbClr val="D7E4BC"/>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267200"/>
            <a:ext cx="4572000" cy="1524000"/>
          </a:xfrm>
        </p:spPr>
        <p:txBody>
          <a:bodyPr/>
          <a:lstStyle/>
          <a:p>
            <a:r>
              <a:rPr lang="en-US" sz="4000" dirty="0" smtClean="0">
                <a:solidFill>
                  <a:schemeClr val="accent2">
                    <a:lumMod val="20000"/>
                    <a:lumOff val="80000"/>
                  </a:schemeClr>
                </a:solidFill>
              </a:rPr>
              <a:t>Working together we can pull this off!</a:t>
            </a:r>
            <a:endParaRPr lang="en-US" sz="4000" dirty="0">
              <a:solidFill>
                <a:schemeClr val="accent2">
                  <a:lumMod val="20000"/>
                  <a:lumOff val="80000"/>
                </a:schemeClr>
              </a:solidFill>
            </a:endParaRPr>
          </a:p>
        </p:txBody>
      </p:sp>
      <p:pic>
        <p:nvPicPr>
          <p:cNvPr id="8" name="Picture Placeholder 7" descr="puzzle_piece_stickfigures.png"/>
          <p:cNvPicPr>
            <a:picLocks noGrp="1" noChangeAspect="1"/>
          </p:cNvPicPr>
          <p:nvPr>
            <p:ph type="pic" idx="1"/>
          </p:nvPr>
        </p:nvPicPr>
        <p:blipFill>
          <a:blip r:embed="rId2" cstate="print"/>
          <a:srcRect t="4074" b="4074"/>
          <a:stretch>
            <a:fillRect/>
          </a:stretch>
        </p:blipFill>
        <p:spPr>
          <a:xfrm>
            <a:off x="1143000" y="533400"/>
            <a:ext cx="6858000" cy="35433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Discussion</a:t>
            </a:r>
            <a:endParaRPr lang="en-US" dirty="0"/>
          </a:p>
        </p:txBody>
      </p:sp>
      <p:sp>
        <p:nvSpPr>
          <p:cNvPr id="7" name="Content Placeholder 6"/>
          <p:cNvSpPr>
            <a:spLocks noGrp="1"/>
          </p:cNvSpPr>
          <p:nvPr>
            <p:ph idx="1"/>
          </p:nvPr>
        </p:nvSpPr>
        <p:spPr>
          <a:xfrm>
            <a:off x="533400" y="1143000"/>
            <a:ext cx="8305800" cy="5333999"/>
          </a:xfrm>
        </p:spPr>
        <p:txBody>
          <a:bodyPr>
            <a:normAutofit fontScale="92500" lnSpcReduction="10000"/>
          </a:bodyPr>
          <a:lstStyle/>
          <a:p>
            <a:pPr lvl="0"/>
            <a:r>
              <a:rPr lang="en-US" b="1" dirty="0" smtClean="0"/>
              <a:t>Scope of Project</a:t>
            </a:r>
          </a:p>
          <a:p>
            <a:pPr lvl="1"/>
            <a:r>
              <a:rPr lang="en-US" b="1" dirty="0" smtClean="0"/>
              <a:t>Penthouse</a:t>
            </a:r>
          </a:p>
          <a:p>
            <a:pPr lvl="1"/>
            <a:r>
              <a:rPr lang="en-US" b="1" dirty="0" smtClean="0"/>
              <a:t>Laboratories</a:t>
            </a:r>
          </a:p>
          <a:p>
            <a:pPr lvl="0"/>
            <a:r>
              <a:rPr lang="en-US" b="1" dirty="0" smtClean="0"/>
              <a:t>Project Timing</a:t>
            </a:r>
          </a:p>
          <a:p>
            <a:pPr lvl="1"/>
            <a:r>
              <a:rPr lang="en-US" b="1" dirty="0" smtClean="0"/>
              <a:t>Penthouse Work</a:t>
            </a:r>
          </a:p>
          <a:p>
            <a:pPr lvl="1"/>
            <a:r>
              <a:rPr lang="en-US" b="1" dirty="0" smtClean="0"/>
              <a:t>Laboratory Work</a:t>
            </a:r>
          </a:p>
          <a:p>
            <a:pPr lvl="0"/>
            <a:r>
              <a:rPr lang="en-US" b="1" dirty="0" smtClean="0"/>
              <a:t>Action Items</a:t>
            </a:r>
          </a:p>
          <a:p>
            <a:pPr lvl="1"/>
            <a:r>
              <a:rPr lang="en-US" b="1" dirty="0" smtClean="0"/>
              <a:t>Hood Priority List</a:t>
            </a:r>
          </a:p>
          <a:p>
            <a:r>
              <a:rPr lang="en-US" b="1" dirty="0" smtClean="0"/>
              <a:t>Summary of Events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Project Scope</a:t>
            </a:r>
            <a:endParaRPr lang="en-US" dirty="0"/>
          </a:p>
        </p:txBody>
      </p:sp>
      <p:sp>
        <p:nvSpPr>
          <p:cNvPr id="7" name="Content Placeholder 6"/>
          <p:cNvSpPr>
            <a:spLocks noGrp="1"/>
          </p:cNvSpPr>
          <p:nvPr>
            <p:ph idx="1"/>
          </p:nvPr>
        </p:nvSpPr>
        <p:spPr/>
        <p:txBody>
          <a:bodyPr>
            <a:normAutofit/>
          </a:bodyPr>
          <a:lstStyle/>
          <a:p>
            <a:r>
              <a:rPr lang="en-US" dirty="0" smtClean="0"/>
              <a:t>Penthouse</a:t>
            </a:r>
          </a:p>
          <a:p>
            <a:pPr lvl="1"/>
            <a:r>
              <a:rPr lang="en-US" dirty="0" smtClean="0"/>
              <a:t>Install new makeup-air system</a:t>
            </a:r>
          </a:p>
          <a:p>
            <a:pPr lvl="1"/>
            <a:r>
              <a:rPr lang="en-US" dirty="0" smtClean="0"/>
              <a:t>Move two existing exhaust fans</a:t>
            </a:r>
          </a:p>
          <a:p>
            <a:pPr lvl="1"/>
            <a:r>
              <a:rPr lang="en-US" dirty="0" smtClean="0"/>
              <a:t>Install two new exhaust fans</a:t>
            </a:r>
          </a:p>
          <a:p>
            <a:r>
              <a:rPr lang="en-US" dirty="0" smtClean="0"/>
              <a:t>Laboratories</a:t>
            </a:r>
          </a:p>
          <a:p>
            <a:pPr lvl="1"/>
            <a:r>
              <a:rPr lang="en-US" dirty="0" smtClean="0"/>
              <a:t>Rework ductwork to accommodate </a:t>
            </a:r>
            <a:br>
              <a:rPr lang="en-US" dirty="0" smtClean="0"/>
            </a:br>
            <a:r>
              <a:rPr lang="en-US" dirty="0" smtClean="0"/>
              <a:t>increased airflow</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342437"/>
            <a:ext cx="8229600" cy="639763"/>
          </a:xfrm>
        </p:spPr>
        <p:txBody>
          <a:bodyPr/>
          <a:lstStyle/>
          <a:p>
            <a:r>
              <a:rPr lang="en-US" dirty="0" smtClean="0"/>
              <a:t>Project Timing</a:t>
            </a:r>
            <a:endParaRPr lang="en-US" dirty="0"/>
          </a:p>
        </p:txBody>
      </p:sp>
      <p:sp>
        <p:nvSpPr>
          <p:cNvPr id="7" name="Content Placeholder 6"/>
          <p:cNvSpPr>
            <a:spLocks noGrp="1"/>
          </p:cNvSpPr>
          <p:nvPr>
            <p:ph idx="1"/>
          </p:nvPr>
        </p:nvSpPr>
        <p:spPr>
          <a:xfrm>
            <a:off x="228600" y="1295400"/>
            <a:ext cx="8305800" cy="5181600"/>
          </a:xfrm>
        </p:spPr>
        <p:txBody>
          <a:bodyPr>
            <a:normAutofit lnSpcReduction="10000"/>
          </a:bodyPr>
          <a:lstStyle/>
          <a:p>
            <a:r>
              <a:rPr lang="en-US" dirty="0" smtClean="0"/>
              <a:t>Penthouse Work</a:t>
            </a:r>
          </a:p>
          <a:p>
            <a:pPr lvl="1"/>
            <a:r>
              <a:rPr lang="en-US" dirty="0" smtClean="0"/>
              <a:t>Begins November, 2012</a:t>
            </a:r>
          </a:p>
          <a:p>
            <a:r>
              <a:rPr lang="en-US" dirty="0" smtClean="0"/>
              <a:t>Laboratory Work</a:t>
            </a:r>
          </a:p>
          <a:p>
            <a:pPr lvl="1"/>
            <a:r>
              <a:rPr lang="en-US" dirty="0" smtClean="0"/>
              <a:t>Begins December, 2012</a:t>
            </a:r>
          </a:p>
          <a:p>
            <a:pPr lvl="1"/>
            <a:r>
              <a:rPr lang="en-US" dirty="0" smtClean="0"/>
              <a:t>Order of Laboratories</a:t>
            </a:r>
          </a:p>
          <a:p>
            <a:pPr lvl="2"/>
            <a:r>
              <a:rPr lang="en-US" dirty="0" smtClean="0"/>
              <a:t>Lab 2087</a:t>
            </a:r>
          </a:p>
          <a:p>
            <a:pPr lvl="2"/>
            <a:r>
              <a:rPr lang="en-US" dirty="0" smtClean="0"/>
              <a:t>Lab 2043</a:t>
            </a:r>
          </a:p>
          <a:p>
            <a:pPr lvl="2"/>
            <a:r>
              <a:rPr lang="en-US" smtClean="0"/>
              <a:t>Lab 1081</a:t>
            </a:r>
            <a:endParaRPr lang="en-US" dirty="0" smtClean="0"/>
          </a:p>
          <a:p>
            <a:pPr lvl="2"/>
            <a:r>
              <a:rPr lang="en-US" dirty="0" smtClean="0"/>
              <a:t>Lab 2077</a:t>
            </a:r>
          </a:p>
          <a:p>
            <a:pPr lvl="1"/>
            <a:r>
              <a:rPr lang="en-US" dirty="0" smtClean="0"/>
              <a:t>Estimated completion March, 2013</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Penthouse Work</a:t>
            </a:r>
            <a:endParaRPr lang="en-US" dirty="0"/>
          </a:p>
        </p:txBody>
      </p:sp>
      <p:sp>
        <p:nvSpPr>
          <p:cNvPr id="7" name="Content Placeholder 6"/>
          <p:cNvSpPr>
            <a:spLocks noGrp="1"/>
          </p:cNvSpPr>
          <p:nvPr>
            <p:ph idx="1"/>
          </p:nvPr>
        </p:nvSpPr>
        <p:spPr/>
        <p:txBody>
          <a:bodyPr>
            <a:normAutofit lnSpcReduction="10000"/>
          </a:bodyPr>
          <a:lstStyle/>
          <a:p>
            <a:r>
              <a:rPr lang="en-US" dirty="0" smtClean="0"/>
              <a:t>Shut down hoods to allow one-fan operation</a:t>
            </a:r>
          </a:p>
          <a:p>
            <a:pPr lvl="1"/>
            <a:r>
              <a:rPr lang="en-US" dirty="0" smtClean="0"/>
              <a:t>Approximately 30% reduction in exhaust needed</a:t>
            </a:r>
          </a:p>
          <a:p>
            <a:pPr lvl="1"/>
            <a:r>
              <a:rPr lang="en-US" dirty="0" smtClean="0"/>
              <a:t>Shutdown and rebalance early November</a:t>
            </a:r>
          </a:p>
          <a:p>
            <a:pPr lvl="1"/>
            <a:r>
              <a:rPr lang="en-US" dirty="0" smtClean="0"/>
              <a:t>Return to normal operation by mid December</a:t>
            </a:r>
          </a:p>
          <a:p>
            <a:r>
              <a:rPr lang="en-US" dirty="0" smtClean="0"/>
              <a:t>Rebalance exhaust and makeup air </a:t>
            </a:r>
            <a:br>
              <a:rPr lang="en-US" dirty="0" smtClean="0"/>
            </a:br>
            <a:r>
              <a:rPr lang="en-US" dirty="0" smtClean="0"/>
              <a:t>systems to ensure proper airflow</a:t>
            </a:r>
          </a:p>
          <a:p>
            <a:pPr lvl="1"/>
            <a:r>
              <a:rPr lang="en-US" dirty="0" smtClean="0"/>
              <a:t>One hood at a time</a:t>
            </a:r>
          </a:p>
          <a:p>
            <a:pPr lvl="1"/>
            <a:r>
              <a:rPr lang="en-US" dirty="0" smtClean="0"/>
              <a:t>All hoods in East Wing </a:t>
            </a:r>
            <a:r>
              <a:rPr lang="en-US" sz="2400" dirty="0" smtClean="0"/>
              <a:t>(both floors)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Penthouse Work </a:t>
            </a:r>
            <a:r>
              <a:rPr lang="en-US" sz="2000" dirty="0" smtClean="0"/>
              <a:t>(CONTINUED)</a:t>
            </a:r>
            <a:endParaRPr lang="en-US" sz="2000" dirty="0"/>
          </a:p>
        </p:txBody>
      </p:sp>
      <p:sp>
        <p:nvSpPr>
          <p:cNvPr id="7" name="Content Placeholder 6"/>
          <p:cNvSpPr>
            <a:spLocks noGrp="1"/>
          </p:cNvSpPr>
          <p:nvPr>
            <p:ph idx="1"/>
          </p:nvPr>
        </p:nvSpPr>
        <p:spPr>
          <a:xfrm>
            <a:off x="533400" y="1447800"/>
            <a:ext cx="8610600" cy="5029199"/>
          </a:xfrm>
        </p:spPr>
        <p:txBody>
          <a:bodyPr>
            <a:normAutofit lnSpcReduction="10000"/>
          </a:bodyPr>
          <a:lstStyle/>
          <a:p>
            <a:r>
              <a:rPr lang="en-US" dirty="0" smtClean="0"/>
              <a:t>Install new makeup-air unit</a:t>
            </a:r>
          </a:p>
          <a:p>
            <a:pPr lvl="1"/>
            <a:r>
              <a:rPr lang="en-US" dirty="0" smtClean="0"/>
              <a:t>Shutdown areas under crane while lifting in place</a:t>
            </a:r>
          </a:p>
          <a:p>
            <a:pPr lvl="2"/>
            <a:r>
              <a:rPr lang="en-US" dirty="0" smtClean="0"/>
              <a:t>Preliminary schedule: November 21, 2012</a:t>
            </a:r>
          </a:p>
          <a:p>
            <a:r>
              <a:rPr lang="en-US" dirty="0" smtClean="0"/>
              <a:t>Move existing exhaust fan</a:t>
            </a:r>
          </a:p>
          <a:p>
            <a:r>
              <a:rPr lang="en-US" dirty="0" smtClean="0"/>
              <a:t>Install new exhaust fans</a:t>
            </a:r>
          </a:p>
          <a:p>
            <a:pPr lvl="1"/>
            <a:r>
              <a:rPr lang="en-US" dirty="0" smtClean="0"/>
              <a:t>Rebalance hoods for four-fan</a:t>
            </a:r>
            <a:br>
              <a:rPr lang="en-US" dirty="0" smtClean="0"/>
            </a:br>
            <a:r>
              <a:rPr lang="en-US" dirty="0" smtClean="0"/>
              <a:t>operation</a:t>
            </a:r>
          </a:p>
          <a:p>
            <a:pPr lvl="1"/>
            <a:r>
              <a:rPr lang="en-US" dirty="0" smtClean="0"/>
              <a:t>Begin operations with all four </a:t>
            </a:r>
            <a:br>
              <a:rPr lang="en-US" dirty="0" smtClean="0"/>
            </a:br>
            <a:r>
              <a:rPr lang="en-US" dirty="0" smtClean="0"/>
              <a:t>fans by mid December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6"/>
          <p:cNvSpPr>
            <a:spLocks noGrp="1"/>
          </p:cNvSpPr>
          <p:nvPr>
            <p:ph type="title"/>
          </p:nvPr>
        </p:nvSpPr>
        <p:spPr/>
        <p:txBody>
          <a:bodyPr/>
          <a:lstStyle/>
          <a:p>
            <a:r>
              <a:rPr lang="en-US" dirty="0" smtClean="0"/>
              <a:t>Tentative Shutdown Schedule</a:t>
            </a:r>
            <a:endParaRPr lang="en-US" dirty="0"/>
          </a:p>
        </p:txBody>
      </p:sp>
      <p:sp>
        <p:nvSpPr>
          <p:cNvPr id="14" name="Text Placeholder 9"/>
          <p:cNvSpPr>
            <a:spLocks noGrp="1"/>
          </p:cNvSpPr>
          <p:nvPr>
            <p:ph type="body" sz="quarter" idx="13"/>
          </p:nvPr>
        </p:nvSpPr>
        <p:spPr/>
        <p:txBody>
          <a:bodyPr/>
          <a:lstStyle/>
          <a:p>
            <a:r>
              <a:rPr lang="en-US" dirty="0" smtClean="0"/>
              <a:t>Penthouse Work</a:t>
            </a:r>
            <a:endParaRPr lang="en-US" dirty="0"/>
          </a:p>
        </p:txBody>
      </p:sp>
      <p:graphicFrame>
        <p:nvGraphicFramePr>
          <p:cNvPr id="15" name="Content Placeholder 4"/>
          <p:cNvGraphicFramePr>
            <a:graphicFrameLocks/>
          </p:cNvGraphicFramePr>
          <p:nvPr/>
        </p:nvGraphicFramePr>
        <p:xfrm>
          <a:off x="685800" y="1676400"/>
          <a:ext cx="5638799" cy="3097036"/>
        </p:xfrm>
        <a:graphic>
          <a:graphicData uri="http://schemas.openxmlformats.org/drawingml/2006/table">
            <a:tbl>
              <a:tblPr firstRow="1" bandRow="1">
                <a:effectLst/>
                <a:tableStyleId>{F5AB1C69-6EDB-4FF4-983F-18BD219EF322}</a:tableStyleId>
              </a:tblPr>
              <a:tblGrid>
                <a:gridCol w="2771275"/>
                <a:gridCol w="1191125"/>
                <a:gridCol w="1676399"/>
              </a:tblGrid>
              <a:tr h="455209">
                <a:tc>
                  <a:txBody>
                    <a:bodyPr/>
                    <a:lstStyle/>
                    <a:p>
                      <a:endParaRPr lang="en-US" sz="1500" baseline="0" dirty="0"/>
                    </a:p>
                  </a:txBody>
                  <a:tcPr marT="137160">
                    <a:solidFill>
                      <a:schemeClr val="tx1">
                        <a:lumMod val="50000"/>
                        <a:lumOff val="50000"/>
                        <a:alpha val="86000"/>
                      </a:schemeClr>
                    </a:solidFill>
                  </a:tcPr>
                </a:tc>
                <a:tc>
                  <a:txBody>
                    <a:bodyPr/>
                    <a:lstStyle/>
                    <a:p>
                      <a:pPr algn="ctr"/>
                      <a:r>
                        <a:rPr lang="en-US" sz="1500" baseline="0" dirty="0" smtClean="0"/>
                        <a:t>Projected Date</a:t>
                      </a:r>
                      <a:endParaRPr lang="en-US" sz="1500" baseline="0" dirty="0"/>
                    </a:p>
                  </a:txBody>
                  <a:tcPr marT="137160">
                    <a:solidFill>
                      <a:schemeClr val="bg1">
                        <a:lumMod val="75000"/>
                        <a:alpha val="86000"/>
                      </a:schemeClr>
                    </a:solidFill>
                  </a:tcPr>
                </a:tc>
                <a:tc>
                  <a:txBody>
                    <a:bodyPr/>
                    <a:lstStyle/>
                    <a:p>
                      <a:pPr algn="ctr"/>
                      <a:r>
                        <a:rPr lang="en-US" sz="1500" baseline="0" dirty="0" smtClean="0"/>
                        <a:t>Projected Duration</a:t>
                      </a:r>
                      <a:endParaRPr lang="en-US" sz="1500" baseline="0" dirty="0"/>
                    </a:p>
                  </a:txBody>
                  <a:tcPr marT="137160">
                    <a:solidFill>
                      <a:schemeClr val="bg1">
                        <a:lumMod val="75000"/>
                        <a:alpha val="86000"/>
                      </a:schemeClr>
                    </a:solidFill>
                  </a:tcPr>
                </a:tc>
              </a:tr>
              <a:tr h="446599">
                <a:tc>
                  <a:txBody>
                    <a:bodyPr/>
                    <a:lstStyle/>
                    <a:p>
                      <a:r>
                        <a:rPr lang="en-US" sz="1600" b="1" dirty="0" smtClean="0"/>
                        <a:t>Reduce exhaust</a:t>
                      </a:r>
                      <a:endParaRPr lang="en-US" sz="1600" b="1" dirty="0"/>
                    </a:p>
                  </a:txBody>
                  <a:tcPr marT="137160">
                    <a:solidFill>
                      <a:schemeClr val="bg1">
                        <a:lumMod val="75000"/>
                        <a:alpha val="86000"/>
                      </a:schemeClr>
                    </a:solidFill>
                  </a:tcPr>
                </a:tc>
                <a:tc>
                  <a:txBody>
                    <a:bodyPr/>
                    <a:lstStyle/>
                    <a:p>
                      <a:pPr algn="ctr"/>
                      <a:r>
                        <a:rPr lang="en-US" sz="1600" b="1" dirty="0" smtClean="0"/>
                        <a:t>11/12/2012</a:t>
                      </a:r>
                      <a:endParaRPr lang="en-US" sz="1600" b="1" dirty="0"/>
                    </a:p>
                  </a:txBody>
                  <a:tcPr marT="137160">
                    <a:solidFill>
                      <a:schemeClr val="accent2">
                        <a:lumMod val="60000"/>
                        <a:lumOff val="40000"/>
                        <a:alpha val="86000"/>
                      </a:schemeClr>
                    </a:solidFill>
                  </a:tcPr>
                </a:tc>
                <a:tc>
                  <a:txBody>
                    <a:bodyPr/>
                    <a:lstStyle/>
                    <a:p>
                      <a:pPr algn="ctr"/>
                      <a:r>
                        <a:rPr lang="en-US" sz="1600" b="1" dirty="0" smtClean="0"/>
                        <a:t>1 day</a:t>
                      </a:r>
                      <a:endParaRPr lang="en-US" sz="1600" b="1" dirty="0"/>
                    </a:p>
                  </a:txBody>
                  <a:tcPr marT="137160">
                    <a:solidFill>
                      <a:schemeClr val="accent2">
                        <a:lumMod val="60000"/>
                        <a:lumOff val="40000"/>
                        <a:alpha val="86000"/>
                      </a:schemeClr>
                    </a:solidFill>
                  </a:tcPr>
                </a:tc>
              </a:tr>
              <a:tr h="446599">
                <a:tc>
                  <a:txBody>
                    <a:bodyPr/>
                    <a:lstStyle/>
                    <a:p>
                      <a:r>
                        <a:rPr lang="en-US" sz="1600" b="1" dirty="0" smtClean="0"/>
                        <a:t>Remove fan</a:t>
                      </a:r>
                      <a:endParaRPr lang="en-US" sz="1600" b="1" dirty="0"/>
                    </a:p>
                  </a:txBody>
                  <a:tcPr marT="137160">
                    <a:solidFill>
                      <a:schemeClr val="bg1">
                        <a:lumMod val="85000"/>
                        <a:alpha val="86000"/>
                      </a:schemeClr>
                    </a:solidFill>
                  </a:tcPr>
                </a:tc>
                <a:tc>
                  <a:txBody>
                    <a:bodyPr/>
                    <a:lstStyle/>
                    <a:p>
                      <a:pPr algn="ctr"/>
                      <a:r>
                        <a:rPr lang="en-US" sz="1600" b="1" dirty="0" smtClean="0"/>
                        <a:t>11/14/2012</a:t>
                      </a:r>
                      <a:endParaRPr lang="en-US" sz="1600" b="1" dirty="0"/>
                    </a:p>
                  </a:txBody>
                  <a:tcPr marT="137160">
                    <a:solidFill>
                      <a:schemeClr val="accent3">
                        <a:tint val="40000"/>
                        <a:alpha val="86000"/>
                      </a:schemeClr>
                    </a:solidFill>
                  </a:tcPr>
                </a:tc>
                <a:tc>
                  <a:txBody>
                    <a:bodyPr/>
                    <a:lstStyle/>
                    <a:p>
                      <a:pPr algn="ctr"/>
                      <a:r>
                        <a:rPr lang="en-US" sz="1600" b="1" dirty="0" smtClean="0"/>
                        <a:t>4 hrs</a:t>
                      </a:r>
                      <a:endParaRPr lang="en-US" sz="1600" b="1" dirty="0"/>
                    </a:p>
                  </a:txBody>
                  <a:tcPr marT="137160">
                    <a:solidFill>
                      <a:schemeClr val="accent3">
                        <a:tint val="40000"/>
                        <a:alpha val="86000"/>
                      </a:schemeClr>
                    </a:solidFill>
                  </a:tcPr>
                </a:tc>
              </a:tr>
              <a:tr h="446599">
                <a:tc>
                  <a:txBody>
                    <a:bodyPr/>
                    <a:lstStyle/>
                    <a:p>
                      <a:r>
                        <a:rPr lang="en-US" sz="1600" b="1" dirty="0" smtClean="0"/>
                        <a:t>Set makeup air</a:t>
                      </a:r>
                      <a:r>
                        <a:rPr lang="en-US" sz="1600" b="1" baseline="0" dirty="0" smtClean="0"/>
                        <a:t> unit</a:t>
                      </a:r>
                      <a:endParaRPr lang="en-US" sz="1600" b="1" dirty="0"/>
                    </a:p>
                  </a:txBody>
                  <a:tcPr marT="137160">
                    <a:solidFill>
                      <a:schemeClr val="bg1">
                        <a:lumMod val="75000"/>
                        <a:alpha val="86000"/>
                      </a:schemeClr>
                    </a:solidFill>
                  </a:tcPr>
                </a:tc>
                <a:tc>
                  <a:txBody>
                    <a:bodyPr/>
                    <a:lstStyle/>
                    <a:p>
                      <a:pPr algn="ctr"/>
                      <a:r>
                        <a:rPr lang="en-US" sz="1600" b="1" dirty="0" smtClean="0"/>
                        <a:t>11/21/2012</a:t>
                      </a:r>
                      <a:endParaRPr lang="en-US" sz="1600" b="1" dirty="0"/>
                    </a:p>
                  </a:txBody>
                  <a:tcPr marT="137160">
                    <a:solidFill>
                      <a:schemeClr val="accent2">
                        <a:lumMod val="60000"/>
                        <a:lumOff val="40000"/>
                        <a:alpha val="86000"/>
                      </a:schemeClr>
                    </a:solidFill>
                  </a:tcPr>
                </a:tc>
                <a:tc>
                  <a:txBody>
                    <a:bodyPr/>
                    <a:lstStyle/>
                    <a:p>
                      <a:pPr algn="ctr"/>
                      <a:r>
                        <a:rPr lang="en-US" sz="1600" b="1" dirty="0" smtClean="0"/>
                        <a:t>1 day</a:t>
                      </a:r>
                      <a:endParaRPr lang="en-US" sz="1600" b="1" dirty="0"/>
                    </a:p>
                  </a:txBody>
                  <a:tcPr marT="137160">
                    <a:solidFill>
                      <a:schemeClr val="accent2">
                        <a:lumMod val="60000"/>
                        <a:lumOff val="40000"/>
                        <a:alpha val="86000"/>
                      </a:schemeClr>
                    </a:solidFill>
                  </a:tcPr>
                </a:tc>
              </a:tr>
              <a:tr h="446599">
                <a:tc>
                  <a:txBody>
                    <a:bodyPr/>
                    <a:lstStyle/>
                    <a:p>
                      <a:r>
                        <a:rPr lang="en-US" sz="1600" b="1" dirty="0" smtClean="0"/>
                        <a:t>Move operating</a:t>
                      </a:r>
                      <a:r>
                        <a:rPr lang="en-US" sz="1600" b="1" baseline="0" dirty="0" smtClean="0"/>
                        <a:t> fan</a:t>
                      </a:r>
                      <a:endParaRPr lang="en-US" sz="1600" b="1" dirty="0"/>
                    </a:p>
                  </a:txBody>
                  <a:tcPr marT="137160">
                    <a:solidFill>
                      <a:schemeClr val="bg1">
                        <a:lumMod val="85000"/>
                        <a:alpha val="86000"/>
                      </a:schemeClr>
                    </a:solidFill>
                  </a:tcPr>
                </a:tc>
                <a:tc>
                  <a:txBody>
                    <a:bodyPr/>
                    <a:lstStyle/>
                    <a:p>
                      <a:pPr algn="ctr"/>
                      <a:r>
                        <a:rPr lang="en-US" sz="1600" b="1" dirty="0" smtClean="0"/>
                        <a:t>11/26/2012</a:t>
                      </a:r>
                      <a:endParaRPr lang="en-US" sz="1600" b="1" dirty="0"/>
                    </a:p>
                  </a:txBody>
                  <a:tcPr marT="137160">
                    <a:solidFill>
                      <a:schemeClr val="tx2">
                        <a:lumMod val="10000"/>
                        <a:lumOff val="90000"/>
                        <a:alpha val="86000"/>
                      </a:schemeClr>
                    </a:solidFill>
                  </a:tcPr>
                </a:tc>
                <a:tc>
                  <a:txBody>
                    <a:bodyPr/>
                    <a:lstStyle/>
                    <a:p>
                      <a:pPr algn="ctr"/>
                      <a:r>
                        <a:rPr lang="en-US" sz="1600" b="1" dirty="0" smtClean="0"/>
                        <a:t>3 days</a:t>
                      </a:r>
                      <a:endParaRPr lang="en-US" sz="1600" b="1" dirty="0"/>
                    </a:p>
                  </a:txBody>
                  <a:tcPr marT="137160">
                    <a:solidFill>
                      <a:schemeClr val="tx2">
                        <a:lumMod val="10000"/>
                        <a:lumOff val="90000"/>
                        <a:alpha val="86000"/>
                      </a:schemeClr>
                    </a:solidFill>
                  </a:tcPr>
                </a:tc>
              </a:tr>
              <a:tr h="446599">
                <a:tc>
                  <a:txBody>
                    <a:bodyPr/>
                    <a:lstStyle/>
                    <a:p>
                      <a:r>
                        <a:rPr lang="en-US" sz="1600" b="1" dirty="0" smtClean="0"/>
                        <a:t>Start-up new exhaust</a:t>
                      </a:r>
                      <a:r>
                        <a:rPr lang="en-US" sz="1600" b="1" baseline="0" dirty="0" smtClean="0"/>
                        <a:t> and MAU</a:t>
                      </a:r>
                      <a:endParaRPr lang="en-US" sz="1600" b="1" dirty="0"/>
                    </a:p>
                  </a:txBody>
                  <a:tcPr marT="137160">
                    <a:solidFill>
                      <a:schemeClr val="bg1">
                        <a:lumMod val="75000"/>
                        <a:alpha val="86000"/>
                      </a:schemeClr>
                    </a:solidFill>
                  </a:tcPr>
                </a:tc>
                <a:tc>
                  <a:txBody>
                    <a:bodyPr/>
                    <a:lstStyle/>
                    <a:p>
                      <a:pPr algn="ctr"/>
                      <a:r>
                        <a:rPr lang="en-US" sz="1600" b="1" dirty="0" smtClean="0"/>
                        <a:t>12/3/2012</a:t>
                      </a:r>
                      <a:endParaRPr lang="en-US" sz="1600" b="1" dirty="0"/>
                    </a:p>
                  </a:txBody>
                  <a:tcPr marT="137160">
                    <a:solidFill>
                      <a:schemeClr val="accent1">
                        <a:lumMod val="40000"/>
                        <a:lumOff val="60000"/>
                        <a:alpha val="86000"/>
                      </a:schemeClr>
                    </a:solidFill>
                  </a:tcPr>
                </a:tc>
                <a:tc>
                  <a:txBody>
                    <a:bodyPr/>
                    <a:lstStyle/>
                    <a:p>
                      <a:pPr algn="ctr"/>
                      <a:r>
                        <a:rPr lang="en-US" sz="1600" b="1" dirty="0" smtClean="0"/>
                        <a:t>5 days</a:t>
                      </a:r>
                      <a:endParaRPr lang="en-US" sz="1600" b="1" dirty="0"/>
                    </a:p>
                  </a:txBody>
                  <a:tcPr marT="137160">
                    <a:solidFill>
                      <a:schemeClr val="accent1">
                        <a:lumMod val="40000"/>
                        <a:lumOff val="60000"/>
                        <a:alpha val="86000"/>
                      </a:schemeClr>
                    </a:solidFill>
                  </a:tcPr>
                </a:tc>
              </a:tr>
            </a:tbl>
          </a:graphicData>
        </a:graphic>
      </p:graphicFrame>
      <p:sp>
        <p:nvSpPr>
          <p:cNvPr id="7" name="Text Placeholder 8"/>
          <p:cNvSpPr>
            <a:spLocks noGrp="1"/>
          </p:cNvSpPr>
          <p:nvPr>
            <p:ph type="body" sz="half" idx="2"/>
          </p:nvPr>
        </p:nvSpPr>
        <p:spPr>
          <a:xfrm>
            <a:off x="685801" y="4876800"/>
            <a:ext cx="5638800" cy="1524000"/>
          </a:xfrm>
        </p:spPr>
        <p:txBody>
          <a:bodyPr>
            <a:normAutofit fontScale="85000" lnSpcReduction="10000"/>
          </a:bodyPr>
          <a:lstStyle/>
          <a:p>
            <a:pPr>
              <a:lnSpc>
                <a:spcPct val="100000"/>
              </a:lnSpc>
              <a:spcBef>
                <a:spcPts val="600"/>
              </a:spcBef>
            </a:pPr>
            <a:r>
              <a:rPr lang="en-US" sz="2400" b="1" i="1" dirty="0" smtClean="0"/>
              <a:t>During these shutdown periods there will be no exhaust available to the hoods and biosafety cabinets in the east wing of the BNC, but the laboratories may be occupied. No solvents or biological materials requiring exhaust may be used.</a:t>
            </a:r>
          </a:p>
          <a:p>
            <a:endParaRPr lang="en-US" sz="2400" b="1" i="1" dirty="0"/>
          </a:p>
        </p:txBody>
      </p:sp>
      <p:sp>
        <p:nvSpPr>
          <p:cNvPr id="9" name="Text Placeholder 8"/>
          <p:cNvSpPr txBox="1">
            <a:spLocks/>
          </p:cNvSpPr>
          <p:nvPr/>
        </p:nvSpPr>
        <p:spPr>
          <a:xfrm>
            <a:off x="6629400" y="1600200"/>
            <a:ext cx="2286000" cy="1371600"/>
          </a:xfrm>
          <a:prstGeom prst="rect">
            <a:avLst/>
          </a:prstGeom>
        </p:spPr>
        <p:txBody>
          <a:bodyPr vert="horz" lIns="91440" tIns="45720" rIns="91440" bIns="45720" rtlCol="0">
            <a:normAutofit fontScale="85000" lnSpcReduction="20000"/>
          </a:bodyPr>
          <a:lstStyle/>
          <a:p>
            <a:pPr marL="0" marR="0" lvl="0" indent="0" algn="ctr" defTabSz="914400" rtl="0" eaLnBrk="1" fontAlgn="auto" latinLnBrk="0" hangingPunct="1">
              <a:spcAft>
                <a:spcPts val="0"/>
              </a:spcAft>
              <a:buClr>
                <a:schemeClr val="bg2"/>
              </a:buClr>
              <a:buSzPct val="70000"/>
              <a:buFont typeface="Arial" pitchFamily="34" charset="0"/>
              <a:buNone/>
              <a:tabLst/>
              <a:defRPr/>
            </a:pPr>
            <a:r>
              <a:rPr kumimoji="0" lang="en-US" sz="2400" b="1" i="1" u="none" strike="noStrike" kern="1200" cap="none" spc="0" normalizeH="0" baseline="0" noProof="0" dirty="0" smtClean="0">
                <a:ln>
                  <a:noFill/>
                </a:ln>
                <a:solidFill>
                  <a:schemeClr val="bg2"/>
                </a:solidFill>
                <a:effectLst/>
                <a:uLnTx/>
                <a:uFillTx/>
                <a:latin typeface="+mn-lt"/>
                <a:ea typeface="+mn-ea"/>
                <a:cs typeface="Segoe UI" pitchFamily="34" charset="0"/>
              </a:rPr>
              <a:t>Certain labs may not be occupied during this time, others may operate as normal.</a:t>
            </a:r>
          </a:p>
          <a:p>
            <a:pPr marL="0" marR="0" lvl="0" indent="0" algn="l" defTabSz="914400" rtl="0" eaLnBrk="1" fontAlgn="auto" latinLnBrk="0" hangingPunct="1">
              <a:spcAft>
                <a:spcPts val="0"/>
              </a:spcAft>
              <a:buClr>
                <a:schemeClr val="bg2"/>
              </a:buClr>
              <a:buSzPct val="70000"/>
              <a:buFont typeface="Arial" pitchFamily="34" charset="0"/>
              <a:buNone/>
              <a:tabLst/>
              <a:defRPr/>
            </a:pPr>
            <a:endParaRPr kumimoji="0" lang="en-US" sz="2400" b="0" i="0" u="none" strike="noStrike" kern="1200" cap="none" spc="0" normalizeH="0" baseline="0" noProof="0" dirty="0">
              <a:ln>
                <a:noFill/>
              </a:ln>
              <a:solidFill>
                <a:schemeClr val="bg2"/>
              </a:solidFill>
              <a:effectLst/>
              <a:uLnTx/>
              <a:uFillTx/>
              <a:latin typeface="+mn-lt"/>
              <a:ea typeface="+mn-ea"/>
              <a:cs typeface="Segoe UI" pitchFamily="34" charset="0"/>
            </a:endParaRPr>
          </a:p>
        </p:txBody>
      </p:sp>
      <p:sp>
        <p:nvSpPr>
          <p:cNvPr id="10" name="Bent Arrow 9"/>
          <p:cNvSpPr/>
          <p:nvPr/>
        </p:nvSpPr>
        <p:spPr>
          <a:xfrm flipH="1" flipV="1">
            <a:off x="6400800" y="2895600"/>
            <a:ext cx="1524000" cy="685800"/>
          </a:xfrm>
          <a:prstGeom prst="bentArrow">
            <a:avLst>
              <a:gd name="adj1" fmla="val 48881"/>
              <a:gd name="adj2" fmla="val 17459"/>
              <a:gd name="adj3" fmla="val 25000"/>
              <a:gd name="adj4" fmla="val 43750"/>
            </a:avLst>
          </a:prstGeom>
          <a:solidFill>
            <a:schemeClr val="tx2">
              <a:lumMod val="10000"/>
              <a:lumOff val="90000"/>
            </a:schemeClr>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Laboratory Work – Laboratory owner</a:t>
            </a:r>
            <a:endParaRPr lang="en-US" dirty="0"/>
          </a:p>
        </p:txBody>
      </p:sp>
      <p:sp>
        <p:nvSpPr>
          <p:cNvPr id="7" name="Content Placeholder 6"/>
          <p:cNvSpPr>
            <a:spLocks noGrp="1"/>
          </p:cNvSpPr>
          <p:nvPr>
            <p:ph idx="1"/>
          </p:nvPr>
        </p:nvSpPr>
        <p:spPr>
          <a:xfrm>
            <a:off x="152400" y="1447801"/>
            <a:ext cx="8991600" cy="4678364"/>
          </a:xfrm>
        </p:spPr>
        <p:txBody>
          <a:bodyPr>
            <a:normAutofit/>
          </a:bodyPr>
          <a:lstStyle/>
          <a:p>
            <a:r>
              <a:rPr lang="en-US" dirty="0" smtClean="0"/>
              <a:t>Prior to beginning of construction</a:t>
            </a:r>
          </a:p>
          <a:p>
            <a:pPr lvl="1"/>
            <a:r>
              <a:rPr lang="en-US" dirty="0" smtClean="0"/>
              <a:t>Remove all sensitive equipment from laboratory</a:t>
            </a:r>
          </a:p>
          <a:p>
            <a:pPr lvl="1"/>
            <a:r>
              <a:rPr lang="en-US" dirty="0" smtClean="0"/>
              <a:t>Clear all work surfaces and shelving units</a:t>
            </a:r>
          </a:p>
          <a:p>
            <a:r>
              <a:rPr lang="en-US" dirty="0" smtClean="0"/>
              <a:t>After laboratory released</a:t>
            </a:r>
          </a:p>
          <a:p>
            <a:pPr lvl="1"/>
            <a:r>
              <a:rPr lang="en-US" dirty="0" smtClean="0"/>
              <a:t>Reinstall laboratory equipment</a:t>
            </a:r>
          </a:p>
          <a:p>
            <a:pPr lvl="1"/>
            <a:r>
              <a:rPr lang="en-US" dirty="0" smtClean="0"/>
              <a:t>Restart research!</a:t>
            </a:r>
          </a:p>
          <a:p>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Laboratory Work – Contractor </a:t>
            </a:r>
            <a:endParaRPr lang="en-US" dirty="0"/>
          </a:p>
        </p:txBody>
      </p:sp>
      <p:sp>
        <p:nvSpPr>
          <p:cNvPr id="7" name="Content Placeholder 6"/>
          <p:cNvSpPr>
            <a:spLocks noGrp="1"/>
          </p:cNvSpPr>
          <p:nvPr>
            <p:ph idx="1"/>
          </p:nvPr>
        </p:nvSpPr>
        <p:spPr>
          <a:xfrm>
            <a:off x="152400" y="1447801"/>
            <a:ext cx="8991600" cy="4678364"/>
          </a:xfrm>
        </p:spPr>
        <p:txBody>
          <a:bodyPr>
            <a:normAutofit fontScale="92500" lnSpcReduction="10000"/>
          </a:bodyPr>
          <a:lstStyle/>
          <a:p>
            <a:r>
              <a:rPr lang="en-US" dirty="0" smtClean="0"/>
              <a:t>Protect equipment left in laboratory</a:t>
            </a:r>
          </a:p>
          <a:p>
            <a:pPr lvl="1"/>
            <a:r>
              <a:rPr lang="en-US" dirty="0" smtClean="0"/>
              <a:t>e.g., optical tables, hoods</a:t>
            </a:r>
          </a:p>
          <a:p>
            <a:r>
              <a:rPr lang="en-US" dirty="0" smtClean="0"/>
              <a:t>Demo existing ductwork and booster fans</a:t>
            </a:r>
          </a:p>
          <a:p>
            <a:r>
              <a:rPr lang="en-US" dirty="0" smtClean="0"/>
              <a:t>Rework ductwork</a:t>
            </a:r>
          </a:p>
          <a:p>
            <a:r>
              <a:rPr lang="en-US" dirty="0" smtClean="0"/>
              <a:t>Install filters on return air where applicable</a:t>
            </a:r>
          </a:p>
          <a:p>
            <a:r>
              <a:rPr lang="en-US" dirty="0" smtClean="0"/>
              <a:t>Reinstall ceiling</a:t>
            </a:r>
          </a:p>
          <a:p>
            <a:r>
              <a:rPr lang="en-US" dirty="0" smtClean="0"/>
              <a:t>Balance exhaust and </a:t>
            </a:r>
            <a:br>
              <a:rPr lang="en-US" dirty="0" smtClean="0"/>
            </a:br>
            <a:r>
              <a:rPr lang="en-US" dirty="0" smtClean="0"/>
              <a:t>incoming air</a:t>
            </a:r>
          </a:p>
          <a:p>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senterMedia.com Piece of Puzzle">
  <a:themeElements>
    <a:clrScheme name="puzzle_piece">
      <a:dk1>
        <a:sysClr val="windowText" lastClr="000000"/>
      </a:dk1>
      <a:lt1>
        <a:sysClr val="window" lastClr="FFFFFF"/>
      </a:lt1>
      <a:dk2>
        <a:srgbClr val="191C3B"/>
      </a:dk2>
      <a:lt2>
        <a:srgbClr val="CACDE8"/>
      </a:lt2>
      <a:accent1>
        <a:srgbClr val="3D426B"/>
      </a:accent1>
      <a:accent2>
        <a:srgbClr val="626AA6"/>
      </a:accent2>
      <a:accent3>
        <a:srgbClr val="A5AACB"/>
      </a:accent3>
      <a:accent4>
        <a:srgbClr val="A3C8CD"/>
      </a:accent4>
      <a:accent5>
        <a:srgbClr val="6DA7AF"/>
      </a:accent5>
      <a:accent6>
        <a:srgbClr val="396369"/>
      </a:accent6>
      <a:hlink>
        <a:srgbClr val="6DA7AF"/>
      </a:hlink>
      <a:folHlink>
        <a:srgbClr val="39636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139575D-AF1F-43BF-910C-F7C64E8E53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8830</TotalTime>
  <Words>710</Words>
  <Application>Microsoft Office PowerPoint</Application>
  <PresentationFormat>On-screen Show (4:3)</PresentationFormat>
  <Paragraphs>209</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Segoe UI</vt:lpstr>
      <vt:lpstr>Wingdings 2</vt:lpstr>
      <vt:lpstr>Perpetua</vt:lpstr>
      <vt:lpstr>Cambria</vt:lpstr>
      <vt:lpstr>PresenterMedia.com Piece of Puzzle</vt:lpstr>
      <vt:lpstr>Nano-Bio Wing Exhaust Project</vt:lpstr>
      <vt:lpstr>Discussion</vt:lpstr>
      <vt:lpstr>Project Scope</vt:lpstr>
      <vt:lpstr>Project Timing</vt:lpstr>
      <vt:lpstr>Penthouse Work</vt:lpstr>
      <vt:lpstr>Penthouse Work (CONTINUED)</vt:lpstr>
      <vt:lpstr>Tentative Shutdown Schedule</vt:lpstr>
      <vt:lpstr>Laboratory Work – Laboratory owner</vt:lpstr>
      <vt:lpstr>Laboratory Work – Contractor </vt:lpstr>
      <vt:lpstr>Laboratory Work – Tentative Schedule</vt:lpstr>
      <vt:lpstr>Laboratory Work – Tentative Schedule</vt:lpstr>
      <vt:lpstr>Laboratory Work – Tentative Schedule</vt:lpstr>
      <vt:lpstr>Laboratory Work – Tentative Schedule</vt:lpstr>
      <vt:lpstr>Summary</vt:lpstr>
      <vt:lpstr>Summary</vt:lpstr>
      <vt:lpstr>Summary of Shutdown Events</vt:lpstr>
      <vt:lpstr>Working together we can pull this off!</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Piece of the Puzzle</dc:title>
  <dc:subject/>
  <dc:creator/>
  <cp:keywords/>
  <dc:description/>
  <cp:lastModifiedBy>jrweaver</cp:lastModifiedBy>
  <cp:revision>209</cp:revision>
  <dcterms:modified xsi:type="dcterms:W3CDTF">2012-10-03T12:36:15Z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TC101857272</vt:lpwstr>
  </property>
</Properties>
</file>