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 id="2147483678" r:id="rId2"/>
    <p:sldMasterId id="2147483690" r:id="rId3"/>
  </p:sldMasterIdLst>
  <p:notesMasterIdLst>
    <p:notesMasterId r:id="rId5"/>
  </p:notesMasterIdLst>
  <p:handoutMasterIdLst>
    <p:handoutMasterId r:id="rId6"/>
  </p:handoutMasterIdLst>
  <p:sldIdLst>
    <p:sldId id="499" r:id="rId4"/>
  </p:sldIdLst>
  <p:sldSz cx="6858000" cy="9144000" type="screen4x3"/>
  <p:notesSz cx="7315200" cy="9601200"/>
  <p:custDataLst>
    <p:tags r:id="rId7"/>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10B0"/>
    <a:srgbClr val="FF6699"/>
    <a:srgbClr val="0070C0"/>
    <a:srgbClr val="000000"/>
    <a:srgbClr val="FFFFFF"/>
    <a:srgbClr val="0066CC"/>
    <a:srgbClr val="FF99FF"/>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74" autoAdjust="0"/>
    <p:restoredTop sz="94700" autoAdjust="0"/>
  </p:normalViewPr>
  <p:slideViewPr>
    <p:cSldViewPr snapToGrid="0">
      <p:cViewPr>
        <p:scale>
          <a:sx n="110" d="100"/>
          <a:sy n="110" d="100"/>
        </p:scale>
        <p:origin x="-2670" y="1458"/>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229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tags" Target="tags/tag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pPr>
              <a:defRPr/>
            </a:pPr>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pPr>
              <a:defRPr/>
            </a:pPr>
            <a:fld id="{EBF41B6C-B176-4F09-A2B9-ACAF19CAF839}" type="datetimeFigureOut">
              <a:rPr lang="en-US"/>
              <a:pPr>
                <a:defRPr/>
              </a:pPr>
              <a:t>3/22/2018</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pPr>
              <a:defRPr/>
            </a:pPr>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pPr>
              <a:defRPr/>
            </a:pPr>
            <a:fld id="{252A3A7D-D1CD-4A8E-872C-C8D376FDFDF5}" type="slidenum">
              <a:rPr lang="en-US"/>
              <a:pPr>
                <a:defRPr/>
              </a:pPr>
              <a:t>‹#›</a:t>
            </a:fld>
            <a:endParaRPr lang="en-US"/>
          </a:p>
        </p:txBody>
      </p:sp>
    </p:spTree>
    <p:extLst>
      <p:ext uri="{BB962C8B-B14F-4D97-AF65-F5344CB8AC3E}">
        <p14:creationId xmlns:p14="http://schemas.microsoft.com/office/powerpoint/2010/main" val="3027080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pPr>
              <a:defRPr/>
            </a:pPr>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pPr>
              <a:defRPr/>
            </a:pPr>
            <a:fld id="{21D88589-C95F-40E8-8389-888FB9498557}" type="datetimeFigureOut">
              <a:rPr lang="en-US"/>
              <a:pPr>
                <a:defRPr/>
              </a:pPr>
              <a:t>3/22/2018</a:t>
            </a:fld>
            <a:endParaRPr lang="en-US"/>
          </a:p>
        </p:txBody>
      </p:sp>
      <p:sp>
        <p:nvSpPr>
          <p:cNvPr id="4" name="Slide Image Placeholder 3"/>
          <p:cNvSpPr>
            <a:spLocks noGrp="1" noRot="1" noChangeAspect="1"/>
          </p:cNvSpPr>
          <p:nvPr>
            <p:ph type="sldImg" idx="2"/>
          </p:nvPr>
        </p:nvSpPr>
        <p:spPr>
          <a:xfrm>
            <a:off x="2306638" y="720725"/>
            <a:ext cx="2701925" cy="3600450"/>
          </a:xfrm>
          <a:prstGeom prst="rect">
            <a:avLst/>
          </a:prstGeom>
          <a:noFill/>
          <a:ln w="12700">
            <a:solidFill>
              <a:prstClr val="black"/>
            </a:solidFill>
          </a:ln>
        </p:spPr>
        <p:txBody>
          <a:bodyPr vert="horz" lIns="96661" tIns="48331" rIns="96661" bIns="48331" rtlCol="0" anchor="ctr"/>
          <a:lstStyle/>
          <a:p>
            <a:pPr lvl="0"/>
            <a:endParaRPr lang="en-US" noProof="0" smtClean="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pPr>
              <a:defRPr/>
            </a:pPr>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pPr>
              <a:defRPr/>
            </a:pPr>
            <a:fld id="{FB3FA41A-D1EE-47B5-8F93-DAC95EE2638F}" type="slidenum">
              <a:rPr lang="en-US"/>
              <a:pPr>
                <a:defRPr/>
              </a:pPr>
              <a:t>‹#›</a:t>
            </a:fld>
            <a:endParaRPr lang="en-US"/>
          </a:p>
        </p:txBody>
      </p:sp>
    </p:spTree>
    <p:extLst>
      <p:ext uri="{BB962C8B-B14F-4D97-AF65-F5344CB8AC3E}">
        <p14:creationId xmlns:p14="http://schemas.microsoft.com/office/powerpoint/2010/main" val="11610082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34B8E6-639B-424A-9E7F-DA169059E13F}" type="datetime1">
              <a:rPr lang="en-US" smtClean="0"/>
              <a:pPr/>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BAEDD7-9A72-412C-98B1-377243978E14}" type="datetime1">
              <a:rPr lang="en-US" smtClean="0"/>
              <a:pPr/>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599E0C-C372-4378-8179-E78C42997438}" type="datetime1">
              <a:rPr lang="en-US" smtClean="0"/>
              <a:pPr/>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34B8E6-639B-424A-9E7F-DA169059E13F}" type="datetime1">
              <a:rPr lang="en-US" smtClean="0"/>
              <a:pPr/>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75BD9B-0B6F-4168-86B4-D5DF5C473B4D}" type="datetime1">
              <a:rPr lang="en-US" smtClean="0"/>
              <a:pPr/>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BA067E-E291-48B7-9995-3BAA5D7E7DF6}" type="datetime1">
              <a:rPr lang="en-US" smtClean="0"/>
              <a:pPr/>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4C25D99-1840-407D-884C-2486B5B6C9EF}" type="datetime1">
              <a:rPr lang="en-US" smtClean="0"/>
              <a:pPr/>
              <a:t>3/22/2018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9216FF-B487-449A-B757-F497BE4923A4}" type="datetime1">
              <a:rPr lang="en-US" smtClean="0"/>
              <a:pPr/>
              <a:t>3/22/2018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5AB0EB1-0A56-4BCD-AABD-FA36B78E6919}" type="datetime1">
              <a:rPr lang="en-US" smtClean="0"/>
              <a:pPr/>
              <a:t>3/22/2018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B1428D-E3B2-4D9F-975C-A4460685A765}" type="datetime1">
              <a:rPr lang="en-US" smtClean="0"/>
              <a:pPr/>
              <a:t>3/22/2018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C23EB2-AF8E-4D97-B5E5-7158608B8B45}" type="datetime1">
              <a:rPr lang="en-US" smtClean="0"/>
              <a:pPr/>
              <a:t>3/22/2018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75BD9B-0B6F-4168-86B4-D5DF5C473B4D}" type="datetime1">
              <a:rPr lang="en-US" smtClean="0"/>
              <a:pPr/>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E78839-022C-4588-B265-B9A05D6DC7C3}" type="datetime1">
              <a:rPr lang="en-US" smtClean="0"/>
              <a:pPr/>
              <a:t>3/22/2018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BAEDD7-9A72-412C-98B1-377243978E14}" type="datetime1">
              <a:rPr lang="en-US" smtClean="0"/>
              <a:pPr/>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599E0C-C372-4378-8179-E78C42997438}" type="datetime1">
              <a:rPr lang="en-US" smtClean="0"/>
              <a:pPr/>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34B8E6-639B-424A-9E7F-DA169059E13F}" type="datetime1">
              <a:rPr lang="en-US" smtClean="0"/>
              <a:pPr/>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75BD9B-0B6F-4168-86B4-D5DF5C473B4D}" type="datetime1">
              <a:rPr lang="en-US" smtClean="0"/>
              <a:pPr/>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BA067E-E291-48B7-9995-3BAA5D7E7DF6}" type="datetime1">
              <a:rPr lang="en-US" smtClean="0"/>
              <a:pPr/>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4C25D99-1840-407D-884C-2486B5B6C9EF}" type="datetime1">
              <a:rPr lang="en-US" smtClean="0"/>
              <a:pPr/>
              <a:t>3/22/2018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9216FF-B487-449A-B757-F497BE4923A4}" type="datetime1">
              <a:rPr lang="en-US" smtClean="0"/>
              <a:pPr/>
              <a:t>3/22/2018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5AB0EB1-0A56-4BCD-AABD-FA36B78E6919}" type="datetime1">
              <a:rPr lang="en-US" smtClean="0"/>
              <a:pPr/>
              <a:t>3/22/2018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B1428D-E3B2-4D9F-975C-A4460685A765}" type="datetime1">
              <a:rPr lang="en-US" smtClean="0"/>
              <a:pPr/>
              <a:t>3/22/2018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BA067E-E291-48B7-9995-3BAA5D7E7DF6}" type="datetime1">
              <a:rPr lang="en-US" smtClean="0"/>
              <a:pPr/>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C23EB2-AF8E-4D97-B5E5-7158608B8B45}" type="datetime1">
              <a:rPr lang="en-US" smtClean="0"/>
              <a:pPr/>
              <a:t>3/22/2018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E78839-022C-4588-B265-B9A05D6DC7C3}" type="datetime1">
              <a:rPr lang="en-US" smtClean="0"/>
              <a:pPr/>
              <a:t>3/22/2018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BAEDD7-9A72-412C-98B1-377243978E14}" type="datetime1">
              <a:rPr lang="en-US" smtClean="0"/>
              <a:pPr/>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599E0C-C372-4378-8179-E78C42997438}" type="datetime1">
              <a:rPr lang="en-US" smtClean="0"/>
              <a:pPr/>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4C25D99-1840-407D-884C-2486B5B6C9EF}" type="datetime1">
              <a:rPr lang="en-US" smtClean="0"/>
              <a:pPr/>
              <a:t>3/22/2018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9216FF-B487-449A-B757-F497BE4923A4}" type="datetime1">
              <a:rPr lang="en-US" smtClean="0"/>
              <a:pPr/>
              <a:t>3/22/2018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5AB0EB1-0A56-4BCD-AABD-FA36B78E6919}" type="datetime1">
              <a:rPr lang="en-US" smtClean="0"/>
              <a:pPr/>
              <a:t>3/22/2018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B1428D-E3B2-4D9F-975C-A4460685A765}" type="datetime1">
              <a:rPr lang="en-US" smtClean="0"/>
              <a:pPr/>
              <a:t>3/22/2018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C23EB2-AF8E-4D97-B5E5-7158608B8B45}" type="datetime1">
              <a:rPr lang="en-US" smtClean="0"/>
              <a:pPr/>
              <a:t>3/22/2018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E78839-022C-4588-B265-B9A05D6DC7C3}" type="datetime1">
              <a:rPr lang="en-US" smtClean="0"/>
              <a:pPr/>
              <a:t>3/22/2018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80B5C7-D612-4D62-91B8-DB4DD42F22B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3C439421-31AE-497D-B098-4F1F6FA995F4}" type="datetime1">
              <a:rPr lang="en-US" smtClean="0"/>
              <a:pPr/>
              <a:t>3/22/2018</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pic>
        <p:nvPicPr>
          <p:cNvPr id="7" name="Picture 262"/>
          <p:cNvPicPr>
            <a:picLocks noChangeAspect="1" noChangeArrowheads="1"/>
          </p:cNvPicPr>
          <p:nvPr userDrawn="1"/>
        </p:nvPicPr>
        <p:blipFill>
          <a:blip r:embed="rId13" cstate="print"/>
          <a:srcRect/>
          <a:stretch>
            <a:fillRect/>
          </a:stretch>
        </p:blipFill>
        <p:spPr bwMode="auto">
          <a:xfrm>
            <a:off x="0" y="7737687"/>
            <a:ext cx="2000250" cy="1409700"/>
          </a:xfrm>
          <a:prstGeom prst="rect">
            <a:avLst/>
          </a:prstGeom>
          <a:noFill/>
          <a:ln w="9525">
            <a:noFill/>
            <a:miter lim="800000"/>
            <a:headEnd/>
            <a:tailEnd/>
          </a:ln>
        </p:spPr>
      </p:pic>
      <p:sp>
        <p:nvSpPr>
          <p:cNvPr id="8" name="Rectangle 263"/>
          <p:cNvSpPr>
            <a:spLocks noChangeArrowheads="1"/>
          </p:cNvSpPr>
          <p:nvPr userDrawn="1"/>
        </p:nvSpPr>
        <p:spPr bwMode="auto">
          <a:xfrm>
            <a:off x="1990725" y="8716434"/>
            <a:ext cx="4867275" cy="427567"/>
          </a:xfrm>
          <a:prstGeom prst="rect">
            <a:avLst/>
          </a:prstGeom>
          <a:gradFill rotWithShape="0">
            <a:gsLst>
              <a:gs pos="0">
                <a:srgbClr val="893E14"/>
              </a:gs>
              <a:gs pos="100000">
                <a:schemeClr val="tx2"/>
              </a:gs>
            </a:gsLst>
            <a:lin ang="0" scaled="1"/>
          </a:gradFill>
          <a:ln w="9525">
            <a:noFill/>
            <a:miter lim="800000"/>
            <a:headEnd/>
            <a:tailEnd/>
          </a:ln>
        </p:spPr>
        <p:txBody>
          <a:bodyPr wrap="none" anchor="ctr"/>
          <a:lstStyle/>
          <a:p>
            <a:pPr>
              <a:defRPr/>
            </a:pPr>
            <a:endParaRPr lang="en-US">
              <a:latin typeface="Arial" pitchFamily="34" charset="0"/>
            </a:endParaRPr>
          </a:p>
        </p:txBody>
      </p:sp>
      <p:pic>
        <p:nvPicPr>
          <p:cNvPr id="9" name="Picture 264" descr="DP PP Head(300)white"/>
          <p:cNvPicPr>
            <a:picLocks noChangeAspect="1" noChangeArrowheads="1"/>
          </p:cNvPicPr>
          <p:nvPr userDrawn="1"/>
        </p:nvPicPr>
        <p:blipFill>
          <a:blip r:embed="rId14" cstate="print"/>
          <a:srcRect/>
          <a:stretch>
            <a:fillRect/>
          </a:stretch>
        </p:blipFill>
        <p:spPr bwMode="auto">
          <a:xfrm>
            <a:off x="0" y="1"/>
            <a:ext cx="6858000" cy="1028700"/>
          </a:xfrm>
          <a:prstGeom prst="rect">
            <a:avLst/>
          </a:prstGeom>
          <a:noFill/>
          <a:ln w="9525">
            <a:noFill/>
            <a:miter lim="800000"/>
            <a:headEnd/>
            <a:tailEnd/>
          </a:ln>
        </p:spPr>
      </p:pic>
      <p:sp>
        <p:nvSpPr>
          <p:cNvPr id="6" name="Slide Number Placeholder 5"/>
          <p:cNvSpPr>
            <a:spLocks noGrp="1"/>
          </p:cNvSpPr>
          <p:nvPr>
            <p:ph type="sldNum" sz="quarter" idx="4"/>
          </p:nvPr>
        </p:nvSpPr>
        <p:spPr>
          <a:xfrm>
            <a:off x="5200650" y="8657168"/>
            <a:ext cx="1600200" cy="486833"/>
          </a:xfrm>
          <a:prstGeom prst="rect">
            <a:avLst/>
          </a:prstGeom>
        </p:spPr>
        <p:txBody>
          <a:bodyPr vert="horz" lIns="91440" tIns="45720" rIns="91440" bIns="45720" rtlCol="0" anchor="ctr"/>
          <a:lstStyle>
            <a:lvl1pPr algn="r">
              <a:defRPr sz="1200" baseline="0">
                <a:solidFill>
                  <a:schemeClr val="bg1"/>
                </a:solidFill>
              </a:defRPr>
            </a:lvl1pPr>
          </a:lstStyle>
          <a:p>
            <a:fld id="{CF80B5C7-D612-4D62-91B8-DB4DD42F22B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3C439421-31AE-497D-B098-4F1F6FA995F4}" type="datetime1">
              <a:rPr lang="en-US" smtClean="0"/>
              <a:pPr/>
              <a:t>3/22/2018</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pic>
        <p:nvPicPr>
          <p:cNvPr id="7" name="Picture 262"/>
          <p:cNvPicPr>
            <a:picLocks noChangeAspect="1" noChangeArrowheads="1"/>
          </p:cNvPicPr>
          <p:nvPr/>
        </p:nvPicPr>
        <p:blipFill>
          <a:blip r:embed="rId13" cstate="print"/>
          <a:srcRect/>
          <a:stretch>
            <a:fillRect/>
          </a:stretch>
        </p:blipFill>
        <p:spPr bwMode="auto">
          <a:xfrm>
            <a:off x="0" y="7737687"/>
            <a:ext cx="2000250" cy="1409700"/>
          </a:xfrm>
          <a:prstGeom prst="rect">
            <a:avLst/>
          </a:prstGeom>
          <a:noFill/>
          <a:ln w="9525">
            <a:noFill/>
            <a:miter lim="800000"/>
            <a:headEnd/>
            <a:tailEnd/>
          </a:ln>
        </p:spPr>
      </p:pic>
      <p:sp>
        <p:nvSpPr>
          <p:cNvPr id="8" name="Rectangle 263"/>
          <p:cNvSpPr>
            <a:spLocks noChangeArrowheads="1"/>
          </p:cNvSpPr>
          <p:nvPr/>
        </p:nvSpPr>
        <p:spPr bwMode="auto">
          <a:xfrm>
            <a:off x="1990725" y="8716434"/>
            <a:ext cx="4867275" cy="427567"/>
          </a:xfrm>
          <a:prstGeom prst="rect">
            <a:avLst/>
          </a:prstGeom>
          <a:gradFill rotWithShape="0">
            <a:gsLst>
              <a:gs pos="0">
                <a:srgbClr val="893E14"/>
              </a:gs>
              <a:gs pos="100000">
                <a:schemeClr val="tx2"/>
              </a:gs>
            </a:gsLst>
            <a:lin ang="0" scaled="1"/>
          </a:gradFill>
          <a:ln w="9525">
            <a:noFill/>
            <a:miter lim="800000"/>
            <a:headEnd/>
            <a:tailEnd/>
          </a:ln>
        </p:spPr>
        <p:txBody>
          <a:bodyPr wrap="none" anchor="ctr"/>
          <a:lstStyle/>
          <a:p>
            <a:pPr>
              <a:defRPr/>
            </a:pPr>
            <a:endParaRPr lang="en-US">
              <a:latin typeface="Arial" pitchFamily="34" charset="0"/>
            </a:endParaRPr>
          </a:p>
        </p:txBody>
      </p:sp>
      <p:pic>
        <p:nvPicPr>
          <p:cNvPr id="9" name="Picture 264" descr="DP PP Head(300)white"/>
          <p:cNvPicPr>
            <a:picLocks noChangeAspect="1" noChangeArrowheads="1"/>
          </p:cNvPicPr>
          <p:nvPr/>
        </p:nvPicPr>
        <p:blipFill>
          <a:blip r:embed="rId14" cstate="print"/>
          <a:srcRect/>
          <a:stretch>
            <a:fillRect/>
          </a:stretch>
        </p:blipFill>
        <p:spPr bwMode="auto">
          <a:xfrm>
            <a:off x="0" y="1"/>
            <a:ext cx="6858000" cy="1028700"/>
          </a:xfrm>
          <a:prstGeom prst="rect">
            <a:avLst/>
          </a:prstGeom>
          <a:noFill/>
          <a:ln w="9525">
            <a:noFill/>
            <a:miter lim="800000"/>
            <a:headEnd/>
            <a:tailEnd/>
          </a:ln>
        </p:spPr>
      </p:pic>
      <p:sp>
        <p:nvSpPr>
          <p:cNvPr id="6" name="Slide Number Placeholder 5"/>
          <p:cNvSpPr>
            <a:spLocks noGrp="1"/>
          </p:cNvSpPr>
          <p:nvPr>
            <p:ph type="sldNum" sz="quarter" idx="4"/>
          </p:nvPr>
        </p:nvSpPr>
        <p:spPr>
          <a:xfrm>
            <a:off x="5200650" y="8657168"/>
            <a:ext cx="1600200" cy="486833"/>
          </a:xfrm>
          <a:prstGeom prst="rect">
            <a:avLst/>
          </a:prstGeom>
        </p:spPr>
        <p:txBody>
          <a:bodyPr vert="horz" lIns="91440" tIns="45720" rIns="91440" bIns="45720" rtlCol="0" anchor="ctr"/>
          <a:lstStyle>
            <a:lvl1pPr algn="r">
              <a:defRPr sz="1200" baseline="0">
                <a:solidFill>
                  <a:schemeClr val="bg1"/>
                </a:solidFill>
              </a:defRPr>
            </a:lvl1pPr>
          </a:lstStyle>
          <a:p>
            <a:fld id="{CF80B5C7-D612-4D62-91B8-DB4DD42F22BB}" type="slidenum">
              <a:rPr lang="en-US" smtClean="0"/>
              <a:pPr/>
              <a:t>‹#›</a:t>
            </a:fld>
            <a:endParaRPr lang="en-US" dirty="0"/>
          </a:p>
        </p:txBody>
      </p:sp>
      <p:pic>
        <p:nvPicPr>
          <p:cNvPr id="10" name="Picture 262"/>
          <p:cNvPicPr>
            <a:picLocks noChangeAspect="1" noChangeArrowheads="1"/>
          </p:cNvPicPr>
          <p:nvPr userDrawn="1"/>
        </p:nvPicPr>
        <p:blipFill>
          <a:blip r:embed="rId13" cstate="print"/>
          <a:srcRect/>
          <a:stretch>
            <a:fillRect/>
          </a:stretch>
        </p:blipFill>
        <p:spPr bwMode="auto">
          <a:xfrm>
            <a:off x="0" y="7737687"/>
            <a:ext cx="2000250" cy="1409700"/>
          </a:xfrm>
          <a:prstGeom prst="rect">
            <a:avLst/>
          </a:prstGeom>
          <a:noFill/>
          <a:ln w="9525">
            <a:noFill/>
            <a:miter lim="800000"/>
            <a:headEnd/>
            <a:tailEnd/>
          </a:ln>
        </p:spPr>
      </p:pic>
      <p:sp>
        <p:nvSpPr>
          <p:cNvPr id="11" name="Rectangle 263"/>
          <p:cNvSpPr>
            <a:spLocks noChangeArrowheads="1"/>
          </p:cNvSpPr>
          <p:nvPr userDrawn="1"/>
        </p:nvSpPr>
        <p:spPr bwMode="auto">
          <a:xfrm>
            <a:off x="1990725" y="8716434"/>
            <a:ext cx="4867275" cy="427567"/>
          </a:xfrm>
          <a:prstGeom prst="rect">
            <a:avLst/>
          </a:prstGeom>
          <a:gradFill rotWithShape="0">
            <a:gsLst>
              <a:gs pos="0">
                <a:srgbClr val="893E14"/>
              </a:gs>
              <a:gs pos="100000">
                <a:schemeClr val="tx2"/>
              </a:gs>
            </a:gsLst>
            <a:lin ang="0" scaled="1"/>
          </a:gradFill>
          <a:ln w="9525">
            <a:noFill/>
            <a:miter lim="800000"/>
            <a:headEnd/>
            <a:tailEnd/>
          </a:ln>
        </p:spPr>
        <p:txBody>
          <a:bodyPr wrap="none" anchor="ctr"/>
          <a:lstStyle/>
          <a:p>
            <a:pPr>
              <a:defRPr/>
            </a:pPr>
            <a:endParaRPr lang="en-US">
              <a:latin typeface="Arial" pitchFamily="34" charset="0"/>
            </a:endParaRPr>
          </a:p>
        </p:txBody>
      </p:sp>
      <p:pic>
        <p:nvPicPr>
          <p:cNvPr id="12" name="Picture 264" descr="DP PP Head(300)white"/>
          <p:cNvPicPr>
            <a:picLocks noChangeAspect="1" noChangeArrowheads="1"/>
          </p:cNvPicPr>
          <p:nvPr userDrawn="1"/>
        </p:nvPicPr>
        <p:blipFill>
          <a:blip r:embed="rId14" cstate="print"/>
          <a:srcRect/>
          <a:stretch>
            <a:fillRect/>
          </a:stretch>
        </p:blipFill>
        <p:spPr bwMode="auto">
          <a:xfrm>
            <a:off x="0" y="1"/>
            <a:ext cx="6858000" cy="10287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3C439421-31AE-497D-B098-4F1F6FA995F4}" type="datetime1">
              <a:rPr lang="en-US" smtClean="0"/>
              <a:pPr/>
              <a:t>3/22/2018</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pic>
        <p:nvPicPr>
          <p:cNvPr id="7" name="Picture 262"/>
          <p:cNvPicPr>
            <a:picLocks noChangeAspect="1" noChangeArrowheads="1"/>
          </p:cNvPicPr>
          <p:nvPr/>
        </p:nvPicPr>
        <p:blipFill>
          <a:blip r:embed="rId13" cstate="print"/>
          <a:srcRect/>
          <a:stretch>
            <a:fillRect/>
          </a:stretch>
        </p:blipFill>
        <p:spPr bwMode="auto">
          <a:xfrm>
            <a:off x="0" y="7737687"/>
            <a:ext cx="2000250" cy="1409700"/>
          </a:xfrm>
          <a:prstGeom prst="rect">
            <a:avLst/>
          </a:prstGeom>
          <a:noFill/>
          <a:ln w="9525">
            <a:noFill/>
            <a:miter lim="800000"/>
            <a:headEnd/>
            <a:tailEnd/>
          </a:ln>
        </p:spPr>
      </p:pic>
      <p:sp>
        <p:nvSpPr>
          <p:cNvPr id="8" name="Rectangle 263"/>
          <p:cNvSpPr>
            <a:spLocks noChangeArrowheads="1"/>
          </p:cNvSpPr>
          <p:nvPr/>
        </p:nvSpPr>
        <p:spPr bwMode="auto">
          <a:xfrm>
            <a:off x="1990725" y="8716434"/>
            <a:ext cx="4867275" cy="427567"/>
          </a:xfrm>
          <a:prstGeom prst="rect">
            <a:avLst/>
          </a:prstGeom>
          <a:gradFill rotWithShape="0">
            <a:gsLst>
              <a:gs pos="0">
                <a:srgbClr val="893E14"/>
              </a:gs>
              <a:gs pos="100000">
                <a:schemeClr val="tx2"/>
              </a:gs>
            </a:gsLst>
            <a:lin ang="0" scaled="1"/>
          </a:gradFill>
          <a:ln w="9525">
            <a:noFill/>
            <a:miter lim="800000"/>
            <a:headEnd/>
            <a:tailEnd/>
          </a:ln>
        </p:spPr>
        <p:txBody>
          <a:bodyPr wrap="none" anchor="ctr"/>
          <a:lstStyle/>
          <a:p>
            <a:pPr>
              <a:defRPr/>
            </a:pPr>
            <a:endParaRPr lang="en-US">
              <a:latin typeface="Arial" pitchFamily="34" charset="0"/>
            </a:endParaRPr>
          </a:p>
        </p:txBody>
      </p:sp>
      <p:pic>
        <p:nvPicPr>
          <p:cNvPr id="9" name="Picture 264" descr="DP PP Head(300)white"/>
          <p:cNvPicPr>
            <a:picLocks noChangeAspect="1" noChangeArrowheads="1"/>
          </p:cNvPicPr>
          <p:nvPr/>
        </p:nvPicPr>
        <p:blipFill>
          <a:blip r:embed="rId14" cstate="print"/>
          <a:srcRect/>
          <a:stretch>
            <a:fillRect/>
          </a:stretch>
        </p:blipFill>
        <p:spPr bwMode="auto">
          <a:xfrm>
            <a:off x="0" y="1"/>
            <a:ext cx="6858000" cy="1028700"/>
          </a:xfrm>
          <a:prstGeom prst="rect">
            <a:avLst/>
          </a:prstGeom>
          <a:noFill/>
          <a:ln w="9525">
            <a:noFill/>
            <a:miter lim="800000"/>
            <a:headEnd/>
            <a:tailEnd/>
          </a:ln>
        </p:spPr>
      </p:pic>
      <p:sp>
        <p:nvSpPr>
          <p:cNvPr id="6" name="Slide Number Placeholder 5"/>
          <p:cNvSpPr>
            <a:spLocks noGrp="1"/>
          </p:cNvSpPr>
          <p:nvPr>
            <p:ph type="sldNum" sz="quarter" idx="4"/>
          </p:nvPr>
        </p:nvSpPr>
        <p:spPr>
          <a:xfrm>
            <a:off x="5200650" y="8657168"/>
            <a:ext cx="1600200" cy="486833"/>
          </a:xfrm>
          <a:prstGeom prst="rect">
            <a:avLst/>
          </a:prstGeom>
        </p:spPr>
        <p:txBody>
          <a:bodyPr vert="horz" lIns="91440" tIns="45720" rIns="91440" bIns="45720" rtlCol="0" anchor="ctr"/>
          <a:lstStyle>
            <a:lvl1pPr algn="r">
              <a:defRPr sz="1200" baseline="0">
                <a:solidFill>
                  <a:schemeClr val="bg1"/>
                </a:solidFill>
              </a:defRPr>
            </a:lvl1pPr>
          </a:lstStyle>
          <a:p>
            <a:fld id="{CF80B5C7-D612-4D62-91B8-DB4DD42F22BB}" type="slidenum">
              <a:rPr lang="en-US" smtClean="0"/>
              <a:pPr/>
              <a:t>‹#›</a:t>
            </a:fld>
            <a:endParaRPr lang="en-US" dirty="0"/>
          </a:p>
        </p:txBody>
      </p:sp>
      <p:pic>
        <p:nvPicPr>
          <p:cNvPr id="10" name="Picture 262"/>
          <p:cNvPicPr>
            <a:picLocks noChangeAspect="1" noChangeArrowheads="1"/>
          </p:cNvPicPr>
          <p:nvPr userDrawn="1"/>
        </p:nvPicPr>
        <p:blipFill>
          <a:blip r:embed="rId13" cstate="print"/>
          <a:srcRect/>
          <a:stretch>
            <a:fillRect/>
          </a:stretch>
        </p:blipFill>
        <p:spPr bwMode="auto">
          <a:xfrm>
            <a:off x="0" y="7737687"/>
            <a:ext cx="2000250" cy="1409700"/>
          </a:xfrm>
          <a:prstGeom prst="rect">
            <a:avLst/>
          </a:prstGeom>
          <a:noFill/>
          <a:ln w="9525">
            <a:noFill/>
            <a:miter lim="800000"/>
            <a:headEnd/>
            <a:tailEnd/>
          </a:ln>
        </p:spPr>
      </p:pic>
      <p:sp>
        <p:nvSpPr>
          <p:cNvPr id="11" name="Rectangle 263"/>
          <p:cNvSpPr>
            <a:spLocks noChangeArrowheads="1"/>
          </p:cNvSpPr>
          <p:nvPr userDrawn="1"/>
        </p:nvSpPr>
        <p:spPr bwMode="auto">
          <a:xfrm>
            <a:off x="1990725" y="8716434"/>
            <a:ext cx="4867275" cy="427567"/>
          </a:xfrm>
          <a:prstGeom prst="rect">
            <a:avLst/>
          </a:prstGeom>
          <a:gradFill rotWithShape="0">
            <a:gsLst>
              <a:gs pos="0">
                <a:srgbClr val="893E14"/>
              </a:gs>
              <a:gs pos="100000">
                <a:schemeClr val="tx2"/>
              </a:gs>
            </a:gsLst>
            <a:lin ang="0" scaled="1"/>
          </a:gradFill>
          <a:ln w="9525">
            <a:noFill/>
            <a:miter lim="800000"/>
            <a:headEnd/>
            <a:tailEnd/>
          </a:ln>
        </p:spPr>
        <p:txBody>
          <a:bodyPr wrap="none" anchor="ctr"/>
          <a:lstStyle/>
          <a:p>
            <a:pPr>
              <a:defRPr/>
            </a:pPr>
            <a:endParaRPr lang="en-US">
              <a:latin typeface="Arial" pitchFamily="34" charset="0"/>
            </a:endParaRPr>
          </a:p>
        </p:txBody>
      </p:sp>
      <p:pic>
        <p:nvPicPr>
          <p:cNvPr id="12" name="Picture 264" descr="DP PP Head(300)white"/>
          <p:cNvPicPr>
            <a:picLocks noChangeAspect="1" noChangeArrowheads="1"/>
          </p:cNvPicPr>
          <p:nvPr userDrawn="1"/>
        </p:nvPicPr>
        <p:blipFill>
          <a:blip r:embed="rId14" cstate="print"/>
          <a:srcRect/>
          <a:stretch>
            <a:fillRect/>
          </a:stretch>
        </p:blipFill>
        <p:spPr bwMode="auto">
          <a:xfrm>
            <a:off x="0" y="1"/>
            <a:ext cx="6858000" cy="10287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470" y="194035"/>
            <a:ext cx="6858000" cy="6340197"/>
          </a:xfrm>
          <a:prstGeom prst="rect">
            <a:avLst/>
          </a:prstGeom>
        </p:spPr>
        <p:txBody>
          <a:bodyPr wrap="square">
            <a:spAutoFit/>
          </a:bodyPr>
          <a:lstStyle/>
          <a:p>
            <a:r>
              <a:rPr lang="en-US" sz="1600" b="1" u="sng" dirty="0">
                <a:solidFill>
                  <a:schemeClr val="bg1">
                    <a:lumMod val="95000"/>
                  </a:schemeClr>
                </a:solidFill>
              </a:rPr>
              <a:t>Birck Nanotechnology </a:t>
            </a:r>
            <a:r>
              <a:rPr lang="en-US" sz="1600" b="1" u="sng" dirty="0" smtClean="0">
                <a:solidFill>
                  <a:schemeClr val="bg1">
                    <a:lumMod val="95000"/>
                  </a:schemeClr>
                </a:solidFill>
              </a:rPr>
              <a:t>Center PM </a:t>
            </a:r>
            <a:r>
              <a:rPr lang="en-US" sz="1600" b="1" u="sng" dirty="0">
                <a:solidFill>
                  <a:schemeClr val="bg1">
                    <a:lumMod val="95000"/>
                  </a:schemeClr>
                </a:solidFill>
              </a:rPr>
              <a:t>Shut Down Notice</a:t>
            </a:r>
          </a:p>
          <a:p>
            <a:r>
              <a:rPr lang="en-US" sz="1600" b="1" u="sng" dirty="0" smtClean="0">
                <a:solidFill>
                  <a:schemeClr val="bg1">
                    <a:lumMod val="95000"/>
                  </a:schemeClr>
                </a:solidFill>
              </a:rPr>
              <a:t>April 30, 2018 – May </a:t>
            </a:r>
            <a:r>
              <a:rPr lang="en-US" sz="1600" b="1" u="sng" dirty="0" smtClean="0">
                <a:solidFill>
                  <a:schemeClr val="bg1">
                    <a:lumMod val="95000"/>
                  </a:schemeClr>
                </a:solidFill>
              </a:rPr>
              <a:t>4, </a:t>
            </a:r>
            <a:r>
              <a:rPr lang="en-US" sz="1600" b="1" u="sng" dirty="0" smtClean="0">
                <a:solidFill>
                  <a:schemeClr val="bg1">
                    <a:lumMod val="95000"/>
                  </a:schemeClr>
                </a:solidFill>
              </a:rPr>
              <a:t>2018</a:t>
            </a:r>
            <a:endParaRPr lang="en-US" sz="1600" b="1" u="sng" dirty="0">
              <a:solidFill>
                <a:schemeClr val="bg1">
                  <a:lumMod val="95000"/>
                </a:schemeClr>
              </a:solidFill>
            </a:endParaRPr>
          </a:p>
          <a:p>
            <a:r>
              <a:rPr lang="en-US" sz="1000" b="1" dirty="0"/>
              <a:t> </a:t>
            </a:r>
          </a:p>
          <a:p>
            <a:endParaRPr lang="en-US" sz="1300" dirty="0" smtClean="0">
              <a:latin typeface="Arial"/>
            </a:endParaRPr>
          </a:p>
          <a:p>
            <a:endParaRPr lang="en-US" sz="1300" dirty="0" smtClean="0">
              <a:latin typeface="Arial"/>
            </a:endParaRPr>
          </a:p>
          <a:p>
            <a:endParaRPr lang="en-US" sz="1300" dirty="0" smtClean="0">
              <a:latin typeface="Arial"/>
            </a:endParaRPr>
          </a:p>
          <a:p>
            <a:r>
              <a:rPr lang="en-US" sz="1300" dirty="0" smtClean="0">
                <a:latin typeface="Arial"/>
              </a:rPr>
              <a:t>The </a:t>
            </a:r>
            <a:r>
              <a:rPr lang="en-US" sz="1300" dirty="0">
                <a:latin typeface="Arial"/>
              </a:rPr>
              <a:t>Birck Nanotechnology Center will be undergoing a semi-annual preventive maintenance and service shutdown </a:t>
            </a:r>
            <a:r>
              <a:rPr lang="en-US" sz="1300" dirty="0" smtClean="0">
                <a:latin typeface="Arial"/>
              </a:rPr>
              <a:t>April 30 </a:t>
            </a:r>
            <a:r>
              <a:rPr lang="en-US" sz="1300" dirty="0">
                <a:latin typeface="Arial"/>
              </a:rPr>
              <a:t>through </a:t>
            </a:r>
            <a:r>
              <a:rPr lang="en-US" sz="1300" dirty="0" smtClean="0">
                <a:latin typeface="Arial"/>
              </a:rPr>
              <a:t>May 4, </a:t>
            </a:r>
            <a:r>
              <a:rPr lang="en-US" sz="1300" dirty="0" smtClean="0">
                <a:latin typeface="Arial"/>
              </a:rPr>
              <a:t>2018.</a:t>
            </a:r>
            <a:r>
              <a:rPr lang="en-US" sz="1300" dirty="0">
                <a:latin typeface="Arial"/>
              </a:rPr>
              <a:t>  Air handling systems, exhaust systems, toxic gas delivery, and monitoring systems will be down beginning at 7 a.m. Monday, </a:t>
            </a:r>
            <a:r>
              <a:rPr lang="en-US" sz="1300" dirty="0" smtClean="0">
                <a:latin typeface="Arial"/>
              </a:rPr>
              <a:t>April 30 </a:t>
            </a:r>
            <a:r>
              <a:rPr lang="en-US" sz="1300" dirty="0">
                <a:latin typeface="Arial"/>
              </a:rPr>
              <a:t>through 4 p.m. Friday, </a:t>
            </a:r>
            <a:r>
              <a:rPr lang="en-US" sz="1300" dirty="0" smtClean="0">
                <a:latin typeface="Arial"/>
              </a:rPr>
              <a:t>May 4.</a:t>
            </a:r>
            <a:r>
              <a:rPr lang="en-US" sz="1300" dirty="0">
                <a:latin typeface="Arial"/>
              </a:rPr>
              <a:t>  The BNC staff will be performing appropriate preventive maintenance on the process equipment at this time as well.  </a:t>
            </a:r>
            <a:endParaRPr lang="en-US" sz="1300" dirty="0" smtClean="0"/>
          </a:p>
          <a:p>
            <a:endParaRPr lang="en-US" sz="1300" dirty="0">
              <a:latin typeface="Arial"/>
            </a:endParaRPr>
          </a:p>
          <a:p>
            <a:r>
              <a:rPr lang="en-US" sz="1300" dirty="0" smtClean="0">
                <a:latin typeface="Arial"/>
              </a:rPr>
              <a:t>All </a:t>
            </a:r>
            <a:r>
              <a:rPr lang="en-US" sz="1300" dirty="0">
                <a:latin typeface="Arial"/>
              </a:rPr>
              <a:t>CLEANROOM research work will be suspended until the maintenance activities are completed and all systems are returned to normal.  </a:t>
            </a:r>
            <a:r>
              <a:rPr lang="en-US" sz="1300" dirty="0" smtClean="0">
                <a:latin typeface="Arial"/>
              </a:rPr>
              <a:t>Only authorized personnel will </a:t>
            </a:r>
            <a:r>
              <a:rPr lang="en-US" sz="1300" dirty="0">
                <a:latin typeface="Arial"/>
              </a:rPr>
              <a:t>be allowed to enter the cleanroom during this time </a:t>
            </a:r>
            <a:r>
              <a:rPr lang="en-US" sz="1300" dirty="0" smtClean="0">
                <a:latin typeface="Arial"/>
              </a:rPr>
              <a:t>period.</a:t>
            </a:r>
          </a:p>
          <a:p>
            <a:endParaRPr lang="en-US" sz="1300" dirty="0" smtClean="0"/>
          </a:p>
          <a:p>
            <a:r>
              <a:rPr lang="en-US" sz="1300" dirty="0" smtClean="0">
                <a:latin typeface="Arial"/>
              </a:rPr>
              <a:t>In </a:t>
            </a:r>
            <a:r>
              <a:rPr lang="en-US" sz="1300" dirty="0">
                <a:latin typeface="Arial"/>
              </a:rPr>
              <a:t>addition, the laboratory areas will also be affected by this systems maintenance.  As such, all LABORATORY activities that involve exhausted hoods, vacuum systems, and/or toxic gas systems will be down beginning 7 a.m. Monday, </a:t>
            </a:r>
            <a:r>
              <a:rPr lang="en-US" sz="1300" dirty="0" smtClean="0">
                <a:latin typeface="Arial"/>
              </a:rPr>
              <a:t>April 30 </a:t>
            </a:r>
            <a:r>
              <a:rPr lang="en-US" sz="1300" dirty="0">
                <a:latin typeface="Arial"/>
              </a:rPr>
              <a:t>through 4 p.m. Friday, </a:t>
            </a:r>
            <a:r>
              <a:rPr lang="en-US" sz="1300" dirty="0" smtClean="0">
                <a:latin typeface="Arial"/>
              </a:rPr>
              <a:t>May 4.</a:t>
            </a:r>
            <a:r>
              <a:rPr lang="en-US" sz="1300" dirty="0">
                <a:latin typeface="Arial"/>
              </a:rPr>
              <a:t>  However, work that involves taking standard electrical measurements may be carried out in the LABS provided that fluctuating air temperature and humidity do not affect the readings.  No chemical work will be allowed during this </a:t>
            </a:r>
            <a:r>
              <a:rPr lang="en-US" sz="1300" dirty="0" smtClean="0">
                <a:latin typeface="Arial"/>
              </a:rPr>
              <a:t>period.</a:t>
            </a:r>
            <a:endParaRPr lang="en-US" sz="1300" dirty="0" smtClean="0"/>
          </a:p>
          <a:p>
            <a:endParaRPr lang="en-US" sz="1300" dirty="0">
              <a:latin typeface="Arial"/>
            </a:endParaRPr>
          </a:p>
          <a:p>
            <a:r>
              <a:rPr lang="en-US" sz="1300" dirty="0" smtClean="0">
                <a:latin typeface="Arial"/>
              </a:rPr>
              <a:t>It </a:t>
            </a:r>
            <a:r>
              <a:rPr lang="en-US" sz="1300" dirty="0">
                <a:latin typeface="Arial"/>
              </a:rPr>
              <a:t>is anticipated that the building and process tool maintenance will be completed by the end of the day on Friday,</a:t>
            </a:r>
            <a:r>
              <a:rPr lang="en-US" sz="1300" dirty="0">
                <a:solidFill>
                  <a:srgbClr val="1F497D"/>
                </a:solidFill>
                <a:latin typeface="Arial"/>
              </a:rPr>
              <a:t> </a:t>
            </a:r>
            <a:r>
              <a:rPr lang="en-US" sz="1300" dirty="0" smtClean="0">
                <a:latin typeface="Arial"/>
              </a:rPr>
              <a:t>May 4.</a:t>
            </a:r>
            <a:r>
              <a:rPr lang="en-US" sz="1300" dirty="0">
                <a:latin typeface="Arial"/>
              </a:rPr>
              <a:t>  Please check </a:t>
            </a:r>
            <a:r>
              <a:rPr lang="en-US" sz="1300" dirty="0" err="1" smtClean="0">
                <a:latin typeface="Arial"/>
              </a:rPr>
              <a:t>i</a:t>
            </a:r>
            <a:r>
              <a:rPr lang="en-US" sz="1300" dirty="0" err="1">
                <a:latin typeface="Arial"/>
              </a:rPr>
              <a:t>L</a:t>
            </a:r>
            <a:r>
              <a:rPr lang="en-US" sz="1300" dirty="0" err="1" smtClean="0">
                <a:latin typeface="Arial"/>
              </a:rPr>
              <a:t>abs</a:t>
            </a:r>
            <a:r>
              <a:rPr lang="en-US" sz="1300" dirty="0" smtClean="0">
                <a:latin typeface="Arial"/>
              </a:rPr>
              <a:t> </a:t>
            </a:r>
            <a:r>
              <a:rPr lang="en-US" sz="1300" dirty="0">
                <a:latin typeface="Arial"/>
              </a:rPr>
              <a:t>for equipment status and availability. </a:t>
            </a:r>
            <a:endParaRPr lang="en-US" sz="1300" dirty="0"/>
          </a:p>
          <a:p>
            <a:endParaRPr lang="en-US" sz="1300" dirty="0" smtClean="0">
              <a:latin typeface="Arial"/>
            </a:endParaRPr>
          </a:p>
          <a:p>
            <a:r>
              <a:rPr lang="en-US" sz="1300" dirty="0" smtClean="0">
                <a:latin typeface="Arial"/>
              </a:rPr>
              <a:t>For </a:t>
            </a:r>
            <a:r>
              <a:rPr lang="en-US" sz="1300" dirty="0">
                <a:latin typeface="Arial"/>
              </a:rPr>
              <a:t>long term research planning please refer the following future dates for our future preventive maintenance shutdowns. </a:t>
            </a:r>
            <a:endParaRPr lang="en-US" sz="1300" dirty="0" smtClean="0"/>
          </a:p>
          <a:p>
            <a:r>
              <a:rPr lang="en-US" sz="1300" dirty="0">
                <a:latin typeface="Arial"/>
              </a:rPr>
              <a:t> </a:t>
            </a:r>
            <a:endParaRPr lang="en-US" sz="1300" dirty="0" smtClean="0">
              <a:latin typeface="Arial"/>
            </a:endParaRPr>
          </a:p>
          <a:p>
            <a:pPr marL="914400" indent="228600"/>
            <a:r>
              <a:rPr lang="en-US" sz="1300" dirty="0" smtClean="0">
                <a:latin typeface="Arial"/>
              </a:rPr>
              <a:t>	Week of Oct 15, 2018	Week of April </a:t>
            </a:r>
            <a:r>
              <a:rPr lang="en-US" sz="1300" dirty="0">
                <a:latin typeface="Arial"/>
              </a:rPr>
              <a:t>29, </a:t>
            </a:r>
            <a:r>
              <a:rPr lang="en-US" sz="1300" dirty="0" smtClean="0">
                <a:latin typeface="Arial"/>
              </a:rPr>
              <a:t>2019</a:t>
            </a:r>
          </a:p>
          <a:p>
            <a:pPr marL="914400" indent="228600"/>
            <a:r>
              <a:rPr lang="en-US" sz="1300" dirty="0">
                <a:latin typeface="Arial"/>
              </a:rPr>
              <a:t>	</a:t>
            </a:r>
            <a:r>
              <a:rPr lang="en-US" sz="1300" dirty="0" smtClean="0">
                <a:latin typeface="Arial"/>
              </a:rPr>
              <a:t>Week of Oct </a:t>
            </a:r>
            <a:r>
              <a:rPr lang="en-US" sz="1300" dirty="0">
                <a:latin typeface="Arial"/>
              </a:rPr>
              <a:t>14, 2019	</a:t>
            </a:r>
            <a:r>
              <a:rPr lang="en-US" sz="1300" dirty="0" smtClean="0">
                <a:latin typeface="Arial"/>
              </a:rPr>
              <a:t>Spring  </a:t>
            </a:r>
            <a:r>
              <a:rPr lang="en-US" sz="1300" dirty="0">
                <a:latin typeface="Arial"/>
              </a:rPr>
              <a:t>May 4, 2020</a:t>
            </a:r>
          </a:p>
        </p:txBody>
      </p:sp>
      <p:sp>
        <p:nvSpPr>
          <p:cNvPr id="4" name="Rectangle 3"/>
          <p:cNvSpPr/>
          <p:nvPr/>
        </p:nvSpPr>
        <p:spPr>
          <a:xfrm>
            <a:off x="12940" y="6589755"/>
            <a:ext cx="6845060" cy="1292662"/>
          </a:xfrm>
          <a:prstGeom prst="rect">
            <a:avLst/>
          </a:prstGeom>
        </p:spPr>
        <p:txBody>
          <a:bodyPr wrap="square">
            <a:spAutoFit/>
          </a:bodyPr>
          <a:lstStyle/>
          <a:p>
            <a:r>
              <a:rPr lang="en-US" sz="1300" dirty="0"/>
              <a:t>Thank you for your cooperation and understanding during these important preventive maintenance shutdowns.</a:t>
            </a:r>
          </a:p>
          <a:p>
            <a:endParaRPr lang="en-US" sz="1300" dirty="0"/>
          </a:p>
          <a:p>
            <a:r>
              <a:rPr lang="en-US" sz="1300" dirty="0"/>
              <a:t>Mark Voorhis</a:t>
            </a:r>
          </a:p>
          <a:p>
            <a:r>
              <a:rPr lang="en-US" sz="1300" dirty="0"/>
              <a:t>Building </a:t>
            </a:r>
            <a:r>
              <a:rPr lang="en-US" sz="1300" dirty="0" smtClean="0"/>
              <a:t>Manager</a:t>
            </a:r>
            <a:endParaRPr lang="en-US" sz="1300" dirty="0"/>
          </a:p>
          <a:p>
            <a:r>
              <a:rPr lang="en-US" sz="1300" dirty="0"/>
              <a:t>Birck Nanotechnology </a:t>
            </a:r>
            <a:r>
              <a:rPr lang="en-US" sz="1300" dirty="0" smtClean="0"/>
              <a:t>Center</a:t>
            </a:r>
            <a:endParaRPr lang="en-US" sz="1300" dirty="0"/>
          </a:p>
        </p:txBody>
      </p:sp>
    </p:spTree>
    <p:extLst>
      <p:ext uri="{BB962C8B-B14F-4D97-AF65-F5344CB8AC3E}">
        <p14:creationId xmlns:p14="http://schemas.microsoft.com/office/powerpoint/2010/main" val="120616002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UIDATA" val="&lt;database version=&quot;6.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363&quot;/&gt;&lt;/object&gt;&lt;object type=&quot;3&quot; unique_id=&quot;10005&quot;&gt;&lt;property id=&quot;20148&quot; value=&quot;5&quot;/&gt;&lt;property id=&quot;20300&quot; value=&quot;Slide 2 - &amp;quot;Outline&amp;quot;&quot;/&gt;&lt;property id=&quot;20307&quot; value=&quot;364&quot;/&gt;&lt;/object&gt;&lt;object type=&quot;3&quot; unique_id=&quot;10006&quot;&gt;&lt;property id=&quot;20148&quot; value=&quot;5&quot;/&gt;&lt;property id=&quot;20300&quot; value=&quot;Slide 3 - &amp;quot;Outline&amp;quot;&quot;/&gt;&lt;property id=&quot;20307&quot; value=&quot;365&quot;/&gt;&lt;/object&gt;&lt;object type=&quot;3&quot; unique_id=&quot;10007&quot;&gt;&lt;property id=&quot;20148&quot; value=&quot;5&quot;/&gt;&lt;property id=&quot;20300&quot; value=&quot;Slide 4 - &amp;quot;Microtechnology&amp;quot;&quot;/&gt;&lt;property id=&quot;20307&quot; value=&quot;367&quot;/&gt;&lt;/object&gt;&lt;object type=&quot;3&quot; unique_id=&quot;10008&quot;&gt;&lt;property id=&quot;20148&quot; value=&quot;5&quot;/&gt;&lt;property id=&quot;20300&quot; value=&quot;Slide 5 - &amp;quot;MEMS: What, why?&amp;quot;&quot;/&gt;&lt;property id=&quot;20307&quot; value=&quot;368&quot;/&gt;&lt;/object&gt;&lt;object type=&quot;3&quot; unique_id=&quot;10009&quot;&gt;&lt;property id=&quot;20148&quot; value=&quot;5&quot;/&gt;&lt;property id=&quot;20300&quot; value=&quot;Slide 6 - &amp;quot;MEMS Applications&amp;quot;&quot;/&gt;&lt;property id=&quot;20307&quot; value=&quot;369&quot;/&gt;&lt;/object&gt;&lt;object type=&quot;3&quot; unique_id=&quot;10010&quot;&gt;&lt;property id=&quot;20148&quot; value=&quot;5&quot;/&gt;&lt;property id=&quot;20300&quot; value=&quot;Slide 7 - &amp;quot;MEMS Applications&amp;quot;&quot;/&gt;&lt;property id=&quot;20307&quot; value=&quot;370&quot;/&gt;&lt;/object&gt;&lt;object type=&quot;3&quot; unique_id=&quot;10011&quot;&gt;&lt;property id=&quot;20148&quot; value=&quot;5&quot;/&gt;&lt;property id=&quot;20300&quot; value=&quot;Slide 8 - &amp;quot;MEMS Applications&amp;quot;&quot;/&gt;&lt;property id=&quot;20307&quot; value=&quot;371&quot;/&gt;&lt;/object&gt;&lt;object type=&quot;3&quot; unique_id=&quot;10012&quot;&gt;&lt;property id=&quot;20148&quot; value=&quot;5&quot;/&gt;&lt;property id=&quot;20300&quot; value=&quot;Slide 9 - &amp;quot;MEMS Applications&amp;quot;&quot;/&gt;&lt;property id=&quot;20307&quot; value=&quot;372&quot;/&gt;&lt;/object&gt;&lt;object type=&quot;3&quot; unique_id=&quot;10013&quot;&gt;&lt;property id=&quot;20148&quot; value=&quot;5&quot;/&gt;&lt;property id=&quot;20300&quot; value=&quot;Slide 10 - &amp;quot;MEMS Applications&amp;quot;&quot;/&gt;&lt;property id=&quot;20307&quot; value=&quot;373&quot;/&gt;&lt;/object&gt;&lt;object type=&quot;3&quot; unique_id=&quot;10014&quot;&gt;&lt;property id=&quot;20148&quot; value=&quot;5&quot;/&gt;&lt;property id=&quot;20300&quot; value=&quot;Slide 11&quot;/&gt;&lt;property id=&quot;20307&quot; value=&quot;374&quot;/&gt;&lt;/object&gt;&lt;object type=&quot;3&quot; unique_id=&quot;10015&quot;&gt;&lt;property id=&quot;20148&quot; value=&quot;5&quot;/&gt;&lt;property id=&quot;20300&quot; value=&quot;Slide 12&quot;/&gt;&lt;property id=&quot;20307&quot; value=&quot;375&quot;/&gt;&lt;/object&gt;&lt;object type=&quot;3&quot; unique_id=&quot;10016&quot;&gt;&lt;property id=&quot;20148&quot; value=&quot;5&quot;/&gt;&lt;property id=&quot;20300&quot; value=&quot;Slide 13 - &amp;quot;MEMS: An Enabling Technology&amp;quot;&quot;/&gt;&lt;property id=&quot;20307&quot; value=&quot;376&quot;/&gt;&lt;/object&gt;&lt;object type=&quot;3&quot; unique_id=&quot;10017&quot;&gt;&lt;property id=&quot;20148&quot; value=&quot;5&quot;/&gt;&lt;property id=&quot;20300&quot; value=&quot;Slide 14 - &amp;quot;Nanotechnology&amp;quot;&quot;/&gt;&lt;property id=&quot;20307&quot; value=&quot;377&quot;/&gt;&lt;/object&gt;&lt;object type=&quot;3&quot; unique_id=&quot;10018&quot;&gt;&lt;property id=&quot;20148&quot; value=&quot;5&quot;/&gt;&lt;property id=&quot;20300&quot; value=&quot;Slide 15 - &amp;quot;How big is a nanometer?&amp;quot;&quot;/&gt;&lt;property id=&quot;20307&quot; value=&quot;378&quot;/&gt;&lt;/object&gt;&lt;object type=&quot;3&quot; unique_id=&quot;10019&quot;&gt;&lt;property id=&quot;20148&quot; value=&quot;5&quot;/&gt;&lt;property id=&quot;20300&quot; value=&quot;Slide 16 - &amp;quot;The essence of nanotechnology&amp;quot;&quot;/&gt;&lt;property id=&quot;20307&quot; value=&quot;379&quot;/&gt;&lt;/object&gt;&lt;object type=&quot;3&quot; unique_id=&quot;10020&quot;&gt;&lt;property id=&quot;20148&quot; value=&quot;5&quot;/&gt;&lt;property id=&quot;20300&quot; value=&quot;Slide 17 - &amp;quot;Imaging and manipulating atoms&amp;quot;&quot;/&gt;&lt;property id=&quot;20307&quot; value=&quot;380&quot;/&gt;&lt;/object&gt;&lt;object type=&quot;3&quot; unique_id=&quot;10021&quot;&gt;&lt;property id=&quot;20148&quot; value=&quot;5&quot;/&gt;&lt;property id=&quot;20300&quot; value=&quot;Slide 18&quot;/&gt;&lt;property id=&quot;20307&quot; value=&quot;381&quot;/&gt;&lt;/object&gt;&lt;object type=&quot;3&quot; unique_id=&quot;10022&quot;&gt;&lt;property id=&quot;20148&quot; value=&quot;5&quot;/&gt;&lt;property id=&quot;20300&quot; value=&quot;Slide 19 - &amp;quot;Silicon: already nano…&amp;quot;&quot;/&gt;&lt;property id=&quot;20307&quot; value=&quot;382&quot;/&gt;&lt;/object&gt;&lt;object type=&quot;3&quot; unique_id=&quot;10023&quot;&gt;&lt;property id=&quot;20148&quot; value=&quot;5&quot;/&gt;&lt;property id=&quot;20300&quot; value=&quot;Slide 20 - &amp;quot;Nanoscale Transistors!&amp;quot;&quot;/&gt;&lt;property id=&quot;20307&quot; value=&quot;383&quot;/&gt;&lt;/object&gt;&lt;object type=&quot;3&quot; unique_id=&quot;10024&quot;&gt;&lt;property id=&quot;20148&quot; value=&quot;5&quot;/&gt;&lt;property id=&quot;20300&quot; value=&quot;Slide 21 - &amp;quot;The Carbon Nanotube  &amp;#x0D;&amp;#x0A;&amp;amp;#x09;&amp;amp;#x09;&amp;amp;#x09;&amp;amp;#x09;&amp;quot;&quot;/&gt;&lt;property id=&quot;20307&quot; value=&quot;384&quot;/&gt;&lt;/object&gt;&lt;object type=&quot;3&quot; unique_id=&quot;10025&quot;&gt;&lt;property id=&quot;20148&quot; value=&quot;5&quot;/&gt;&lt;property id=&quot;20300&quot; value=&quot;Slide 22 - &amp;quot;Photonic Metamaterials&amp;quot;&quot;/&gt;&lt;property id=&quot;20307&quot; value=&quot;385&quot;/&gt;&lt;/object&gt;&lt;object type=&quot;3&quot; unique_id=&quot;10026&quot;&gt;&lt;property id=&quot;20148&quot; value=&quot;5&quot;/&gt;&lt;property id=&quot;20300&quot; value=&quot;Slide 23 - &amp;quot;Bio-Nano Applications&amp;quot;&quot;/&gt;&lt;property id=&quot;20307&quot; value=&quot;386&quot;/&gt;&lt;/object&gt;&lt;object type=&quot;3&quot; unique_id=&quot;10027&quot;&gt;&lt;property id=&quot;20148&quot; value=&quot;5&quot;/&gt;&lt;property id=&quot;20300&quot; value=&quot;Slide 24 - &amp;quot;Prognosis&amp;quot;&quot;/&gt;&lt;property id=&quot;20307&quot; value=&quot;387&quot;/&gt;&lt;/object&gt;&lt;object type=&quot;3&quot; unique_id=&quot;10028&quot;&gt;&lt;property id=&quot;20148&quot; value=&quot;5&quot;/&gt;&lt;property id=&quot;20300&quot; value=&quot;Slide 25 - &amp;quot;Everyday nano in 2015&amp;quot;&quot;/&gt;&lt;property id=&quot;20307&quot; value=&quot;388&quot;/&gt;&lt;/object&gt;&lt;object type=&quot;3&quot; unique_id=&quot;10029&quot;&gt;&lt;property id=&quot;20148&quot; value=&quot;5&quot;/&gt;&lt;property id=&quot;20300&quot; value=&quot;Slide 26 - &amp;quot;Adverse societal impact?&amp;#x0D;&amp;#x0A;&amp;quot;&quot;/&gt;&lt;property id=&quot;20307&quot; value=&quot;389&quot;/&gt;&lt;/object&gt;&lt;object type=&quot;3&quot; unique_id=&quot;10030&quot;&gt;&lt;property id=&quot;20148&quot; value=&quot;5&quot;/&gt;&lt;property id=&quot;20300&quot; value=&quot;Slide 27 - &amp;quot;Bottom line&amp;quot;&quot;/&gt;&lt;property id=&quot;20307&quot; value=&quot;390&quot;/&gt;&lt;/object&gt;&lt;object type=&quot;3&quot; unique_id=&quot;10031&quot;&gt;&lt;property id=&quot;20148&quot; value=&quot;5&quot;/&gt;&lt;property id=&quot;20300&quot; value=&quot;Slide 28&quot;/&gt;&lt;property id=&quot;20307&quot; value=&quot;267&quot;/&gt;&lt;/object&gt;&lt;object type=&quot;3&quot; unique_id=&quot;10032&quot;&gt;&lt;property id=&quot;20148&quot; value=&quot;5&quot;/&gt;&lt;property id=&quot;20300&quot; value=&quot;Slide 29&quot;/&gt;&lt;property id=&quot;20307&quot; value=&quot;268&quot;/&gt;&lt;/object&gt;&lt;object type=&quot;3&quot; unique_id=&quot;10033&quot;&gt;&lt;property id=&quot;20148&quot; value=&quot;5&quot;/&gt;&lt;property id=&quot;20300&quot; value=&quot;Slide 30 - &amp;quot;Doping&amp;#x0D;&amp;#x0A;&amp;#x0D;&amp;#x0A;DIFFUSION and &amp;#x0D;&amp;#x0A;ion implantation&amp;quot;&quot;/&gt;&lt;property id=&quot;20307&quot; value=&quot;256&quot;/&gt;&lt;/object&gt;&lt;object type=&quot;3&quot; unique_id=&quot;10034&quot;&gt;&lt;property id=&quot;20148&quot; value=&quot;5&quot;/&gt;&lt;property id=&quot;20300&quot; value=&quot;Slide 31 - &amp;quot;Intrinsic Semiconductors&amp;quot;&quot;/&gt;&lt;property id=&quot;20307&quot; value=&quot;265&quot;/&gt;&lt;/object&gt;&lt;object type=&quot;3&quot; unique_id=&quot;10035&quot;&gt;&lt;property id=&quot;20148&quot; value=&quot;5&quot;/&gt;&lt;property id=&quot;20300&quot; value=&quot;Slide 32 - &amp;quot;Extrinsic Semiconductors&amp;quot;&quot;/&gt;&lt;property id=&quot;20307&quot; value=&quot;266&quot;/&gt;&lt;/object&gt;&lt;object type=&quot;3&quot; unique_id=&quot;10036&quot;&gt;&lt;property id=&quot;20148&quot; value=&quot;5&quot;/&gt;&lt;property id=&quot;20300&quot; value=&quot;Slide 33 - &amp;quot;Doping Profile&amp;quot;&quot;/&gt;&lt;property id=&quot;20307&quot; value=&quot;257&quot;/&gt;&lt;/object&gt;&lt;object type=&quot;3&quot; unique_id=&quot;10037&quot;&gt;&lt;property id=&quot;20148&quot; value=&quot;5&quot;/&gt;&lt;property id=&quot;20300&quot; value=&quot;Slide 34 - &amp;quot;Diffusion Technique&amp;quot;&quot;/&gt;&lt;property id=&quot;20307&quot; value=&quot;264&quot;/&gt;&lt;/object&gt;&lt;object type=&quot;3&quot; unique_id=&quot;10038&quot;&gt;&lt;property id=&quot;20148&quot; value=&quot;5&quot;/&gt;&lt;property id=&quot;20300&quot; value=&quot;Slide 35 - &amp;quot;Ion Implantation&amp;quot;&quot;/&gt;&lt;property id=&quot;20307&quot; value=&quot;258&quot;/&gt;&lt;/object&gt;&lt;object type=&quot;3&quot; unique_id=&quot;10039&quot;&gt;&lt;property id=&quot;20148&quot; value=&quot;5&quot;/&gt;&lt;property id=&quot;20300&quot; value=&quot;Slide 36 - &amp;quot;Typical Profile of Ion Implantation&amp;quot;&quot;/&gt;&lt;property id=&quot;20307&quot; value=&quot;259&quot;/&gt;&lt;/object&gt;&lt;object type=&quot;3&quot; unique_id=&quot;10040&quot;&gt;&lt;property id=&quot;20148&quot; value=&quot;5&quot;/&gt;&lt;property id=&quot;20300&quot; value=&quot;Slide 37 - &amp;quot;Annealing&amp;quot;&quot;/&gt;&lt;property id=&quot;20307&quot; value=&quot;260&quot;/&gt;&lt;/object&gt;&lt;object type=&quot;3&quot; unique_id=&quot;10041&quot;&gt;&lt;property id=&quot;20148&quot; value=&quot;5&quot;/&gt;&lt;property id=&quot;20300&quot; value=&quot;Slide 38 - &amp;quot;Deposition&amp;#x0D;&amp;#x0A;&amp;#x0D;&amp;#x0A;&amp;quot;&quot;/&gt;&lt;property id=&quot;20307&quot; value=&quot;302&quot;/&gt;&lt;/object&gt;&lt;object type=&quot;3&quot; unique_id=&quot;10042&quot;&gt;&lt;property id=&quot;20148&quot; value=&quot;5&quot;/&gt;&lt;property id=&quot;20300&quot; value=&quot;Slide 39 - &amp;quot;Fabrication Techniques&amp;quot;&quot;/&gt;&lt;property id=&quot;20307&quot; value=&quot;270&quot;/&gt;&lt;/object&gt;&lt;object type=&quot;3&quot; unique_id=&quot;10043&quot;&gt;&lt;property id=&quot;20148&quot; value=&quot;5&quot;/&gt;&lt;property id=&quot;20300&quot; value=&quot;Slide 40 - &amp;quot;Thin films&amp;quot;&quot;/&gt;&lt;property id=&quot;20307&quot; value=&quot;271&quot;/&gt;&lt;/object&gt;&lt;object type=&quot;3&quot; unique_id=&quot;10044&quot;&gt;&lt;property id=&quot;20148&quot; value=&quot;5&quot;/&gt;&lt;property id=&quot;20300&quot; value=&quot;Slide 41 - &amp;quot;Methods of deposition of thin films&amp;quot;&quot;/&gt;&lt;property id=&quot;20307&quot; value=&quot;272&quot;/&gt;&lt;/object&gt;&lt;object type=&quot;3&quot; unique_id=&quot;10045&quot;&gt;&lt;property id=&quot;20148&quot; value=&quot;5&quot;/&gt;&lt;property id=&quot;20300&quot; value=&quot;Slide 42 - &amp;quot;Evaporation&amp;quot;&quot;/&gt;&lt;property id=&quot;20307&quot; value=&quot;352&quot;/&gt;&lt;/object&gt;&lt;object type=&quot;3&quot; unique_id=&quot;10046&quot;&gt;&lt;property id=&quot;20148&quot; value=&quot;5&quot;/&gt;&lt;property id=&quot;20300&quot; value=&quot;Slide 43 - &amp;quot;Vapor Pressure&amp;quot;&quot;/&gt;&lt;property id=&quot;20307&quot; value=&quot;274&quot;/&gt;&lt;/object&gt;&lt;object type=&quot;3&quot; unique_id=&quot;10047&quot;&gt;&lt;property id=&quot;20148&quot; value=&quot;5&quot;/&gt;&lt;property id=&quot;20300&quot; value=&quot;Slide 44 - &amp;quot;Rate of evaporation&amp;quot;&quot;/&gt;&lt;property id=&quot;20307&quot; value=&quot;275&quot;/&gt;&lt;/object&gt;&lt;object type=&quot;3&quot; unique_id=&quot;10048&quot;&gt;&lt;property id=&quot;20148&quot; value=&quot;5&quot;/&gt;&lt;property id=&quot;20300&quot; value=&quot;Slide 45 - &amp;quot;Rate of evaporation&amp;quot;&quot;/&gt;&lt;property id=&quot;20307&quot; value=&quot;276&quot;/&gt;&lt;/object&gt;&lt;object type=&quot;3&quot; unique_id=&quot;10049&quot;&gt;&lt;property id=&quot;20148&quot; value=&quot;5&quot;/&gt;&lt;property id=&quot;20300&quot; value=&quot;Slide 46 - &amp;quot;Evaporation of Alloys or Compounds&amp;quot;&quot;/&gt;&lt;property id=&quot;20307&quot; value=&quot;277&quot;/&gt;&lt;/object&gt;&lt;object type=&quot;3&quot; unique_id=&quot;10050&quot;&gt;&lt;property id=&quot;20148&quot; value=&quot;5&quot;/&gt;&lt;property id=&quot;20300&quot; value=&quot;Slide 47 - &amp;quot;Evaporation of compounds&amp;quot;&quot;/&gt;&lt;property id=&quot;20307&quot; value=&quot;278&quot;/&gt;&lt;/object&gt;&lt;object type=&quot;3&quot; unique_id=&quot;10051&quot;&gt;&lt;property id=&quot;20148&quot; value=&quot;5&quot;/&gt;&lt;property id=&quot;20300&quot; value=&quot;Slide 48 - &amp;quot;Evaporation of alloys&amp;quot;&quot;/&gt;&lt;property id=&quot;20307&quot; value=&quot;353&quot;/&gt;&lt;/object&gt;&lt;object type=&quot;3&quot; unique_id=&quot;10052&quot;&gt;&lt;property id=&quot;20148&quot; value=&quot;5&quot;/&gt;&lt;property id=&quot;20300&quot; value=&quot;Slide 49 - &amp;quot;Types of evaporation&amp;quot;&quot;/&gt;&lt;property id=&quot;20307&quot; value=&quot;280&quot;/&gt;&lt;/object&gt;&lt;object type=&quot;3&quot; unique_id=&quot;10053&quot;&gt;&lt;property id=&quot;20148&quot; value=&quot;5&quot;/&gt;&lt;property id=&quot;20300&quot; value=&quot;Slide 50 - &amp;quot;Types of evaporation (Cont’d)&amp;quot;&quot;/&gt;&lt;property id=&quot;20307&quot; value=&quot;281&quot;/&gt;&lt;/object&gt;&lt;object type=&quot;3&quot; unique_id=&quot;10054&quot;&gt;&lt;property id=&quot;20148&quot; value=&quot;5&quot;/&gt;&lt;property id=&quot;20300&quot; value=&quot;Slide 51 - &amp;quot;Types of evaporation (Cont’d)&amp;quot;&quot;/&gt;&lt;property id=&quot;20307&quot; value=&quot;354&quot;/&gt;&lt;/object&gt;&lt;object type=&quot;3&quot; unique_id=&quot;10055&quot;&gt;&lt;property id=&quot;20148&quot; value=&quot;5&quot;/&gt;&lt;property id=&quot;20300&quot; value=&quot;Slide 52 - &amp;quot;Types of evaporation (Cont’d)&amp;quot;&quot;/&gt;&lt;property id=&quot;20307&quot; value=&quot;283&quot;/&gt;&lt;/object&gt;&lt;object type=&quot;3&quot; unique_id=&quot;10056&quot;&gt;&lt;property id=&quot;20148&quot; value=&quot;5&quot;/&gt;&lt;property id=&quot;20300&quot; value=&quot;Slide 53 - &amp;quot;Practical issues with evaporated films&amp;quot;&quot;/&gt;&lt;property id=&quot;20307&quot; value=&quot;355&quot;/&gt;&lt;/object&gt;&lt;object type=&quot;3&quot; unique_id=&quot;10057&quot;&gt;&lt;property id=&quot;20148&quot; value=&quot;5&quot;/&gt;&lt;property id=&quot;20300&quot; value=&quot;Slide 54 - &amp;quot;Practical issues with evaporated films&amp;quot;&quot;/&gt;&lt;property id=&quot;20307&quot; value=&quot;356&quot;/&gt;&lt;/object&gt;&lt;object type=&quot;3&quot; unique_id=&quot;10058&quot;&gt;&lt;property id=&quot;20148&quot; value=&quot;5&quot;/&gt;&lt;property id=&quot;20300&quot; value=&quot;Slide 55 - &amp;quot;Sputter deposition&amp;quot;&quot;/&gt;&lt;property id=&quot;20307&quot; value=&quot;286&quot;/&gt;&lt;/object&gt;&lt;object type=&quot;3&quot; unique_id=&quot;10059&quot;&gt;&lt;property id=&quot;20148&quot; value=&quot;5&quot;/&gt;&lt;property id=&quot;20300&quot; value=&quot;Slide 56 - &amp;quot;Chemical Vapor Deposition&amp;quot;&quot;/&gt;&lt;property id=&quot;20307&quot; value=&quot;287&quot;/&gt;&lt;/object&gt;&lt;object type=&quot;3&quot; unique_id=&quot;10060&quot;&gt;&lt;property id=&quot;20148&quot; value=&quot;5&quot;/&gt;&lt;property id=&quot;20300&quot; value=&quot;Slide 57 - &amp;quot;Chemical Vapor Deposition&amp;quot;&quot;/&gt;&lt;property id=&quot;20307&quot; value=&quot;357&quot;/&gt;&lt;/object&gt;&lt;object type=&quot;3&quot; unique_id=&quot;10061&quot;&gt;&lt;property id=&quot;20148&quot; value=&quot;5&quot;/&gt;&lt;property id=&quot;20300&quot; value=&quot;Slide 58 - &amp;quot;Chemical Vapor Deposition (Cont’d)&amp;quot;&quot;/&gt;&lt;property id=&quot;20307&quot; value=&quot;289&quot;/&gt;&lt;/object&gt;&lt;object type=&quot;3&quot; unique_id=&quot;10062&quot;&gt;&lt;property id=&quot;20148&quot; value=&quot;5&quot;/&gt;&lt;property id=&quot;20300&quot; value=&quot;Slide 59 - &amp;quot;Chemical Vapor Deposition (Cont’d)&amp;quot;&quot;/&gt;&lt;property id=&quot;20307&quot; value=&quot;290&quot;/&gt;&lt;/object&gt;&lt;object type=&quot;3&quot; unique_id=&quot;10063&quot;&gt;&lt;property id=&quot;20148&quot; value=&quot;5&quot;/&gt;&lt;property id=&quot;20300&quot; value=&quot;Slide 60 - &amp;quot;Chemical Vapor Deposition (Cont’d)&amp;quot;&quot;/&gt;&lt;property id=&quot;20307&quot; value=&quot;291&quot;/&gt;&lt;/object&gt;&lt;object type=&quot;3&quot; unique_id=&quot;10064&quot;&gt;&lt;property id=&quot;20148&quot; value=&quot;5&quot;/&gt;&lt;property id=&quot;20300&quot; value=&quot;Slide 61&quot;/&gt;&lt;property id=&quot;20307&quot; value=&quot;292&quot;/&gt;&lt;/object&gt;&lt;object type=&quot;3&quot; unique_id=&quot;10065&quot;&gt;&lt;property id=&quot;20148&quot; value=&quot;5&quot;/&gt;&lt;property id=&quot;20300&quot; value=&quot;Slide 62 - &amp;quot;Epitaxy&amp;quot;&quot;/&gt;&lt;property id=&quot;20307&quot; value=&quot;293&quot;/&gt;&lt;/object&gt;&lt;object type=&quot;3&quot; unique_id=&quot;10066&quot;&gt;&lt;property id=&quot;20148&quot; value=&quot;5&quot;/&gt;&lt;property id=&quot;20300&quot; value=&quot;Slide 63 - &amp;quot;Molecular Beam Epitaxy&amp;quot;&quot;/&gt;&lt;property id=&quot;20307&quot; value=&quot;294&quot;/&gt;&lt;/object&gt;&lt;object type=&quot;3&quot; unique_id=&quot;10067&quot;&gt;&lt;property id=&quot;20148&quot; value=&quot;5&quot;/&gt;&lt;property id=&quot;20300&quot; value=&quot;Slide 64 - &amp;quot;Lithography&amp;#x0D;&amp;#x0A;&amp;quot;&quot;/&gt;&lt;property id=&quot;20307&quot; value=&quot;303&quot;/&gt;&lt;/object&gt;&lt;object type=&quot;3&quot; unique_id=&quot;10068&quot;&gt;&lt;property id=&quot;20148&quot; value=&quot;5&quot;/&gt;&lt;property id=&quot;20300&quot; value=&quot;Slide 65 - &amp;quot;Lithography: Process&amp;quot;&quot;/&gt;&lt;property id=&quot;20307&quot; value=&quot;295&quot;/&gt;&lt;/object&gt;&lt;object type=&quot;3&quot; unique_id=&quot;10069&quot;&gt;&lt;property id=&quot;20148&quot; value=&quot;5&quot;/&gt;&lt;property id=&quot;20300&quot; value=&quot;Slide 66 - &amp;quot;Lithography: Light Sources&amp;quot;&quot;/&gt;&lt;property id=&quot;20307&quot; value=&quot;358&quot;/&gt;&lt;/object&gt;&lt;object type=&quot;3&quot; unique_id=&quot;10070&quot;&gt;&lt;property id=&quot;20148&quot; value=&quot;5&quot;/&gt;&lt;property id=&quot;20300&quot; value=&quot;Slide 67 - &amp;quot;Lithography: Resolution&amp;quot;&quot;/&gt;&lt;property id=&quot;20307&quot; value=&quot;359&quot;/&gt;&lt;/object&gt;&lt;object type=&quot;3&quot; unique_id=&quot;10071&quot;&gt;&lt;property id=&quot;20148&quot; value=&quot;5&quot;/&gt;&lt;property id=&quot;20300&quot; value=&quot;Slide 68 - &amp;quot;Electron-Beam Lithography&amp;quot;&quot;/&gt;&lt;property id=&quot;20307&quot; value=&quot;362&quot;/&gt;&lt;/object&gt;&lt;object type=&quot;3&quot; unique_id=&quot;10072&quot;&gt;&lt;property id=&quot;20148&quot; value=&quot;5&quot;/&gt;&lt;property id=&quot;20300&quot; value=&quot;Slide 69 - &amp;quot;Electron-Beam Lithography&amp;quot;&quot;/&gt;&lt;property id=&quot;20307&quot; value=&quot;360&quot;/&gt;&lt;/object&gt;&lt;object type=&quot;3&quot; unique_id=&quot;10073&quot;&gt;&lt;property id=&quot;20148&quot; value=&quot;5&quot;/&gt;&lt;property id=&quot;20300&quot; value=&quot;Slide 70 - &amp;quot;Electron-Beam Lithography&amp;quot;&quot;/&gt;&lt;property id=&quot;20307&quot; value=&quot;361&quot;/&gt;&lt;/object&gt;&lt;object type=&quot;3&quot; unique_id=&quot;10074&quot;&gt;&lt;property id=&quot;20148&quot; value=&quot;5&quot;/&gt;&lt;property id=&quot;20300&quot; value=&quot;Slide 71 - &amp;quot;WET AND DRY ETCH PROCESSES&amp;quot;&quot;/&gt;&lt;property id=&quot;20307&quot; value=&quot;323&quot;/&gt;&lt;/object&gt;&lt;object type=&quot;3&quot; unique_id=&quot;10075&quot;&gt;&lt;property id=&quot;20148&quot; value=&quot;5&quot;/&gt;&lt;property id=&quot;20300&quot; value=&quot;Slide 72 - &amp;quot;Purpose of Etching&amp;quot;&quot;/&gt;&lt;property id=&quot;20307&quot; value=&quot;305&quot;/&gt;&lt;/object&gt;&lt;object type=&quot;3&quot; unique_id=&quot;10076&quot;&gt;&lt;property id=&quot;20148&quot; value=&quot;5&quot;/&gt;&lt;property id=&quot;20300&quot; value=&quot;Slide 73 - &amp;quot;Different Etching Techniques&amp;quot;&quot;/&gt;&lt;property id=&quot;20307&quot; value=&quot;306&quot;/&gt;&lt;/object&gt;&lt;object type=&quot;3&quot; unique_id=&quot;10077&quot;&gt;&lt;property id=&quot;20148&quot; value=&quot;5&quot;/&gt;&lt;property id=&quot;20300&quot; value=&quot;Slide 74 - &amp;quot;Definitions&amp;quot;&quot;/&gt;&lt;property id=&quot;20307&quot; value=&quot;307&quot;/&gt;&lt;/object&gt;&lt;object type=&quot;3&quot; unique_id=&quot;10078&quot;&gt;&lt;property id=&quot;20148&quot; value=&quot;5&quot;/&gt;&lt;property id=&quot;20300&quot; value=&quot;Slide 75 - &amp;quot;Wet Etch Process&amp;quot;&quot;/&gt;&lt;property id=&quot;20307&quot; value=&quot;308&quot;/&gt;&lt;/object&gt;&lt;object type=&quot;3&quot; unique_id=&quot;10079&quot;&gt;&lt;property id=&quot;20148&quot; value=&quot;5&quot;/&gt;&lt;property id=&quot;20300&quot; value=&quot;Slide 76 - &amp;quot;Etchants for conductors and insulators&amp;quot;&quot;/&gt;&lt;property id=&quot;20307&quot; value=&quot;309&quot;/&gt;&lt;/object&gt;&lt;object type=&quot;3&quot; unique_id=&quot;10080&quot;&gt;&lt;property id=&quot;20148&quot; value=&quot;5&quot;/&gt;&lt;property id=&quot;20300&quot; value=&quot;Slide 77 - &amp;quot;Dry Etch Process&amp;quot;&quot;/&gt;&lt;property id=&quot;20307&quot; value=&quot;310&quot;/&gt;&lt;/object&gt;&lt;object type=&quot;3&quot; unique_id=&quot;10081&quot;&gt;&lt;property id=&quot;20148&quot; value=&quot;5&quot;/&gt;&lt;property id=&quot;20300&quot; value=&quot;Slide 78 - &amp;quot;Reactive Etching&amp;quot;&quot;/&gt;&lt;property id=&quot;20307&quot; value=&quot;311&quot;/&gt;&lt;/object&gt;&lt;object type=&quot;3&quot; unique_id=&quot;10082&quot;&gt;&lt;property id=&quot;20148&quot; value=&quot;5&quot;/&gt;&lt;property id=&quot;20300&quot; value=&quot;Slide 79 - &amp;quot;Ion Etch&amp;quot;&quot;/&gt;&lt;property id=&quot;20307&quot; value=&quot;312&quot;/&gt;&lt;/object&gt;&lt;object type=&quot;3&quot; unique_id=&quot;10083&quot;&gt;&lt;property id=&quot;20148&quot; value=&quot;5&quot;/&gt;&lt;property id=&quot;20300&quot; value=&quot;Slide 80 - &amp;quot;Reactive Ion Etching&amp;quot;&quot;/&gt;&lt;property id=&quot;20307&quot; value=&quot;313&quot;/&gt;&lt;/object&gt;&lt;object type=&quot;3&quot; unique_id=&quot;10084&quot;&gt;&lt;property id=&quot;20148&quot; value=&quot;5&quot;/&gt;&lt;property id=&quot;20300&quot; value=&quot;Slide 81 - &amp;quot;What is Plasma?&amp;quot;&quot;/&gt;&lt;property id=&quot;20307&quot; value=&quot;314&quot;/&gt;&lt;/object&gt;&lt;object type=&quot;3&quot; unique_id=&quot;10085&quot;&gt;&lt;property id=&quot;20148&quot; value=&quot;5&quot;/&gt;&lt;property id=&quot;20300&quot; value=&quot;Slide 82 - &amp;quot;How to Make Plasma?&amp;quot;&quot;/&gt;&lt;property id=&quot;20307&quot; value=&quot;315&quot;/&gt;&lt;/object&gt;&lt;object type=&quot;3&quot; unique_id=&quot;10086&quot;&gt;&lt;property id=&quot;20148&quot; value=&quot;5&quot;/&gt;&lt;property id=&quot;20300&quot; value=&quot;Slide 83 - &amp;quot;Plasma Vacuum System&amp;quot;&quot;/&gt;&lt;property id=&quot;20307&quot; value=&quot;316&quot;/&gt;&lt;/object&gt;&lt;object type=&quot;3&quot; unique_id=&quot;10087&quot;&gt;&lt;property id=&quot;20148&quot; value=&quot;5&quot;/&gt;&lt;property id=&quot;20300&quot; value=&quot;Slide 84 - &amp;quot;Electron-Molecule Collision&amp;quot;&quot;/&gt;&lt;property id=&quot;20307&quot; value=&quot;317&quot;/&gt;&lt;/object&gt;&lt;object type=&quot;3&quot; unique_id=&quot;10088&quot;&gt;&lt;property id=&quot;20148&quot; value=&quot;5&quot;/&gt;&lt;property id=&quot;20300&quot; value=&quot;Slide 85 - &amp;quot;What Happens Inside Plasma Chamber?&amp;quot;&quot;/&gt;&lt;property id=&quot;20307&quot; value=&quot;318&quot;/&gt;&lt;/object&gt;&lt;object type=&quot;3&quot; unique_id=&quot;10089&quot;&gt;&lt;property id=&quot;20148&quot; value=&quot;5&quot;/&gt;&lt;property id=&quot;20300&quot; value=&quot;Slide 86 - &amp;quot;Gas-Solid Systems&amp;quot;&quot;/&gt;&lt;property id=&quot;20307&quot; value=&quot;319&quot;/&gt;&lt;/object&gt;&lt;object type=&quot;3&quot; unique_id=&quot;10090&quot;&gt;&lt;property id=&quot;20148&quot; value=&quot;5&quot;/&gt;&lt;property id=&quot;20300&quot; value=&quot;Slide 87 - &amp;quot;Sidewall Passivation&amp;quot;&quot;/&gt;&lt;property id=&quot;20307&quot; value=&quot;320&quot;/&gt;&lt;/object&gt;&lt;object type=&quot;3&quot; unique_id=&quot;10091&quot;&gt;&lt;property id=&quot;20148&quot; value=&quot;5&quot;/&gt;&lt;property id=&quot;20300&quot; value=&quot;Slide 88 - &amp;quot;Bosch Process&amp;quot;&quot;/&gt;&lt;property id=&quot;20307&quot; value=&quot;321&quot;/&gt;&lt;/object&gt;&lt;object type=&quot;3&quot; unique_id=&quot;10092&quot;&gt;&lt;property id=&quot;20148&quot; value=&quot;5&quot;/&gt;&lt;property id=&quot;20300&quot; value=&quot;Slide 89 - &amp;quot;MEMS structure&amp;quot;&quot;/&gt;&lt;property id=&quot;20307&quot; value=&quot;322&quot;/&gt;&lt;/object&gt;&lt;object type=&quot;3&quot; unique_id=&quot;10093&quot;&gt;&lt;property id=&quot;20148&quot; value=&quot;5&quot;/&gt;&lt;property id=&quot;20300&quot; value=&quot;Slide 90 - &amp;quot;Packaging processES&amp;quot;&quot;/&gt;&lt;property id=&quot;20307&quot; value=&quot;324&quot;/&gt;&lt;/object&gt;&lt;object type=&quot;3&quot; unique_id=&quot;10094&quot;&gt;&lt;property id=&quot;20148&quot; value=&quot;5&quot;/&gt;&lt;property id=&quot;20300&quot; value=&quot;Slide 91 - &amp;quot;IC Packaging&amp;quot;&quot;/&gt;&lt;property id=&quot;20307&quot; value=&quot;325&quot;/&gt;&lt;/object&gt;&lt;object type=&quot;3&quot; unique_id=&quot;10095&quot;&gt;&lt;property id=&quot;20148&quot; value=&quot;5&quot;/&gt;&lt;property id=&quot;20300&quot; value=&quot;Slide 92 - &amp;quot;Why Packaging?&amp;quot;&quot;/&gt;&lt;property id=&quot;20307&quot; value=&quot;326&quot;/&gt;&lt;/object&gt;&lt;object type=&quot;3&quot; unique_id=&quot;10096&quot;&gt;&lt;property id=&quot;20148&quot; value=&quot;5&quot;/&gt;&lt;property id=&quot;20300&quot; value=&quot;Slide 93 - &amp;quot;Interconnect&amp;quot;&quot;/&gt;&lt;property id=&quot;20307&quot; value=&quot;327&quot;/&gt;&lt;/object&gt;&lt;object type=&quot;3&quot; unique_id=&quot;10097&quot;&gt;&lt;property id=&quot;20148&quot; value=&quot;5&quot;/&gt;&lt;property id=&quot;20300&quot; value=&quot;Slide 94 - &amp;quot;Wirebond&amp;quot;&quot;/&gt;&lt;property id=&quot;20307&quot; value=&quot;328&quot;/&gt;&lt;/object&gt;&lt;object type=&quot;3&quot; unique_id=&quot;10098&quot;&gt;&lt;property id=&quot;20148&quot; value=&quot;5&quot;/&gt;&lt;property id=&quot;20300&quot; value=&quot;Slide 95 - &amp;quot;&amp;#x0D;&amp;#x0A;Tape Automated Bonding (TAB) &amp;#x0D;&amp;#x0A;&amp;quot;&quot;/&gt;&lt;property id=&quot;20307&quot; value=&quot;329&quot;/&gt;&lt;/object&gt;&lt;object type=&quot;3&quot; unique_id=&quot;10099&quot;&gt;&lt;property id=&quot;20148&quot; value=&quot;5&quot;/&gt;&lt;property id=&quot;20300&quot; value=&quot;Slide 96 - &amp;quot;Flip Chip&amp;quot;&quot;/&gt;&lt;property id=&quot;20307&quot; value=&quot;330&quot;/&gt;&lt;/object&gt;&lt;object type=&quot;3&quot; unique_id=&quot;10100&quot;&gt;&lt;property id=&quot;20148&quot; value=&quot;5&quot;/&gt;&lt;property id=&quot;20300&quot; value=&quot;Slide 97 - &amp;quot;Chemical and Physical Characterization&amp;quot;&quot;/&gt;&lt;property id=&quot;20307&quot; value=&quot;331&quot;/&gt;&lt;/object&gt;&lt;object type=&quot;3&quot; unique_id=&quot;10101&quot;&gt;&lt;property id=&quot;20148&quot; value=&quot;5&quot;/&gt;&lt;property id=&quot;20300&quot; value=&quot;Slide 98 - &amp;quot;Characterization Tools&amp;quot;&quot;/&gt;&lt;property id=&quot;20307&quot; value=&quot;332&quot;/&gt;&lt;/object&gt;&lt;object type=&quot;3&quot; unique_id=&quot;10102&quot;&gt;&lt;property id=&quot;20148&quot; value=&quot;5&quot;/&gt;&lt;property id=&quot;20300&quot; value=&quot;Slide 99 - &amp;quot;Methods For Material Analysis&amp;quot;&quot;/&gt;&lt;property id=&quot;20307&quot; value=&quot;333&quot;/&gt;&lt;/object&gt;&lt;object type=&quot;3&quot; unique_id=&quot;10103&quot;&gt;&lt;property id=&quot;20148&quot; value=&quot;5&quot;/&gt;&lt;property id=&quot;20300&quot; value=&quot;Slide 100&quot;/&gt;&lt;property id=&quot;20307&quot; value=&quot;334&quot;/&gt;&lt;/object&gt;&lt;object type=&quot;3&quot; unique_id=&quot;10104&quot;&gt;&lt;property id=&quot;20148&quot; value=&quot;5&quot;/&gt;&lt;property id=&quot;20300&quot; value=&quot;Slide 101 - &amp;quot;Introduction to SEM&amp;quot;&quot;/&gt;&lt;property id=&quot;20307&quot; value=&quot;335&quot;/&gt;&lt;/object&gt;&lt;object type=&quot;3&quot; unique_id=&quot;10105&quot;&gt;&lt;property id=&quot;20148&quot; value=&quot;5&quot;/&gt;&lt;property id=&quot;20300&quot; value=&quot;Slide 102 - &amp;quot;SEM&amp;quot;&quot;/&gt;&lt;property id=&quot;20307&quot; value=&quot;336&quot;/&gt;&lt;/object&gt;&lt;object type=&quot;3&quot; unique_id=&quot;10106&quot;&gt;&lt;property id=&quot;20148&quot; value=&quot;5&quot;/&gt;&lt;property id=&quot;20300&quot; value=&quot;Slide 103&quot;/&gt;&lt;property id=&quot;20307&quot; value=&quot;337&quot;/&gt;&lt;/object&gt;&lt;object type=&quot;3&quot; unique_id=&quot;10107&quot;&gt;&lt;property id=&quot;20148&quot; value=&quot;5&quot;/&gt;&lt;property id=&quot;20300&quot; value=&quot;Slide 104&quot;/&gt;&lt;property id=&quot;20307&quot; value=&quot;338&quot;/&gt;&lt;/object&gt;&lt;object type=&quot;3&quot; unique_id=&quot;10108&quot;&gt;&lt;property id=&quot;20148&quot; value=&quot;5&quot;/&gt;&lt;property id=&quot;20300&quot; value=&quot;Slide 105 - &amp;quot;Introduction to TEM&amp;quot;&quot;/&gt;&lt;property id=&quot;20307&quot; value=&quot;339&quot;/&gt;&lt;/object&gt;&lt;object type=&quot;3&quot; unique_id=&quot;10109&quot;&gt;&lt;property id=&quot;20148&quot; value=&quot;5&quot;/&gt;&lt;property id=&quot;20300&quot; value=&quot;Slide 106 - &amp;quot;TEM&amp;quot;&quot;/&gt;&lt;property id=&quot;20307&quot; value=&quot;340&quot;/&gt;&lt;/object&gt;&lt;object type=&quot;3&quot; unique_id=&quot;10110&quot;&gt;&lt;property id=&quot;20148&quot; value=&quot;5&quot;/&gt;&lt;property id=&quot;20300&quot; value=&quot;Slide 107&quot;/&gt;&lt;property id=&quot;20307&quot; value=&quot;341&quot;/&gt;&lt;/object&gt;&lt;object type=&quot;3&quot; unique_id=&quot;10111&quot;&gt;&lt;property id=&quot;20148&quot; value=&quot;5&quot;/&gt;&lt;property id=&quot;20300&quot; value=&quot;Slide 108 - &amp;quot;Introduction to XPS&amp;quot;&quot;/&gt;&lt;property id=&quot;20307&quot; value=&quot;342&quot;/&gt;&lt;/object&gt;&lt;object type=&quot;3&quot; unique_id=&quot;10112&quot;&gt;&lt;property id=&quot;20148&quot; value=&quot;5&quot;/&gt;&lt;property id=&quot;20300&quot; value=&quot;Slide 109 - &amp;quot;XPS&amp;quot;&quot;/&gt;&lt;property id=&quot;20307&quot; value=&quot;343&quot;/&gt;&lt;/object&gt;&lt;object type=&quot;3&quot; unique_id=&quot;10113&quot;&gt;&lt;property id=&quot;20148&quot; value=&quot;5&quot;/&gt;&lt;property id=&quot;20300&quot; value=&quot;Slide 110&quot;/&gt;&lt;property id=&quot;20307&quot; value=&quot;344&quot;/&gt;&lt;/object&gt;&lt;object type=&quot;3&quot; unique_id=&quot;10114&quot;&gt;&lt;property id=&quot;20148&quot; value=&quot;5&quot;/&gt;&lt;property id=&quot;20300&quot; value=&quot;Slide 111&quot;/&gt;&lt;property id=&quot;20307&quot; value=&quot;345&quot;/&gt;&lt;/object&gt;&lt;object type=&quot;3&quot; unique_id=&quot;10115&quot;&gt;&lt;property id=&quot;20148&quot; value=&quot;5&quot;/&gt;&lt;property id=&quot;20300&quot; value=&quot;Slide 112 - &amp;quot;XPS system at Birck Center&amp;quot;&quot;/&gt;&lt;property id=&quot;20307&quot; value=&quot;346&quot;/&gt;&lt;/object&gt;&lt;object type=&quot;3&quot; unique_id=&quot;10116&quot;&gt;&lt;property id=&quot;20148&quot; value=&quot;5&quot;/&gt;&lt;property id=&quot;20300&quot; value=&quot;Slide 113&quot;/&gt;&lt;property id=&quot;20307&quot; value=&quot;347&quot;/&gt;&lt;/object&gt;&lt;object type=&quot;3&quot; unique_id=&quot;10117&quot;&gt;&lt;property id=&quot;20148&quot; value=&quot;5&quot;/&gt;&lt;property id=&quot;20300&quot; value=&quot;Slide 114 - &amp;quot;Introduction to XRD&amp;quot;&quot;/&gt;&lt;property id=&quot;20307&quot; value=&quot;348&quot;/&gt;&lt;/object&gt;&lt;object type=&quot;3&quot; unique_id=&quot;10118&quot;&gt;&lt;property id=&quot;20148&quot; value=&quot;5&quot;/&gt;&lt;property id=&quot;20300&quot; value=&quot;Slide 115&quot;/&gt;&lt;property id=&quot;20307&quot; value=&quot;349&quot;/&gt;&lt;/object&gt;&lt;object type=&quot;3&quot; unique_id=&quot;10119&quot;&gt;&lt;property id=&quot;20148&quot; value=&quot;5&quot;/&gt;&lt;property id=&quot;20300&quot; value=&quot;Slide 116 - &amp;quot;Introduction to AFM&amp;quot;&quot;/&gt;&lt;property id=&quot;20307&quot; value=&quot;350&quot;/&gt;&lt;/object&gt;&lt;object type=&quot;3&quot; unique_id=&quot;10120&quot;&gt;&lt;property id=&quot;20148&quot; value=&quot;5&quot;/&gt;&lt;property id=&quot;20300&quot; value=&quot;Slide 117 - &amp;quot;AFM&amp;quot;&quot;/&gt;&lt;property id=&quot;20307&quot; value=&quot;351&quot;/&gt;&lt;/object&gt;&lt;object type=&quot;3&quot; unique_id=&quot;10121&quot;&gt;&lt;property id=&quot;20148&quot; value=&quot;5&quot;/&gt;&lt;property id=&quot;20300&quot; value=&quot;Slide 118 - &amp;quot;Outline&amp;quot;&quot;/&gt;&lt;property id=&quot;20307&quot; value=&quot;392&quot;/&gt;&lt;/object&gt;&lt;object type=&quot;3&quot; unique_id=&quot;10122&quot;&gt;&lt;property id=&quot;20148&quot; value=&quot;5&quot;/&gt;&lt;property id=&quot;20300&quot; value=&quot;Slide 119&quot;/&gt;&lt;property id=&quot;20307&quot; value=&quot;393&quot;/&gt;&lt;/object&gt;&lt;object type=&quot;3&quot; unique_id=&quot;10123&quot;&gt;&lt;property id=&quot;20148&quot; value=&quot;5&quot;/&gt;&lt;property id=&quot;20300&quot; value=&quot;Slide 120&quot;/&gt;&lt;property id=&quot;20307&quot; value=&quot;394&quot;/&gt;&lt;/object&gt;&lt;object type=&quot;3&quot; unique_id=&quot;10124&quot;&gt;&lt;property id=&quot;20148&quot; value=&quot;5&quot;/&gt;&lt;property id=&quot;20300&quot; value=&quot;Slide 121&quot;/&gt;&lt;property id=&quot;20307&quot; value=&quot;395&quot;/&gt;&lt;/object&gt;&lt;object type=&quot;3&quot; unique_id=&quot;10125&quot;&gt;&lt;property id=&quot;20148&quot; value=&quot;5&quot;/&gt;&lt;property id=&quot;20300&quot; value=&quot;Slide 122&quot;/&gt;&lt;property id=&quot;20307&quot; value=&quot;396&quot;/&gt;&lt;/object&gt;&lt;object type=&quot;3&quot; unique_id=&quot;10126&quot;&gt;&lt;property id=&quot;20148&quot; value=&quot;5&quot;/&gt;&lt;property id=&quot;20300&quot; value=&quot;Slide 123&quot;/&gt;&lt;property id=&quot;20307&quot; value=&quot;397&quot;/&gt;&lt;/object&gt;&lt;object type=&quot;3&quot; unique_id=&quot;10127&quot;&gt;&lt;property id=&quot;20148&quot; value=&quot;5&quot;/&gt;&lt;property id=&quot;20300&quot; value=&quot;Slide 124 - &amp;quot;The Birck Nanotechnology Center&amp;quot;&quot;/&gt;&lt;property id=&quot;20307&quot; value=&quot;398&quot;/&gt;&lt;/object&gt;&lt;object type=&quot;3&quot; unique_id=&quot;10128&quot;&gt;&lt;property id=&quot;20148&quot; value=&quot;5&quot;/&gt;&lt;property id=&quot;20300&quot; value=&quot;Slide 125 - &amp;quot;Specifically Designed for Interdisciplinary Collaborative Research in Nanotechnology&amp;quot;&quot;/&gt;&lt;property id=&quot;20307&quot; value=&quot;399&quot;/&gt;&lt;/object&gt;&lt;object type=&quot;3&quot; unique_id=&quot;10129&quot;&gt;&lt;property id=&quot;20148&quot; value=&quot;5&quot;/&gt;&lt;property id=&quot;20300&quot; value=&quot;Slide 126 - &amp;quot;Birck Nanotechnology Center&amp;quot;&quot;/&gt;&lt;property id=&quot;20307&quot; value=&quot;400&quot;/&gt;&lt;/object&gt;&lt;object type=&quot;3&quot; unique_id=&quot;10130&quot;&gt;&lt;property id=&quot;20148&quot; value=&quot;5&quot;/&gt;&lt;property id=&quot;20300&quot; value=&quot;Slide 127 - &amp;quot;Birck Nanotechnology Center&amp;quot;&quot;/&gt;&lt;property id=&quot;20307&quot; value=&quot;401&quot;/&gt;&lt;/object&gt;&lt;object type=&quot;3&quot; unique_id=&quot;10131&quot;&gt;&lt;property id=&quot;20148&quot; value=&quot;5&quot;/&gt;&lt;property id=&quot;20300&quot; value=&quot;Slide 128 - &amp;quot; Kevin G. Hall Nanometrology Laboratory&amp;quot;&quot;/&gt;&lt;property id=&quot;20307&quot; value=&quot;402&quot;/&gt;&lt;/object&gt;&lt;object type=&quot;3&quot; unique_id=&quot;10132&quot;&gt;&lt;property id=&quot;20148&quot; value=&quot;5&quot;/&gt;&lt;property id=&quot;20300&quot; value=&quot;Slide 129 - &amp;quot; Laboratory Equipment&amp;quot;&quot;/&gt;&lt;property id=&quot;20307&quot; value=&quot;403&quot;/&gt;&lt;/object&gt;&lt;object type=&quot;3&quot; unique_id=&quot;10133&quot;&gt;&lt;property id=&quot;20148&quot; value=&quot;5&quot;/&gt;&lt;property id=&quot;20300&quot; value=&quot;Slide 130 - &amp;quot; Collaborative Research with Bindley Biosciences Center&amp;quot;&quot;/&gt;&lt;property id=&quot;20307&quot; value=&quot;404&quot;/&gt;&lt;/object&gt;&lt;object type=&quot;3&quot; unique_id=&quot;10134&quot;&gt;&lt;property id=&quot;20148&quot; value=&quot;5&quot;/&gt;&lt;property id=&quot;20300&quot; value=&quot;Slide 131 - &amp;quot; Cleanroom&amp;quot;&quot;/&gt;&lt;property id=&quot;20307&quot; value=&quot;405&quot;/&gt;&lt;/object&gt;&lt;object type=&quot;3&quot; unique_id=&quot;10135&quot;&gt;&lt;property id=&quot;20148&quot; value=&quot;5&quot;/&gt;&lt;property id=&quot;20300&quot; value=&quot;Slide 132 - &amp;quot; Nanofabrication Cleanroom&amp;quot;&quot;/&gt;&lt;property id=&quot;20307&quot; value=&quot;406&quot;/&gt;&lt;/object&gt;&lt;object type=&quot;3&quot; unique_id=&quot;10136&quot;&gt;&lt;property id=&quot;20148&quot; value=&quot;5&quot;/&gt;&lt;property id=&quot;20300&quot; value=&quot;Slide 133 - &amp;quot; Nanofabrication Cleanroom&amp;quot;&quot;/&gt;&lt;property id=&quot;20307&quot; value=&quot;407&quot;/&gt;&lt;/object&gt;&lt;object type=&quot;3&quot; unique_id=&quot;10137&quot;&gt;&lt;property id=&quot;20148&quot; value=&quot;5&quot;/&gt;&lt;property id=&quot;20300&quot; value=&quot;Slide 134 - &amp;quot; Nanofabrication Cleanroom Equipment &amp;quot;&quot;/&gt;&lt;property id=&quot;20307&quot; value=&quot;408&quot;/&gt;&lt;/object&gt;&lt;object type=&quot;3&quot; unique_id=&quot;10138&quot;&gt;&lt;property id=&quot;20148&quot; value=&quot;5&quot;/&gt;&lt;property id=&quot;20300&quot; value=&quot;Slide 135 - &amp;quot; Nanofabrication Cleanroom Equipment &amp;quot;&quot;/&gt;&lt;property id=&quot;20307&quot; value=&quot;409&quot;/&gt;&lt;/object&gt;&lt;object type=&quot;3&quot; unique_id=&quot;10139&quot;&gt;&lt;property id=&quot;20148&quot; value=&quot;5&quot;/&gt;&lt;property id=&quot;20300&quot; value=&quot;Slide 136 - &amp;quot;Birck Nanotechnology Center&amp;quot;&quot;/&gt;&lt;property id=&quot;20307&quot; value=&quot;410&quot;/&gt;&lt;/object&gt;&lt;object type=&quot;3&quot; unique_id=&quot;10140&quot;&gt;&lt;property id=&quot;20148&quot; value=&quot;5&quot;/&gt;&lt;property id=&quot;20300&quot; value=&quot;Slide 137 - &amp;quot;Birck Nanotechnology Center&amp;quot;&quot;/&gt;&lt;property id=&quot;20307&quot; value=&quot;411&quot;/&gt;&lt;/object&gt;&lt;object type=&quot;3&quot; unique_id=&quot;10141&quot;&gt;&lt;property id=&quot;20148&quot; value=&quot;5&quot;/&gt;&lt;property id=&quot;20300&quot; value=&quot;Slide 138 - &amp;quot;Birck Nanotechnology Center&amp;quot;&quot;/&gt;&lt;property id=&quot;20307&quot; value=&quot;412&quot;/&gt;&lt;/object&gt;&lt;object type=&quot;3&quot; unique_id=&quot;10142&quot;&gt;&lt;property id=&quot;20148&quot; value=&quot;5&quot;/&gt;&lt;property id=&quot;20300&quot; value=&quot;Slide 139&quot;/&gt;&lt;property id=&quot;20307&quot; value=&quot;413&quot;/&gt;&lt;/object&gt;&lt;object type=&quot;3&quot; unique_id=&quot;10143&quot;&gt;&lt;property id=&quot;20148&quot; value=&quot;5&quot;/&gt;&lt;property id=&quot;20300&quot; value=&quot;Slide 140 - &amp;quot;Birck Nanotechnology Center&amp;quot;&quot;/&gt;&lt;property id=&quot;20307&quot; value=&quot;414&quot;/&gt;&lt;/object&gt;&lt;object type=&quot;3&quot; unique_id=&quot;10144&quot;&gt;&lt;property id=&quot;20148&quot; value=&quot;5&quot;/&gt;&lt;property id=&quot;20300&quot; value=&quot;Slide 141 - &amp;quot;Birck Nanotechnology Center&amp;quot;&quot;/&gt;&lt;property id=&quot;20307&quot; value=&quot;415&quot;/&gt;&lt;/object&gt;&lt;object type=&quot;3&quot; unique_id=&quot;10145&quot;&gt;&lt;property id=&quot;20148&quot; value=&quot;5&quot;/&gt;&lt;property id=&quot;20300&quot; value=&quot;Slide 142 - &amp;quot;Birck Nanotechnology Center&amp;quot;&quot;/&gt;&lt;property id=&quot;20307&quot; value=&quot;416&quot;/&gt;&lt;/object&gt;&lt;object type=&quot;3&quot; unique_id=&quot;10146&quot;&gt;&lt;property id=&quot;20148&quot; value=&quot;5&quot;/&gt;&lt;property id=&quot;20300&quot; value=&quot;Slide 143 - &amp;quot;Birck Nanotechnology Center&amp;quot;&quot;/&gt;&lt;property id=&quot;20307&quot; value=&quot;417&quot;/&gt;&lt;/object&gt;&lt;object type=&quot;3&quot; unique_id=&quot;10147&quot;&gt;&lt;property id=&quot;20148&quot; value=&quot;5&quot;/&gt;&lt;property id=&quot;20300&quot; value=&quot;Slide 144 - &amp;quot;Birck Nanotechnology Center&amp;quot;&quot;/&gt;&lt;property id=&quot;20307&quot; value=&quot;418&quot;/&gt;&lt;/object&gt;&lt;object type=&quot;3&quot; unique_id=&quot;10148&quot;&gt;&lt;property id=&quot;20148&quot; value=&quot;5&quot;/&gt;&lt;property id=&quot;20300&quot; value=&quot;Slide 145 - &amp;quot;Birck Nanotechnology Center&amp;quot;&quot;/&gt;&lt;property id=&quot;20307&quot; value=&quot;419&quot;/&gt;&lt;/object&gt;&lt;object type=&quot;3&quot; unique_id=&quot;10149&quot;&gt;&lt;property id=&quot;20148&quot; value=&quot;5&quot;/&gt;&lt;property id=&quot;20300&quot; value=&quot;Slide 146 - &amp;quot;Birck Nanotechnology Center&amp;quot;&quot;/&gt;&lt;property id=&quot;20307&quot; value=&quot;420&quot;/&gt;&lt;/object&gt;&lt;object type=&quot;3&quot; unique_id=&quot;10150&quot;&gt;&lt;property id=&quot;20148&quot; value=&quot;5&quot;/&gt;&lt;property id=&quot;20300&quot; value=&quot;Slide 147 - &amp;quot;Birck Nanotechnology Center&amp;quot;&quot;/&gt;&lt;property id=&quot;20307&quot; value=&quot;421&quot;/&gt;&lt;/object&gt;&lt;object type=&quot;3&quot; unique_id=&quot;10151&quot;&gt;&lt;property id=&quot;20148&quot; value=&quot;5&quot;/&gt;&lt;property id=&quot;20300&quot; value=&quot;Slide 148 - &amp;quot;Birck Nanotechnology Center&amp;quot;&quot;/&gt;&lt;property id=&quot;20307&quot; value=&quot;422&quot;/&gt;&lt;/object&gt;&lt;object type=&quot;3&quot; unique_id=&quot;10152&quot;&gt;&lt;property id=&quot;20148&quot; value=&quot;5&quot;/&gt;&lt;property id=&quot;20300&quot; value=&quot;Slide 149 - &amp;quot;Birck Nanotechnology Center&amp;quot;&quot;/&gt;&lt;property id=&quot;20307&quot; value=&quot;423&quot;/&gt;&lt;/object&gt;&lt;object type=&quot;3&quot; unique_id=&quot;10153&quot;&gt;&lt;property id=&quot;20148&quot; value=&quot;5&quot;/&gt;&lt;property id=&quot;20300&quot; value=&quot;Slide 150 - &amp;quot;Birck Nanotechnology Center&amp;quot;&quot;/&gt;&lt;property id=&quot;20307&quot; value=&quot;424&quot;/&gt;&lt;/object&gt;&lt;object type=&quot;3&quot; unique_id=&quot;10154&quot;&gt;&lt;property id=&quot;20148&quot; value=&quot;5&quot;/&gt;&lt;property id=&quot;20300&quot; value=&quot;Slide 151 - &amp;quot;Birck Nanotechnology Center&amp;quot;&quot;/&gt;&lt;property id=&quot;20307&quot; value=&quot;425&quot;/&gt;&lt;/object&gt;&lt;object type=&quot;3&quot; unique_id=&quot;10155&quot;&gt;&lt;property id=&quot;20148&quot; value=&quot;5&quot;/&gt;&lt;property id=&quot;20300&quot; value=&quot;Slide 152 - &amp;quot;Birck Nanotechnology Center&amp;quot;&quot;/&gt;&lt;property id=&quot;20307&quot; value=&quot;426&quot;/&gt;&lt;/object&gt;&lt;object type=&quot;3&quot; unique_id=&quot;10156&quot;&gt;&lt;property id=&quot;20148&quot; value=&quot;5&quot;/&gt;&lt;property id=&quot;20300&quot; value=&quot;Slide 153&quot;/&gt;&lt;property id=&quot;20307&quot; value=&quot;427&quot;/&gt;&lt;/object&gt;&lt;object type=&quot;3&quot; unique_id=&quot;10157&quot;&gt;&lt;property id=&quot;20148&quot; value=&quot;5&quot;/&gt;&lt;property id=&quot;20300&quot; value=&quot;Slide 154&quot;/&gt;&lt;property id=&quot;20307&quot; value=&quot;428&quot;/&gt;&lt;/object&gt;&lt;object type=&quot;3&quot; unique_id=&quot;10158&quot;&gt;&lt;property id=&quot;20148&quot; value=&quot;5&quot;/&gt;&lt;property id=&quot;20300&quot; value=&quot;Slide 155&quot;/&gt;&lt;property id=&quot;20307&quot; value=&quot;429&quot;/&gt;&lt;/object&gt;&lt;object type=&quot;3&quot; unique_id=&quot;10159&quot;&gt;&lt;property id=&quot;20148&quot; value=&quot;5&quot;/&gt;&lt;property id=&quot;20300&quot; value=&quot;Slide 156&quot;/&gt;&lt;property id=&quot;20307&quot; value=&quot;430&quot;/&gt;&lt;/object&gt;&lt;object type=&quot;3&quot; unique_id=&quot;10160&quot;&gt;&lt;property id=&quot;20148&quot; value=&quot;5&quot;/&gt;&lt;property id=&quot;20300&quot; value=&quot;Slide 157&quot;/&gt;&lt;property id=&quot;20307&quot; value=&quot;431&quot;/&gt;&lt;/object&gt;&lt;object type=&quot;3&quot; unique_id=&quot;10161&quot;&gt;&lt;property id=&quot;20148&quot; value=&quot;5&quot;/&gt;&lt;property id=&quot;20300&quot; value=&quot;Slide 158&quot;/&gt;&lt;property id=&quot;20307&quot; value=&quot;432&quot;/&gt;&lt;/object&gt;&lt;object type=&quot;3&quot; unique_id=&quot;10162&quot;&gt;&lt;property id=&quot;20148&quot; value=&quot;5&quot;/&gt;&lt;property id=&quot;20300&quot; value=&quot;Slide 159&quot;/&gt;&lt;property id=&quot;20307&quot; value=&quot;433&quot;/&gt;&lt;/object&gt;&lt;object type=&quot;3&quot; unique_id=&quot;10163&quot;&gt;&lt;property id=&quot;20148&quot; value=&quot;5&quot;/&gt;&lt;property id=&quot;20300&quot; value=&quot;Slide 160&quot;/&gt;&lt;property id=&quot;20307&quot; value=&quot;434&quot;/&gt;&lt;/object&gt;&lt;object type=&quot;3&quot; unique_id=&quot;10164&quot;&gt;&lt;property id=&quot;20148&quot; value=&quot;5&quot;/&gt;&lt;property id=&quot;20300&quot; value=&quot;Slide 161&quot;/&gt;&lt;property id=&quot;20307&quot; value=&quot;435&quot;/&gt;&lt;/object&gt;&lt;object type=&quot;3&quot; unique_id=&quot;10165&quot;&gt;&lt;property id=&quot;20148&quot; value=&quot;5&quot;/&gt;&lt;property id=&quot;20300&quot; value=&quot;Slide 162&quot;/&gt;&lt;property id=&quot;20307&quot; value=&quot;436&quot;/&gt;&lt;/object&gt;&lt;object type=&quot;3&quot; unique_id=&quot;10166&quot;&gt;&lt;property id=&quot;20148&quot; value=&quot;5&quot;/&gt;&lt;property id=&quot;20300&quot; value=&quot;Slide 163&quot;/&gt;&lt;property id=&quot;20307&quot; value=&quot;437&quot;/&gt;&lt;/object&gt;&lt;object type=&quot;3&quot; unique_id=&quot;10167&quot;&gt;&lt;property id=&quot;20148&quot; value=&quot;5&quot;/&gt;&lt;property id=&quot;20300&quot; value=&quot;Slide 164&quot;/&gt;&lt;property id=&quot;20307&quot; value=&quot;438&quot;/&gt;&lt;/object&gt;&lt;object type=&quot;3&quot; unique_id=&quot;10168&quot;&gt;&lt;property id=&quot;20148&quot; value=&quot;5&quot;/&gt;&lt;property id=&quot;20300&quot; value=&quot;Slide 165&quot;/&gt;&lt;property id=&quot;20307&quot; value=&quot;439&quot;/&gt;&lt;/object&gt;&lt;object type=&quot;3&quot; unique_id=&quot;10169&quot;&gt;&lt;property id=&quot;20148&quot; value=&quot;5&quot;/&gt;&lt;property id=&quot;20300&quot; value=&quot;Slide 166&quot;/&gt;&lt;property id=&quot;20307&quot; value=&quot;440&quot;/&gt;&lt;/object&gt;&lt;object type=&quot;3&quot; unique_id=&quot;10170&quot;&gt;&lt;property id=&quot;20148&quot; value=&quot;5&quot;/&gt;&lt;property id=&quot;20300&quot; value=&quot;Slide 167 - &amp;quot;Research strengths&amp;quot;&quot;/&gt;&lt;property id=&quot;20307&quot; value=&quot;441&quot;/&gt;&lt;/object&gt;&lt;object type=&quot;3&quot; unique_id=&quot;10171&quot;&gt;&lt;property id=&quot;20148&quot; value=&quot;5&quot;/&gt;&lt;property id=&quot;20300&quot; value=&quot;Slide 168 - &amp;quot;Purdue nano - moving up faster&amp;quot;&quot;/&gt;&lt;property id=&quot;20307&quot; value=&quot;442&quot;/&gt;&lt;/object&gt;&lt;object type=&quot;3&quot; unique_id=&quot;10172&quot;&gt;&lt;property id=&quot;20148&quot; value=&quot;5&quot;/&gt;&lt;property id=&quot;20300&quot; value=&quot;Slide 169&quot;/&gt;&lt;property id=&quot;20307&quot; value=&quot;443&quot;/&gt;&lt;/object&gt;&lt;object type=&quot;3&quot; unique_id=&quot;10173&quot;&gt;&lt;property id=&quot;20148&quot; value=&quot;5&quot;/&gt;&lt;property id=&quot;20300&quot; value=&quot;Slide 170&quot;/&gt;&lt;property id=&quot;20307&quot; value=&quot;444&quot;/&gt;&lt;/object&gt;&lt;/object&gt;&lt;/object&gt;&lt;/database&gt;"/>
</p:tagLst>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irck Slid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Birck Slid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26064</TotalTime>
  <Words>37</Words>
  <Application>Microsoft Office PowerPoint</Application>
  <PresentationFormat>On-screen Show (4:3)</PresentationFormat>
  <Paragraphs>23</Paragraphs>
  <Slides>1</Slides>
  <Notes>0</Notes>
  <HiddenSlides>0</HiddenSlides>
  <MMClips>0</MMClips>
  <ScaleCrop>false</ScaleCrop>
  <HeadingPairs>
    <vt:vector size="4" baseType="variant">
      <vt:variant>
        <vt:lpstr>Theme</vt:lpstr>
      </vt:variant>
      <vt:variant>
        <vt:i4>3</vt:i4>
      </vt:variant>
      <vt:variant>
        <vt:lpstr>Slide Titles</vt:lpstr>
      </vt:variant>
      <vt:variant>
        <vt:i4>1</vt:i4>
      </vt:variant>
    </vt:vector>
  </HeadingPairs>
  <TitlesOfParts>
    <vt:vector size="4" baseType="lpstr">
      <vt:lpstr>Custom Design</vt:lpstr>
      <vt:lpstr>Birck Slide Theme</vt:lpstr>
      <vt:lpstr>1_Birck Slide Theme</vt:lpstr>
      <vt:lpstr>PowerPoint Presentation</vt:lpstr>
    </vt:vector>
  </TitlesOfParts>
  <Company>Personal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Rates Bench marking exercise</dc:title>
  <dc:creator>Aamer Mahmood</dc:creator>
  <cp:lastModifiedBy>BNC </cp:lastModifiedBy>
  <cp:revision>1138</cp:revision>
  <cp:lastPrinted>2017-03-08T12:10:51Z</cp:lastPrinted>
  <dcterms:created xsi:type="dcterms:W3CDTF">2008-12-10T17:48:59Z</dcterms:created>
  <dcterms:modified xsi:type="dcterms:W3CDTF">2018-03-22T15:44:41Z</dcterms:modified>
</cp:coreProperties>
</file>