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53BD43-9AF3-6543-B31F-FD1E71BEA917}" v="5" dt="2024-02-02T21:01:23.3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6"/>
    <p:restoredTop sz="94703"/>
  </p:normalViewPr>
  <p:slideViewPr>
    <p:cSldViewPr snapToGrid="0">
      <p:cViewPr varScale="1">
        <p:scale>
          <a:sx n="101" d="100"/>
          <a:sy n="101" d="100"/>
        </p:scale>
        <p:origin x="100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01BFA-D3BC-BB38-6FCD-4302F40413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F2CECE-6633-E220-B491-69F4292BF5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6A2061-094D-F378-5442-416EB5CA8187}"/>
              </a:ext>
            </a:extLst>
          </p:cNvPr>
          <p:cNvSpPr>
            <a:spLocks noGrp="1"/>
          </p:cNvSpPr>
          <p:nvPr>
            <p:ph type="dt" sz="half" idx="10"/>
          </p:nvPr>
        </p:nvSpPr>
        <p:spPr/>
        <p:txBody>
          <a:bodyPr/>
          <a:lstStyle/>
          <a:p>
            <a:fld id="{C9ECEBEE-56E1-234F-9C9D-AC68E1664E92}" type="datetimeFigureOut">
              <a:rPr lang="en-US" smtClean="0"/>
              <a:t>2/4/24</a:t>
            </a:fld>
            <a:endParaRPr lang="en-US"/>
          </a:p>
        </p:txBody>
      </p:sp>
      <p:sp>
        <p:nvSpPr>
          <p:cNvPr id="5" name="Footer Placeholder 4">
            <a:extLst>
              <a:ext uri="{FF2B5EF4-FFF2-40B4-BE49-F238E27FC236}">
                <a16:creationId xmlns:a16="http://schemas.microsoft.com/office/drawing/2014/main" id="{60F94EA4-C88A-CFBF-A5E0-4BE199924B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5AF2D7-B186-A768-0DF2-E65813838212}"/>
              </a:ext>
            </a:extLst>
          </p:cNvPr>
          <p:cNvSpPr>
            <a:spLocks noGrp="1"/>
          </p:cNvSpPr>
          <p:nvPr>
            <p:ph type="sldNum" sz="quarter" idx="12"/>
          </p:nvPr>
        </p:nvSpPr>
        <p:spPr/>
        <p:txBody>
          <a:bodyPr/>
          <a:lstStyle/>
          <a:p>
            <a:fld id="{7BA90D6C-9CA7-9E44-8730-8458D35080B9}" type="slidenum">
              <a:rPr lang="en-US" smtClean="0"/>
              <a:t>‹#›</a:t>
            </a:fld>
            <a:endParaRPr lang="en-US"/>
          </a:p>
        </p:txBody>
      </p:sp>
    </p:spTree>
    <p:extLst>
      <p:ext uri="{BB962C8B-B14F-4D97-AF65-F5344CB8AC3E}">
        <p14:creationId xmlns:p14="http://schemas.microsoft.com/office/powerpoint/2010/main" val="3859890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18487-11E4-A6FB-B391-2A514416581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01A447-D3F8-887E-2B78-7B0B3A7924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5F457B-E6C4-13DE-8657-369CE22C8FFB}"/>
              </a:ext>
            </a:extLst>
          </p:cNvPr>
          <p:cNvSpPr>
            <a:spLocks noGrp="1"/>
          </p:cNvSpPr>
          <p:nvPr>
            <p:ph type="dt" sz="half" idx="10"/>
          </p:nvPr>
        </p:nvSpPr>
        <p:spPr/>
        <p:txBody>
          <a:bodyPr/>
          <a:lstStyle/>
          <a:p>
            <a:fld id="{C9ECEBEE-56E1-234F-9C9D-AC68E1664E92}" type="datetimeFigureOut">
              <a:rPr lang="en-US" smtClean="0"/>
              <a:t>2/4/24</a:t>
            </a:fld>
            <a:endParaRPr lang="en-US"/>
          </a:p>
        </p:txBody>
      </p:sp>
      <p:sp>
        <p:nvSpPr>
          <p:cNvPr id="5" name="Footer Placeholder 4">
            <a:extLst>
              <a:ext uri="{FF2B5EF4-FFF2-40B4-BE49-F238E27FC236}">
                <a16:creationId xmlns:a16="http://schemas.microsoft.com/office/drawing/2014/main" id="{F3F97F63-FE1D-76D5-939B-D9B493600D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475C53-59ED-CC90-C9D0-66BBA15CBD77}"/>
              </a:ext>
            </a:extLst>
          </p:cNvPr>
          <p:cNvSpPr>
            <a:spLocks noGrp="1"/>
          </p:cNvSpPr>
          <p:nvPr>
            <p:ph type="sldNum" sz="quarter" idx="12"/>
          </p:nvPr>
        </p:nvSpPr>
        <p:spPr/>
        <p:txBody>
          <a:bodyPr/>
          <a:lstStyle/>
          <a:p>
            <a:fld id="{7BA90D6C-9CA7-9E44-8730-8458D35080B9}" type="slidenum">
              <a:rPr lang="en-US" smtClean="0"/>
              <a:t>‹#›</a:t>
            </a:fld>
            <a:endParaRPr lang="en-US"/>
          </a:p>
        </p:txBody>
      </p:sp>
    </p:spTree>
    <p:extLst>
      <p:ext uri="{BB962C8B-B14F-4D97-AF65-F5344CB8AC3E}">
        <p14:creationId xmlns:p14="http://schemas.microsoft.com/office/powerpoint/2010/main" val="2581374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78D4A9-3CDF-A5AE-668D-B2333FC51A2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C69D201-BD21-A398-E244-8176D1D1E89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1D97E9-A8A5-DD2D-0101-D9CCB4B7D039}"/>
              </a:ext>
            </a:extLst>
          </p:cNvPr>
          <p:cNvSpPr>
            <a:spLocks noGrp="1"/>
          </p:cNvSpPr>
          <p:nvPr>
            <p:ph type="dt" sz="half" idx="10"/>
          </p:nvPr>
        </p:nvSpPr>
        <p:spPr/>
        <p:txBody>
          <a:bodyPr/>
          <a:lstStyle/>
          <a:p>
            <a:fld id="{C9ECEBEE-56E1-234F-9C9D-AC68E1664E92}" type="datetimeFigureOut">
              <a:rPr lang="en-US" smtClean="0"/>
              <a:t>2/4/24</a:t>
            </a:fld>
            <a:endParaRPr lang="en-US"/>
          </a:p>
        </p:txBody>
      </p:sp>
      <p:sp>
        <p:nvSpPr>
          <p:cNvPr id="5" name="Footer Placeholder 4">
            <a:extLst>
              <a:ext uri="{FF2B5EF4-FFF2-40B4-BE49-F238E27FC236}">
                <a16:creationId xmlns:a16="http://schemas.microsoft.com/office/drawing/2014/main" id="{D29AD778-287D-0D16-1A88-A1EB1AF3E9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2FE5C0-53A3-FAC7-515E-D96DA07B24B0}"/>
              </a:ext>
            </a:extLst>
          </p:cNvPr>
          <p:cNvSpPr>
            <a:spLocks noGrp="1"/>
          </p:cNvSpPr>
          <p:nvPr>
            <p:ph type="sldNum" sz="quarter" idx="12"/>
          </p:nvPr>
        </p:nvSpPr>
        <p:spPr/>
        <p:txBody>
          <a:bodyPr/>
          <a:lstStyle/>
          <a:p>
            <a:fld id="{7BA90D6C-9CA7-9E44-8730-8458D35080B9}" type="slidenum">
              <a:rPr lang="en-US" smtClean="0"/>
              <a:t>‹#›</a:t>
            </a:fld>
            <a:endParaRPr lang="en-US"/>
          </a:p>
        </p:txBody>
      </p:sp>
    </p:spTree>
    <p:extLst>
      <p:ext uri="{BB962C8B-B14F-4D97-AF65-F5344CB8AC3E}">
        <p14:creationId xmlns:p14="http://schemas.microsoft.com/office/powerpoint/2010/main" val="3564667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4EB3D-EA06-74D4-784B-73346917C5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4CA51B-A413-20E1-C149-113681F74B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94025A-70E7-3EDF-51CF-9AABCD7817CA}"/>
              </a:ext>
            </a:extLst>
          </p:cNvPr>
          <p:cNvSpPr>
            <a:spLocks noGrp="1"/>
          </p:cNvSpPr>
          <p:nvPr>
            <p:ph type="dt" sz="half" idx="10"/>
          </p:nvPr>
        </p:nvSpPr>
        <p:spPr/>
        <p:txBody>
          <a:bodyPr/>
          <a:lstStyle/>
          <a:p>
            <a:fld id="{C9ECEBEE-56E1-234F-9C9D-AC68E1664E92}" type="datetimeFigureOut">
              <a:rPr lang="en-US" smtClean="0"/>
              <a:t>2/4/24</a:t>
            </a:fld>
            <a:endParaRPr lang="en-US"/>
          </a:p>
        </p:txBody>
      </p:sp>
      <p:sp>
        <p:nvSpPr>
          <p:cNvPr id="5" name="Footer Placeholder 4">
            <a:extLst>
              <a:ext uri="{FF2B5EF4-FFF2-40B4-BE49-F238E27FC236}">
                <a16:creationId xmlns:a16="http://schemas.microsoft.com/office/drawing/2014/main" id="{17A938F5-837A-5011-33FE-CC251B39A0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9B91CF-8C24-226F-998E-F2C32A2ACC6C}"/>
              </a:ext>
            </a:extLst>
          </p:cNvPr>
          <p:cNvSpPr>
            <a:spLocks noGrp="1"/>
          </p:cNvSpPr>
          <p:nvPr>
            <p:ph type="sldNum" sz="quarter" idx="12"/>
          </p:nvPr>
        </p:nvSpPr>
        <p:spPr/>
        <p:txBody>
          <a:bodyPr/>
          <a:lstStyle/>
          <a:p>
            <a:fld id="{7BA90D6C-9CA7-9E44-8730-8458D35080B9}" type="slidenum">
              <a:rPr lang="en-US" smtClean="0"/>
              <a:t>‹#›</a:t>
            </a:fld>
            <a:endParaRPr lang="en-US"/>
          </a:p>
        </p:txBody>
      </p:sp>
    </p:spTree>
    <p:extLst>
      <p:ext uri="{BB962C8B-B14F-4D97-AF65-F5344CB8AC3E}">
        <p14:creationId xmlns:p14="http://schemas.microsoft.com/office/powerpoint/2010/main" val="158888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BF384-D004-17AC-B0BB-A3BFAE4A86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3E434F9-C808-A9F1-4F00-EC89710206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E471FA-AA63-EAA9-C390-DEE40103CE3A}"/>
              </a:ext>
            </a:extLst>
          </p:cNvPr>
          <p:cNvSpPr>
            <a:spLocks noGrp="1"/>
          </p:cNvSpPr>
          <p:nvPr>
            <p:ph type="dt" sz="half" idx="10"/>
          </p:nvPr>
        </p:nvSpPr>
        <p:spPr/>
        <p:txBody>
          <a:bodyPr/>
          <a:lstStyle/>
          <a:p>
            <a:fld id="{C9ECEBEE-56E1-234F-9C9D-AC68E1664E92}" type="datetimeFigureOut">
              <a:rPr lang="en-US" smtClean="0"/>
              <a:t>2/4/24</a:t>
            </a:fld>
            <a:endParaRPr lang="en-US"/>
          </a:p>
        </p:txBody>
      </p:sp>
      <p:sp>
        <p:nvSpPr>
          <p:cNvPr id="5" name="Footer Placeholder 4">
            <a:extLst>
              <a:ext uri="{FF2B5EF4-FFF2-40B4-BE49-F238E27FC236}">
                <a16:creationId xmlns:a16="http://schemas.microsoft.com/office/drawing/2014/main" id="{55E4CC1E-F2B9-0AD3-2172-CE70E99E58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DFB2DB-74A6-6063-5C40-07F41F07B047}"/>
              </a:ext>
            </a:extLst>
          </p:cNvPr>
          <p:cNvSpPr>
            <a:spLocks noGrp="1"/>
          </p:cNvSpPr>
          <p:nvPr>
            <p:ph type="sldNum" sz="quarter" idx="12"/>
          </p:nvPr>
        </p:nvSpPr>
        <p:spPr/>
        <p:txBody>
          <a:bodyPr/>
          <a:lstStyle/>
          <a:p>
            <a:fld id="{7BA90D6C-9CA7-9E44-8730-8458D35080B9}" type="slidenum">
              <a:rPr lang="en-US" smtClean="0"/>
              <a:t>‹#›</a:t>
            </a:fld>
            <a:endParaRPr lang="en-US"/>
          </a:p>
        </p:txBody>
      </p:sp>
    </p:spTree>
    <p:extLst>
      <p:ext uri="{BB962C8B-B14F-4D97-AF65-F5344CB8AC3E}">
        <p14:creationId xmlns:p14="http://schemas.microsoft.com/office/powerpoint/2010/main" val="1501576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50226-2222-DEAA-2AF3-A50AF40909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E47D3D-3C9A-E765-1022-5DDF08E280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FD18E3-16FE-8AA5-14A8-6023D40F28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1124F4-BD35-FADD-AFE4-BFC032BD4310}"/>
              </a:ext>
            </a:extLst>
          </p:cNvPr>
          <p:cNvSpPr>
            <a:spLocks noGrp="1"/>
          </p:cNvSpPr>
          <p:nvPr>
            <p:ph type="dt" sz="half" idx="10"/>
          </p:nvPr>
        </p:nvSpPr>
        <p:spPr/>
        <p:txBody>
          <a:bodyPr/>
          <a:lstStyle/>
          <a:p>
            <a:fld id="{C9ECEBEE-56E1-234F-9C9D-AC68E1664E92}" type="datetimeFigureOut">
              <a:rPr lang="en-US" smtClean="0"/>
              <a:t>2/4/24</a:t>
            </a:fld>
            <a:endParaRPr lang="en-US"/>
          </a:p>
        </p:txBody>
      </p:sp>
      <p:sp>
        <p:nvSpPr>
          <p:cNvPr id="6" name="Footer Placeholder 5">
            <a:extLst>
              <a:ext uri="{FF2B5EF4-FFF2-40B4-BE49-F238E27FC236}">
                <a16:creationId xmlns:a16="http://schemas.microsoft.com/office/drawing/2014/main" id="{956AE554-99DC-1E31-16F1-6D5AC85EEE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086944-500F-D49E-49AA-6AB20F13469C}"/>
              </a:ext>
            </a:extLst>
          </p:cNvPr>
          <p:cNvSpPr>
            <a:spLocks noGrp="1"/>
          </p:cNvSpPr>
          <p:nvPr>
            <p:ph type="sldNum" sz="quarter" idx="12"/>
          </p:nvPr>
        </p:nvSpPr>
        <p:spPr/>
        <p:txBody>
          <a:bodyPr/>
          <a:lstStyle/>
          <a:p>
            <a:fld id="{7BA90D6C-9CA7-9E44-8730-8458D35080B9}" type="slidenum">
              <a:rPr lang="en-US" smtClean="0"/>
              <a:t>‹#›</a:t>
            </a:fld>
            <a:endParaRPr lang="en-US"/>
          </a:p>
        </p:txBody>
      </p:sp>
    </p:spTree>
    <p:extLst>
      <p:ext uri="{BB962C8B-B14F-4D97-AF65-F5344CB8AC3E}">
        <p14:creationId xmlns:p14="http://schemas.microsoft.com/office/powerpoint/2010/main" val="3295372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809AD-4456-5378-D104-6F74D05D7DC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7590344-6B71-E455-80AF-A2E9F9BB8E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9E6FA8-FE0E-2905-5AE8-4CE2B13F39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C2F03CE-571F-2987-68C2-28D149DC77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AA055C-F06D-D13F-4599-B9EB24A607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3F13BB-8EB4-2E37-9BCB-482620616749}"/>
              </a:ext>
            </a:extLst>
          </p:cNvPr>
          <p:cNvSpPr>
            <a:spLocks noGrp="1"/>
          </p:cNvSpPr>
          <p:nvPr>
            <p:ph type="dt" sz="half" idx="10"/>
          </p:nvPr>
        </p:nvSpPr>
        <p:spPr/>
        <p:txBody>
          <a:bodyPr/>
          <a:lstStyle/>
          <a:p>
            <a:fld id="{C9ECEBEE-56E1-234F-9C9D-AC68E1664E92}" type="datetimeFigureOut">
              <a:rPr lang="en-US" smtClean="0"/>
              <a:t>2/4/24</a:t>
            </a:fld>
            <a:endParaRPr lang="en-US"/>
          </a:p>
        </p:txBody>
      </p:sp>
      <p:sp>
        <p:nvSpPr>
          <p:cNvPr id="8" name="Footer Placeholder 7">
            <a:extLst>
              <a:ext uri="{FF2B5EF4-FFF2-40B4-BE49-F238E27FC236}">
                <a16:creationId xmlns:a16="http://schemas.microsoft.com/office/drawing/2014/main" id="{0877B30F-5ADC-8D79-97FD-9CB30B6AEFD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44B48D-BA01-707D-9DA4-22462D26DAC3}"/>
              </a:ext>
            </a:extLst>
          </p:cNvPr>
          <p:cNvSpPr>
            <a:spLocks noGrp="1"/>
          </p:cNvSpPr>
          <p:nvPr>
            <p:ph type="sldNum" sz="quarter" idx="12"/>
          </p:nvPr>
        </p:nvSpPr>
        <p:spPr/>
        <p:txBody>
          <a:bodyPr/>
          <a:lstStyle/>
          <a:p>
            <a:fld id="{7BA90D6C-9CA7-9E44-8730-8458D35080B9}" type="slidenum">
              <a:rPr lang="en-US" smtClean="0"/>
              <a:t>‹#›</a:t>
            </a:fld>
            <a:endParaRPr lang="en-US"/>
          </a:p>
        </p:txBody>
      </p:sp>
    </p:spTree>
    <p:extLst>
      <p:ext uri="{BB962C8B-B14F-4D97-AF65-F5344CB8AC3E}">
        <p14:creationId xmlns:p14="http://schemas.microsoft.com/office/powerpoint/2010/main" val="2719128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50119-5AA0-9E42-7FD6-DDC51AB973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7B5E940-AE09-922D-CF6C-5A1FBA22B6EE}"/>
              </a:ext>
            </a:extLst>
          </p:cNvPr>
          <p:cNvSpPr>
            <a:spLocks noGrp="1"/>
          </p:cNvSpPr>
          <p:nvPr>
            <p:ph type="dt" sz="half" idx="10"/>
          </p:nvPr>
        </p:nvSpPr>
        <p:spPr/>
        <p:txBody>
          <a:bodyPr/>
          <a:lstStyle/>
          <a:p>
            <a:fld id="{C9ECEBEE-56E1-234F-9C9D-AC68E1664E92}" type="datetimeFigureOut">
              <a:rPr lang="en-US" smtClean="0"/>
              <a:t>2/4/24</a:t>
            </a:fld>
            <a:endParaRPr lang="en-US"/>
          </a:p>
        </p:txBody>
      </p:sp>
      <p:sp>
        <p:nvSpPr>
          <p:cNvPr id="4" name="Footer Placeholder 3">
            <a:extLst>
              <a:ext uri="{FF2B5EF4-FFF2-40B4-BE49-F238E27FC236}">
                <a16:creationId xmlns:a16="http://schemas.microsoft.com/office/drawing/2014/main" id="{032004FE-A9D1-DE21-89D6-C8DE0BA415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81D342-06E4-23E1-4084-DB4B1A9A4A0D}"/>
              </a:ext>
            </a:extLst>
          </p:cNvPr>
          <p:cNvSpPr>
            <a:spLocks noGrp="1"/>
          </p:cNvSpPr>
          <p:nvPr>
            <p:ph type="sldNum" sz="quarter" idx="12"/>
          </p:nvPr>
        </p:nvSpPr>
        <p:spPr/>
        <p:txBody>
          <a:bodyPr/>
          <a:lstStyle/>
          <a:p>
            <a:fld id="{7BA90D6C-9CA7-9E44-8730-8458D35080B9}" type="slidenum">
              <a:rPr lang="en-US" smtClean="0"/>
              <a:t>‹#›</a:t>
            </a:fld>
            <a:endParaRPr lang="en-US"/>
          </a:p>
        </p:txBody>
      </p:sp>
    </p:spTree>
    <p:extLst>
      <p:ext uri="{BB962C8B-B14F-4D97-AF65-F5344CB8AC3E}">
        <p14:creationId xmlns:p14="http://schemas.microsoft.com/office/powerpoint/2010/main" val="4025015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116D1E6-4B47-F7A0-BEC8-5AE567DBB31D}"/>
              </a:ext>
            </a:extLst>
          </p:cNvPr>
          <p:cNvSpPr>
            <a:spLocks noGrp="1"/>
          </p:cNvSpPr>
          <p:nvPr>
            <p:ph type="dt" sz="half" idx="10"/>
          </p:nvPr>
        </p:nvSpPr>
        <p:spPr/>
        <p:txBody>
          <a:bodyPr/>
          <a:lstStyle/>
          <a:p>
            <a:fld id="{C9ECEBEE-56E1-234F-9C9D-AC68E1664E92}" type="datetimeFigureOut">
              <a:rPr lang="en-US" smtClean="0"/>
              <a:t>2/4/24</a:t>
            </a:fld>
            <a:endParaRPr lang="en-US"/>
          </a:p>
        </p:txBody>
      </p:sp>
      <p:sp>
        <p:nvSpPr>
          <p:cNvPr id="3" name="Footer Placeholder 2">
            <a:extLst>
              <a:ext uri="{FF2B5EF4-FFF2-40B4-BE49-F238E27FC236}">
                <a16:creationId xmlns:a16="http://schemas.microsoft.com/office/drawing/2014/main" id="{5A24AA13-C46D-3400-2D38-19BDBD3E28C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0CE4B03-929B-6832-17ED-FFB1FEB4580B}"/>
              </a:ext>
            </a:extLst>
          </p:cNvPr>
          <p:cNvSpPr>
            <a:spLocks noGrp="1"/>
          </p:cNvSpPr>
          <p:nvPr>
            <p:ph type="sldNum" sz="quarter" idx="12"/>
          </p:nvPr>
        </p:nvSpPr>
        <p:spPr/>
        <p:txBody>
          <a:bodyPr/>
          <a:lstStyle/>
          <a:p>
            <a:fld id="{7BA90D6C-9CA7-9E44-8730-8458D35080B9}" type="slidenum">
              <a:rPr lang="en-US" smtClean="0"/>
              <a:t>‹#›</a:t>
            </a:fld>
            <a:endParaRPr lang="en-US"/>
          </a:p>
        </p:txBody>
      </p:sp>
    </p:spTree>
    <p:extLst>
      <p:ext uri="{BB962C8B-B14F-4D97-AF65-F5344CB8AC3E}">
        <p14:creationId xmlns:p14="http://schemas.microsoft.com/office/powerpoint/2010/main" val="32726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DAECF-EECF-6CDA-3808-E14F597853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0C94BF-7C61-0693-D40A-5733153BE7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99885B2-F777-B3EF-7D46-485A83EAE4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1309BA-072C-E36C-3943-6A08AB43C43E}"/>
              </a:ext>
            </a:extLst>
          </p:cNvPr>
          <p:cNvSpPr>
            <a:spLocks noGrp="1"/>
          </p:cNvSpPr>
          <p:nvPr>
            <p:ph type="dt" sz="half" idx="10"/>
          </p:nvPr>
        </p:nvSpPr>
        <p:spPr/>
        <p:txBody>
          <a:bodyPr/>
          <a:lstStyle/>
          <a:p>
            <a:fld id="{C9ECEBEE-56E1-234F-9C9D-AC68E1664E92}" type="datetimeFigureOut">
              <a:rPr lang="en-US" smtClean="0"/>
              <a:t>2/4/24</a:t>
            </a:fld>
            <a:endParaRPr lang="en-US"/>
          </a:p>
        </p:txBody>
      </p:sp>
      <p:sp>
        <p:nvSpPr>
          <p:cNvPr id="6" name="Footer Placeholder 5">
            <a:extLst>
              <a:ext uri="{FF2B5EF4-FFF2-40B4-BE49-F238E27FC236}">
                <a16:creationId xmlns:a16="http://schemas.microsoft.com/office/drawing/2014/main" id="{EAF0123D-BAAF-3F1D-7227-731101AE46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83B70D-72C4-0460-F68B-E2AEE8BC54E7}"/>
              </a:ext>
            </a:extLst>
          </p:cNvPr>
          <p:cNvSpPr>
            <a:spLocks noGrp="1"/>
          </p:cNvSpPr>
          <p:nvPr>
            <p:ph type="sldNum" sz="quarter" idx="12"/>
          </p:nvPr>
        </p:nvSpPr>
        <p:spPr/>
        <p:txBody>
          <a:bodyPr/>
          <a:lstStyle/>
          <a:p>
            <a:fld id="{7BA90D6C-9CA7-9E44-8730-8458D35080B9}" type="slidenum">
              <a:rPr lang="en-US" smtClean="0"/>
              <a:t>‹#›</a:t>
            </a:fld>
            <a:endParaRPr lang="en-US"/>
          </a:p>
        </p:txBody>
      </p:sp>
    </p:spTree>
    <p:extLst>
      <p:ext uri="{BB962C8B-B14F-4D97-AF65-F5344CB8AC3E}">
        <p14:creationId xmlns:p14="http://schemas.microsoft.com/office/powerpoint/2010/main" val="2430400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722C4-BC03-C077-166A-78AECE2240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E466B15-6D02-8F61-49B5-1C87D58E5B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4687CA-8564-CBDB-F4FE-CA0D682FA3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B7C009-DBAE-0530-DC95-D340422C16F8}"/>
              </a:ext>
            </a:extLst>
          </p:cNvPr>
          <p:cNvSpPr>
            <a:spLocks noGrp="1"/>
          </p:cNvSpPr>
          <p:nvPr>
            <p:ph type="dt" sz="half" idx="10"/>
          </p:nvPr>
        </p:nvSpPr>
        <p:spPr/>
        <p:txBody>
          <a:bodyPr/>
          <a:lstStyle/>
          <a:p>
            <a:fld id="{C9ECEBEE-56E1-234F-9C9D-AC68E1664E92}" type="datetimeFigureOut">
              <a:rPr lang="en-US" smtClean="0"/>
              <a:t>2/4/24</a:t>
            </a:fld>
            <a:endParaRPr lang="en-US"/>
          </a:p>
        </p:txBody>
      </p:sp>
      <p:sp>
        <p:nvSpPr>
          <p:cNvPr id="6" name="Footer Placeholder 5">
            <a:extLst>
              <a:ext uri="{FF2B5EF4-FFF2-40B4-BE49-F238E27FC236}">
                <a16:creationId xmlns:a16="http://schemas.microsoft.com/office/drawing/2014/main" id="{4D3C3EDB-C802-40F5-EE77-3FEC7DC479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E2DE4E-330F-9DFC-35BC-29D7629DD25E}"/>
              </a:ext>
            </a:extLst>
          </p:cNvPr>
          <p:cNvSpPr>
            <a:spLocks noGrp="1"/>
          </p:cNvSpPr>
          <p:nvPr>
            <p:ph type="sldNum" sz="quarter" idx="12"/>
          </p:nvPr>
        </p:nvSpPr>
        <p:spPr/>
        <p:txBody>
          <a:bodyPr/>
          <a:lstStyle/>
          <a:p>
            <a:fld id="{7BA90D6C-9CA7-9E44-8730-8458D35080B9}" type="slidenum">
              <a:rPr lang="en-US" smtClean="0"/>
              <a:t>‹#›</a:t>
            </a:fld>
            <a:endParaRPr lang="en-US"/>
          </a:p>
        </p:txBody>
      </p:sp>
    </p:spTree>
    <p:extLst>
      <p:ext uri="{BB962C8B-B14F-4D97-AF65-F5344CB8AC3E}">
        <p14:creationId xmlns:p14="http://schemas.microsoft.com/office/powerpoint/2010/main" val="383971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B08212-C9F5-3B04-BF9E-FEF5D2F635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2BB5129-7E83-8742-7D1A-60695DED78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826DB2-AEF2-AC6A-7191-D2E44B96E8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ECEBEE-56E1-234F-9C9D-AC68E1664E92}" type="datetimeFigureOut">
              <a:rPr lang="en-US" smtClean="0"/>
              <a:t>2/4/24</a:t>
            </a:fld>
            <a:endParaRPr lang="en-US"/>
          </a:p>
        </p:txBody>
      </p:sp>
      <p:sp>
        <p:nvSpPr>
          <p:cNvPr id="5" name="Footer Placeholder 4">
            <a:extLst>
              <a:ext uri="{FF2B5EF4-FFF2-40B4-BE49-F238E27FC236}">
                <a16:creationId xmlns:a16="http://schemas.microsoft.com/office/drawing/2014/main" id="{FF74286D-E89E-EB1B-DDDB-2420BF52D6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803D94E-0358-0525-6AD2-C5DA3C33B8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90D6C-9CA7-9E44-8730-8458D35080B9}" type="slidenum">
              <a:rPr lang="en-US" smtClean="0"/>
              <a:t>‹#›</a:t>
            </a:fld>
            <a:endParaRPr lang="en-US"/>
          </a:p>
        </p:txBody>
      </p:sp>
    </p:spTree>
    <p:extLst>
      <p:ext uri="{BB962C8B-B14F-4D97-AF65-F5344CB8AC3E}">
        <p14:creationId xmlns:p14="http://schemas.microsoft.com/office/powerpoint/2010/main" val="318476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hyperlink" Target="https://nam04.safelinks.protection.outlook.com/?url=https%3A%2F%2Fpurdue-edu.zoom.us%2Fj%2F97018048706&amp;data=05%7C02%7Cyang1991%40purdue.edu%7Ce1d574104be24af149da08dc2405e150%7C4130bd397c53419cb1e58758d6d63f21%7C0%7C0%7C638424854871150611%7CUnknown%7CTWFpbGZsb3d8eyJWIjoiMC4wLjAwMDAiLCJQIjoiV2luMzIiLCJBTiI6Ik1haWwiLCJXVCI6Mn0%3D%7C0%7C%7C%7C&amp;sdata=6mYTptV9ThIgOT41TYYyD99fuWdjT5KADKFjXt3KO30%3D&amp;reserved=0" TargetMode="External"/><Relationship Id="rId1" Type="http://schemas.openxmlformats.org/officeDocument/2006/relationships/slideLayout" Target="../slideLayouts/slideLayout2.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2.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AA5E1-AE45-EAE9-D936-8CB049CCD9EE}"/>
              </a:ext>
            </a:extLst>
          </p:cNvPr>
          <p:cNvSpPr>
            <a:spLocks noGrp="1"/>
          </p:cNvSpPr>
          <p:nvPr>
            <p:ph type="title"/>
          </p:nvPr>
        </p:nvSpPr>
        <p:spPr>
          <a:xfrm>
            <a:off x="838200" y="-12195"/>
            <a:ext cx="10515600" cy="1325563"/>
          </a:xfrm>
        </p:spPr>
        <p:txBody>
          <a:bodyPr>
            <a:normAutofit/>
          </a:bodyPr>
          <a:lstStyle/>
          <a:p>
            <a:pPr algn="ctr"/>
            <a:r>
              <a:rPr lang="en-US" sz="2800" b="1">
                <a:latin typeface="+mn-lt"/>
              </a:rPr>
              <a:t>Lightning </a:t>
            </a:r>
            <a:r>
              <a:rPr lang="en-US" sz="2800" b="1" dirty="0">
                <a:latin typeface="+mn-lt"/>
              </a:rPr>
              <a:t>Talks: Special Topics in Quantum and Machine Learning</a:t>
            </a:r>
          </a:p>
        </p:txBody>
      </p:sp>
      <p:sp>
        <p:nvSpPr>
          <p:cNvPr id="3" name="Content Placeholder 2">
            <a:extLst>
              <a:ext uri="{FF2B5EF4-FFF2-40B4-BE49-F238E27FC236}">
                <a16:creationId xmlns:a16="http://schemas.microsoft.com/office/drawing/2014/main" id="{B3AC0D67-2544-77E0-0A7B-6F489B59F859}"/>
              </a:ext>
            </a:extLst>
          </p:cNvPr>
          <p:cNvSpPr>
            <a:spLocks noGrp="1"/>
          </p:cNvSpPr>
          <p:nvPr>
            <p:ph idx="1"/>
          </p:nvPr>
        </p:nvSpPr>
        <p:spPr>
          <a:xfrm>
            <a:off x="838200" y="1179764"/>
            <a:ext cx="10515600" cy="4351338"/>
          </a:xfrm>
        </p:spPr>
        <p:txBody>
          <a:bodyPr/>
          <a:lstStyle/>
          <a:p>
            <a:pPr marL="0" indent="0" algn="ctr">
              <a:buNone/>
            </a:pPr>
            <a:r>
              <a:rPr lang="en-US" b="1" dirty="0"/>
              <a:t>Monday February 5, 2024 -- 4:30EST</a:t>
            </a:r>
          </a:p>
          <a:p>
            <a:pPr marL="0" indent="0" algn="ctr">
              <a:buNone/>
            </a:pPr>
            <a:r>
              <a:rPr lang="en-US" dirty="0"/>
              <a:t>Tune in for a series of talks on use cases of new machine learning techniques in the emerging quantum technologies from faculty and students in pioneering research</a:t>
            </a:r>
          </a:p>
          <a:p>
            <a:pPr marL="0" indent="0" algn="ctr">
              <a:buNone/>
            </a:pPr>
            <a:r>
              <a:rPr lang="en-US" dirty="0"/>
              <a:t>Zoom: </a:t>
            </a:r>
            <a:r>
              <a:rPr lang="en-US" b="0" i="0" u="sng" dirty="0">
                <a:solidFill>
                  <a:srgbClr val="0078D7"/>
                </a:solidFill>
                <a:effectLst/>
                <a:latin typeface="Aptos" panose="020B0004020202020204" pitchFamily="34" charset="0"/>
                <a:hlinkClick r:id="rId2" tooltip="Original URL:&#10;https://purdue-edu.zoom.us/j/97018048706&#10;&#10;Click to follow link."/>
              </a:rPr>
              <a:t>https://purdue-edu.zoom.us/j/97018048706</a:t>
            </a:r>
            <a:endParaRPr lang="en-US" dirty="0"/>
          </a:p>
        </p:txBody>
      </p:sp>
      <p:pic>
        <p:nvPicPr>
          <p:cNvPr id="7" name="Picture 6" descr="A black background with white text&#10;&#10;Description automatically generated">
            <a:extLst>
              <a:ext uri="{FF2B5EF4-FFF2-40B4-BE49-F238E27FC236}">
                <a16:creationId xmlns:a16="http://schemas.microsoft.com/office/drawing/2014/main" id="{01C19688-615C-2B33-72D8-189B557589DE}"/>
              </a:ext>
            </a:extLst>
          </p:cNvPr>
          <p:cNvPicPr>
            <a:picLocks noChangeAspect="1"/>
          </p:cNvPicPr>
          <p:nvPr/>
        </p:nvPicPr>
        <p:blipFill>
          <a:blip r:embed="rId3"/>
          <a:stretch>
            <a:fillRect/>
          </a:stretch>
        </p:blipFill>
        <p:spPr>
          <a:xfrm>
            <a:off x="9068978" y="5743497"/>
            <a:ext cx="3322078" cy="1057025"/>
          </a:xfrm>
          <a:prstGeom prst="rect">
            <a:avLst/>
          </a:prstGeom>
        </p:spPr>
      </p:pic>
      <p:pic>
        <p:nvPicPr>
          <p:cNvPr id="9" name="Picture 8" descr="A black background with red and blue text&#10;&#10;Description automatically generated">
            <a:extLst>
              <a:ext uri="{FF2B5EF4-FFF2-40B4-BE49-F238E27FC236}">
                <a16:creationId xmlns:a16="http://schemas.microsoft.com/office/drawing/2014/main" id="{3DC9361C-1637-FA1E-EB1E-8346F5C7CF4F}"/>
              </a:ext>
            </a:extLst>
          </p:cNvPr>
          <p:cNvPicPr>
            <a:picLocks noChangeAspect="1"/>
          </p:cNvPicPr>
          <p:nvPr/>
        </p:nvPicPr>
        <p:blipFill>
          <a:blip r:embed="rId4"/>
          <a:stretch>
            <a:fillRect/>
          </a:stretch>
        </p:blipFill>
        <p:spPr>
          <a:xfrm>
            <a:off x="4665003" y="5761084"/>
            <a:ext cx="2861991" cy="1021849"/>
          </a:xfrm>
          <a:prstGeom prst="rect">
            <a:avLst/>
          </a:prstGeom>
        </p:spPr>
      </p:pic>
      <p:pic>
        <p:nvPicPr>
          <p:cNvPr id="11" name="Picture 10">
            <a:extLst>
              <a:ext uri="{FF2B5EF4-FFF2-40B4-BE49-F238E27FC236}">
                <a16:creationId xmlns:a16="http://schemas.microsoft.com/office/drawing/2014/main" id="{B07AFBAA-3E43-19E7-B2A4-DC37BA7D89C0}"/>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5545" r="17628"/>
          <a:stretch/>
        </p:blipFill>
        <p:spPr bwMode="auto">
          <a:xfrm>
            <a:off x="917295" y="3611846"/>
            <a:ext cx="1191260" cy="1188720"/>
          </a:xfrm>
          <a:prstGeom prst="rect">
            <a:avLst/>
          </a:prstGeom>
          <a:ln>
            <a:noFill/>
          </a:ln>
          <a:extLst>
            <a:ext uri="{53640926-AAD7-44D8-BBD7-CCE9431645EC}">
              <a14:shadowObscured xmlns:a14="http://schemas.microsoft.com/office/drawing/2010/main"/>
            </a:ext>
          </a:extLst>
        </p:spPr>
      </p:pic>
      <p:sp>
        <p:nvSpPr>
          <p:cNvPr id="12" name="TextBox 11">
            <a:extLst>
              <a:ext uri="{FF2B5EF4-FFF2-40B4-BE49-F238E27FC236}">
                <a16:creationId xmlns:a16="http://schemas.microsoft.com/office/drawing/2014/main" id="{199A9BD4-4C2A-5E94-CDF3-C801906BE353}"/>
              </a:ext>
            </a:extLst>
          </p:cNvPr>
          <p:cNvSpPr txBox="1"/>
          <p:nvPr/>
        </p:nvSpPr>
        <p:spPr>
          <a:xfrm>
            <a:off x="576675" y="4981168"/>
            <a:ext cx="1872500" cy="369332"/>
          </a:xfrm>
          <a:prstGeom prst="rect">
            <a:avLst/>
          </a:prstGeom>
          <a:noFill/>
        </p:spPr>
        <p:txBody>
          <a:bodyPr wrap="none" rtlCol="0">
            <a:spAutoFit/>
          </a:bodyPr>
          <a:lstStyle/>
          <a:p>
            <a:r>
              <a:rPr lang="en-US" dirty="0"/>
              <a:t>Prof. Erica Carlson</a:t>
            </a:r>
          </a:p>
        </p:txBody>
      </p:sp>
      <p:pic>
        <p:nvPicPr>
          <p:cNvPr id="13" name="Picture 12">
            <a:extLst>
              <a:ext uri="{FF2B5EF4-FFF2-40B4-BE49-F238E27FC236}">
                <a16:creationId xmlns:a16="http://schemas.microsoft.com/office/drawing/2014/main" id="{E1F4DFA8-1288-6079-1362-BF5A30787CD9}"/>
              </a:ext>
            </a:extLst>
          </p:cNvPr>
          <p:cNvPicPr>
            <a:picLocks/>
          </p:cNvPicPr>
          <p:nvPr/>
        </p:nvPicPr>
        <p:blipFill rotWithShape="1">
          <a:blip r:embed="rId6" cstate="print">
            <a:extLst>
              <a:ext uri="{28A0092B-C50C-407E-A947-70E740481C1C}">
                <a14:useLocalDpi xmlns:a14="http://schemas.microsoft.com/office/drawing/2010/main" val="0"/>
              </a:ext>
            </a:extLst>
          </a:blip>
          <a:srcRect l="4642"/>
          <a:stretch/>
        </p:blipFill>
        <p:spPr bwMode="auto">
          <a:xfrm>
            <a:off x="3090949" y="3611846"/>
            <a:ext cx="1188720" cy="1188720"/>
          </a:xfrm>
          <a:prstGeom prst="rect">
            <a:avLst/>
          </a:prstGeom>
          <a:ln>
            <a:noFill/>
          </a:ln>
          <a:extLst>
            <a:ext uri="{53640926-AAD7-44D8-BBD7-CCE9431645EC}">
              <a14:shadowObscured xmlns:a14="http://schemas.microsoft.com/office/drawing/2010/main"/>
            </a:ext>
          </a:extLst>
        </p:spPr>
      </p:pic>
      <p:sp>
        <p:nvSpPr>
          <p:cNvPr id="14" name="TextBox 13">
            <a:extLst>
              <a:ext uri="{FF2B5EF4-FFF2-40B4-BE49-F238E27FC236}">
                <a16:creationId xmlns:a16="http://schemas.microsoft.com/office/drawing/2014/main" id="{CD554F44-01C4-ECAC-1B8E-E77BD91B8AED}"/>
              </a:ext>
            </a:extLst>
          </p:cNvPr>
          <p:cNvSpPr txBox="1"/>
          <p:nvPr/>
        </p:nvSpPr>
        <p:spPr>
          <a:xfrm>
            <a:off x="2920004" y="4898301"/>
            <a:ext cx="1530610" cy="646331"/>
          </a:xfrm>
          <a:prstGeom prst="rect">
            <a:avLst/>
          </a:prstGeom>
          <a:noFill/>
        </p:spPr>
        <p:txBody>
          <a:bodyPr wrap="square" rtlCol="0">
            <a:spAutoFit/>
          </a:bodyPr>
          <a:lstStyle/>
          <a:p>
            <a:pPr algn="ctr"/>
            <a:r>
              <a:rPr lang="en-US" dirty="0"/>
              <a:t>Dr. Frank (Po-Chen) Lin</a:t>
            </a:r>
          </a:p>
        </p:txBody>
      </p:sp>
      <p:pic>
        <p:nvPicPr>
          <p:cNvPr id="15" name="Picture 14">
            <a:extLst>
              <a:ext uri="{FF2B5EF4-FFF2-40B4-BE49-F238E27FC236}">
                <a16:creationId xmlns:a16="http://schemas.microsoft.com/office/drawing/2014/main" id="{F6B823E7-9E6F-0257-4243-BB1B1704EBC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01640" y="3611846"/>
            <a:ext cx="1188720" cy="1188720"/>
          </a:xfrm>
          <a:prstGeom prst="rect">
            <a:avLst/>
          </a:prstGeom>
        </p:spPr>
      </p:pic>
      <p:sp>
        <p:nvSpPr>
          <p:cNvPr id="16" name="TextBox 15">
            <a:extLst>
              <a:ext uri="{FF2B5EF4-FFF2-40B4-BE49-F238E27FC236}">
                <a16:creationId xmlns:a16="http://schemas.microsoft.com/office/drawing/2014/main" id="{39489CF6-8E4D-39F8-BE18-548E53AA0CC8}"/>
              </a:ext>
            </a:extLst>
          </p:cNvPr>
          <p:cNvSpPr txBox="1"/>
          <p:nvPr/>
        </p:nvSpPr>
        <p:spPr>
          <a:xfrm>
            <a:off x="5131456" y="4898301"/>
            <a:ext cx="1929087" cy="369332"/>
          </a:xfrm>
          <a:prstGeom prst="rect">
            <a:avLst/>
          </a:prstGeom>
          <a:noFill/>
        </p:spPr>
        <p:txBody>
          <a:bodyPr wrap="square" rtlCol="0">
            <a:spAutoFit/>
          </a:bodyPr>
          <a:lstStyle/>
          <a:p>
            <a:pPr algn="ctr"/>
            <a:r>
              <a:rPr lang="en-US" dirty="0"/>
              <a:t>Omer </a:t>
            </a:r>
            <a:r>
              <a:rPr lang="en-US" dirty="0" err="1"/>
              <a:t>Yesilyurt</a:t>
            </a:r>
            <a:endParaRPr lang="en-US" dirty="0"/>
          </a:p>
        </p:txBody>
      </p:sp>
      <p:pic>
        <p:nvPicPr>
          <p:cNvPr id="17" name="Picture 16">
            <a:extLst>
              <a:ext uri="{FF2B5EF4-FFF2-40B4-BE49-F238E27FC236}">
                <a16:creationId xmlns:a16="http://schemas.microsoft.com/office/drawing/2014/main" id="{59CB24CE-FE93-B864-279B-C0AAEE0197D2}"/>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l="11295" r="22545"/>
          <a:stretch/>
        </p:blipFill>
        <p:spPr bwMode="auto">
          <a:xfrm>
            <a:off x="7812046" y="3618135"/>
            <a:ext cx="1064481" cy="1067332"/>
          </a:xfrm>
          <a:prstGeom prst="rect">
            <a:avLst/>
          </a:prstGeom>
          <a:ln>
            <a:noFill/>
          </a:ln>
          <a:extLst>
            <a:ext uri="{53640926-AAD7-44D8-BBD7-CCE9431645EC}">
              <a14:shadowObscured xmlns:a14="http://schemas.microsoft.com/office/drawing/2010/main"/>
            </a:ext>
          </a:extLst>
        </p:spPr>
      </p:pic>
      <p:pic>
        <p:nvPicPr>
          <p:cNvPr id="18" name="Picture 17">
            <a:extLst>
              <a:ext uri="{FF2B5EF4-FFF2-40B4-BE49-F238E27FC236}">
                <a16:creationId xmlns:a16="http://schemas.microsoft.com/office/drawing/2014/main" id="{EEC63A49-840D-3818-F82F-BD1C8C214322}"/>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604386" y="4283168"/>
            <a:ext cx="1067332" cy="1067332"/>
          </a:xfrm>
          <a:prstGeom prst="rect">
            <a:avLst/>
          </a:prstGeom>
        </p:spPr>
      </p:pic>
      <p:pic>
        <p:nvPicPr>
          <p:cNvPr id="19" name="Picture 18">
            <a:extLst>
              <a:ext uri="{FF2B5EF4-FFF2-40B4-BE49-F238E27FC236}">
                <a16:creationId xmlns:a16="http://schemas.microsoft.com/office/drawing/2014/main" id="{319EC0F2-F94F-BA2E-66C5-E93AAED07123}"/>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t="11111" r="39739" b="43056"/>
          <a:stretch/>
        </p:blipFill>
        <p:spPr bwMode="auto">
          <a:xfrm>
            <a:off x="10520204" y="3611846"/>
            <a:ext cx="1188720" cy="1188720"/>
          </a:xfrm>
          <a:prstGeom prst="rect">
            <a:avLst/>
          </a:prstGeom>
          <a:ln>
            <a:noFill/>
          </a:ln>
          <a:extLst>
            <a:ext uri="{53640926-AAD7-44D8-BBD7-CCE9431645EC}">
              <a14:shadowObscured xmlns:a14="http://schemas.microsoft.com/office/drawing/2010/main"/>
            </a:ext>
          </a:extLst>
        </p:spPr>
      </p:pic>
      <p:sp>
        <p:nvSpPr>
          <p:cNvPr id="20" name="TextBox 19">
            <a:extLst>
              <a:ext uri="{FF2B5EF4-FFF2-40B4-BE49-F238E27FC236}">
                <a16:creationId xmlns:a16="http://schemas.microsoft.com/office/drawing/2014/main" id="{9AB0FC54-A31A-50A4-D962-D53D6F0C200B}"/>
              </a:ext>
            </a:extLst>
          </p:cNvPr>
          <p:cNvSpPr txBox="1"/>
          <p:nvPr/>
        </p:nvSpPr>
        <p:spPr>
          <a:xfrm>
            <a:off x="10423221" y="4898301"/>
            <a:ext cx="1382686" cy="369332"/>
          </a:xfrm>
          <a:prstGeom prst="rect">
            <a:avLst/>
          </a:prstGeom>
          <a:noFill/>
        </p:spPr>
        <p:txBody>
          <a:bodyPr wrap="none" rtlCol="0">
            <a:spAutoFit/>
          </a:bodyPr>
          <a:lstStyle/>
          <a:p>
            <a:r>
              <a:rPr lang="en-US" dirty="0"/>
              <a:t>Blake Wilson</a:t>
            </a:r>
          </a:p>
        </p:txBody>
      </p:sp>
      <p:sp>
        <p:nvSpPr>
          <p:cNvPr id="21" name="TextBox 20">
            <a:extLst>
              <a:ext uri="{FF2B5EF4-FFF2-40B4-BE49-F238E27FC236}">
                <a16:creationId xmlns:a16="http://schemas.microsoft.com/office/drawing/2014/main" id="{4DA87638-AA3E-C1F0-A66A-A35F69A4F544}"/>
              </a:ext>
            </a:extLst>
          </p:cNvPr>
          <p:cNvSpPr txBox="1"/>
          <p:nvPr/>
        </p:nvSpPr>
        <p:spPr>
          <a:xfrm>
            <a:off x="7484415" y="5307588"/>
            <a:ext cx="2784224" cy="646331"/>
          </a:xfrm>
          <a:prstGeom prst="rect">
            <a:avLst/>
          </a:prstGeom>
          <a:noFill/>
        </p:spPr>
        <p:txBody>
          <a:bodyPr wrap="none" rtlCol="0">
            <a:spAutoFit/>
          </a:bodyPr>
          <a:lstStyle/>
          <a:p>
            <a:r>
              <a:rPr lang="en-US" sz="1800" dirty="0">
                <a:effectLst/>
                <a:latin typeface="Calibri" panose="020F0502020204030204" pitchFamily="34" charset="0"/>
                <a:ea typeface="DengXian" panose="02010600030101010101" pitchFamily="2" charset="-122"/>
                <a:cs typeface="Times New Roman" panose="02020603050405020304" pitchFamily="18" charset="0"/>
              </a:rPr>
              <a:t>Michael </a:t>
            </a:r>
            <a:r>
              <a:rPr lang="en-US" sz="1800" dirty="0" err="1">
                <a:effectLst/>
                <a:latin typeface="Calibri" panose="020F0502020204030204" pitchFamily="34" charset="0"/>
                <a:ea typeface="DengXian" panose="02010600030101010101" pitchFamily="2" charset="-122"/>
                <a:cs typeface="Times New Roman" panose="02020603050405020304" pitchFamily="18" charset="0"/>
              </a:rPr>
              <a:t>Bezick</a:t>
            </a:r>
            <a:r>
              <a:rPr lang="en-US" sz="1800" dirty="0">
                <a:effectLst/>
                <a:latin typeface="Calibri" panose="020F0502020204030204" pitchFamily="34" charset="0"/>
                <a:ea typeface="DengXian" panose="02010600030101010101" pitchFamily="2" charset="-122"/>
                <a:cs typeface="Times New Roman" panose="02020603050405020304" pitchFamily="18" charset="0"/>
              </a:rPr>
              <a:t> and </a:t>
            </a:r>
            <a:r>
              <a:rPr lang="en-US" sz="1800" dirty="0" err="1">
                <a:effectLst/>
                <a:latin typeface="Calibri" panose="020F0502020204030204" pitchFamily="34" charset="0"/>
                <a:ea typeface="DengXian" panose="02010600030101010101" pitchFamily="2" charset="-122"/>
                <a:cs typeface="Times New Roman" panose="02020603050405020304" pitchFamily="18" charset="0"/>
              </a:rPr>
              <a:t>Vea</a:t>
            </a:r>
            <a:r>
              <a:rPr lang="en-US" sz="1800" dirty="0">
                <a:effectLst/>
                <a:latin typeface="Calibri" panose="020F0502020204030204" pitchFamily="34" charset="0"/>
                <a:ea typeface="DengXian" panose="02010600030101010101" pitchFamily="2" charset="-122"/>
                <a:cs typeface="Times New Roman" panose="02020603050405020304" pitchFamily="18" charset="0"/>
              </a:rPr>
              <a:t> </a:t>
            </a:r>
            <a:r>
              <a:rPr lang="en-US" sz="1800" dirty="0" err="1">
                <a:effectLst/>
                <a:latin typeface="Calibri" panose="020F0502020204030204" pitchFamily="34" charset="0"/>
                <a:ea typeface="DengXian" panose="02010600030101010101" pitchFamily="2" charset="-122"/>
                <a:cs typeface="Times New Roman" panose="02020603050405020304" pitchFamily="18" charset="0"/>
              </a:rPr>
              <a:t>Iyer</a:t>
            </a:r>
            <a:endParaRPr lang="en-US" sz="1800" dirty="0">
              <a:effectLst/>
              <a:latin typeface="Calibri" panose="020F0502020204030204" pitchFamily="34" charset="0"/>
              <a:ea typeface="DengXian" panose="02010600030101010101" pitchFamily="2" charset="-122"/>
              <a:cs typeface="Times New Roman" panose="02020603050405020304" pitchFamily="18" charset="0"/>
            </a:endParaRPr>
          </a:p>
          <a:p>
            <a:endParaRPr lang="en-US" dirty="0"/>
          </a:p>
        </p:txBody>
      </p:sp>
      <p:pic>
        <p:nvPicPr>
          <p:cNvPr id="1028" name="Picture 4" descr="Purdue Quantum Science and Engineering Institute (PQSEI) | LinkedIn">
            <a:extLst>
              <a:ext uri="{FF2B5EF4-FFF2-40B4-BE49-F238E27FC236}">
                <a16:creationId xmlns:a16="http://schemas.microsoft.com/office/drawing/2014/main" id="{3E7B5780-F3B5-8C58-9533-BDD8FB531D6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5800975"/>
            <a:ext cx="1879156" cy="1057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9487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725BE-4FD2-C542-9884-D9F2CF5929F7}"/>
              </a:ext>
            </a:extLst>
          </p:cNvPr>
          <p:cNvSpPr>
            <a:spLocks noGrp="1"/>
          </p:cNvSpPr>
          <p:nvPr>
            <p:ph type="title"/>
          </p:nvPr>
        </p:nvSpPr>
        <p:spPr/>
        <p:txBody>
          <a:bodyPr>
            <a:normAutofit/>
          </a:bodyPr>
          <a:lstStyle/>
          <a:p>
            <a:pPr marL="0" marR="0">
              <a:lnSpc>
                <a:spcPct val="107000"/>
              </a:lnSpc>
              <a:spcBef>
                <a:spcPts val="0"/>
              </a:spcBef>
              <a:spcAft>
                <a:spcPts val="800"/>
              </a:spcAft>
            </a:pPr>
            <a:r>
              <a:rPr lang="en-US" sz="3600" b="1" dirty="0">
                <a:effectLst/>
                <a:latin typeface="Calibri" panose="020F0502020204030204" pitchFamily="34" charset="0"/>
                <a:ea typeface="DengXian" panose="02010600030101010101" pitchFamily="2" charset="-122"/>
                <a:cs typeface="Times New Roman" panose="02020603050405020304" pitchFamily="18" charset="0"/>
              </a:rPr>
              <a:t>Professor Erica Carlson</a:t>
            </a:r>
          </a:p>
        </p:txBody>
      </p:sp>
      <p:sp>
        <p:nvSpPr>
          <p:cNvPr id="3" name="Content Placeholder 2">
            <a:extLst>
              <a:ext uri="{FF2B5EF4-FFF2-40B4-BE49-F238E27FC236}">
                <a16:creationId xmlns:a16="http://schemas.microsoft.com/office/drawing/2014/main" id="{A2F53444-2CF0-18C4-E005-3232F9E49828}"/>
              </a:ext>
            </a:extLst>
          </p:cNvPr>
          <p:cNvSpPr>
            <a:spLocks noGrp="1"/>
          </p:cNvSpPr>
          <p:nvPr>
            <p:ph idx="1"/>
          </p:nvPr>
        </p:nvSpPr>
        <p:spPr/>
        <p:txBody>
          <a:bodyPr/>
          <a:lstStyle/>
          <a:p>
            <a:pPr marL="0" marR="0" indent="0">
              <a:lnSpc>
                <a:spcPct val="107000"/>
              </a:lnSpc>
              <a:spcBef>
                <a:spcPts val="0"/>
              </a:spcBef>
              <a:spcAft>
                <a:spcPts val="800"/>
              </a:spcAft>
              <a:buNone/>
            </a:pPr>
            <a:r>
              <a:rPr lang="en-US" sz="1800" b="1" dirty="0">
                <a:effectLst/>
                <a:latin typeface="Calibri" panose="020F0502020204030204" pitchFamily="34" charset="0"/>
                <a:ea typeface="DengXian" panose="02010600030101010101" pitchFamily="2" charset="-122"/>
                <a:cs typeface="Times New Roman" panose="02020603050405020304" pitchFamily="18" charset="0"/>
              </a:rPr>
              <a:t>Deep Learning Complexity in Neuromorphic Quantum Materials  </a:t>
            </a:r>
          </a:p>
          <a:p>
            <a:pPr marL="0" indent="0">
              <a:buNone/>
            </a:pPr>
            <a:r>
              <a:rPr lang="en-US" sz="1800" dirty="0">
                <a:effectLst/>
                <a:latin typeface="Calibri" panose="020F0502020204030204" pitchFamily="34" charset="0"/>
                <a:ea typeface="DengXian" panose="02010600030101010101" pitchFamily="2" charset="-122"/>
                <a:cs typeface="Times New Roman" panose="02020603050405020304" pitchFamily="18" charset="0"/>
              </a:rPr>
              <a:t>Spatially resolved surface probes have recently revealed rich electronic textures at the nanoscale and mesoscale in many quantum materials.  Rather than transitioning from insulator to metal all at once, VO</a:t>
            </a:r>
            <a:r>
              <a:rPr lang="en-US" sz="1800" baseline="-25000" dirty="0">
                <a:effectLst/>
                <a:latin typeface="Calibri" panose="020F0502020204030204" pitchFamily="34" charset="0"/>
                <a:ea typeface="DengXian" panose="02010600030101010101" pitchFamily="2" charset="-122"/>
                <a:cs typeface="Times New Roman" panose="02020603050405020304" pitchFamily="18" charset="0"/>
              </a:rPr>
              <a:t>2</a:t>
            </a:r>
            <a:r>
              <a:rPr lang="en-US" sz="1800" dirty="0">
                <a:effectLst/>
                <a:latin typeface="Calibri" panose="020F0502020204030204" pitchFamily="34" charset="0"/>
                <a:ea typeface="DengXian" panose="02010600030101010101" pitchFamily="2" charset="-122"/>
                <a:cs typeface="Times New Roman" panose="02020603050405020304" pitchFamily="18" charset="0"/>
              </a:rPr>
              <a:t> forms an intricate network of metallic puddles that extend like filigree over a wide range of temperatures. We developed a convolutional neural network to harvest information from both optical microscope and scanning near field optical images of the metallic filigree. The neural network was able to identify the factors that cause electrons to clump during the transition, such as interactions with defects in the material and the strength of the electron-electron interactions. This reveals that the intricate patterns share universal features with domain structures in magnets, stripe orientation fractals in superconductors, and antiferromagnetic domains in rare earth nickelates, pointing to a universal origin of electron clumping in quantum materials. This identification opens the door to using hysteresis effects to sculpt the filigree, in order to improve the function of VO</a:t>
            </a:r>
            <a:r>
              <a:rPr lang="en-US" sz="1800" baseline="-25000" dirty="0">
                <a:effectLst/>
                <a:latin typeface="Calibri" panose="020F0502020204030204" pitchFamily="34" charset="0"/>
                <a:ea typeface="DengXian" panose="02010600030101010101" pitchFamily="2" charset="-122"/>
                <a:cs typeface="Times New Roman" panose="02020603050405020304" pitchFamily="18" charset="0"/>
              </a:rPr>
              <a:t>2</a:t>
            </a:r>
            <a:r>
              <a:rPr lang="en-US" sz="1800" dirty="0">
                <a:effectLst/>
                <a:latin typeface="Calibri" panose="020F0502020204030204" pitchFamily="34" charset="0"/>
                <a:ea typeface="DengXian" panose="02010600030101010101" pitchFamily="2" charset="-122"/>
                <a:cs typeface="Times New Roman" panose="02020603050405020304" pitchFamily="18" charset="0"/>
              </a:rPr>
              <a:t> in novel electronic applications such as neuromorphic devices.</a:t>
            </a:r>
          </a:p>
          <a:p>
            <a:endParaRPr lang="en-US" dirty="0"/>
          </a:p>
        </p:txBody>
      </p:sp>
      <p:pic>
        <p:nvPicPr>
          <p:cNvPr id="4" name="Picture 3">
            <a:extLst>
              <a:ext uri="{FF2B5EF4-FFF2-40B4-BE49-F238E27FC236}">
                <a16:creationId xmlns:a16="http://schemas.microsoft.com/office/drawing/2014/main" id="{D48779A3-EC06-110D-E45B-2903B9C7BDAF}"/>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5545" r="17628"/>
          <a:stretch/>
        </p:blipFill>
        <p:spPr bwMode="auto">
          <a:xfrm>
            <a:off x="10529570" y="433546"/>
            <a:ext cx="1191260" cy="1188720"/>
          </a:xfrm>
          <a:prstGeom prst="rect">
            <a:avLst/>
          </a:prstGeom>
          <a:ln>
            <a:noFill/>
          </a:ln>
          <a:extLst>
            <a:ext uri="{53640926-AAD7-44D8-BBD7-CCE9431645EC}">
              <a14:shadowObscured xmlns:a14="http://schemas.microsoft.com/office/drawing/2010/main"/>
            </a:ext>
          </a:extLst>
        </p:spPr>
      </p:pic>
      <p:pic>
        <p:nvPicPr>
          <p:cNvPr id="5" name="Picture 4" descr="A black background with white text&#10;&#10;Description automatically generated">
            <a:extLst>
              <a:ext uri="{FF2B5EF4-FFF2-40B4-BE49-F238E27FC236}">
                <a16:creationId xmlns:a16="http://schemas.microsoft.com/office/drawing/2014/main" id="{9E5420B4-2A2B-C1A8-4EB9-857057E06DF3}"/>
              </a:ext>
            </a:extLst>
          </p:cNvPr>
          <p:cNvPicPr>
            <a:picLocks noChangeAspect="1"/>
          </p:cNvPicPr>
          <p:nvPr/>
        </p:nvPicPr>
        <p:blipFill>
          <a:blip r:embed="rId3"/>
          <a:stretch>
            <a:fillRect/>
          </a:stretch>
        </p:blipFill>
        <p:spPr>
          <a:xfrm>
            <a:off x="9068978" y="5743497"/>
            <a:ext cx="3322078" cy="1057025"/>
          </a:xfrm>
          <a:prstGeom prst="rect">
            <a:avLst/>
          </a:prstGeom>
        </p:spPr>
      </p:pic>
      <p:pic>
        <p:nvPicPr>
          <p:cNvPr id="6" name="Picture 5" descr="A black background with red and blue text&#10;&#10;Description automatically generated">
            <a:extLst>
              <a:ext uri="{FF2B5EF4-FFF2-40B4-BE49-F238E27FC236}">
                <a16:creationId xmlns:a16="http://schemas.microsoft.com/office/drawing/2014/main" id="{7C8CA0D3-D1AC-B941-94F2-19E26EF8558E}"/>
              </a:ext>
            </a:extLst>
          </p:cNvPr>
          <p:cNvPicPr>
            <a:picLocks noChangeAspect="1"/>
          </p:cNvPicPr>
          <p:nvPr/>
        </p:nvPicPr>
        <p:blipFill>
          <a:blip r:embed="rId4"/>
          <a:stretch>
            <a:fillRect/>
          </a:stretch>
        </p:blipFill>
        <p:spPr>
          <a:xfrm>
            <a:off x="4665003" y="5761084"/>
            <a:ext cx="2861991" cy="1021849"/>
          </a:xfrm>
          <a:prstGeom prst="rect">
            <a:avLst/>
          </a:prstGeom>
        </p:spPr>
      </p:pic>
      <p:pic>
        <p:nvPicPr>
          <p:cNvPr id="7" name="Picture 4" descr="Purdue Quantum Science and Engineering Institute (PQSEI) | LinkedIn">
            <a:extLst>
              <a:ext uri="{FF2B5EF4-FFF2-40B4-BE49-F238E27FC236}">
                <a16:creationId xmlns:a16="http://schemas.microsoft.com/office/drawing/2014/main" id="{1AD4F536-3157-94E6-BE07-E7D9A139DBB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800975"/>
            <a:ext cx="1879156" cy="1057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397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4814D-73A3-EC0F-CB36-34B5369DAF3A}"/>
              </a:ext>
            </a:extLst>
          </p:cNvPr>
          <p:cNvSpPr>
            <a:spLocks noGrp="1"/>
          </p:cNvSpPr>
          <p:nvPr>
            <p:ph type="title"/>
          </p:nvPr>
        </p:nvSpPr>
        <p:spPr/>
        <p:txBody>
          <a:bodyPr/>
          <a:lstStyle/>
          <a:p>
            <a:r>
              <a:rPr lang="en-US" b="1" dirty="0">
                <a:latin typeface="+mn-lt"/>
              </a:rPr>
              <a:t>Dr. Frank (Po-Chen) Lin</a:t>
            </a:r>
          </a:p>
        </p:txBody>
      </p:sp>
      <p:sp>
        <p:nvSpPr>
          <p:cNvPr id="3" name="Content Placeholder 2">
            <a:extLst>
              <a:ext uri="{FF2B5EF4-FFF2-40B4-BE49-F238E27FC236}">
                <a16:creationId xmlns:a16="http://schemas.microsoft.com/office/drawing/2014/main" id="{CE99D391-9DC5-510A-69EF-272E42883DCD}"/>
              </a:ext>
            </a:extLst>
          </p:cNvPr>
          <p:cNvSpPr>
            <a:spLocks noGrp="1"/>
          </p:cNvSpPr>
          <p:nvPr>
            <p:ph idx="1"/>
          </p:nvPr>
        </p:nvSpPr>
        <p:spPr/>
        <p:txBody>
          <a:bodyPr/>
          <a:lstStyle/>
          <a:p>
            <a:pPr marL="0" indent="0">
              <a:buNone/>
            </a:pPr>
            <a:r>
              <a:rPr lang="en-US" sz="1800" b="1" dirty="0">
                <a:effectLst/>
                <a:latin typeface="Calibri" panose="020F0502020204030204" pitchFamily="34" charset="0"/>
                <a:ea typeface="DengXian" panose="02010600030101010101" pitchFamily="2" charset="-122"/>
                <a:cs typeface="Times New Roman" panose="02020603050405020304" pitchFamily="18" charset="0"/>
              </a:rPr>
              <a:t>Advancing Towards Quantum Federated Learning</a:t>
            </a:r>
          </a:p>
          <a:p>
            <a:pPr marL="0" indent="0">
              <a:buNone/>
            </a:pPr>
            <a:r>
              <a:rPr lang="en-US" sz="1800" dirty="0">
                <a:effectLst/>
                <a:latin typeface="Calibri" panose="020F0502020204030204" pitchFamily="34" charset="0"/>
                <a:ea typeface="DengXian" panose="02010600030101010101" pitchFamily="2" charset="-122"/>
                <a:cs typeface="Times New Roman" panose="02020603050405020304" pitchFamily="18" charset="0"/>
              </a:rPr>
              <a:t>In the face of machine learning's rapid adoption in diverse sectors like healthcare, transportation, and robotics, there's a growing call for techniques that enhance efficiency, scalability, and privacy. This talk demonstrates how federated learning meets these demands and explores quantum computing's potential to revolutionize privacy, security, and efficiency in machine learning processes.</a:t>
            </a:r>
          </a:p>
          <a:p>
            <a:pPr marL="0" indent="0">
              <a:buNone/>
            </a:pPr>
            <a:endParaRPr lang="en-US" dirty="0"/>
          </a:p>
        </p:txBody>
      </p:sp>
      <p:pic>
        <p:nvPicPr>
          <p:cNvPr id="4" name="Picture 3">
            <a:extLst>
              <a:ext uri="{FF2B5EF4-FFF2-40B4-BE49-F238E27FC236}">
                <a16:creationId xmlns:a16="http://schemas.microsoft.com/office/drawing/2014/main" id="{BC38672E-534D-7696-3F18-9AE3C7C8C16F}"/>
              </a:ext>
            </a:extLst>
          </p:cNvPr>
          <p:cNvPicPr>
            <a:picLocks/>
          </p:cNvPicPr>
          <p:nvPr/>
        </p:nvPicPr>
        <p:blipFill rotWithShape="1">
          <a:blip r:embed="rId2" cstate="print">
            <a:extLst>
              <a:ext uri="{28A0092B-C50C-407E-A947-70E740481C1C}">
                <a14:useLocalDpi xmlns:a14="http://schemas.microsoft.com/office/drawing/2010/main" val="0"/>
              </a:ext>
            </a:extLst>
          </a:blip>
          <a:srcRect l="4642"/>
          <a:stretch/>
        </p:blipFill>
        <p:spPr bwMode="auto">
          <a:xfrm>
            <a:off x="10165080" y="501968"/>
            <a:ext cx="1188720" cy="1188720"/>
          </a:xfrm>
          <a:prstGeom prst="rect">
            <a:avLst/>
          </a:prstGeom>
          <a:ln>
            <a:noFill/>
          </a:ln>
          <a:extLst>
            <a:ext uri="{53640926-AAD7-44D8-BBD7-CCE9431645EC}">
              <a14:shadowObscured xmlns:a14="http://schemas.microsoft.com/office/drawing/2010/main"/>
            </a:ext>
          </a:extLst>
        </p:spPr>
      </p:pic>
      <p:pic>
        <p:nvPicPr>
          <p:cNvPr id="5" name="Picture 4" descr="A black background with white text&#10;&#10;Description automatically generated">
            <a:extLst>
              <a:ext uri="{FF2B5EF4-FFF2-40B4-BE49-F238E27FC236}">
                <a16:creationId xmlns:a16="http://schemas.microsoft.com/office/drawing/2014/main" id="{4F8CB466-9CB6-9C1B-F40D-1053B8ACE8D1}"/>
              </a:ext>
            </a:extLst>
          </p:cNvPr>
          <p:cNvPicPr>
            <a:picLocks noChangeAspect="1"/>
          </p:cNvPicPr>
          <p:nvPr/>
        </p:nvPicPr>
        <p:blipFill>
          <a:blip r:embed="rId3"/>
          <a:stretch>
            <a:fillRect/>
          </a:stretch>
        </p:blipFill>
        <p:spPr>
          <a:xfrm>
            <a:off x="9068978" y="5743497"/>
            <a:ext cx="3322078" cy="1057025"/>
          </a:xfrm>
          <a:prstGeom prst="rect">
            <a:avLst/>
          </a:prstGeom>
        </p:spPr>
      </p:pic>
      <p:pic>
        <p:nvPicPr>
          <p:cNvPr id="6" name="Picture 5" descr="A black background with red and blue text&#10;&#10;Description automatically generated">
            <a:extLst>
              <a:ext uri="{FF2B5EF4-FFF2-40B4-BE49-F238E27FC236}">
                <a16:creationId xmlns:a16="http://schemas.microsoft.com/office/drawing/2014/main" id="{D34CA65F-E82F-354F-5344-477D2652FB72}"/>
              </a:ext>
            </a:extLst>
          </p:cNvPr>
          <p:cNvPicPr>
            <a:picLocks noChangeAspect="1"/>
          </p:cNvPicPr>
          <p:nvPr/>
        </p:nvPicPr>
        <p:blipFill>
          <a:blip r:embed="rId4"/>
          <a:stretch>
            <a:fillRect/>
          </a:stretch>
        </p:blipFill>
        <p:spPr>
          <a:xfrm>
            <a:off x="4665003" y="5761084"/>
            <a:ext cx="2861991" cy="1021849"/>
          </a:xfrm>
          <a:prstGeom prst="rect">
            <a:avLst/>
          </a:prstGeom>
        </p:spPr>
      </p:pic>
      <p:pic>
        <p:nvPicPr>
          <p:cNvPr id="7" name="Picture 4" descr="Purdue Quantum Science and Engineering Institute (PQSEI) | LinkedIn">
            <a:extLst>
              <a:ext uri="{FF2B5EF4-FFF2-40B4-BE49-F238E27FC236}">
                <a16:creationId xmlns:a16="http://schemas.microsoft.com/office/drawing/2014/main" id="{ED61523C-6729-2F38-0995-3E96D29CA74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800975"/>
            <a:ext cx="1879156" cy="1057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5816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CC17A-61AC-8E4C-15AE-AA4A8D6E9FF5}"/>
              </a:ext>
            </a:extLst>
          </p:cNvPr>
          <p:cNvSpPr>
            <a:spLocks noGrp="1"/>
          </p:cNvSpPr>
          <p:nvPr>
            <p:ph type="title"/>
          </p:nvPr>
        </p:nvSpPr>
        <p:spPr/>
        <p:txBody>
          <a:bodyPr/>
          <a:lstStyle/>
          <a:p>
            <a:r>
              <a:rPr lang="en-US" b="1" dirty="0">
                <a:latin typeface="+mn-lt"/>
              </a:rPr>
              <a:t>Omer </a:t>
            </a:r>
            <a:r>
              <a:rPr lang="en-US" b="1" dirty="0" err="1">
                <a:latin typeface="+mn-lt"/>
              </a:rPr>
              <a:t>Yesilyurt</a:t>
            </a:r>
            <a:endParaRPr lang="en-US" b="1" dirty="0">
              <a:latin typeface="+mn-lt"/>
            </a:endParaRPr>
          </a:p>
        </p:txBody>
      </p:sp>
      <p:sp>
        <p:nvSpPr>
          <p:cNvPr id="3" name="Content Placeholder 2">
            <a:extLst>
              <a:ext uri="{FF2B5EF4-FFF2-40B4-BE49-F238E27FC236}">
                <a16:creationId xmlns:a16="http://schemas.microsoft.com/office/drawing/2014/main" id="{BF894E15-DF9B-229B-A9C1-77EBC8F51C13}"/>
              </a:ext>
            </a:extLst>
          </p:cNvPr>
          <p:cNvSpPr>
            <a:spLocks noGrp="1"/>
          </p:cNvSpPr>
          <p:nvPr>
            <p:ph idx="1"/>
          </p:nvPr>
        </p:nvSpPr>
        <p:spPr/>
        <p:txBody>
          <a:bodyPr/>
          <a:lstStyle/>
          <a:p>
            <a:pPr marL="0" indent="0">
              <a:buNone/>
            </a:pPr>
            <a:r>
              <a:rPr lang="en-US" sz="1800" b="1" dirty="0">
                <a:effectLst/>
                <a:latin typeface="Calibri" panose="020F0502020204030204" pitchFamily="34" charset="0"/>
                <a:ea typeface="DengXian" panose="02010600030101010101" pitchFamily="2" charset="-122"/>
                <a:cs typeface="Times New Roman" panose="02020603050405020304" pitchFamily="18" charset="0"/>
              </a:rPr>
              <a:t>Deep Learning-Based Superconducting Qubit Readout</a:t>
            </a:r>
            <a:endParaRPr lang="en-US" b="1" dirty="0"/>
          </a:p>
          <a:p>
            <a:pPr marL="0" indent="0">
              <a:buNone/>
            </a:pPr>
            <a:r>
              <a:rPr lang="en-US" sz="1800" dirty="0">
                <a:effectLst/>
                <a:latin typeface="Calibri" panose="020F0502020204030204" pitchFamily="34" charset="0"/>
                <a:ea typeface="DengXian" panose="02010600030101010101" pitchFamily="2" charset="-122"/>
                <a:cs typeface="Times New Roman" panose="02020603050405020304" pitchFamily="18" charset="0"/>
              </a:rPr>
              <a:t>Achieving quantum computational advantage necessitates high-fidelity control and accurate readout of qubit systems, a requirement traditional state discriminators often fail to meet due to limitations in readout accuracy and scalability. This study introduces a neural network-based method designed for the readout of single qubits. We demonstrate that employing fully connected feedforward neural networks significantly elevates qubit-state-assignment fidelity up to 96%. Further, we investigate the deployment of a transformer-based anomaly detection system to identify various error mechanisms, thereby enhancing readout accuracy further. Our results indicate that the incorporation of sophisticated machine learning techniques markedly improves qubit readout performance, suggesting a scalable pathway for advancing quantum computing technologies.</a:t>
            </a:r>
          </a:p>
          <a:p>
            <a:pPr marL="0" indent="0">
              <a:buNone/>
            </a:pPr>
            <a:endParaRPr lang="en-US" dirty="0"/>
          </a:p>
        </p:txBody>
      </p:sp>
      <p:pic>
        <p:nvPicPr>
          <p:cNvPr id="4" name="Picture 3">
            <a:extLst>
              <a:ext uri="{FF2B5EF4-FFF2-40B4-BE49-F238E27FC236}">
                <a16:creationId xmlns:a16="http://schemas.microsoft.com/office/drawing/2014/main" id="{F07B5D5E-3B00-EA98-D897-68B18DFAEE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65080" y="365125"/>
            <a:ext cx="1188720" cy="1188720"/>
          </a:xfrm>
          <a:prstGeom prst="rect">
            <a:avLst/>
          </a:prstGeom>
        </p:spPr>
      </p:pic>
      <p:pic>
        <p:nvPicPr>
          <p:cNvPr id="5" name="Picture 4" descr="A black background with white text&#10;&#10;Description automatically generated">
            <a:extLst>
              <a:ext uri="{FF2B5EF4-FFF2-40B4-BE49-F238E27FC236}">
                <a16:creationId xmlns:a16="http://schemas.microsoft.com/office/drawing/2014/main" id="{D806EF09-6DFE-7E84-D92A-A5A23192D6D8}"/>
              </a:ext>
            </a:extLst>
          </p:cNvPr>
          <p:cNvPicPr>
            <a:picLocks noChangeAspect="1"/>
          </p:cNvPicPr>
          <p:nvPr/>
        </p:nvPicPr>
        <p:blipFill>
          <a:blip r:embed="rId3"/>
          <a:stretch>
            <a:fillRect/>
          </a:stretch>
        </p:blipFill>
        <p:spPr>
          <a:xfrm>
            <a:off x="9068978" y="5743497"/>
            <a:ext cx="3322078" cy="1057025"/>
          </a:xfrm>
          <a:prstGeom prst="rect">
            <a:avLst/>
          </a:prstGeom>
        </p:spPr>
      </p:pic>
      <p:pic>
        <p:nvPicPr>
          <p:cNvPr id="6" name="Picture 5" descr="A black background with red and blue text&#10;&#10;Description automatically generated">
            <a:extLst>
              <a:ext uri="{FF2B5EF4-FFF2-40B4-BE49-F238E27FC236}">
                <a16:creationId xmlns:a16="http://schemas.microsoft.com/office/drawing/2014/main" id="{F1E3ECDD-AD2A-7423-B0C8-F5E9F8A55CC8}"/>
              </a:ext>
            </a:extLst>
          </p:cNvPr>
          <p:cNvPicPr>
            <a:picLocks noChangeAspect="1"/>
          </p:cNvPicPr>
          <p:nvPr/>
        </p:nvPicPr>
        <p:blipFill>
          <a:blip r:embed="rId4"/>
          <a:stretch>
            <a:fillRect/>
          </a:stretch>
        </p:blipFill>
        <p:spPr>
          <a:xfrm>
            <a:off x="4665003" y="5761084"/>
            <a:ext cx="2861991" cy="1021849"/>
          </a:xfrm>
          <a:prstGeom prst="rect">
            <a:avLst/>
          </a:prstGeom>
        </p:spPr>
      </p:pic>
      <p:pic>
        <p:nvPicPr>
          <p:cNvPr id="7" name="Picture 4" descr="Purdue Quantum Science and Engineering Institute (PQSEI) | LinkedIn">
            <a:extLst>
              <a:ext uri="{FF2B5EF4-FFF2-40B4-BE49-F238E27FC236}">
                <a16:creationId xmlns:a16="http://schemas.microsoft.com/office/drawing/2014/main" id="{0BE946BE-3018-DFB6-DB7C-2A440D557E4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800975"/>
            <a:ext cx="1879156" cy="1057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6460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68CC3-4CA1-38E1-6091-E30933A4E4E8}"/>
              </a:ext>
            </a:extLst>
          </p:cNvPr>
          <p:cNvSpPr>
            <a:spLocks noGrp="1"/>
          </p:cNvSpPr>
          <p:nvPr>
            <p:ph type="title"/>
          </p:nvPr>
        </p:nvSpPr>
        <p:spPr/>
        <p:txBody>
          <a:bodyPr>
            <a:normAutofit/>
          </a:bodyPr>
          <a:lstStyle/>
          <a:p>
            <a:r>
              <a:rPr lang="en-US" sz="3600" b="1" dirty="0">
                <a:effectLst/>
                <a:latin typeface="Calibri" panose="020F0502020204030204" pitchFamily="34" charset="0"/>
                <a:ea typeface="DengXian" panose="02010600030101010101" pitchFamily="2" charset="-122"/>
                <a:cs typeface="Times New Roman" panose="02020603050405020304" pitchFamily="18" charset="0"/>
              </a:rPr>
              <a:t>Michael </a:t>
            </a:r>
            <a:r>
              <a:rPr lang="en-US" sz="3600" b="1" dirty="0" err="1">
                <a:effectLst/>
                <a:latin typeface="Calibri" panose="020F0502020204030204" pitchFamily="34" charset="0"/>
                <a:ea typeface="DengXian" panose="02010600030101010101" pitchFamily="2" charset="-122"/>
                <a:cs typeface="Times New Roman" panose="02020603050405020304" pitchFamily="18" charset="0"/>
              </a:rPr>
              <a:t>Bezick</a:t>
            </a:r>
            <a:r>
              <a:rPr lang="en-US" sz="3600" b="1" dirty="0">
                <a:effectLst/>
                <a:latin typeface="Calibri" panose="020F0502020204030204" pitchFamily="34" charset="0"/>
                <a:ea typeface="DengXian" panose="02010600030101010101" pitchFamily="2" charset="-122"/>
                <a:cs typeface="Times New Roman" panose="02020603050405020304" pitchFamily="18" charset="0"/>
              </a:rPr>
              <a:t> and </a:t>
            </a:r>
            <a:r>
              <a:rPr lang="en-US" sz="3600" b="1" dirty="0" err="1">
                <a:effectLst/>
                <a:latin typeface="Calibri" panose="020F0502020204030204" pitchFamily="34" charset="0"/>
                <a:ea typeface="DengXian" panose="02010600030101010101" pitchFamily="2" charset="-122"/>
                <a:cs typeface="Times New Roman" panose="02020603050405020304" pitchFamily="18" charset="0"/>
              </a:rPr>
              <a:t>Vea</a:t>
            </a:r>
            <a:r>
              <a:rPr lang="en-US" sz="3600" b="1" dirty="0">
                <a:effectLst/>
                <a:latin typeface="Calibri" panose="020F0502020204030204" pitchFamily="34" charset="0"/>
                <a:ea typeface="DengXian" panose="02010600030101010101" pitchFamily="2" charset="-122"/>
                <a:cs typeface="Times New Roman" panose="02020603050405020304" pitchFamily="18" charset="0"/>
              </a:rPr>
              <a:t> </a:t>
            </a:r>
            <a:r>
              <a:rPr lang="en-US" sz="3600" b="1" dirty="0" err="1">
                <a:effectLst/>
                <a:latin typeface="Calibri" panose="020F0502020204030204" pitchFamily="34" charset="0"/>
                <a:ea typeface="DengXian" panose="02010600030101010101" pitchFamily="2" charset="-122"/>
                <a:cs typeface="Times New Roman" panose="02020603050405020304" pitchFamily="18" charset="0"/>
              </a:rPr>
              <a:t>Iyer</a:t>
            </a:r>
            <a:endParaRPr lang="en-US" sz="7200" b="1" dirty="0"/>
          </a:p>
        </p:txBody>
      </p:sp>
      <p:sp>
        <p:nvSpPr>
          <p:cNvPr id="3" name="Content Placeholder 2">
            <a:extLst>
              <a:ext uri="{FF2B5EF4-FFF2-40B4-BE49-F238E27FC236}">
                <a16:creationId xmlns:a16="http://schemas.microsoft.com/office/drawing/2014/main" id="{A5A262AF-9A16-299C-8CC1-515E6A5ED636}"/>
              </a:ext>
            </a:extLst>
          </p:cNvPr>
          <p:cNvSpPr>
            <a:spLocks noGrp="1"/>
          </p:cNvSpPr>
          <p:nvPr>
            <p:ph idx="1"/>
          </p:nvPr>
        </p:nvSpPr>
        <p:spPr/>
        <p:txBody>
          <a:bodyPr/>
          <a:lstStyle/>
          <a:p>
            <a:pPr marL="0" indent="0">
              <a:buNone/>
            </a:pPr>
            <a:r>
              <a:rPr lang="en-US" sz="1800" b="1" dirty="0">
                <a:effectLst/>
                <a:latin typeface="Calibri" panose="020F0502020204030204" pitchFamily="34" charset="0"/>
                <a:ea typeface="DengXian" panose="02010600030101010101" pitchFamily="2" charset="-122"/>
                <a:cs typeface="Times New Roman" panose="02020603050405020304" pitchFamily="18" charset="0"/>
              </a:rPr>
              <a:t>Applications of Variational Neural Annealing for Machine Learning-Assisted Topology Optimization</a:t>
            </a:r>
          </a:p>
          <a:p>
            <a:pPr marL="0" indent="0">
              <a:buNone/>
            </a:pPr>
            <a:r>
              <a:rPr lang="en-US" sz="1800" dirty="0">
                <a:effectLst/>
                <a:latin typeface="Calibri" panose="020F0502020204030204" pitchFamily="34" charset="0"/>
                <a:ea typeface="DengXian" panose="02010600030101010101" pitchFamily="2" charset="-122"/>
                <a:cs typeface="Times New Roman" panose="02020603050405020304" pitchFamily="18" charset="0"/>
              </a:rPr>
              <a:t>Current complex scientific challenges can be reduced to combinatorial or topology optimization problems. Subsequently, simulated annealing involves minimizing a Boltzmann distribution to attain the ground state of a target Hamiltonian. Our research investigates variational neural annealing: a collection of classical and quantum autoregressive methods to efficiently map topology optimization problems to target domain spaces. We map to Quadratic/Polynomial Unconstrained Binary Optimization (QUBO/PUBO) and analogous problem spaces. We evaluate these solutions using models with flexible parameterization, like recurrent neural networks (RNNs) and variational Monte Carlo (VMC). Preliminary results show these methods’ utility, and their ability to assess optimization problems.</a:t>
            </a:r>
          </a:p>
          <a:p>
            <a:pPr marL="0" indent="0">
              <a:buNone/>
            </a:pPr>
            <a:endParaRPr lang="en-US" dirty="0"/>
          </a:p>
        </p:txBody>
      </p:sp>
      <p:pic>
        <p:nvPicPr>
          <p:cNvPr id="4" name="Picture 3">
            <a:extLst>
              <a:ext uri="{FF2B5EF4-FFF2-40B4-BE49-F238E27FC236}">
                <a16:creationId xmlns:a16="http://schemas.microsoft.com/office/drawing/2014/main" id="{66DA9B64-2B48-1857-5653-B78CFFBE53A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65080" y="433546"/>
            <a:ext cx="1188720" cy="1188720"/>
          </a:xfrm>
          <a:prstGeom prst="rect">
            <a:avLst/>
          </a:prstGeom>
        </p:spPr>
      </p:pic>
      <p:pic>
        <p:nvPicPr>
          <p:cNvPr id="5" name="Picture 4">
            <a:extLst>
              <a:ext uri="{FF2B5EF4-FFF2-40B4-BE49-F238E27FC236}">
                <a16:creationId xmlns:a16="http://schemas.microsoft.com/office/drawing/2014/main" id="{24B1B88B-C855-2E1F-A4BD-8029AA8A57C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1295" r="22545"/>
          <a:stretch/>
        </p:blipFill>
        <p:spPr bwMode="auto">
          <a:xfrm>
            <a:off x="8772900" y="433546"/>
            <a:ext cx="1185545" cy="1188720"/>
          </a:xfrm>
          <a:prstGeom prst="rect">
            <a:avLst/>
          </a:prstGeom>
          <a:ln>
            <a:noFill/>
          </a:ln>
          <a:extLst>
            <a:ext uri="{53640926-AAD7-44D8-BBD7-CCE9431645EC}">
              <a14:shadowObscured xmlns:a14="http://schemas.microsoft.com/office/drawing/2010/main"/>
            </a:ext>
          </a:extLst>
        </p:spPr>
      </p:pic>
      <p:pic>
        <p:nvPicPr>
          <p:cNvPr id="6" name="Picture 5" descr="A black background with white text&#10;&#10;Description automatically generated">
            <a:extLst>
              <a:ext uri="{FF2B5EF4-FFF2-40B4-BE49-F238E27FC236}">
                <a16:creationId xmlns:a16="http://schemas.microsoft.com/office/drawing/2014/main" id="{84CD4B5D-7B13-9956-1531-C8F3A8BC7DBD}"/>
              </a:ext>
            </a:extLst>
          </p:cNvPr>
          <p:cNvPicPr>
            <a:picLocks noChangeAspect="1"/>
          </p:cNvPicPr>
          <p:nvPr/>
        </p:nvPicPr>
        <p:blipFill>
          <a:blip r:embed="rId4"/>
          <a:stretch>
            <a:fillRect/>
          </a:stretch>
        </p:blipFill>
        <p:spPr>
          <a:xfrm>
            <a:off x="9068978" y="5743497"/>
            <a:ext cx="3322078" cy="1057025"/>
          </a:xfrm>
          <a:prstGeom prst="rect">
            <a:avLst/>
          </a:prstGeom>
        </p:spPr>
      </p:pic>
      <p:pic>
        <p:nvPicPr>
          <p:cNvPr id="7" name="Picture 6" descr="A black background with red and blue text&#10;&#10;Description automatically generated">
            <a:extLst>
              <a:ext uri="{FF2B5EF4-FFF2-40B4-BE49-F238E27FC236}">
                <a16:creationId xmlns:a16="http://schemas.microsoft.com/office/drawing/2014/main" id="{884A8C14-7FDB-4A1D-E327-E64CBCD147D4}"/>
              </a:ext>
            </a:extLst>
          </p:cNvPr>
          <p:cNvPicPr>
            <a:picLocks noChangeAspect="1"/>
          </p:cNvPicPr>
          <p:nvPr/>
        </p:nvPicPr>
        <p:blipFill>
          <a:blip r:embed="rId5"/>
          <a:stretch>
            <a:fillRect/>
          </a:stretch>
        </p:blipFill>
        <p:spPr>
          <a:xfrm>
            <a:off x="4665003" y="5761084"/>
            <a:ext cx="2861991" cy="1021849"/>
          </a:xfrm>
          <a:prstGeom prst="rect">
            <a:avLst/>
          </a:prstGeom>
        </p:spPr>
      </p:pic>
      <p:pic>
        <p:nvPicPr>
          <p:cNvPr id="8" name="Picture 4" descr="Purdue Quantum Science and Engineering Institute (PQSEI) | LinkedIn">
            <a:extLst>
              <a:ext uri="{FF2B5EF4-FFF2-40B4-BE49-F238E27FC236}">
                <a16:creationId xmlns:a16="http://schemas.microsoft.com/office/drawing/2014/main" id="{5B21832D-9DB5-E81A-73FC-C7DAC68FD52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5800975"/>
            <a:ext cx="1879156" cy="1057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9067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A7AFD-AC0C-1F7B-F337-D34CA373EE05}"/>
              </a:ext>
            </a:extLst>
          </p:cNvPr>
          <p:cNvSpPr>
            <a:spLocks noGrp="1"/>
          </p:cNvSpPr>
          <p:nvPr>
            <p:ph type="title"/>
          </p:nvPr>
        </p:nvSpPr>
        <p:spPr/>
        <p:txBody>
          <a:bodyPr/>
          <a:lstStyle/>
          <a:p>
            <a:r>
              <a:rPr lang="en-US" b="1" dirty="0">
                <a:latin typeface="+mn-lt"/>
              </a:rPr>
              <a:t>Blake Wilson</a:t>
            </a:r>
          </a:p>
        </p:txBody>
      </p:sp>
      <p:sp>
        <p:nvSpPr>
          <p:cNvPr id="3" name="Content Placeholder 2">
            <a:extLst>
              <a:ext uri="{FF2B5EF4-FFF2-40B4-BE49-F238E27FC236}">
                <a16:creationId xmlns:a16="http://schemas.microsoft.com/office/drawing/2014/main" id="{ACE58156-0551-A548-1CE2-156849AC14EF}"/>
              </a:ext>
            </a:extLst>
          </p:cNvPr>
          <p:cNvSpPr>
            <a:spLocks noGrp="1"/>
          </p:cNvSpPr>
          <p:nvPr>
            <p:ph idx="1"/>
          </p:nvPr>
        </p:nvSpPr>
        <p:spPr/>
        <p:txBody>
          <a:bodyPr/>
          <a:lstStyle/>
          <a:p>
            <a:pPr marL="0" indent="0">
              <a:buNone/>
            </a:pPr>
            <a:r>
              <a:rPr lang="en-US" sz="1800" b="1" dirty="0" err="1">
                <a:effectLst/>
                <a:latin typeface="Calibri" panose="020F0502020204030204" pitchFamily="34" charset="0"/>
                <a:ea typeface="DengXian" panose="02010600030101010101" pitchFamily="2" charset="-122"/>
                <a:cs typeface="Times New Roman" panose="02020603050405020304" pitchFamily="18" charset="0"/>
              </a:rPr>
              <a:t>PyTorch</a:t>
            </a:r>
            <a:r>
              <a:rPr lang="en-US" sz="1800" b="1" dirty="0">
                <a:effectLst/>
                <a:latin typeface="Calibri" panose="020F0502020204030204" pitchFamily="34" charset="0"/>
                <a:ea typeface="DengXian" panose="02010600030101010101" pitchFamily="2" charset="-122"/>
                <a:cs typeface="Times New Roman" panose="02020603050405020304" pitchFamily="18" charset="0"/>
              </a:rPr>
              <a:t> Friendly Markov Chain Monte Carlo</a:t>
            </a:r>
          </a:p>
          <a:p>
            <a:pPr marL="0" indent="0">
              <a:buNone/>
            </a:pPr>
            <a:r>
              <a:rPr lang="en-US" sz="1800" dirty="0">
                <a:effectLst/>
                <a:latin typeface="Calibri" panose="020F0502020204030204" pitchFamily="34" charset="0"/>
                <a:ea typeface="DengXian" panose="02010600030101010101" pitchFamily="2" charset="-122"/>
                <a:cs typeface="Times New Roman" panose="02020603050405020304" pitchFamily="18" charset="0"/>
              </a:rPr>
              <a:t>Integrating physics-based simulations into machine learning frameworks allows us to leverage ideas from statistical mechanics for enhancing the sampling capability of machine learning models. I will present on a new package developed by the </a:t>
            </a:r>
            <a:r>
              <a:rPr lang="en-US" sz="1800" dirty="0" err="1">
                <a:effectLst/>
                <a:latin typeface="Calibri" panose="020F0502020204030204" pitchFamily="34" charset="0"/>
                <a:ea typeface="DengXian" panose="02010600030101010101" pitchFamily="2" charset="-122"/>
                <a:cs typeface="Times New Roman" panose="02020603050405020304" pitchFamily="18" charset="0"/>
              </a:rPr>
              <a:t>NanoML</a:t>
            </a:r>
            <a:r>
              <a:rPr lang="en-US" sz="1800" dirty="0">
                <a:effectLst/>
                <a:latin typeface="Calibri" panose="020F0502020204030204" pitchFamily="34" charset="0"/>
                <a:ea typeface="DengXian" panose="02010600030101010101" pitchFamily="2" charset="-122"/>
                <a:cs typeface="Times New Roman" panose="02020603050405020304" pitchFamily="18" charset="0"/>
              </a:rPr>
              <a:t> team for MCMC integration into </a:t>
            </a:r>
            <a:r>
              <a:rPr lang="en-US" sz="1800" dirty="0" err="1">
                <a:effectLst/>
                <a:latin typeface="Calibri" panose="020F0502020204030204" pitchFamily="34" charset="0"/>
                <a:ea typeface="DengXian" panose="02010600030101010101" pitchFamily="2" charset="-122"/>
                <a:cs typeface="Times New Roman" panose="02020603050405020304" pitchFamily="18" charset="0"/>
              </a:rPr>
              <a:t>PyTorch</a:t>
            </a:r>
            <a:r>
              <a:rPr lang="en-US" sz="1800" dirty="0">
                <a:effectLst/>
                <a:latin typeface="Calibri" panose="020F0502020204030204" pitchFamily="34" charset="0"/>
                <a:ea typeface="DengXian" panose="02010600030101010101" pitchFamily="2" charset="-122"/>
                <a:cs typeface="Times New Roman" panose="02020603050405020304" pitchFamily="18" charset="0"/>
              </a:rPr>
              <a:t> called </a:t>
            </a:r>
            <a:r>
              <a:rPr lang="en-US" sz="1800" dirty="0" err="1">
                <a:effectLst/>
                <a:latin typeface="Calibri" panose="020F0502020204030204" pitchFamily="34" charset="0"/>
                <a:ea typeface="DengXian" panose="02010600030101010101" pitchFamily="2" charset="-122"/>
                <a:cs typeface="Times New Roman" panose="02020603050405020304" pitchFamily="18" charset="0"/>
              </a:rPr>
              <a:t>nanomcmc</a:t>
            </a:r>
            <a:r>
              <a:rPr lang="en-US" sz="1800" dirty="0">
                <a:effectLst/>
                <a:latin typeface="Calibri" panose="020F0502020204030204" pitchFamily="34" charset="0"/>
                <a:ea typeface="DengXian" panose="02010600030101010101" pitchFamily="2" charset="-122"/>
                <a:cs typeface="Times New Roman" panose="02020603050405020304" pitchFamily="18" charset="0"/>
              </a:rPr>
              <a:t>.</a:t>
            </a:r>
          </a:p>
          <a:p>
            <a:pPr marL="0" indent="0">
              <a:buNone/>
            </a:pPr>
            <a:endParaRPr lang="en-US" dirty="0"/>
          </a:p>
        </p:txBody>
      </p:sp>
      <p:pic>
        <p:nvPicPr>
          <p:cNvPr id="4" name="Picture 3">
            <a:extLst>
              <a:ext uri="{FF2B5EF4-FFF2-40B4-BE49-F238E27FC236}">
                <a16:creationId xmlns:a16="http://schemas.microsoft.com/office/drawing/2014/main" id="{D6FC883D-1DE0-FD07-2EB4-AA3670A1302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1111" r="39739" b="43056"/>
          <a:stretch/>
        </p:blipFill>
        <p:spPr bwMode="auto">
          <a:xfrm>
            <a:off x="9921240" y="433546"/>
            <a:ext cx="1188720" cy="1188720"/>
          </a:xfrm>
          <a:prstGeom prst="rect">
            <a:avLst/>
          </a:prstGeom>
          <a:ln>
            <a:noFill/>
          </a:ln>
          <a:extLst>
            <a:ext uri="{53640926-AAD7-44D8-BBD7-CCE9431645EC}">
              <a14:shadowObscured xmlns:a14="http://schemas.microsoft.com/office/drawing/2010/main"/>
            </a:ext>
          </a:extLst>
        </p:spPr>
      </p:pic>
      <p:pic>
        <p:nvPicPr>
          <p:cNvPr id="5" name="Picture 4" descr="A black background with white text&#10;&#10;Description automatically generated">
            <a:extLst>
              <a:ext uri="{FF2B5EF4-FFF2-40B4-BE49-F238E27FC236}">
                <a16:creationId xmlns:a16="http://schemas.microsoft.com/office/drawing/2014/main" id="{F1122F95-EAFA-8FD8-7C38-D6DDB370D370}"/>
              </a:ext>
            </a:extLst>
          </p:cNvPr>
          <p:cNvPicPr>
            <a:picLocks noChangeAspect="1"/>
          </p:cNvPicPr>
          <p:nvPr/>
        </p:nvPicPr>
        <p:blipFill>
          <a:blip r:embed="rId3"/>
          <a:stretch>
            <a:fillRect/>
          </a:stretch>
        </p:blipFill>
        <p:spPr>
          <a:xfrm>
            <a:off x="9068978" y="5743497"/>
            <a:ext cx="3322078" cy="1057025"/>
          </a:xfrm>
          <a:prstGeom prst="rect">
            <a:avLst/>
          </a:prstGeom>
        </p:spPr>
      </p:pic>
      <p:pic>
        <p:nvPicPr>
          <p:cNvPr id="6" name="Picture 5" descr="A black background with red and blue text&#10;&#10;Description automatically generated">
            <a:extLst>
              <a:ext uri="{FF2B5EF4-FFF2-40B4-BE49-F238E27FC236}">
                <a16:creationId xmlns:a16="http://schemas.microsoft.com/office/drawing/2014/main" id="{09AFE4CD-BC1B-CA72-398F-2B0370E32208}"/>
              </a:ext>
            </a:extLst>
          </p:cNvPr>
          <p:cNvPicPr>
            <a:picLocks noChangeAspect="1"/>
          </p:cNvPicPr>
          <p:nvPr/>
        </p:nvPicPr>
        <p:blipFill>
          <a:blip r:embed="rId4"/>
          <a:stretch>
            <a:fillRect/>
          </a:stretch>
        </p:blipFill>
        <p:spPr>
          <a:xfrm>
            <a:off x="4665003" y="5761084"/>
            <a:ext cx="2861991" cy="1021849"/>
          </a:xfrm>
          <a:prstGeom prst="rect">
            <a:avLst/>
          </a:prstGeom>
        </p:spPr>
      </p:pic>
      <p:pic>
        <p:nvPicPr>
          <p:cNvPr id="7" name="Picture 4" descr="Purdue Quantum Science and Engineering Institute (PQSEI) | LinkedIn">
            <a:extLst>
              <a:ext uri="{FF2B5EF4-FFF2-40B4-BE49-F238E27FC236}">
                <a16:creationId xmlns:a16="http://schemas.microsoft.com/office/drawing/2014/main" id="{B70F3F08-E505-BA01-88E3-3BE5FEBA517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800975"/>
            <a:ext cx="1879156" cy="1057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09769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648</Words>
  <Application>Microsoft Macintosh PowerPoint</Application>
  <PresentationFormat>Widescreen</PresentationFormat>
  <Paragraphs>24</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Arial</vt:lpstr>
      <vt:lpstr>Calibri</vt:lpstr>
      <vt:lpstr>Calibri Light</vt:lpstr>
      <vt:lpstr>Office Theme</vt:lpstr>
      <vt:lpstr>Lightning Talks: Special Topics in Quantum and Machine Learning</vt:lpstr>
      <vt:lpstr>Professor Erica Carlson</vt:lpstr>
      <vt:lpstr>Dr. Frank (Po-Chen) Lin</vt:lpstr>
      <vt:lpstr>Omer Yesilyurt</vt:lpstr>
      <vt:lpstr>Michael Bezick and Vea Iyer</vt:lpstr>
      <vt:lpstr>Blake Wilson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Lightening Talks: Special Topics in Quantum and Machine Learning</dc:title>
  <dc:creator>Yang, Morris Menghuan</dc:creator>
  <cp:lastModifiedBy>Alexandra Boltasseva</cp:lastModifiedBy>
  <cp:revision>4</cp:revision>
  <dcterms:created xsi:type="dcterms:W3CDTF">2024-02-02T20:23:59Z</dcterms:created>
  <dcterms:modified xsi:type="dcterms:W3CDTF">2024-02-04T22:59:06Z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044bd30-2ed7-4c9d-9d12-46200872a97b_Enabled">
    <vt:lpwstr>true</vt:lpwstr>
  </property>
  <property fmtid="{D5CDD505-2E9C-101B-9397-08002B2CF9AE}" pid="3" name="MSIP_Label_4044bd30-2ed7-4c9d-9d12-46200872a97b_SetDate">
    <vt:lpwstr>2024-02-02T20:47:17Z</vt:lpwstr>
  </property>
  <property fmtid="{D5CDD505-2E9C-101B-9397-08002B2CF9AE}" pid="4" name="MSIP_Label_4044bd30-2ed7-4c9d-9d12-46200872a97b_Method">
    <vt:lpwstr>Standard</vt:lpwstr>
  </property>
  <property fmtid="{D5CDD505-2E9C-101B-9397-08002B2CF9AE}" pid="5" name="MSIP_Label_4044bd30-2ed7-4c9d-9d12-46200872a97b_Name">
    <vt:lpwstr>defa4170-0d19-0005-0004-bc88714345d2</vt:lpwstr>
  </property>
  <property fmtid="{D5CDD505-2E9C-101B-9397-08002B2CF9AE}" pid="6" name="MSIP_Label_4044bd30-2ed7-4c9d-9d12-46200872a97b_SiteId">
    <vt:lpwstr>4130bd39-7c53-419c-b1e5-8758d6d63f21</vt:lpwstr>
  </property>
  <property fmtid="{D5CDD505-2E9C-101B-9397-08002B2CF9AE}" pid="7" name="MSIP_Label_4044bd30-2ed7-4c9d-9d12-46200872a97b_ActionId">
    <vt:lpwstr>f4bd4645-b454-4dd0-a81a-3c4b074c3d2d</vt:lpwstr>
  </property>
  <property fmtid="{D5CDD505-2E9C-101B-9397-08002B2CF9AE}" pid="8" name="MSIP_Label_4044bd30-2ed7-4c9d-9d12-46200872a97b_ContentBits">
    <vt:lpwstr>0</vt:lpwstr>
  </property>
</Properties>
</file>