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38"/>
  </p:notesMasterIdLst>
  <p:sldIdLst>
    <p:sldId id="286" r:id="rId5"/>
    <p:sldId id="295" r:id="rId6"/>
    <p:sldId id="309" r:id="rId7"/>
    <p:sldId id="313" r:id="rId8"/>
    <p:sldId id="288" r:id="rId9"/>
    <p:sldId id="285" r:id="rId10"/>
    <p:sldId id="296" r:id="rId11"/>
    <p:sldId id="314" r:id="rId12"/>
    <p:sldId id="315" r:id="rId13"/>
    <p:sldId id="292" r:id="rId14"/>
    <p:sldId id="317" r:id="rId15"/>
    <p:sldId id="289" r:id="rId16"/>
    <p:sldId id="316" r:id="rId17"/>
    <p:sldId id="290" r:id="rId18"/>
    <p:sldId id="318" r:id="rId19"/>
    <p:sldId id="319" r:id="rId20"/>
    <p:sldId id="297" r:id="rId21"/>
    <p:sldId id="305" r:id="rId22"/>
    <p:sldId id="320" r:id="rId23"/>
    <p:sldId id="307" r:id="rId24"/>
    <p:sldId id="321" r:id="rId25"/>
    <p:sldId id="311" r:id="rId26"/>
    <p:sldId id="312" r:id="rId27"/>
    <p:sldId id="322" r:id="rId28"/>
    <p:sldId id="323" r:id="rId29"/>
    <p:sldId id="324" r:id="rId30"/>
    <p:sldId id="325" r:id="rId31"/>
    <p:sldId id="298" r:id="rId32"/>
    <p:sldId id="299" r:id="rId33"/>
    <p:sldId id="301" r:id="rId34"/>
    <p:sldId id="302" r:id="rId35"/>
    <p:sldId id="303" r:id="rId36"/>
    <p:sldId id="30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BC2AD"/>
    <a:srgbClr val="EBE3DF"/>
    <a:srgbClr val="E7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632A5-253B-4077-A662-A87863444100}" v="1559" dt="2023-02-10T02:20:31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6667" autoAdjust="0"/>
  </p:normalViewPr>
  <p:slideViewPr>
    <p:cSldViewPr snapToGrid="0">
      <p:cViewPr varScale="1">
        <p:scale>
          <a:sx n="58" d="100"/>
          <a:sy n="58" d="100"/>
        </p:scale>
        <p:origin x="9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be talking about hardware or algorithms to solve binary problems, or even benchmarking circuit fault diagnosis problems.</a:t>
            </a:r>
          </a:p>
          <a:p>
            <a:r>
              <a:rPr lang="en-US" dirty="0"/>
              <a:t>Rather we will only discuss how to create (in some sense optimal) </a:t>
            </a:r>
            <a:r>
              <a:rPr lang="en-US" dirty="0" err="1"/>
              <a:t>Ising</a:t>
            </a:r>
            <a:r>
              <a:rPr lang="en-US" dirty="0"/>
              <a:t> models that capture solving this problem, and by extension other similar problems.</a:t>
            </a:r>
          </a:p>
          <a:p>
            <a:r>
              <a:rPr lang="en-US" dirty="0"/>
              <a:t>There is literature benchmarking a variety of binary solvers (including quantum annealers) on circuit fault diagnosis problems.</a:t>
            </a:r>
          </a:p>
          <a:p>
            <a:r>
              <a:rPr lang="en-US" dirty="0"/>
              <a:t>Naturally, there is a huge literature on methods of for solving diagnosis problems in general.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Really, an architecture is just a selection of bounds in our Hamilton coefficients.</a:t>
            </a:r>
          </a:p>
          <a:p>
            <a:r>
              <a:rPr lang="en-US" dirty="0"/>
              <a:t>We require the zero Hamiltonian be in any architecture for technical reasons.</a:t>
            </a:r>
          </a:p>
          <a:p>
            <a:r>
              <a:rPr lang="en-US" dirty="0" err="1"/>
              <a:t>Ising</a:t>
            </a:r>
            <a:r>
              <a:rPr lang="en-US" dirty="0"/>
              <a:t> models, with a given interaction graph, can be specified by setting coefficient not supported by the model to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0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Expanding out the formula for a generic Hamiltonian shows that finding a gap-optimal Hamiltonian is a linear program.</a:t>
            </a:r>
          </a:p>
          <a:p>
            <a:r>
              <a:rPr lang="en-US" dirty="0"/>
              <a:t>The notation here can be a bit daunting. Recall:</a:t>
            </a:r>
          </a:p>
          <a:p>
            <a:r>
              <a:rPr lang="en-US" dirty="0"/>
              <a:t>The </a:t>
            </a:r>
            <a:r>
              <a:rPr lang="en-US" dirty="0" err="1"/>
              <a:t>s^I</a:t>
            </a:r>
            <a:r>
              <a:rPr lang="en-US" dirty="0"/>
              <a:t> terms means the function that multiplies the spin values at the indices contained the set I.</a:t>
            </a:r>
          </a:p>
          <a:p>
            <a:r>
              <a:rPr lang="en-US" dirty="0"/>
              <a:t>The C_I are the coefficients of the Hamiltonian, which are the variables of the linear program.</a:t>
            </a:r>
          </a:p>
          <a:p>
            <a:r>
              <a:rPr lang="en-US" dirty="0"/>
              <a:t>And finally, gamma is the spectral gap that separates feasible from infeasible behaviors.</a:t>
            </a:r>
          </a:p>
          <a:p>
            <a:r>
              <a:rPr lang="en-US" dirty="0"/>
              <a:t>In full generality there exponentially many variables, but for </a:t>
            </a:r>
            <a:r>
              <a:rPr lang="en-US" dirty="0" err="1"/>
              <a:t>Ising</a:t>
            </a:r>
            <a:r>
              <a:rPr lang="en-US" dirty="0"/>
              <a:t> models, and in particularly ones with sparse interaction graphs, there are not so many coefficients and so this is simple.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all this together, we can compile circuit fault diagnosis behaviors of individual components into gap-optimal </a:t>
            </a:r>
            <a:r>
              <a:rPr lang="en-US" dirty="0" err="1"/>
              <a:t>Ising</a:t>
            </a:r>
            <a:r>
              <a:rPr lang="en-US" dirty="0"/>
              <a:t> models over any architecture.</a:t>
            </a:r>
          </a:p>
          <a:p>
            <a:r>
              <a:rPr lang="en-US" dirty="0"/>
              <a:t>Generally, there are no such Hamiltonians, and one will need to add ancillary bits (and this leads to additional challenges).</a:t>
            </a:r>
          </a:p>
          <a:p>
            <a:r>
              <a:rPr lang="en-US" dirty="0"/>
              <a:t>Here we see some sparse interaction graphs that support gap-optimal </a:t>
            </a:r>
            <a:r>
              <a:rPr lang="en-US" dirty="0" err="1"/>
              <a:t>Ising</a:t>
            </a:r>
            <a:r>
              <a:rPr lang="en-US" dirty="0"/>
              <a:t> Hamiltonians (where a priori we allow for a complete interaction graph).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7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state for the problem: we have a dictionary of input/output test vectors to check whether a design conforms to the desired behaviors.</a:t>
            </a:r>
          </a:p>
          <a:p>
            <a:r>
              <a:rPr lang="en-US" dirty="0"/>
              <a:t>If it does not (as in the case shown here), there are at least one components of the circuit that are unhealthy.</a:t>
            </a:r>
          </a:p>
          <a:p>
            <a:r>
              <a:rPr lang="en-US" dirty="0"/>
              <a:t>Imagining that component errors happen independently with low frequency, the most likely diagnoses are those where a minimum number of components in a fault mode.</a:t>
            </a:r>
          </a:p>
          <a:p>
            <a:r>
              <a:rPr lang="en-US" dirty="0"/>
              <a:t>For small examples, such as the one here, we can solve these by hand with a bit of reasoning (figure out where the faulty components must lie based on which outputs are wrong). If we were in the weak fault model, we would are done: we found a faulty component that explains the output. In the strong fault model, however, we would question if how our component breaks is compatible with what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(simplification) of what would find in standard EDA, almost.</a:t>
            </a:r>
          </a:p>
          <a:p>
            <a:r>
              <a:rPr lang="en-US" dirty="0"/>
              <a:t>In our behaviors we specifically note that if a gate is health (not in error), then it obeys standard logic.</a:t>
            </a:r>
          </a:p>
          <a:p>
            <a:r>
              <a:rPr lang="en-US" dirty="0"/>
              <a:t>Fault diagnosis adds fault behaviors to gates.</a:t>
            </a:r>
          </a:p>
          <a:p>
            <a:r>
              <a:rPr lang="en-US" dirty="0"/>
              <a:t>We focus on two very simple faults, “stuck-at” faults, where the gate always outputs the same value irrespective of its inputs.</a:t>
            </a:r>
          </a:p>
          <a:p>
            <a:r>
              <a:rPr lang="en-US" dirty="0"/>
              <a:t>One could envision many other kinds of faults. </a:t>
            </a:r>
          </a:p>
          <a:p>
            <a:r>
              <a:rPr lang="en-US" dirty="0"/>
              <a:t>For our purposes here we require the faults to be deterministic: if a gate is at fault, it always behaves the same way (i.e. not randomly).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7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a fault mode, there are two approaches.</a:t>
            </a:r>
          </a:p>
          <a:p>
            <a:r>
              <a:rPr lang="en-US" dirty="0"/>
              <a:t>The minimum one, is to directly insert the error behavior into the truth table of the circuit.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6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Mapping a circuit fault diagnosis problems into a binary optimization problem is somewhat abnormal.</a:t>
            </a:r>
          </a:p>
          <a:p>
            <a:r>
              <a:rPr lang="en-US" dirty="0"/>
              <a:t>Ordinarily we would view the ground state as the desired solution we aim to find, and this will eventually be true.</a:t>
            </a:r>
          </a:p>
          <a:p>
            <a:r>
              <a:rPr lang="en-US" dirty="0"/>
              <a:t>However, to set up the problem we need address healthy behavior versus faulty behavior (on a graded scale by cardinality) versus configurations simply do not represent any way that the circuit operates.</a:t>
            </a:r>
          </a:p>
          <a:p>
            <a:r>
              <a:rPr lang="en-US" dirty="0"/>
              <a:t>Then, we encode our observations by adding a penalty to a configuration incompatible with what we observe on the given wires.</a:t>
            </a:r>
          </a:p>
          <a:p>
            <a:r>
              <a:rPr lang="en-US" dirty="0"/>
              <a:t>This pushes behaviors incompatible with the observation into excited states.</a:t>
            </a:r>
          </a:p>
          <a:p>
            <a:r>
              <a:rPr lang="en-US" dirty="0"/>
              <a:t>What is left as ground states are the (fault) behaviors compatible with the observations.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5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consider describing the healthy behavior of a </a:t>
            </a:r>
            <a:r>
              <a:rPr lang="en-US" dirty="0" err="1"/>
              <a:t>nand</a:t>
            </a:r>
            <a:r>
              <a:rPr lang="en-US" dirty="0"/>
              <a:t>-gate.</a:t>
            </a:r>
          </a:p>
          <a:p>
            <a:r>
              <a:rPr lang="en-US" dirty="0"/>
              <a:t>Doing the most mathematically accessible mapping produces a cubic PUBO (and corresponding “third-order” </a:t>
            </a:r>
            <a:r>
              <a:rPr lang="en-US" dirty="0" err="1"/>
              <a:t>Ising</a:t>
            </a:r>
            <a:r>
              <a:rPr lang="en-US" dirty="0"/>
              <a:t> model).</a:t>
            </a:r>
          </a:p>
          <a:p>
            <a:r>
              <a:rPr lang="en-US" dirty="0"/>
              <a:t>There are standard methods to reduce to a QUBO (correspondingly a </a:t>
            </a:r>
            <a:r>
              <a:rPr lang="en-US" dirty="0" err="1"/>
              <a:t>Ising</a:t>
            </a:r>
            <a:r>
              <a:rPr lang="en-US" dirty="0"/>
              <a:t> model).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8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consider describing the healthy behavior of a </a:t>
            </a:r>
            <a:r>
              <a:rPr lang="en-US" dirty="0" err="1"/>
              <a:t>nand</a:t>
            </a:r>
            <a:r>
              <a:rPr lang="en-US" dirty="0"/>
              <a:t>-gate.</a:t>
            </a:r>
          </a:p>
          <a:p>
            <a:r>
              <a:rPr lang="en-US" dirty="0"/>
              <a:t>Doing the most mathematically accessible mapping produces a cubic PUBO (and corresponding “third-order” </a:t>
            </a:r>
            <a:r>
              <a:rPr lang="en-US" dirty="0" err="1"/>
              <a:t>Ising</a:t>
            </a:r>
            <a:r>
              <a:rPr lang="en-US" dirty="0"/>
              <a:t> model).</a:t>
            </a:r>
          </a:p>
          <a:p>
            <a:r>
              <a:rPr lang="en-US" dirty="0"/>
              <a:t>There are standard methods to reduce to a QUBO (correspondingly a </a:t>
            </a:r>
            <a:r>
              <a:rPr lang="en-US" dirty="0" err="1"/>
              <a:t>Ising</a:t>
            </a:r>
            <a:r>
              <a:rPr lang="en-US" dirty="0"/>
              <a:t> model).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0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consider describing the healthy behavior of a </a:t>
            </a:r>
            <a:r>
              <a:rPr lang="en-US" dirty="0" err="1"/>
              <a:t>nand</a:t>
            </a:r>
            <a:r>
              <a:rPr lang="en-US" dirty="0"/>
              <a:t>-gate.</a:t>
            </a:r>
          </a:p>
          <a:p>
            <a:r>
              <a:rPr lang="en-US" dirty="0"/>
              <a:t>Doing the most mathematically accessible mapping produces a cubic PUBO (and corresponding “third-order” </a:t>
            </a:r>
            <a:r>
              <a:rPr lang="en-US" dirty="0" err="1"/>
              <a:t>Ising</a:t>
            </a:r>
            <a:r>
              <a:rPr lang="en-US" dirty="0"/>
              <a:t> model).</a:t>
            </a:r>
          </a:p>
          <a:p>
            <a:r>
              <a:rPr lang="en-US" dirty="0"/>
              <a:t>There are standard methods to reduce to a QUBO (correspondingly a </a:t>
            </a:r>
            <a:r>
              <a:rPr lang="en-US" dirty="0" err="1"/>
              <a:t>Ising</a:t>
            </a:r>
            <a:r>
              <a:rPr lang="en-US" dirty="0"/>
              <a:t> model).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1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391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044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685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952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561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387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102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839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719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7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27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01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0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4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357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0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3ED0CC-082F-4160-86E5-0D6041F12778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6.png"/><Relationship Id="rId5" Type="http://schemas.openxmlformats.org/officeDocument/2006/relationships/tags" Target="../tags/tag12.xml"/><Relationship Id="rId10" Type="http://schemas.openxmlformats.org/officeDocument/2006/relationships/image" Target="../media/image45.png"/><Relationship Id="rId4" Type="http://schemas.openxmlformats.org/officeDocument/2006/relationships/tags" Target="../tags/tag11.xml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6.xml"/><Relationship Id="rId7" Type="http://schemas.openxmlformats.org/officeDocument/2006/relationships/image" Target="../media/image5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5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56.png"/><Relationship Id="rId4" Type="http://schemas.openxmlformats.org/officeDocument/2006/relationships/tags" Target="../tags/tag17.xml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1FC1-7C8B-041A-BD86-880A41EBD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Mapping Circuit Fault diagnosis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4663-D675-1DF7-B550-68CB1FA8F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95529-04F0-431A-A969-03F5DD9F3C14}"/>
              </a:ext>
            </a:extLst>
          </p:cNvPr>
          <p:cNvSpPr txBox="1"/>
          <p:nvPr/>
        </p:nvSpPr>
        <p:spPr>
          <a:xfrm>
            <a:off x="796167" y="5557215"/>
            <a:ext cx="1909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Brad Lackey</a:t>
            </a:r>
          </a:p>
          <a:p>
            <a:r>
              <a:rPr lang="en-US" dirty="0"/>
              <a:t>Microsoft Quantum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7D9C3-D992-AA65-CC8F-3CB5FE66B50F}"/>
              </a:ext>
            </a:extLst>
          </p:cNvPr>
          <p:cNvSpPr txBox="1"/>
          <p:nvPr/>
        </p:nvSpPr>
        <p:spPr>
          <a:xfrm>
            <a:off x="8325853" y="66175"/>
            <a:ext cx="3822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Bian</a:t>
            </a:r>
            <a:r>
              <a:rPr lang="en-US" sz="1400" dirty="0"/>
              <a:t>, et al., </a:t>
            </a:r>
            <a:r>
              <a:rPr lang="en-US" sz="1400" i="1" dirty="0"/>
              <a:t>Frontiers in Physics </a:t>
            </a:r>
            <a:r>
              <a:rPr lang="en-US" sz="1400" b="1" dirty="0"/>
              <a:t>2</a:t>
            </a:r>
            <a:r>
              <a:rPr lang="en-US" sz="1400" dirty="0"/>
              <a:t>:56, 2014.</a:t>
            </a:r>
          </a:p>
          <a:p>
            <a:r>
              <a:rPr lang="en-US" sz="1400" dirty="0" err="1"/>
              <a:t>Bian</a:t>
            </a:r>
            <a:r>
              <a:rPr lang="en-US" sz="1400" dirty="0"/>
              <a:t>, et al., </a:t>
            </a:r>
            <a:r>
              <a:rPr lang="en-US" sz="1400" i="1" dirty="0"/>
              <a:t>Frontiers in ICT </a:t>
            </a:r>
            <a:r>
              <a:rPr lang="en-US" sz="1400" b="1" dirty="0"/>
              <a:t>3</a:t>
            </a:r>
            <a:r>
              <a:rPr lang="en-US" sz="1400" dirty="0"/>
              <a:t>:14, 2016.</a:t>
            </a:r>
          </a:p>
          <a:p>
            <a:r>
              <a:rPr lang="en-US" sz="1400" dirty="0"/>
              <a:t>Perdomo-Ortiz, et al., </a:t>
            </a:r>
            <a:r>
              <a:rPr lang="en-US" sz="1400" i="1" dirty="0"/>
              <a:t>Phys. Rev. Appl. </a:t>
            </a:r>
            <a:r>
              <a:rPr lang="en-US" sz="1400" b="1" dirty="0"/>
              <a:t>12</a:t>
            </a:r>
            <a:r>
              <a:rPr lang="en-US" sz="1400" dirty="0"/>
              <a:t>:1, 2019.</a:t>
            </a:r>
          </a:p>
        </p:txBody>
      </p:sp>
    </p:spTree>
    <p:extLst>
      <p:ext uri="{BB962C8B-B14F-4D97-AF65-F5344CB8AC3E}">
        <p14:creationId xmlns:p14="http://schemas.microsoft.com/office/powerpoint/2010/main" val="173751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AC72-745E-90FE-674B-E92EAB3B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 Nand&gt;SA1 gate</a:t>
            </a:r>
            <a:br>
              <a:rPr lang="en-US" dirty="0"/>
            </a:br>
            <a:r>
              <a:rPr lang="en-US" sz="2800" dirty="0"/>
              <a:t>Healthy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F665-A7FA-8528-7716-9A036B47E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7712279" cy="4251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Our “</a:t>
            </a:r>
            <a:r>
              <a:rPr lang="en-US" dirty="0" err="1"/>
              <a:t>NAnd</a:t>
            </a:r>
            <a:r>
              <a:rPr lang="en-US" dirty="0"/>
              <a:t>” gate, with a stuck-at-one fault.</a:t>
            </a:r>
          </a:p>
          <a:p>
            <a:r>
              <a:rPr lang="en-US" dirty="0"/>
              <a:t>Four States belong to the healthy behavior.</a:t>
            </a:r>
          </a:p>
          <a:p>
            <a:pPr lvl="1"/>
            <a:r>
              <a:rPr lang="en-US" dirty="0"/>
              <a:t>These receive a penalty of zero.</a:t>
            </a:r>
          </a:p>
          <a:p>
            <a:r>
              <a:rPr lang="en-US" dirty="0"/>
              <a:t>Three States are incompatible with the gate.</a:t>
            </a:r>
          </a:p>
          <a:p>
            <a:pPr lvl="1"/>
            <a:r>
              <a:rPr lang="en-US" dirty="0"/>
              <a:t>These receive a penalty of one.</a:t>
            </a:r>
          </a:p>
          <a:p>
            <a:r>
              <a:rPr lang="en-US" dirty="0"/>
              <a:t>Now One State represents the valid fault Behavior.</a:t>
            </a:r>
          </a:p>
          <a:p>
            <a:pPr lvl="1"/>
            <a:r>
              <a:rPr lang="en-US" dirty="0"/>
              <a:t>We Give this a “small” penalty.</a:t>
            </a:r>
          </a:p>
          <a:p>
            <a:pPr marL="0" indent="0">
              <a:buNone/>
            </a:pPr>
            <a:r>
              <a:rPr lang="en-US" dirty="0"/>
              <a:t>Again, </a:t>
            </a:r>
            <a:r>
              <a:rPr lang="en-US" dirty="0" err="1"/>
              <a:t>Lagrangian</a:t>
            </a:r>
            <a:r>
              <a:rPr lang="en-US" dirty="0"/>
              <a:t> interpolation gives a Polynomial.</a:t>
            </a:r>
          </a:p>
          <a:p>
            <a:r>
              <a:rPr lang="en-US" dirty="0"/>
              <a:t>It’s a bit messy so I won’t print it here.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E3096D85-3AB4-DBD6-F588-532C9718992A}"/>
              </a:ext>
            </a:extLst>
          </p:cNvPr>
          <p:cNvGraphicFramePr>
            <a:graphicFrameLocks noGrp="1"/>
          </p:cNvGraphicFramePr>
          <p:nvPr/>
        </p:nvGraphicFramePr>
        <p:xfrm>
          <a:off x="9499806" y="1619275"/>
          <a:ext cx="2107696" cy="3365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924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599869772"/>
                    </a:ext>
                  </a:extLst>
                </a:gridCol>
              </a:tblGrid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6636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627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46159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288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A1DB61-43EB-DD95-93A5-86232FB45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860" y="921234"/>
            <a:ext cx="1581656" cy="536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3">
                <a:extLst>
                  <a:ext uri="{FF2B5EF4-FFF2-40B4-BE49-F238E27FC236}">
                    <a16:creationId xmlns:a16="http://schemas.microsoft.com/office/drawing/2014/main" id="{A3F2E05B-95B1-1338-0CF7-41C429FA7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972110"/>
                  </p:ext>
                </p:extLst>
              </p:nvPr>
            </p:nvGraphicFramePr>
            <p:xfrm>
              <a:off x="9499806" y="1619275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3">
                <a:extLst>
                  <a:ext uri="{FF2B5EF4-FFF2-40B4-BE49-F238E27FC236}">
                    <a16:creationId xmlns:a16="http://schemas.microsoft.com/office/drawing/2014/main" id="{A3F2E05B-95B1-1338-0CF7-41C429FA7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972110"/>
                  </p:ext>
                </p:extLst>
              </p:nvPr>
            </p:nvGraphicFramePr>
            <p:xfrm>
              <a:off x="9499806" y="1619275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814754" r="-229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56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A672CC-5F5E-6BFE-5A7E-21C6E09CE780}"/>
              </a:ext>
            </a:extLst>
          </p:cNvPr>
          <p:cNvCxnSpPr>
            <a:cxnSpLocks/>
          </p:cNvCxnSpPr>
          <p:nvPr/>
        </p:nvCxnSpPr>
        <p:spPr>
          <a:xfrm flipV="1">
            <a:off x="9886432" y="1017658"/>
            <a:ext cx="341916" cy="228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5E7244-2466-3075-CE3D-7992382A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synthesis</a:t>
            </a:r>
            <a:br>
              <a:rPr lang="en-US" dirty="0"/>
            </a:br>
            <a:r>
              <a:rPr lang="en-US" sz="2800" dirty="0"/>
              <a:t>General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6600-D983-C9BA-4F20-36A96665E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3582" y="2197946"/>
            <a:ext cx="5556700" cy="20916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summary:</a:t>
            </a:r>
          </a:p>
          <a:p>
            <a:r>
              <a:rPr lang="en-US" dirty="0"/>
              <a:t>Healthy behaviors have no penalty</a:t>
            </a:r>
          </a:p>
          <a:p>
            <a:r>
              <a:rPr lang="en-US" dirty="0"/>
              <a:t>Faulty Behaviors have a small penalty</a:t>
            </a:r>
          </a:p>
          <a:p>
            <a:r>
              <a:rPr lang="en-US" dirty="0"/>
              <a:t>Infeasible states have a large Penalty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CBA74025-C22C-801C-52A5-B995B26B9B03}"/>
              </a:ext>
            </a:extLst>
          </p:cNvPr>
          <p:cNvSpPr/>
          <p:nvPr/>
        </p:nvSpPr>
        <p:spPr>
          <a:xfrm>
            <a:off x="10212110" y="5750725"/>
            <a:ext cx="847561" cy="1"/>
          </a:xfrm>
          <a:prstGeom prst="line">
            <a:avLst/>
          </a:prstGeom>
          <a:noFill/>
          <a:ln w="38100" cap="flat">
            <a:solidFill>
              <a:srgbClr val="189B1A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 103 1">
            <a:extLst>
              <a:ext uri="{FF2B5EF4-FFF2-40B4-BE49-F238E27FC236}">
                <a16:creationId xmlns:a16="http://schemas.microsoft.com/office/drawing/2014/main" id="{EBC902E9-B015-C055-8D88-525DD8F29D97}"/>
              </a:ext>
            </a:extLst>
          </p:cNvPr>
          <p:cNvSpPr/>
          <p:nvPr/>
        </p:nvSpPr>
        <p:spPr>
          <a:xfrm>
            <a:off x="10212107" y="5480076"/>
            <a:ext cx="847561" cy="1"/>
          </a:xfrm>
          <a:prstGeom prst="line">
            <a:avLst/>
          </a:prstGeom>
          <a:noFill/>
          <a:ln w="38100" cap="flat">
            <a:solidFill>
              <a:schemeClr val="accent4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 104 1">
            <a:extLst>
              <a:ext uri="{FF2B5EF4-FFF2-40B4-BE49-F238E27FC236}">
                <a16:creationId xmlns:a16="http://schemas.microsoft.com/office/drawing/2014/main" id="{72272DB7-A70E-C966-42D1-28070FB66F74}"/>
              </a:ext>
            </a:extLst>
          </p:cNvPr>
          <p:cNvSpPr/>
          <p:nvPr/>
        </p:nvSpPr>
        <p:spPr>
          <a:xfrm flipV="1">
            <a:off x="10212105" y="2748429"/>
            <a:ext cx="847561" cy="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 106">
            <a:extLst>
              <a:ext uri="{FF2B5EF4-FFF2-40B4-BE49-F238E27FC236}">
                <a16:creationId xmlns:a16="http://schemas.microsoft.com/office/drawing/2014/main" id="{9DCBEFE2-27F2-7C0E-2EDA-D88C33651A85}"/>
              </a:ext>
            </a:extLst>
          </p:cNvPr>
          <p:cNvSpPr/>
          <p:nvPr/>
        </p:nvSpPr>
        <p:spPr>
          <a:xfrm flipV="1">
            <a:off x="10441440" y="5499400"/>
            <a:ext cx="623" cy="24911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arrow" w="med" len="med"/>
            <a:tailEnd type="arrow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 107">
            <a:extLst>
              <a:ext uri="{FF2B5EF4-FFF2-40B4-BE49-F238E27FC236}">
                <a16:creationId xmlns:a16="http://schemas.microsoft.com/office/drawing/2014/main" id="{07FEDFF6-F3CB-01C0-ACB3-2CBBEA49D2CF}"/>
              </a:ext>
            </a:extLst>
          </p:cNvPr>
          <p:cNvSpPr/>
          <p:nvPr/>
        </p:nvSpPr>
        <p:spPr>
          <a:xfrm flipH="1" flipV="1">
            <a:off x="10749966" y="2762032"/>
            <a:ext cx="622" cy="297219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arrow" w="med" len="med"/>
            <a:tailEnd type="arrow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55F658-0B18-513F-E4B3-67785EECDE0D}"/>
                  </a:ext>
                </a:extLst>
              </p:cNvPr>
              <p:cNvSpPr txBox="1"/>
              <p:nvPr/>
            </p:nvSpPr>
            <p:spPr>
              <a:xfrm>
                <a:off x="10951399" y="2826787"/>
                <a:ext cx="674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55F658-0B18-513F-E4B3-67785EECD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399" y="2826787"/>
                <a:ext cx="674095" cy="276999"/>
              </a:xfrm>
              <a:prstGeom prst="rect">
                <a:avLst/>
              </a:prstGeom>
              <a:blipFill>
                <a:blip r:embed="rId2"/>
                <a:stretch>
                  <a:fillRect l="-6306" r="-720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87AE7B-4666-7BAA-0746-C4256EA5CC14}"/>
                  </a:ext>
                </a:extLst>
              </p:cNvPr>
              <p:cNvSpPr txBox="1"/>
              <p:nvPr/>
            </p:nvSpPr>
            <p:spPr>
              <a:xfrm>
                <a:off x="11100203" y="5320349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87AE7B-4666-7BAA-0746-C4256EA5C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203" y="5320349"/>
                <a:ext cx="642035" cy="276999"/>
              </a:xfrm>
              <a:prstGeom prst="rect">
                <a:avLst/>
              </a:prstGeom>
              <a:blipFill>
                <a:blip r:embed="rId3"/>
                <a:stretch>
                  <a:fillRect l="-7619" r="-761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C475A1-3CDF-6E69-D034-C798630005AA}"/>
                  </a:ext>
                </a:extLst>
              </p:cNvPr>
              <p:cNvSpPr txBox="1"/>
              <p:nvPr/>
            </p:nvSpPr>
            <p:spPr>
              <a:xfrm>
                <a:off x="10869371" y="5821830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C475A1-3CDF-6E69-D034-C79863000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371" y="5821830"/>
                <a:ext cx="642035" cy="276999"/>
              </a:xfrm>
              <a:prstGeom prst="rect">
                <a:avLst/>
              </a:prstGeom>
              <a:blipFill>
                <a:blip r:embed="rId4"/>
                <a:stretch>
                  <a:fillRect l="-6667" r="-857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3">
                <a:extLst>
                  <a:ext uri="{FF2B5EF4-FFF2-40B4-BE49-F238E27FC236}">
                    <a16:creationId xmlns:a16="http://schemas.microsoft.com/office/drawing/2014/main" id="{E46182E8-6A6B-3544-7FA2-7C745BA9D4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634883"/>
                  </p:ext>
                </p:extLst>
              </p:nvPr>
            </p:nvGraphicFramePr>
            <p:xfrm>
              <a:off x="387564" y="2999601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3">
                <a:extLst>
                  <a:ext uri="{FF2B5EF4-FFF2-40B4-BE49-F238E27FC236}">
                    <a16:creationId xmlns:a16="http://schemas.microsoft.com/office/drawing/2014/main" id="{E46182E8-6A6B-3544-7FA2-7C745BA9D4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634883"/>
                  </p:ext>
                </p:extLst>
              </p:nvPr>
            </p:nvGraphicFramePr>
            <p:xfrm>
              <a:off x="387564" y="2999601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814754" r="-229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2E22A0-1E60-50EA-3155-0D32FE034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56" y="2367092"/>
            <a:ext cx="1581656" cy="53621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AED2872-E9D7-2FA0-8B5D-877466B69642}"/>
              </a:ext>
            </a:extLst>
          </p:cNvPr>
          <p:cNvGrpSpPr/>
          <p:nvPr/>
        </p:nvGrpSpPr>
        <p:grpSpPr>
          <a:xfrm>
            <a:off x="8294205" y="5821830"/>
            <a:ext cx="2276060" cy="641361"/>
            <a:chOff x="8294205" y="5821830"/>
            <a:chExt cx="2276060" cy="6413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B12B67-C097-2A0A-A8A9-605A63EA7F53}"/>
                </a:ext>
              </a:extLst>
            </p:cNvPr>
            <p:cNvSpPr txBox="1"/>
            <p:nvPr/>
          </p:nvSpPr>
          <p:spPr>
            <a:xfrm>
              <a:off x="8294205" y="6093859"/>
              <a:ext cx="18471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Healthy behaviors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6FDDF53-7F46-AA2F-83AB-4AF246290366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 flipV="1">
              <a:off x="10141377" y="5821830"/>
              <a:ext cx="428888" cy="456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33BD0B-E2AB-D1EE-B440-2093EDB73B0C}"/>
              </a:ext>
            </a:extLst>
          </p:cNvPr>
          <p:cNvGrpSpPr/>
          <p:nvPr/>
        </p:nvGrpSpPr>
        <p:grpSpPr>
          <a:xfrm>
            <a:off x="8327849" y="4648605"/>
            <a:ext cx="2078360" cy="810244"/>
            <a:chOff x="8327849" y="4648605"/>
            <a:chExt cx="2078360" cy="8102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DE2D05-B519-BCD7-F23A-64F342E1820E}"/>
                </a:ext>
              </a:extLst>
            </p:cNvPr>
            <p:cNvSpPr txBox="1"/>
            <p:nvPr/>
          </p:nvSpPr>
          <p:spPr>
            <a:xfrm>
              <a:off x="8327849" y="4648605"/>
              <a:ext cx="1695657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Faulty behaviors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3E91933-593E-16F3-0298-9C7B1AF6291D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10023506" y="4833271"/>
              <a:ext cx="382703" cy="625578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DC4F159-2C4F-1E8A-A54B-184AA308434C}"/>
              </a:ext>
            </a:extLst>
          </p:cNvPr>
          <p:cNvGrpSpPr/>
          <p:nvPr/>
        </p:nvGrpSpPr>
        <p:grpSpPr>
          <a:xfrm>
            <a:off x="9397031" y="1430328"/>
            <a:ext cx="1662635" cy="1257659"/>
            <a:chOff x="9397031" y="1596288"/>
            <a:chExt cx="1662635" cy="10916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6D47E3-CDC9-45AC-E66D-756496940B5C}"/>
                </a:ext>
              </a:extLst>
            </p:cNvPr>
            <p:cNvSpPr txBox="1"/>
            <p:nvPr/>
          </p:nvSpPr>
          <p:spPr>
            <a:xfrm>
              <a:off x="9397031" y="1596288"/>
              <a:ext cx="166263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Infeasible states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DBBE088-96B5-651B-4570-3C9AA27686FB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10228349" y="1965620"/>
              <a:ext cx="242935" cy="7223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F781181-E851-9198-9E32-DD318C430796}"/>
              </a:ext>
            </a:extLst>
          </p:cNvPr>
          <p:cNvSpPr txBox="1">
            <a:spLocks/>
          </p:cNvSpPr>
          <p:nvPr/>
        </p:nvSpPr>
        <p:spPr>
          <a:xfrm>
            <a:off x="3126600" y="5054948"/>
            <a:ext cx="6083374" cy="115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large circuits</a:t>
            </a:r>
          </a:p>
          <a:p>
            <a:r>
              <a:rPr lang="en-US" dirty="0"/>
              <a:t>Sum up the penalties of its components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1D0179-43E3-F227-7DDA-AFE6C951F958}"/>
              </a:ext>
            </a:extLst>
          </p:cNvPr>
          <p:cNvGrpSpPr/>
          <p:nvPr/>
        </p:nvGrpSpPr>
        <p:grpSpPr>
          <a:xfrm>
            <a:off x="3969784" y="2278202"/>
            <a:ext cx="4102752" cy="2502568"/>
            <a:chOff x="7174848" y="2261937"/>
            <a:chExt cx="4102752" cy="250256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4F04A2-645B-CFBD-2624-2528B8CCEFC6}"/>
                </a:ext>
              </a:extLst>
            </p:cNvPr>
            <p:cNvGrpSpPr/>
            <p:nvPr/>
          </p:nvGrpSpPr>
          <p:grpSpPr>
            <a:xfrm>
              <a:off x="7174848" y="2261937"/>
              <a:ext cx="4102752" cy="2502568"/>
              <a:chOff x="7164806" y="2261937"/>
              <a:chExt cx="4102752" cy="250256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DDA06E4-67E5-8DF0-5E59-C203EE1CA0BB}"/>
                  </a:ext>
                </a:extLst>
              </p:cNvPr>
              <p:cNvSpPr/>
              <p:nvPr/>
            </p:nvSpPr>
            <p:spPr>
              <a:xfrm>
                <a:off x="7164806" y="2261937"/>
                <a:ext cx="4102752" cy="2502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Picture 49" descr="A picture containing text, wheel, gear&#10;&#10;Description automatically generated">
                <a:extLst>
                  <a:ext uri="{FF2B5EF4-FFF2-40B4-BE49-F238E27FC236}">
                    <a16:creationId xmlns:a16="http://schemas.microsoft.com/office/drawing/2014/main" id="{5EF706E6-E93A-F915-6A9B-D4BC51F9E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5278" y="2261937"/>
                <a:ext cx="3806491" cy="2422312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ED771B-363A-C005-B3EB-7EC96DCE0243}"/>
                </a:ext>
              </a:extLst>
            </p:cNvPr>
            <p:cNvSpPr txBox="1"/>
            <p:nvPr/>
          </p:nvSpPr>
          <p:spPr>
            <a:xfrm>
              <a:off x="8253656" y="2503473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DB8D47-0247-E216-DBC5-331F5C7B18F0}"/>
                </a:ext>
              </a:extLst>
            </p:cNvPr>
            <p:cNvSpPr txBox="1"/>
            <p:nvPr/>
          </p:nvSpPr>
          <p:spPr>
            <a:xfrm>
              <a:off x="9243995" y="2624622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059CF0-B760-71D2-8CB6-6CBC72E5DC3D}"/>
                </a:ext>
              </a:extLst>
            </p:cNvPr>
            <p:cNvSpPr txBox="1"/>
            <p:nvPr/>
          </p:nvSpPr>
          <p:spPr>
            <a:xfrm>
              <a:off x="9049745" y="3461966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7D4E0B-8857-AE92-E375-7D08E6E416B6}"/>
                </a:ext>
              </a:extLst>
            </p:cNvPr>
            <p:cNvSpPr txBox="1"/>
            <p:nvPr/>
          </p:nvSpPr>
          <p:spPr>
            <a:xfrm>
              <a:off x="9021407" y="4097624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93B7F6-80AF-3E47-E553-C0DAE485257D}"/>
                </a:ext>
              </a:extLst>
            </p:cNvPr>
            <p:cNvSpPr txBox="1"/>
            <p:nvPr/>
          </p:nvSpPr>
          <p:spPr>
            <a:xfrm>
              <a:off x="10014034" y="3777118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6BBA52-8139-5D8F-277B-3960865D8B12}"/>
              </a:ext>
            </a:extLst>
          </p:cNvPr>
          <p:cNvGrpSpPr/>
          <p:nvPr/>
        </p:nvGrpSpPr>
        <p:grpSpPr>
          <a:xfrm>
            <a:off x="10228348" y="5084447"/>
            <a:ext cx="847561" cy="267658"/>
            <a:chOff x="10228348" y="5084447"/>
            <a:chExt cx="847561" cy="267658"/>
          </a:xfrm>
        </p:grpSpPr>
        <p:sp>
          <p:nvSpPr>
            <p:cNvPr id="55" name="Shape 103 1">
              <a:extLst>
                <a:ext uri="{FF2B5EF4-FFF2-40B4-BE49-F238E27FC236}">
                  <a16:creationId xmlns:a16="http://schemas.microsoft.com/office/drawing/2014/main" id="{CA46827A-060A-6AF4-3250-1A57C985C286}"/>
                </a:ext>
              </a:extLst>
            </p:cNvPr>
            <p:cNvSpPr/>
            <p:nvPr/>
          </p:nvSpPr>
          <p:spPr>
            <a:xfrm>
              <a:off x="10228348" y="5352104"/>
              <a:ext cx="847561" cy="1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6" name="Shape 103 1">
              <a:extLst>
                <a:ext uri="{FF2B5EF4-FFF2-40B4-BE49-F238E27FC236}">
                  <a16:creationId xmlns:a16="http://schemas.microsoft.com/office/drawing/2014/main" id="{2F985F25-6C82-6623-0C12-12C5835AA8E1}"/>
                </a:ext>
              </a:extLst>
            </p:cNvPr>
            <p:cNvSpPr/>
            <p:nvPr/>
          </p:nvSpPr>
          <p:spPr>
            <a:xfrm>
              <a:off x="10228348" y="5216051"/>
              <a:ext cx="847561" cy="1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7" name="Shape 103 1">
              <a:extLst>
                <a:ext uri="{FF2B5EF4-FFF2-40B4-BE49-F238E27FC236}">
                  <a16:creationId xmlns:a16="http://schemas.microsoft.com/office/drawing/2014/main" id="{1C26638C-E507-8092-72DB-D1DBD4A3720C}"/>
                </a:ext>
              </a:extLst>
            </p:cNvPr>
            <p:cNvSpPr/>
            <p:nvPr/>
          </p:nvSpPr>
          <p:spPr>
            <a:xfrm>
              <a:off x="10228348" y="5084447"/>
              <a:ext cx="847561" cy="1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EC7626E-22E8-174B-E220-45F2B8D67A45}"/>
              </a:ext>
            </a:extLst>
          </p:cNvPr>
          <p:cNvGrpSpPr/>
          <p:nvPr/>
        </p:nvGrpSpPr>
        <p:grpSpPr>
          <a:xfrm>
            <a:off x="10212105" y="652108"/>
            <a:ext cx="855677" cy="1977272"/>
            <a:chOff x="10212105" y="652108"/>
            <a:chExt cx="855677" cy="1977272"/>
          </a:xfrm>
        </p:grpSpPr>
        <p:sp>
          <p:nvSpPr>
            <p:cNvPr id="59" name="Shape 104 1">
              <a:extLst>
                <a:ext uri="{FF2B5EF4-FFF2-40B4-BE49-F238E27FC236}">
                  <a16:creationId xmlns:a16="http://schemas.microsoft.com/office/drawing/2014/main" id="{07757BBB-177A-EDDE-9E92-136A062DF574}"/>
                </a:ext>
              </a:extLst>
            </p:cNvPr>
            <p:cNvSpPr/>
            <p:nvPr/>
          </p:nvSpPr>
          <p:spPr>
            <a:xfrm flipV="1">
              <a:off x="10220221" y="2629379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Shape 104 1">
              <a:extLst>
                <a:ext uri="{FF2B5EF4-FFF2-40B4-BE49-F238E27FC236}">
                  <a16:creationId xmlns:a16="http://schemas.microsoft.com/office/drawing/2014/main" id="{4241ABF2-498D-DC3A-26AE-A439ED3666D8}"/>
                </a:ext>
              </a:extLst>
            </p:cNvPr>
            <p:cNvSpPr/>
            <p:nvPr/>
          </p:nvSpPr>
          <p:spPr>
            <a:xfrm flipV="1">
              <a:off x="10215113" y="2500043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1" name="Shape 104 1">
              <a:extLst>
                <a:ext uri="{FF2B5EF4-FFF2-40B4-BE49-F238E27FC236}">
                  <a16:creationId xmlns:a16="http://schemas.microsoft.com/office/drawing/2014/main" id="{3A5CB849-2773-ADAE-AAA8-4BB9675F8EB4}"/>
                </a:ext>
              </a:extLst>
            </p:cNvPr>
            <p:cNvSpPr/>
            <p:nvPr/>
          </p:nvSpPr>
          <p:spPr>
            <a:xfrm flipV="1">
              <a:off x="10220220" y="2372643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2" name="Shape 104 1">
              <a:extLst>
                <a:ext uri="{FF2B5EF4-FFF2-40B4-BE49-F238E27FC236}">
                  <a16:creationId xmlns:a16="http://schemas.microsoft.com/office/drawing/2014/main" id="{7CEF6752-2833-D017-2C79-2907579A2DF8}"/>
                </a:ext>
              </a:extLst>
            </p:cNvPr>
            <p:cNvSpPr/>
            <p:nvPr/>
          </p:nvSpPr>
          <p:spPr>
            <a:xfrm flipV="1">
              <a:off x="10220219" y="2242075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3" name="Shape 104 1">
              <a:extLst>
                <a:ext uri="{FF2B5EF4-FFF2-40B4-BE49-F238E27FC236}">
                  <a16:creationId xmlns:a16="http://schemas.microsoft.com/office/drawing/2014/main" id="{127B34B5-52D8-899D-001D-1AECC9FD780A}"/>
                </a:ext>
              </a:extLst>
            </p:cNvPr>
            <p:cNvSpPr/>
            <p:nvPr/>
          </p:nvSpPr>
          <p:spPr>
            <a:xfrm flipV="1">
              <a:off x="10220219" y="1010799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4" name="Shape 104 1">
              <a:extLst>
                <a:ext uri="{FF2B5EF4-FFF2-40B4-BE49-F238E27FC236}">
                  <a16:creationId xmlns:a16="http://schemas.microsoft.com/office/drawing/2014/main" id="{767E2B6A-86EF-F582-E430-79FFF0E92116}"/>
                </a:ext>
              </a:extLst>
            </p:cNvPr>
            <p:cNvSpPr/>
            <p:nvPr/>
          </p:nvSpPr>
          <p:spPr>
            <a:xfrm flipV="1">
              <a:off x="10212105" y="898558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5" name="Shape 104 1">
              <a:extLst>
                <a:ext uri="{FF2B5EF4-FFF2-40B4-BE49-F238E27FC236}">
                  <a16:creationId xmlns:a16="http://schemas.microsoft.com/office/drawing/2014/main" id="{55123184-B218-5B86-E3B9-7F73912FE3BA}"/>
                </a:ext>
              </a:extLst>
            </p:cNvPr>
            <p:cNvSpPr/>
            <p:nvPr/>
          </p:nvSpPr>
          <p:spPr>
            <a:xfrm flipV="1">
              <a:off x="10212105" y="766047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6" name="Shape 104 1">
              <a:extLst>
                <a:ext uri="{FF2B5EF4-FFF2-40B4-BE49-F238E27FC236}">
                  <a16:creationId xmlns:a16="http://schemas.microsoft.com/office/drawing/2014/main" id="{022D9C8A-F53B-E14C-1847-EEACF01D4B05}"/>
                </a:ext>
              </a:extLst>
            </p:cNvPr>
            <p:cNvSpPr/>
            <p:nvPr/>
          </p:nvSpPr>
          <p:spPr>
            <a:xfrm flipV="1">
              <a:off x="10220218" y="652108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00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4.44444E-6 L 8.33333E-7 -0.059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01992 -0.034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D206-14F9-B049-DA0A-E0C4E667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Synthesis</a:t>
            </a:r>
            <a:br>
              <a:rPr lang="en-US" dirty="0"/>
            </a:br>
            <a:r>
              <a:rPr lang="en-US" sz="2800" dirty="0"/>
              <a:t>Adding Observations</a:t>
            </a:r>
          </a:p>
        </p:txBody>
      </p:sp>
      <p:sp>
        <p:nvSpPr>
          <p:cNvPr id="33" name="Shape 107">
            <a:extLst>
              <a:ext uri="{FF2B5EF4-FFF2-40B4-BE49-F238E27FC236}">
                <a16:creationId xmlns:a16="http://schemas.microsoft.com/office/drawing/2014/main" id="{3B32DF78-B37B-043C-1DB9-0B40403997D2}"/>
              </a:ext>
            </a:extLst>
          </p:cNvPr>
          <p:cNvSpPr/>
          <p:nvPr/>
        </p:nvSpPr>
        <p:spPr>
          <a:xfrm flipH="1" flipV="1">
            <a:off x="10749966" y="2762032"/>
            <a:ext cx="622" cy="297219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arrow" w="med" len="med"/>
            <a:tailEnd type="arrow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FB06F0-AEF1-3AD2-4DE7-879C30AA56F4}"/>
                  </a:ext>
                </a:extLst>
              </p:cNvPr>
              <p:cNvSpPr txBox="1"/>
              <p:nvPr/>
            </p:nvSpPr>
            <p:spPr>
              <a:xfrm>
                <a:off x="10951399" y="2826787"/>
                <a:ext cx="674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FB06F0-AEF1-3AD2-4DE7-879C30AA5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399" y="2826787"/>
                <a:ext cx="674095" cy="276999"/>
              </a:xfrm>
              <a:prstGeom prst="rect">
                <a:avLst/>
              </a:prstGeom>
              <a:blipFill>
                <a:blip r:embed="rId3"/>
                <a:stretch>
                  <a:fillRect l="-6306" r="-720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62B7FE-1BB1-994C-C057-946FB93B0E42}"/>
                  </a:ext>
                </a:extLst>
              </p:cNvPr>
              <p:cNvSpPr txBox="1"/>
              <p:nvPr/>
            </p:nvSpPr>
            <p:spPr>
              <a:xfrm>
                <a:off x="11100203" y="5320349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62B7FE-1BB1-994C-C057-946FB93B0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203" y="5320349"/>
                <a:ext cx="642035" cy="276999"/>
              </a:xfrm>
              <a:prstGeom prst="rect">
                <a:avLst/>
              </a:prstGeom>
              <a:blipFill>
                <a:blip r:embed="rId4"/>
                <a:stretch>
                  <a:fillRect l="-7619" r="-761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B03427-0B0A-738B-B29C-6435317A2708}"/>
                  </a:ext>
                </a:extLst>
              </p:cNvPr>
              <p:cNvSpPr txBox="1"/>
              <p:nvPr/>
            </p:nvSpPr>
            <p:spPr>
              <a:xfrm>
                <a:off x="10869371" y="5821830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B03427-0B0A-738B-B29C-6435317A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371" y="5821830"/>
                <a:ext cx="642035" cy="276999"/>
              </a:xfrm>
              <a:prstGeom prst="rect">
                <a:avLst/>
              </a:prstGeom>
              <a:blipFill>
                <a:blip r:embed="rId5"/>
                <a:stretch>
                  <a:fillRect l="-6667" r="-857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hape 103 1">
            <a:extLst>
              <a:ext uri="{FF2B5EF4-FFF2-40B4-BE49-F238E27FC236}">
                <a16:creationId xmlns:a16="http://schemas.microsoft.com/office/drawing/2014/main" id="{051E7E9E-3FE6-EA46-3CD7-228B4EF2D8C7}"/>
              </a:ext>
            </a:extLst>
          </p:cNvPr>
          <p:cNvSpPr/>
          <p:nvPr/>
        </p:nvSpPr>
        <p:spPr>
          <a:xfrm>
            <a:off x="10228348" y="5347424"/>
            <a:ext cx="847561" cy="1"/>
          </a:xfrm>
          <a:prstGeom prst="line">
            <a:avLst/>
          </a:prstGeom>
          <a:noFill/>
          <a:ln w="38100" cap="flat">
            <a:solidFill>
              <a:schemeClr val="accent4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5FF1BF-05C2-4A8A-C1FA-D13AED30B7EC}"/>
              </a:ext>
            </a:extLst>
          </p:cNvPr>
          <p:cNvGrpSpPr/>
          <p:nvPr/>
        </p:nvGrpSpPr>
        <p:grpSpPr>
          <a:xfrm>
            <a:off x="10212107" y="5079767"/>
            <a:ext cx="863802" cy="666279"/>
            <a:chOff x="10212107" y="5079767"/>
            <a:chExt cx="863802" cy="666279"/>
          </a:xfrm>
        </p:grpSpPr>
        <p:sp>
          <p:nvSpPr>
            <p:cNvPr id="25" name="Shape 102">
              <a:extLst>
                <a:ext uri="{FF2B5EF4-FFF2-40B4-BE49-F238E27FC236}">
                  <a16:creationId xmlns:a16="http://schemas.microsoft.com/office/drawing/2014/main" id="{1D22089B-440F-22BD-69A5-C0A6F7D0D968}"/>
                </a:ext>
              </a:extLst>
            </p:cNvPr>
            <p:cNvSpPr/>
            <p:nvPr/>
          </p:nvSpPr>
          <p:spPr>
            <a:xfrm>
              <a:off x="10212110" y="5746045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189B1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106">
              <a:extLst>
                <a:ext uri="{FF2B5EF4-FFF2-40B4-BE49-F238E27FC236}">
                  <a16:creationId xmlns:a16="http://schemas.microsoft.com/office/drawing/2014/main" id="{17CBA4F8-04A6-7C6B-FF97-D809C973406B}"/>
                </a:ext>
              </a:extLst>
            </p:cNvPr>
            <p:cNvSpPr/>
            <p:nvPr/>
          </p:nvSpPr>
          <p:spPr>
            <a:xfrm flipV="1">
              <a:off x="10441440" y="5494720"/>
              <a:ext cx="623" cy="24911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103 1">
              <a:extLst>
                <a:ext uri="{FF2B5EF4-FFF2-40B4-BE49-F238E27FC236}">
                  <a16:creationId xmlns:a16="http://schemas.microsoft.com/office/drawing/2014/main" id="{7888367A-B623-7FAA-F3FD-87EE6A08EFB9}"/>
                </a:ext>
              </a:extLst>
            </p:cNvPr>
            <p:cNvSpPr/>
            <p:nvPr/>
          </p:nvSpPr>
          <p:spPr>
            <a:xfrm>
              <a:off x="10212107" y="5475396"/>
              <a:ext cx="847561" cy="1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 103 1">
              <a:extLst>
                <a:ext uri="{FF2B5EF4-FFF2-40B4-BE49-F238E27FC236}">
                  <a16:creationId xmlns:a16="http://schemas.microsoft.com/office/drawing/2014/main" id="{3E2F5B53-51D0-BAB8-388B-26AACE779702}"/>
                </a:ext>
              </a:extLst>
            </p:cNvPr>
            <p:cNvSpPr/>
            <p:nvPr/>
          </p:nvSpPr>
          <p:spPr>
            <a:xfrm>
              <a:off x="10228348" y="5211371"/>
              <a:ext cx="847561" cy="1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 103 1">
              <a:extLst>
                <a:ext uri="{FF2B5EF4-FFF2-40B4-BE49-F238E27FC236}">
                  <a16:creationId xmlns:a16="http://schemas.microsoft.com/office/drawing/2014/main" id="{87237A69-A878-F5E6-9C3C-42CC854DA6A1}"/>
                </a:ext>
              </a:extLst>
            </p:cNvPr>
            <p:cNvSpPr/>
            <p:nvPr/>
          </p:nvSpPr>
          <p:spPr>
            <a:xfrm>
              <a:off x="10228348" y="5079767"/>
              <a:ext cx="847561" cy="1"/>
            </a:xfrm>
            <a:prstGeom prst="line">
              <a:avLst/>
            </a:pr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0FFF935-7BAF-DBC4-68ED-964EA68A84E3}"/>
              </a:ext>
            </a:extLst>
          </p:cNvPr>
          <p:cNvGrpSpPr/>
          <p:nvPr/>
        </p:nvGrpSpPr>
        <p:grpSpPr>
          <a:xfrm>
            <a:off x="10212105" y="652108"/>
            <a:ext cx="855677" cy="2096322"/>
            <a:chOff x="10212105" y="652108"/>
            <a:chExt cx="855677" cy="2096322"/>
          </a:xfrm>
        </p:grpSpPr>
        <p:sp>
          <p:nvSpPr>
            <p:cNvPr id="29" name="Shape 104 1">
              <a:extLst>
                <a:ext uri="{FF2B5EF4-FFF2-40B4-BE49-F238E27FC236}">
                  <a16:creationId xmlns:a16="http://schemas.microsoft.com/office/drawing/2014/main" id="{E843AAF0-4534-0936-E7DA-D9F9D1731576}"/>
                </a:ext>
              </a:extLst>
            </p:cNvPr>
            <p:cNvSpPr/>
            <p:nvPr/>
          </p:nvSpPr>
          <p:spPr>
            <a:xfrm flipV="1">
              <a:off x="10212105" y="2748429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7" name="Shape 104 1">
              <a:extLst>
                <a:ext uri="{FF2B5EF4-FFF2-40B4-BE49-F238E27FC236}">
                  <a16:creationId xmlns:a16="http://schemas.microsoft.com/office/drawing/2014/main" id="{A3243B89-9A75-E28E-3CF5-3381E7EDF27C}"/>
                </a:ext>
              </a:extLst>
            </p:cNvPr>
            <p:cNvSpPr/>
            <p:nvPr/>
          </p:nvSpPr>
          <p:spPr>
            <a:xfrm flipV="1">
              <a:off x="10220221" y="2629379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" name="Shape 104 1">
              <a:extLst>
                <a:ext uri="{FF2B5EF4-FFF2-40B4-BE49-F238E27FC236}">
                  <a16:creationId xmlns:a16="http://schemas.microsoft.com/office/drawing/2014/main" id="{38A03F1F-B591-3B72-B64F-06A744348295}"/>
                </a:ext>
              </a:extLst>
            </p:cNvPr>
            <p:cNvSpPr/>
            <p:nvPr/>
          </p:nvSpPr>
          <p:spPr>
            <a:xfrm flipV="1">
              <a:off x="10215113" y="2500043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3" name="Shape 104 1">
              <a:extLst>
                <a:ext uri="{FF2B5EF4-FFF2-40B4-BE49-F238E27FC236}">
                  <a16:creationId xmlns:a16="http://schemas.microsoft.com/office/drawing/2014/main" id="{81C093B3-19B1-85EA-76EA-30199BF9AB7F}"/>
                </a:ext>
              </a:extLst>
            </p:cNvPr>
            <p:cNvSpPr/>
            <p:nvPr/>
          </p:nvSpPr>
          <p:spPr>
            <a:xfrm flipV="1">
              <a:off x="10220220" y="2372643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2" name="Shape 104 1">
              <a:extLst>
                <a:ext uri="{FF2B5EF4-FFF2-40B4-BE49-F238E27FC236}">
                  <a16:creationId xmlns:a16="http://schemas.microsoft.com/office/drawing/2014/main" id="{119BC444-4C6C-34C3-D8FA-ED11A9C06899}"/>
                </a:ext>
              </a:extLst>
            </p:cNvPr>
            <p:cNvSpPr/>
            <p:nvPr/>
          </p:nvSpPr>
          <p:spPr>
            <a:xfrm flipV="1">
              <a:off x="10220219" y="2242075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73" name="Shape 104 1">
              <a:extLst>
                <a:ext uri="{FF2B5EF4-FFF2-40B4-BE49-F238E27FC236}">
                  <a16:creationId xmlns:a16="http://schemas.microsoft.com/office/drawing/2014/main" id="{91C3176F-C9FB-90F4-9ECB-4291187D8F21}"/>
                </a:ext>
              </a:extLst>
            </p:cNvPr>
            <p:cNvSpPr/>
            <p:nvPr/>
          </p:nvSpPr>
          <p:spPr>
            <a:xfrm flipV="1">
              <a:off x="10220219" y="1010799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4" name="Shape 104 1">
              <a:extLst>
                <a:ext uri="{FF2B5EF4-FFF2-40B4-BE49-F238E27FC236}">
                  <a16:creationId xmlns:a16="http://schemas.microsoft.com/office/drawing/2014/main" id="{C684140B-A9CA-3F77-615D-66B3B39EDC60}"/>
                </a:ext>
              </a:extLst>
            </p:cNvPr>
            <p:cNvSpPr/>
            <p:nvPr/>
          </p:nvSpPr>
          <p:spPr>
            <a:xfrm flipV="1">
              <a:off x="10212105" y="898558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5" name="Shape 104 1">
              <a:extLst>
                <a:ext uri="{FF2B5EF4-FFF2-40B4-BE49-F238E27FC236}">
                  <a16:creationId xmlns:a16="http://schemas.microsoft.com/office/drawing/2014/main" id="{6A20DCD4-17AA-3212-2CA2-53B68E6391C7}"/>
                </a:ext>
              </a:extLst>
            </p:cNvPr>
            <p:cNvSpPr/>
            <p:nvPr/>
          </p:nvSpPr>
          <p:spPr>
            <a:xfrm flipV="1">
              <a:off x="10212105" y="766047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6" name="Shape 104 1">
              <a:extLst>
                <a:ext uri="{FF2B5EF4-FFF2-40B4-BE49-F238E27FC236}">
                  <a16:creationId xmlns:a16="http://schemas.microsoft.com/office/drawing/2014/main" id="{88C8D852-B2A7-8331-AF82-B254D6C048B3}"/>
                </a:ext>
              </a:extLst>
            </p:cNvPr>
            <p:cNvSpPr/>
            <p:nvPr/>
          </p:nvSpPr>
          <p:spPr>
            <a:xfrm flipV="1">
              <a:off x="10220218" y="652108"/>
              <a:ext cx="84756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41F6D8D-0A2F-4682-0551-02503E45829D}"/>
              </a:ext>
            </a:extLst>
          </p:cNvPr>
          <p:cNvGrpSpPr/>
          <p:nvPr/>
        </p:nvGrpSpPr>
        <p:grpSpPr>
          <a:xfrm>
            <a:off x="256989" y="3566304"/>
            <a:ext cx="4142457" cy="2502568"/>
            <a:chOff x="90385" y="4196747"/>
            <a:chExt cx="4142457" cy="25025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F188DB-BB82-925D-0BD0-EA9AF798A50E}"/>
                </a:ext>
              </a:extLst>
            </p:cNvPr>
            <p:cNvGrpSpPr/>
            <p:nvPr/>
          </p:nvGrpSpPr>
          <p:grpSpPr>
            <a:xfrm>
              <a:off x="98210" y="4196747"/>
              <a:ext cx="4102752" cy="2502568"/>
              <a:chOff x="7174848" y="2261937"/>
              <a:chExt cx="4102752" cy="250256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80409D7-FDFF-B170-F2BA-9C215D65B52E}"/>
                  </a:ext>
                </a:extLst>
              </p:cNvPr>
              <p:cNvGrpSpPr/>
              <p:nvPr/>
            </p:nvGrpSpPr>
            <p:grpSpPr>
              <a:xfrm>
                <a:off x="7174848" y="2261937"/>
                <a:ext cx="4102752" cy="2502568"/>
                <a:chOff x="7164806" y="2261937"/>
                <a:chExt cx="4102752" cy="2502568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9B587AF-FB71-CBFD-24B2-DF48C2CAD360}"/>
                    </a:ext>
                  </a:extLst>
                </p:cNvPr>
                <p:cNvSpPr/>
                <p:nvPr/>
              </p:nvSpPr>
              <p:spPr>
                <a:xfrm>
                  <a:off x="7164806" y="2261937"/>
                  <a:ext cx="4102752" cy="250256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3" name="Picture 22" descr="A picture containing text, wheel, gear&#10;&#10;Description automatically generated">
                  <a:extLst>
                    <a:ext uri="{FF2B5EF4-FFF2-40B4-BE49-F238E27FC236}">
                      <a16:creationId xmlns:a16="http://schemas.microsoft.com/office/drawing/2014/main" id="{25103446-D360-C727-1A00-41ABFFB47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45278" y="2261937"/>
                  <a:ext cx="3806491" cy="2422312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9C3FBF-DF67-0C93-BD26-D64F0CDA5848}"/>
                  </a:ext>
                </a:extLst>
              </p:cNvPr>
              <p:cNvSpPr txBox="1"/>
              <p:nvPr/>
            </p:nvSpPr>
            <p:spPr>
              <a:xfrm>
                <a:off x="8253656" y="2503473"/>
                <a:ext cx="445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B51B21-C63D-7E2F-DE6A-3A9DAF937C16}"/>
                  </a:ext>
                </a:extLst>
              </p:cNvPr>
              <p:cNvSpPr txBox="1"/>
              <p:nvPr/>
            </p:nvSpPr>
            <p:spPr>
              <a:xfrm>
                <a:off x="9243995" y="2624622"/>
                <a:ext cx="445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891CE7-EA6C-D1E1-D71E-931CFEE78ABC}"/>
                  </a:ext>
                </a:extLst>
              </p:cNvPr>
              <p:cNvSpPr txBox="1"/>
              <p:nvPr/>
            </p:nvSpPr>
            <p:spPr>
              <a:xfrm>
                <a:off x="9049745" y="3461966"/>
                <a:ext cx="445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F26E30-A13E-A5DE-FB53-7F4B339E03F2}"/>
                  </a:ext>
                </a:extLst>
              </p:cNvPr>
              <p:cNvSpPr txBox="1"/>
              <p:nvPr/>
            </p:nvSpPr>
            <p:spPr>
              <a:xfrm>
                <a:off x="9021407" y="4097624"/>
                <a:ext cx="445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880710-725E-F439-CC1D-A5A684D84389}"/>
                  </a:ext>
                </a:extLst>
              </p:cNvPr>
              <p:cNvSpPr txBox="1"/>
              <p:nvPr/>
            </p:nvSpPr>
            <p:spPr>
              <a:xfrm>
                <a:off x="10014034" y="3777118"/>
                <a:ext cx="445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O1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66C1824-DB99-1495-51D3-8F0A3D489E90}"/>
                </a:ext>
              </a:extLst>
            </p:cNvPr>
            <p:cNvSpPr txBox="1"/>
            <p:nvPr/>
          </p:nvSpPr>
          <p:spPr>
            <a:xfrm>
              <a:off x="90385" y="458804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19720C-357D-30EF-94F3-9AD5388F204A}"/>
                </a:ext>
              </a:extLst>
            </p:cNvPr>
            <p:cNvSpPr txBox="1"/>
            <p:nvPr/>
          </p:nvSpPr>
          <p:spPr>
            <a:xfrm>
              <a:off x="90565" y="486473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7E1AAA0-30E7-FB9B-2BB2-0444DF617F88}"/>
                </a:ext>
              </a:extLst>
            </p:cNvPr>
            <p:cNvSpPr txBox="1"/>
            <p:nvPr/>
          </p:nvSpPr>
          <p:spPr>
            <a:xfrm>
              <a:off x="3393858" y="555803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FD287CA-5EBA-93F5-EEED-E269EC3D1618}"/>
                </a:ext>
              </a:extLst>
            </p:cNvPr>
            <p:cNvSpPr txBox="1"/>
            <p:nvPr/>
          </p:nvSpPr>
          <p:spPr>
            <a:xfrm>
              <a:off x="3382362" y="44284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A5778C9-B89E-588D-E26F-C3AE55E878FB}"/>
                </a:ext>
              </a:extLst>
            </p:cNvPr>
            <p:cNvSpPr txBox="1"/>
            <p:nvPr/>
          </p:nvSpPr>
          <p:spPr>
            <a:xfrm>
              <a:off x="98210" y="429978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29CA9B5-877D-BC12-A36E-870B9B0D1A33}"/>
                </a:ext>
              </a:extLst>
            </p:cNvPr>
            <p:cNvSpPr txBox="1"/>
            <p:nvPr/>
          </p:nvSpPr>
          <p:spPr>
            <a:xfrm>
              <a:off x="3948790" y="573422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290073-F1B5-A7A4-BC33-7A471E75D8B8}"/>
                </a:ext>
              </a:extLst>
            </p:cNvPr>
            <p:cNvSpPr txBox="1"/>
            <p:nvPr/>
          </p:nvSpPr>
          <p:spPr>
            <a:xfrm>
              <a:off x="3943147" y="45748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8B3959F-6ED4-9847-868D-D055D228EC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3"/>
            <a:ext cx="7712279" cy="1085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have not accounted for Observations</a:t>
            </a:r>
          </a:p>
          <a:p>
            <a:r>
              <a:rPr lang="en-US" dirty="0"/>
              <a:t>Add A Penalty if the output does not agree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3BA0F8D1-CB0F-DBBE-027B-820FF185B237}"/>
              </a:ext>
            </a:extLst>
          </p:cNvPr>
          <p:cNvSpPr txBox="1">
            <a:spLocks/>
          </p:cNvSpPr>
          <p:nvPr/>
        </p:nvSpPr>
        <p:spPr>
          <a:xfrm>
            <a:off x="4510720" y="5154827"/>
            <a:ext cx="5708173" cy="1267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dirty="0"/>
              <a:t>Healthy Behavior now has a Penalty</a:t>
            </a:r>
          </a:p>
          <a:p>
            <a:r>
              <a:rPr lang="en-US" sz="2900" dirty="0"/>
              <a:t>The Diagnosis with Fewest faults Has the lowest Penalty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DAC42A0-BD9B-39AF-AD0E-9A682F78FD24}"/>
              </a:ext>
            </a:extLst>
          </p:cNvPr>
          <p:cNvGrpSpPr/>
          <p:nvPr/>
        </p:nvGrpSpPr>
        <p:grpSpPr>
          <a:xfrm>
            <a:off x="5824318" y="3515864"/>
            <a:ext cx="4404030" cy="1831560"/>
            <a:chOff x="5824318" y="3515864"/>
            <a:chExt cx="4404030" cy="1831560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7D4A1150-C90D-6E5E-5300-D55D32417271}"/>
                </a:ext>
              </a:extLst>
            </p:cNvPr>
            <p:cNvSpPr txBox="1">
              <a:spLocks/>
            </p:cNvSpPr>
            <p:nvPr/>
          </p:nvSpPr>
          <p:spPr>
            <a:xfrm>
              <a:off x="5824318" y="3515864"/>
              <a:ext cx="3947762" cy="854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Finding the Lowest penalty solves the Diagnosis Problem.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3942615-1F4B-B0EB-4CEF-2D8DC908A732}"/>
                </a:ext>
              </a:extLst>
            </p:cNvPr>
            <p:cNvCxnSpPr>
              <a:endCxn id="42" idx="0"/>
            </p:cNvCxnSpPr>
            <p:nvPr/>
          </p:nvCxnSpPr>
          <p:spPr>
            <a:xfrm>
              <a:off x="9772080" y="4438370"/>
              <a:ext cx="456268" cy="909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5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0.19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59E3-5A53-30E2-F803-01D70481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degree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140E7-6404-1383-7544-8DA41A9F6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AC72-745E-90FE-674B-E92EAB3B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Synthesis</a:t>
            </a:r>
            <a:br>
              <a:rPr lang="en-US" dirty="0"/>
            </a:br>
            <a:r>
              <a:rPr lang="en-US" sz="2800" dirty="0"/>
              <a:t>Desirable and Undesirable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F665-A7FA-8528-7716-9A036B47E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5484" y="2367092"/>
            <a:ext cx="8752741" cy="4147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Revisit our “</a:t>
            </a:r>
            <a:r>
              <a:rPr lang="en-US" dirty="0" err="1"/>
              <a:t>NAnd</a:t>
            </a:r>
            <a:r>
              <a:rPr lang="en-US" dirty="0"/>
              <a:t>” gate:</a:t>
            </a:r>
          </a:p>
          <a:p>
            <a:r>
              <a:rPr lang="en-US" dirty="0"/>
              <a:t>Our “Gap” is large (good)</a:t>
            </a:r>
          </a:p>
          <a:p>
            <a:pPr lvl="1"/>
            <a:r>
              <a:rPr lang="en-US" dirty="0"/>
              <a:t>We have more room to insert Fault penalties</a:t>
            </a:r>
          </a:p>
          <a:p>
            <a:pPr lvl="1"/>
            <a:r>
              <a:rPr lang="en-US" dirty="0"/>
              <a:t>Physics-based optimizers want a large spectral Gap</a:t>
            </a:r>
          </a:p>
          <a:p>
            <a:r>
              <a:rPr lang="en-US" dirty="0"/>
              <a:t>Our coefficients are not really big (Good)</a:t>
            </a:r>
          </a:p>
          <a:p>
            <a:r>
              <a:rPr lang="en-US" dirty="0"/>
              <a:t>Our Penalty function is cubic (Bad)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Physical systems typically do not have strong many-body interactions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D2813E-4B8E-1A8D-53C8-DF852B23D5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5579" y="5380442"/>
            <a:ext cx="5340841" cy="253019"/>
          </a:xfrm>
          <a:prstGeom prst="rect">
            <a:avLst/>
          </a:prstGeom>
        </p:spPr>
      </p:pic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117D0D44-0C33-4FFE-6B59-1922D400F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20148"/>
              </p:ext>
            </p:extLst>
          </p:nvPr>
        </p:nvGraphicFramePr>
        <p:xfrm>
          <a:off x="216977" y="2827589"/>
          <a:ext cx="2107696" cy="3365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924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599869772"/>
                    </a:ext>
                  </a:extLst>
                </a:gridCol>
              </a:tblGrid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6636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627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46159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288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F2C9EC-2C9D-C3E6-7822-EE7F6F334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31" y="2129548"/>
            <a:ext cx="1581656" cy="536218"/>
          </a:xfrm>
          <a:prstGeom prst="rect">
            <a:avLst/>
          </a:prstGeom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FB12F104-772E-6C8A-CE83-03AD31075C39}"/>
              </a:ext>
            </a:extLst>
          </p:cNvPr>
          <p:cNvSpPr/>
          <p:nvPr/>
        </p:nvSpPr>
        <p:spPr>
          <a:xfrm>
            <a:off x="10414049" y="5369388"/>
            <a:ext cx="847561" cy="1"/>
          </a:xfrm>
          <a:prstGeom prst="line">
            <a:avLst/>
          </a:prstGeom>
          <a:noFill/>
          <a:ln w="38100" cap="flat">
            <a:solidFill>
              <a:srgbClr val="189B1A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 104 1">
            <a:extLst>
              <a:ext uri="{FF2B5EF4-FFF2-40B4-BE49-F238E27FC236}">
                <a16:creationId xmlns:a16="http://schemas.microsoft.com/office/drawing/2014/main" id="{C9F19401-87B9-6F2A-A9E0-7F42FEEFD0AB}"/>
              </a:ext>
            </a:extLst>
          </p:cNvPr>
          <p:cNvSpPr/>
          <p:nvPr/>
        </p:nvSpPr>
        <p:spPr>
          <a:xfrm flipV="1">
            <a:off x="10414044" y="2367092"/>
            <a:ext cx="847561" cy="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 107">
            <a:extLst>
              <a:ext uri="{FF2B5EF4-FFF2-40B4-BE49-F238E27FC236}">
                <a16:creationId xmlns:a16="http://schemas.microsoft.com/office/drawing/2014/main" id="{F5D68035-1A88-D824-3669-3E4FCB7DFB1A}"/>
              </a:ext>
            </a:extLst>
          </p:cNvPr>
          <p:cNvSpPr/>
          <p:nvPr/>
        </p:nvSpPr>
        <p:spPr>
          <a:xfrm flipH="1" flipV="1">
            <a:off x="10951905" y="2380695"/>
            <a:ext cx="622" cy="297219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arrow" w="med" len="med"/>
            <a:tailEnd type="arrow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9457E5-C093-F22A-737D-423E21A78DD2}"/>
                  </a:ext>
                </a:extLst>
              </p:cNvPr>
              <p:cNvSpPr txBox="1"/>
              <p:nvPr/>
            </p:nvSpPr>
            <p:spPr>
              <a:xfrm>
                <a:off x="11153338" y="2445450"/>
                <a:ext cx="674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9457E5-C093-F22A-737D-423E21A7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338" y="2445450"/>
                <a:ext cx="674095" cy="276999"/>
              </a:xfrm>
              <a:prstGeom prst="rect">
                <a:avLst/>
              </a:prstGeom>
              <a:blipFill>
                <a:blip r:embed="rId6"/>
                <a:stretch>
                  <a:fillRect l="-7273" r="-7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83C128-7C05-9F35-CFB8-91429E05913B}"/>
                  </a:ext>
                </a:extLst>
              </p:cNvPr>
              <p:cNvSpPr txBox="1"/>
              <p:nvPr/>
            </p:nvSpPr>
            <p:spPr>
              <a:xfrm>
                <a:off x="11071310" y="5440493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83C128-7C05-9F35-CFB8-91429E059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310" y="5440493"/>
                <a:ext cx="642035" cy="276999"/>
              </a:xfrm>
              <a:prstGeom prst="rect">
                <a:avLst/>
              </a:prstGeom>
              <a:blipFill>
                <a:blip r:embed="rId7"/>
                <a:stretch>
                  <a:fillRect l="-6667" r="-857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3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AC72-745E-90FE-674B-E92EAB3B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Synthesis</a:t>
            </a:r>
            <a:br>
              <a:rPr lang="en-US" dirty="0"/>
            </a:br>
            <a:r>
              <a:rPr lang="en-US" sz="2800" dirty="0"/>
              <a:t>Reducing Degree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F665-A7FA-8528-7716-9A036B47E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5485" y="2367092"/>
            <a:ext cx="7609116" cy="24062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standard tricks to reduce degree:</a:t>
            </a:r>
          </a:p>
          <a:p>
            <a:r>
              <a:rPr lang="en-US" dirty="0"/>
              <a:t>Introduce an extra bit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do something different.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D2813E-4B8E-1A8D-53C8-DF852B23D5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25579" y="3570236"/>
            <a:ext cx="5340841" cy="253019"/>
          </a:xfrm>
          <a:prstGeom prst="rect">
            <a:avLst/>
          </a:prstGeom>
        </p:spPr>
      </p:pic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117D0D44-0C33-4FFE-6B59-1922D400FA61}"/>
              </a:ext>
            </a:extLst>
          </p:cNvPr>
          <p:cNvGraphicFramePr>
            <a:graphicFrameLocks noGrp="1"/>
          </p:cNvGraphicFramePr>
          <p:nvPr/>
        </p:nvGraphicFramePr>
        <p:xfrm>
          <a:off x="216977" y="2827589"/>
          <a:ext cx="2107696" cy="3365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924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599869772"/>
                    </a:ext>
                  </a:extLst>
                </a:gridCol>
              </a:tblGrid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6636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627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46159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288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F2C9EC-2C9D-C3E6-7822-EE7F6F334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31" y="2129548"/>
            <a:ext cx="1581656" cy="536218"/>
          </a:xfrm>
          <a:prstGeom prst="rect">
            <a:avLst/>
          </a:prstGeom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FB12F104-772E-6C8A-CE83-03AD31075C39}"/>
              </a:ext>
            </a:extLst>
          </p:cNvPr>
          <p:cNvSpPr/>
          <p:nvPr/>
        </p:nvSpPr>
        <p:spPr>
          <a:xfrm>
            <a:off x="10414049" y="5369388"/>
            <a:ext cx="847561" cy="1"/>
          </a:xfrm>
          <a:prstGeom prst="line">
            <a:avLst/>
          </a:prstGeom>
          <a:noFill/>
          <a:ln w="38100" cap="flat">
            <a:solidFill>
              <a:srgbClr val="189B1A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 104 1">
            <a:extLst>
              <a:ext uri="{FF2B5EF4-FFF2-40B4-BE49-F238E27FC236}">
                <a16:creationId xmlns:a16="http://schemas.microsoft.com/office/drawing/2014/main" id="{C9F19401-87B9-6F2A-A9E0-7F42FEEFD0AB}"/>
              </a:ext>
            </a:extLst>
          </p:cNvPr>
          <p:cNvSpPr/>
          <p:nvPr/>
        </p:nvSpPr>
        <p:spPr>
          <a:xfrm flipV="1">
            <a:off x="10414044" y="2367092"/>
            <a:ext cx="847561" cy="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 107">
            <a:extLst>
              <a:ext uri="{FF2B5EF4-FFF2-40B4-BE49-F238E27FC236}">
                <a16:creationId xmlns:a16="http://schemas.microsoft.com/office/drawing/2014/main" id="{F5D68035-1A88-D824-3669-3E4FCB7DFB1A}"/>
              </a:ext>
            </a:extLst>
          </p:cNvPr>
          <p:cNvSpPr/>
          <p:nvPr/>
        </p:nvSpPr>
        <p:spPr>
          <a:xfrm flipH="1" flipV="1">
            <a:off x="10886590" y="2397194"/>
            <a:ext cx="622" cy="297219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arrow" w="med" len="med"/>
            <a:tailEnd type="arrow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9457E5-C093-F22A-737D-423E21A78DD2}"/>
                  </a:ext>
                </a:extLst>
              </p:cNvPr>
              <p:cNvSpPr txBox="1"/>
              <p:nvPr/>
            </p:nvSpPr>
            <p:spPr>
              <a:xfrm>
                <a:off x="11153338" y="2445450"/>
                <a:ext cx="674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9457E5-C093-F22A-737D-423E21A7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338" y="2445450"/>
                <a:ext cx="674095" cy="276999"/>
              </a:xfrm>
              <a:prstGeom prst="rect">
                <a:avLst/>
              </a:prstGeom>
              <a:blipFill>
                <a:blip r:embed="rId8"/>
                <a:stretch>
                  <a:fillRect l="-7273" r="-7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83C128-7C05-9F35-CFB8-91429E05913B}"/>
                  </a:ext>
                </a:extLst>
              </p:cNvPr>
              <p:cNvSpPr txBox="1"/>
              <p:nvPr/>
            </p:nvSpPr>
            <p:spPr>
              <a:xfrm>
                <a:off x="11071310" y="5440493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83C128-7C05-9F35-CFB8-91429E059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310" y="5440493"/>
                <a:ext cx="642035" cy="276999"/>
              </a:xfrm>
              <a:prstGeom prst="rect">
                <a:avLst/>
              </a:prstGeom>
              <a:blipFill>
                <a:blip r:embed="rId9"/>
                <a:stretch>
                  <a:fillRect l="-6667" r="-857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9E3F735-EBE5-8550-A5F3-8356C92149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74795" y="3063914"/>
            <a:ext cx="1063900" cy="149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C61A0D-9FFF-56A7-37AE-FB0C60BD5F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70311" y="5109332"/>
            <a:ext cx="5340840" cy="60816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40DD138-957A-4ACB-DE9F-8ECA786A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7098"/>
              </p:ext>
            </p:extLst>
          </p:nvPr>
        </p:nvGraphicFramePr>
        <p:xfrm>
          <a:off x="216977" y="2827589"/>
          <a:ext cx="2107696" cy="3365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924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599869772"/>
                    </a:ext>
                  </a:extLst>
                </a:gridCol>
              </a:tblGrid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6636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627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46159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288"/>
                  </a:ext>
                </a:extLst>
              </a:tr>
            </a:tbl>
          </a:graphicData>
        </a:graphic>
      </p:graphicFrame>
      <p:sp>
        <p:nvSpPr>
          <p:cNvPr id="14" name="Shape 104 1">
            <a:extLst>
              <a:ext uri="{FF2B5EF4-FFF2-40B4-BE49-F238E27FC236}">
                <a16:creationId xmlns:a16="http://schemas.microsoft.com/office/drawing/2014/main" id="{C55B6113-351D-CA14-2554-5C9B1DFAC14D}"/>
              </a:ext>
            </a:extLst>
          </p:cNvPr>
          <p:cNvSpPr/>
          <p:nvPr/>
        </p:nvSpPr>
        <p:spPr>
          <a:xfrm flipV="1">
            <a:off x="10414043" y="1008070"/>
            <a:ext cx="847561" cy="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7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91F82B57-F8CC-4A91-D52F-245D5FD7C40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did we know To set that penalty to three?</a:t>
                </a:r>
              </a:p>
              <a:p>
                <a:r>
                  <a:rPr lang="en-US" dirty="0"/>
                  <a:t>Don’t start with the penalties, start with polynomial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it’s guaranteed to have the right degree</a:t>
                </a:r>
              </a:p>
              <a:p>
                <a:pPr lvl="1"/>
                <a:r>
                  <a:rPr lang="en-US" dirty="0"/>
                  <a:t>We have to maximize the least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can’t the coefficients of </a:t>
                </a:r>
                <a:r>
                  <a:rPr lang="en-US" i="1" dirty="0"/>
                  <a:t>P</a:t>
                </a:r>
                <a:r>
                  <a:rPr lang="en-US" dirty="0"/>
                  <a:t> get Large</a:t>
                </a:r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91F82B57-F8CC-4A91-D52F-245D5FD7C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EBDAC72-745E-90FE-674B-E92EAB3B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Synthesis</a:t>
            </a:r>
            <a:br>
              <a:rPr lang="en-US" dirty="0"/>
            </a:br>
            <a:r>
              <a:rPr lang="en-US" sz="2800" dirty="0"/>
              <a:t>Searching for Penalties</a:t>
            </a: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F2C9EC-2C9D-C3E6-7822-EE7F6F334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912" y="1324005"/>
            <a:ext cx="1581656" cy="536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540DD138-957A-4ACB-DE9F-8ECA786A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979229"/>
                  </p:ext>
                </p:extLst>
              </p:nvPr>
            </p:nvGraphicFramePr>
            <p:xfrm>
              <a:off x="9724858" y="2022046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u="non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540DD138-957A-4ACB-DE9F-8ECA786A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979229"/>
                  </p:ext>
                </p:extLst>
              </p:nvPr>
            </p:nvGraphicFramePr>
            <p:xfrm>
              <a:off x="9724858" y="2022046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0000" t="-106452" r="-2299" b="-7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0000" t="-304839" r="-2299" b="-5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0000" t="-503226" r="-2299" b="-3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814754" r="-229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1762FB-0EDD-DD19-7F5E-BB918D3C458C}"/>
                  </a:ext>
                </a:extLst>
              </p:cNvPr>
              <p:cNvSpPr txBox="1"/>
              <p:nvPr/>
            </p:nvSpPr>
            <p:spPr>
              <a:xfrm>
                <a:off x="1646576" y="3662726"/>
                <a:ext cx="7702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1762FB-0EDD-DD19-7F5E-BB918D3C4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76" y="3662726"/>
                <a:ext cx="7702943" cy="276999"/>
              </a:xfrm>
              <a:prstGeom prst="rect">
                <a:avLst/>
              </a:prstGeom>
              <a:blipFill>
                <a:blip r:embed="rId6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8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CD68-FD24-3A81-7352-EF4C9B56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Optimal Hamiltonians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AE93-6945-0046-86BA-6FDF494C0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C52F-048E-8B73-6F3E-7C0386D0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DE20F-5148-6652-6765-4BB4CFB85B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13956" y="2367092"/>
            <a:ext cx="8463643" cy="15408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</a:t>
            </a:r>
            <a:r>
              <a:rPr lang="en-US" b="1" dirty="0"/>
              <a:t> </a:t>
            </a:r>
            <a:r>
              <a:rPr lang="en-US" u="sng" dirty="0"/>
              <a:t>architecture</a:t>
            </a:r>
            <a:r>
              <a:rPr lang="en-US" dirty="0"/>
              <a:t> is A space of polynomials with coefficient bounds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Healthy behaviors gives equations for our coefficients: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C6D988-3F3A-0204-798C-4E667F5D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5" y="2537762"/>
            <a:ext cx="1581656" cy="536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13">
                <a:extLst>
                  <a:ext uri="{FF2B5EF4-FFF2-40B4-BE49-F238E27FC236}">
                    <a16:creationId xmlns:a16="http://schemas.microsoft.com/office/drawing/2014/main" id="{4963DDF3-C86E-90B8-4D93-22D578B6E8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242162"/>
                  </p:ext>
                </p:extLst>
              </p:nvPr>
            </p:nvGraphicFramePr>
            <p:xfrm>
              <a:off x="281501" y="3235803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u="non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13">
                <a:extLst>
                  <a:ext uri="{FF2B5EF4-FFF2-40B4-BE49-F238E27FC236}">
                    <a16:creationId xmlns:a16="http://schemas.microsoft.com/office/drawing/2014/main" id="{4963DDF3-C86E-90B8-4D93-22D578B6E8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242162"/>
                  </p:ext>
                </p:extLst>
              </p:nvPr>
            </p:nvGraphicFramePr>
            <p:xfrm>
              <a:off x="281501" y="3235803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488" t="-106452" r="-3488" b="-7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488" t="-304839" r="-3488" b="-5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488" t="-503226" r="-3488" b="-3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488" t="-814754" r="-348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0181F-80B0-C032-C34B-A56B5B95A272}"/>
                  </a:ext>
                </a:extLst>
              </p:cNvPr>
              <p:cNvSpPr txBox="1"/>
              <p:nvPr/>
            </p:nvSpPr>
            <p:spPr>
              <a:xfrm>
                <a:off x="3388290" y="2927940"/>
                <a:ext cx="7702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0181F-80B0-C032-C34B-A56B5B95A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90" y="2927940"/>
                <a:ext cx="7702943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DDC1AC79-AA74-FA7E-C501-3F3DD378DE4E}"/>
              </a:ext>
            </a:extLst>
          </p:cNvPr>
          <p:cNvSpPr/>
          <p:nvPr/>
        </p:nvSpPr>
        <p:spPr>
          <a:xfrm>
            <a:off x="2596242" y="4011386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F9A7DD-BA78-7DB7-44BA-38EB53A0BFC5}"/>
              </a:ext>
            </a:extLst>
          </p:cNvPr>
          <p:cNvSpPr/>
          <p:nvPr/>
        </p:nvSpPr>
        <p:spPr>
          <a:xfrm>
            <a:off x="2596242" y="4773388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C85F0D2-F758-F0B2-7C47-C8B84BC3EAE3}"/>
              </a:ext>
            </a:extLst>
          </p:cNvPr>
          <p:cNvSpPr/>
          <p:nvPr/>
        </p:nvSpPr>
        <p:spPr>
          <a:xfrm>
            <a:off x="2596242" y="5535390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282255F-6AAB-1508-F412-A04F162F3995}"/>
              </a:ext>
            </a:extLst>
          </p:cNvPr>
          <p:cNvSpPr/>
          <p:nvPr/>
        </p:nvSpPr>
        <p:spPr>
          <a:xfrm>
            <a:off x="2596242" y="5878286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331060-09C2-82BB-4918-AEEAD5F21B8B}"/>
                  </a:ext>
                </a:extLst>
              </p:cNvPr>
              <p:cNvSpPr txBox="1"/>
              <p:nvPr/>
            </p:nvSpPr>
            <p:spPr>
              <a:xfrm>
                <a:off x="3388290" y="4011386"/>
                <a:ext cx="5374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331060-09C2-82BB-4918-AEEAD5F21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90" y="4011386"/>
                <a:ext cx="5374484" cy="276999"/>
              </a:xfrm>
              <a:prstGeom prst="rect">
                <a:avLst/>
              </a:prstGeom>
              <a:blipFill>
                <a:blip r:embed="rId6"/>
                <a:stretch>
                  <a:fillRect l="-568" r="-45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C107FA-A3CE-CD9A-2FF4-618E8CC48C6C}"/>
                  </a:ext>
                </a:extLst>
              </p:cNvPr>
              <p:cNvSpPr txBox="1"/>
              <p:nvPr/>
            </p:nvSpPr>
            <p:spPr>
              <a:xfrm>
                <a:off x="3388290" y="4754629"/>
                <a:ext cx="5374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C107FA-A3CE-CD9A-2FF4-618E8CC48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90" y="4754629"/>
                <a:ext cx="5374485" cy="276999"/>
              </a:xfrm>
              <a:prstGeom prst="rect">
                <a:avLst/>
              </a:prstGeom>
              <a:blipFill>
                <a:blip r:embed="rId7"/>
                <a:stretch>
                  <a:fillRect l="-568" r="-45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08D5A8-F9F5-1A4A-A1AB-7E29D4897178}"/>
                  </a:ext>
                </a:extLst>
              </p:cNvPr>
              <p:cNvSpPr txBox="1"/>
              <p:nvPr/>
            </p:nvSpPr>
            <p:spPr>
              <a:xfrm>
                <a:off x="3388290" y="5497872"/>
                <a:ext cx="5374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08D5A8-F9F5-1A4A-A1AB-7E29D4897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90" y="5497872"/>
                <a:ext cx="5374485" cy="276999"/>
              </a:xfrm>
              <a:prstGeom prst="rect">
                <a:avLst/>
              </a:prstGeom>
              <a:blipFill>
                <a:blip r:embed="rId8"/>
                <a:stretch>
                  <a:fillRect l="-568" r="-45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B4C949-C403-FED0-810B-373D7E424291}"/>
                  </a:ext>
                </a:extLst>
              </p:cNvPr>
              <p:cNvSpPr txBox="1"/>
              <p:nvPr/>
            </p:nvSpPr>
            <p:spPr>
              <a:xfrm>
                <a:off x="3388290" y="5878286"/>
                <a:ext cx="5374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B4C949-C403-FED0-810B-373D7E424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90" y="5878286"/>
                <a:ext cx="5374485" cy="276999"/>
              </a:xfrm>
              <a:prstGeom prst="rect">
                <a:avLst/>
              </a:prstGeom>
              <a:blipFill>
                <a:blip r:embed="rId9"/>
                <a:stretch>
                  <a:fillRect l="-568" r="-45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8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6522-4104-BA2D-D579-3B2458FD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Optimal Hamiltonians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DF0BE4-BC87-8F5E-DD1B-8145EEAC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55" y="2537762"/>
            <a:ext cx="1581656" cy="536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13">
                <a:extLst>
                  <a:ext uri="{FF2B5EF4-FFF2-40B4-BE49-F238E27FC236}">
                    <a16:creationId xmlns:a16="http://schemas.microsoft.com/office/drawing/2014/main" id="{BEF323E7-3139-A22C-32F7-E635E8AA1F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03806"/>
                  </p:ext>
                </p:extLst>
              </p:nvPr>
            </p:nvGraphicFramePr>
            <p:xfrm>
              <a:off x="281501" y="3235803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u="non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13">
                <a:extLst>
                  <a:ext uri="{FF2B5EF4-FFF2-40B4-BE49-F238E27FC236}">
                    <a16:creationId xmlns:a16="http://schemas.microsoft.com/office/drawing/2014/main" id="{BEF323E7-3139-A22C-32F7-E635E8AA1F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03806"/>
                  </p:ext>
                </p:extLst>
              </p:nvPr>
            </p:nvGraphicFramePr>
            <p:xfrm>
              <a:off x="281501" y="3235803"/>
              <a:ext cx="2107696" cy="336571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26924">
                      <a:extLst>
                        <a:ext uri="{9D8B030D-6E8A-4147-A177-3AD203B41FA5}">
                          <a16:colId xmlns:a16="http://schemas.microsoft.com/office/drawing/2014/main" val="4124542298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734702677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1880646642"/>
                        </a:ext>
                      </a:extLst>
                    </a:gridCol>
                    <a:gridCol w="526924">
                      <a:extLst>
                        <a:ext uri="{9D8B030D-6E8A-4147-A177-3AD203B41FA5}">
                          <a16:colId xmlns:a16="http://schemas.microsoft.com/office/drawing/2014/main" val="2599869772"/>
                        </a:ext>
                      </a:extLst>
                    </a:gridCol>
                  </a:tblGrid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4002777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3488" t="-106452" r="-3488" b="-7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316636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096474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3488" t="-304839" r="-3488" b="-5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26627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733722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3488" t="-503226" r="-3488" b="-3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0346159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092810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78195"/>
                      </a:ext>
                    </a:extLst>
                  </a:tr>
                  <a:tr h="37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488" t="-814754" r="-348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182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57D511-75E3-1636-BAC2-9944B06F7C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3956" y="2367092"/>
                <a:ext cx="8463643" cy="15408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Otherwise, we want to maximize the Gap (smallest penalty)</a:t>
                </a:r>
              </a:p>
              <a:p>
                <a:r>
                  <a:rPr lang="en-US" dirty="0"/>
                  <a:t>That is: 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57D511-75E3-1636-BAC2-9944B06F7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56" y="2367092"/>
                <a:ext cx="8463643" cy="1540879"/>
              </a:xfrm>
              <a:prstGeom prst="rect">
                <a:avLst/>
              </a:prstGeom>
              <a:blipFill>
                <a:blip r:embed="rId4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58FD66AA-7A91-1172-C521-57FB95721323}"/>
              </a:ext>
            </a:extLst>
          </p:cNvPr>
          <p:cNvSpPr/>
          <p:nvPr/>
        </p:nvSpPr>
        <p:spPr>
          <a:xfrm>
            <a:off x="2596242" y="3673925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C509FFE-4B92-148B-A67D-7DE786BA7225}"/>
              </a:ext>
            </a:extLst>
          </p:cNvPr>
          <p:cNvSpPr/>
          <p:nvPr/>
        </p:nvSpPr>
        <p:spPr>
          <a:xfrm>
            <a:off x="2596242" y="4433209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F3B0053-4EB0-3C14-B4B4-9EE011E96445}"/>
              </a:ext>
            </a:extLst>
          </p:cNvPr>
          <p:cNvSpPr/>
          <p:nvPr/>
        </p:nvSpPr>
        <p:spPr>
          <a:xfrm>
            <a:off x="2596242" y="5155747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2FE9CE5-17DB-07A0-9A47-3CA775BE3B18}"/>
              </a:ext>
            </a:extLst>
          </p:cNvPr>
          <p:cNvSpPr/>
          <p:nvPr/>
        </p:nvSpPr>
        <p:spPr>
          <a:xfrm>
            <a:off x="2596242" y="6283027"/>
            <a:ext cx="435428" cy="288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CAA626-0581-F5FE-A712-9BF134D87191}"/>
                  </a:ext>
                </a:extLst>
              </p:cNvPr>
              <p:cNvSpPr txBox="1"/>
              <p:nvPr/>
            </p:nvSpPr>
            <p:spPr>
              <a:xfrm>
                <a:off x="3388290" y="3673925"/>
                <a:ext cx="5480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CAA626-0581-F5FE-A712-9BF134D87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90" y="3673925"/>
                <a:ext cx="5480283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8D4BDF-56F9-8200-E7DE-E37C1DD01374}"/>
                  </a:ext>
                </a:extLst>
              </p:cNvPr>
              <p:cNvSpPr txBox="1"/>
              <p:nvPr/>
            </p:nvSpPr>
            <p:spPr>
              <a:xfrm>
                <a:off x="3408757" y="4425922"/>
                <a:ext cx="5374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8D4BDF-56F9-8200-E7DE-E37C1DD01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757" y="4425922"/>
                <a:ext cx="5374485" cy="276999"/>
              </a:xfrm>
              <a:prstGeom prst="rect">
                <a:avLst/>
              </a:prstGeom>
              <a:blipFill>
                <a:blip r:embed="rId6"/>
                <a:stretch>
                  <a:fillRect l="-454" r="-45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736996-5B28-505A-B1B0-149083821D81}"/>
                  </a:ext>
                </a:extLst>
              </p:cNvPr>
              <p:cNvSpPr txBox="1"/>
              <p:nvPr/>
            </p:nvSpPr>
            <p:spPr>
              <a:xfrm>
                <a:off x="3388289" y="5161482"/>
                <a:ext cx="5374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736996-5B28-505A-B1B0-149083821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89" y="5161482"/>
                <a:ext cx="5374485" cy="276999"/>
              </a:xfrm>
              <a:prstGeom prst="rect">
                <a:avLst/>
              </a:prstGeom>
              <a:blipFill>
                <a:blip r:embed="rId7"/>
                <a:stretch>
                  <a:fillRect l="-454" r="-45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5D3BC7-A6AB-448A-EF4E-18747C30A9B7}"/>
                  </a:ext>
                </a:extLst>
              </p:cNvPr>
              <p:cNvSpPr txBox="1"/>
              <p:nvPr/>
            </p:nvSpPr>
            <p:spPr>
              <a:xfrm>
                <a:off x="3388288" y="6294499"/>
                <a:ext cx="5374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5D3BC7-A6AB-448A-EF4E-18747C30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88" y="6294499"/>
                <a:ext cx="5374485" cy="276999"/>
              </a:xfrm>
              <a:prstGeom prst="rect">
                <a:avLst/>
              </a:prstGeom>
              <a:blipFill>
                <a:blip r:embed="rId8"/>
                <a:stretch>
                  <a:fillRect l="-454" r="-45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73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5108-3DD2-5057-D793-F033253F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Fault Diagnosis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17FD5-EBBE-D89B-D4AC-209817781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6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FAD451-9E58-2004-3F59-5BBEBE4961B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Finding the gap optimal Hamiltonian for an architecture a linear program.</a:t>
                </a:r>
              </a:p>
              <a:p>
                <a:r>
                  <a:rPr lang="en-US" dirty="0"/>
                  <a:t>For our NAND gate: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endParaRPr lang="en-US" dirty="0"/>
              </a:p>
              <a:p>
                <a:r>
                  <a:rPr lang="en-US" dirty="0"/>
                  <a:t>There is standard Software that can solve these efficiently.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FAD451-9E58-2004-3F59-5BBEBE496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47" b="-20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9010D2F-3A6C-4D4C-CAF1-F51A9754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D885FF-2FB4-506E-0717-A45D01EE906C}"/>
              </a:ext>
            </a:extLst>
          </p:cNvPr>
          <p:cNvGrpSpPr/>
          <p:nvPr/>
        </p:nvGrpSpPr>
        <p:grpSpPr>
          <a:xfrm>
            <a:off x="3301206" y="3382744"/>
            <a:ext cx="5480283" cy="2560853"/>
            <a:chOff x="3301206" y="3382744"/>
            <a:chExt cx="5480283" cy="2560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32DEF2-E3B2-7006-AA2B-CFF1E0907491}"/>
                    </a:ext>
                  </a:extLst>
                </p:cNvPr>
                <p:cNvSpPr txBox="1"/>
                <p:nvPr/>
              </p:nvSpPr>
              <p:spPr>
                <a:xfrm>
                  <a:off x="3361076" y="3382744"/>
                  <a:ext cx="53744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32DEF2-E3B2-7006-AA2B-CFF1E0907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076" y="3382744"/>
                  <a:ext cx="537448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54" r="-45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4F82A5C-4253-16EC-5AC2-A9F217416D31}"/>
                    </a:ext>
                  </a:extLst>
                </p:cNvPr>
                <p:cNvSpPr txBox="1"/>
                <p:nvPr/>
              </p:nvSpPr>
              <p:spPr>
                <a:xfrm>
                  <a:off x="3361075" y="3696215"/>
                  <a:ext cx="53744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4F82A5C-4253-16EC-5AC2-A9F217416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075" y="3696215"/>
                  <a:ext cx="537448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54" r="-45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D5BA905-A29D-4D28-F13E-9D58963522A9}"/>
                    </a:ext>
                  </a:extLst>
                </p:cNvPr>
                <p:cNvSpPr txBox="1"/>
                <p:nvPr/>
              </p:nvSpPr>
              <p:spPr>
                <a:xfrm>
                  <a:off x="3361075" y="4009686"/>
                  <a:ext cx="53744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D5BA905-A29D-4D28-F13E-9D5896352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075" y="4009686"/>
                  <a:ext cx="537448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54" r="-45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1B3D116-4E35-3ACE-E24B-5D91CC8E4801}"/>
                    </a:ext>
                  </a:extLst>
                </p:cNvPr>
                <p:cNvSpPr txBox="1"/>
                <p:nvPr/>
              </p:nvSpPr>
              <p:spPr>
                <a:xfrm>
                  <a:off x="3361075" y="4349085"/>
                  <a:ext cx="53744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1B3D116-4E35-3ACE-E24B-5D91CC8E4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075" y="4349085"/>
                  <a:ext cx="537448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54" r="-45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11DEEA-17E2-4262-930B-DAB99B116422}"/>
                    </a:ext>
                  </a:extLst>
                </p:cNvPr>
                <p:cNvSpPr txBox="1"/>
                <p:nvPr/>
              </p:nvSpPr>
              <p:spPr>
                <a:xfrm>
                  <a:off x="3301206" y="4676426"/>
                  <a:ext cx="54802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11DEEA-17E2-4262-930B-DAB99B116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206" y="4676426"/>
                  <a:ext cx="5480283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87E3879-97D0-4625-8A6C-98D7A6866ECE}"/>
                    </a:ext>
                  </a:extLst>
                </p:cNvPr>
                <p:cNvSpPr txBox="1"/>
                <p:nvPr/>
              </p:nvSpPr>
              <p:spPr>
                <a:xfrm>
                  <a:off x="3361075" y="5003767"/>
                  <a:ext cx="53744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87E3879-97D0-4625-8A6C-98D7A6866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075" y="5003767"/>
                  <a:ext cx="53744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54" r="-45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69EFD6-4E93-075B-5E5A-D0DE92AB62E8}"/>
                    </a:ext>
                  </a:extLst>
                </p:cNvPr>
                <p:cNvSpPr txBox="1"/>
                <p:nvPr/>
              </p:nvSpPr>
              <p:spPr>
                <a:xfrm>
                  <a:off x="3361075" y="5341827"/>
                  <a:ext cx="53744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⋅0+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69EFD6-4E93-075B-5E5A-D0DE92AB62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075" y="5341827"/>
                  <a:ext cx="537448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54" r="-45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D49A08B-3C74-B1A9-15CA-1FA288A0C8D7}"/>
                    </a:ext>
                  </a:extLst>
                </p:cNvPr>
                <p:cNvSpPr txBox="1"/>
                <p:nvPr/>
              </p:nvSpPr>
              <p:spPr>
                <a:xfrm>
                  <a:off x="3354104" y="5666598"/>
                  <a:ext cx="53744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D49A08B-3C74-B1A9-15CA-1FA288A0C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104" y="5666598"/>
                  <a:ext cx="537448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54" r="-45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3511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F7F9-0582-A53D-6AA1-D7710982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search on other “topologies”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AAB63-1E16-0035-75EF-7814C6F858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put more constraints on our Polynomials</a:t>
            </a:r>
          </a:p>
          <a:p>
            <a:r>
              <a:rPr lang="en-US" dirty="0"/>
              <a:t>We only allow certain quadratic terms</a:t>
            </a:r>
          </a:p>
          <a:p>
            <a:r>
              <a:rPr lang="en-US" dirty="0"/>
              <a:t>Physical devices often have sparse interaction graphs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E1E778-4378-D4BE-46DE-7EBCCA6B2A3C}"/>
              </a:ext>
            </a:extLst>
          </p:cNvPr>
          <p:cNvGrpSpPr/>
          <p:nvPr/>
        </p:nvGrpSpPr>
        <p:grpSpPr>
          <a:xfrm>
            <a:off x="7884122" y="2590998"/>
            <a:ext cx="3928108" cy="1914615"/>
            <a:chOff x="7116679" y="1725585"/>
            <a:chExt cx="3928108" cy="19146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9D008A-4F9A-CEF1-499A-012B35717B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935437" y="1893248"/>
              <a:ext cx="2044758" cy="10745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74487-25BB-E643-C2FE-F3AE4F96B30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784390" y="1725585"/>
              <a:ext cx="1115724" cy="167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665F4E-7E1F-91A4-074B-E42B3BF22996}"/>
                </a:ext>
              </a:extLst>
            </p:cNvPr>
            <p:cNvSpPr txBox="1"/>
            <p:nvPr/>
          </p:nvSpPr>
          <p:spPr>
            <a:xfrm>
              <a:off x="7116679" y="1860525"/>
              <a:ext cx="547436" cy="53478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Input Bits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613909D-B591-EBCE-9B3F-9BC64D1ED849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7664115" y="1967163"/>
              <a:ext cx="271322" cy="160752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0A38349-6A02-0D65-9AE1-5F016486F67F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7664115" y="2127915"/>
              <a:ext cx="271322" cy="709065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DE5589-AE85-D425-B3C5-3B8BED6A910E}"/>
                </a:ext>
              </a:extLst>
            </p:cNvPr>
            <p:cNvSpPr txBox="1"/>
            <p:nvPr/>
          </p:nvSpPr>
          <p:spPr>
            <a:xfrm>
              <a:off x="10359599" y="1883877"/>
              <a:ext cx="685188" cy="52322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Output Bit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62540C-29B9-1F63-D0F3-CC3CEDD66F93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9962601" y="2145487"/>
              <a:ext cx="396998" cy="21814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76E49-4348-93AF-2241-3FC08443167D}"/>
                </a:ext>
              </a:extLst>
            </p:cNvPr>
            <p:cNvSpPr txBox="1"/>
            <p:nvPr/>
          </p:nvSpPr>
          <p:spPr>
            <a:xfrm>
              <a:off x="7886565" y="3116980"/>
              <a:ext cx="685188" cy="52322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Fault Bit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5EC4EDC-0157-6758-F29D-870827D5AAF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8571753" y="2996938"/>
              <a:ext cx="277473" cy="381652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38D492-622E-107C-CF2A-B8F0A3F70609}"/>
                </a:ext>
              </a:extLst>
            </p:cNvPr>
            <p:cNvSpPr txBox="1"/>
            <p:nvPr/>
          </p:nvSpPr>
          <p:spPr>
            <a:xfrm>
              <a:off x="9449031" y="2644305"/>
              <a:ext cx="802486" cy="52322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F0"/>
                  </a:solidFill>
                </a:rPr>
                <a:t>Ancillary Bit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5E1C82-0823-D481-EDF6-743EBC31B5D8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8647953" y="2495363"/>
              <a:ext cx="801078" cy="410552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487D7A-6BC4-D0DF-1B9D-5B972A36332D}"/>
              </a:ext>
            </a:extLst>
          </p:cNvPr>
          <p:cNvGrpSpPr/>
          <p:nvPr/>
        </p:nvGrpSpPr>
        <p:grpSpPr>
          <a:xfrm>
            <a:off x="1563532" y="4387239"/>
            <a:ext cx="3607088" cy="1176552"/>
            <a:chOff x="6472989" y="4618159"/>
            <a:chExt cx="3607088" cy="11765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38000F-79FE-FA44-38B1-D6AC03A9236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6472989" y="4618159"/>
              <a:ext cx="2201085" cy="1173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261CB5-5217-2C8E-3EED-D21E522D1C4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235779" y="5627048"/>
              <a:ext cx="1844298" cy="16766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867C03-8A7E-250E-5C43-76FE9268180F}"/>
              </a:ext>
            </a:extLst>
          </p:cNvPr>
          <p:cNvGrpSpPr/>
          <p:nvPr/>
        </p:nvGrpSpPr>
        <p:grpSpPr>
          <a:xfrm>
            <a:off x="6149729" y="4318673"/>
            <a:ext cx="1567362" cy="1472526"/>
            <a:chOff x="9710864" y="3641176"/>
            <a:chExt cx="1567362" cy="14725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ACA15E-CC44-31BE-EE36-7DDA98B5C4D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9710864" y="3641176"/>
              <a:ext cx="1567362" cy="107261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D4435C-6CB0-F763-5EFE-2315D0EE5EE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9936684" y="4946039"/>
              <a:ext cx="1108103" cy="167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54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0A53-8CC5-7C99-8D92-954D63E3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Binary Optimization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81C42-3B3B-B3AF-24FB-BD9F2286B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05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ADE6-C9A9-2640-3592-9582657B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4A91-A5EB-061C-15F0-584C45C180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09397" cy="38723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may classical Heuristic “local Search” methods</a:t>
            </a:r>
          </a:p>
          <a:p>
            <a:r>
              <a:rPr lang="en-US" i="1" dirty="0"/>
              <a:t>Greedy Search</a:t>
            </a:r>
            <a:r>
              <a:rPr lang="en-US" dirty="0"/>
              <a:t>: flip the bit that reduces the penalty the most</a:t>
            </a:r>
          </a:p>
          <a:p>
            <a:pPr lvl="1"/>
            <a:r>
              <a:rPr lang="en-US" dirty="0"/>
              <a:t>Gets stuck in local minima</a:t>
            </a:r>
          </a:p>
          <a:p>
            <a:r>
              <a:rPr lang="en-US" i="1" dirty="0"/>
              <a:t>TABU Search</a:t>
            </a:r>
            <a:r>
              <a:rPr lang="en-US" dirty="0"/>
              <a:t>: Like greedy but uphill moves are allowed</a:t>
            </a:r>
          </a:p>
          <a:p>
            <a:pPr lvl="1"/>
            <a:r>
              <a:rPr lang="en-US" dirty="0"/>
              <a:t>Previously visited states cannot be returned to </a:t>
            </a:r>
          </a:p>
          <a:p>
            <a:r>
              <a:rPr lang="en-US" i="1" dirty="0"/>
              <a:t>Simulated Annealing</a:t>
            </a:r>
            <a:r>
              <a:rPr lang="en-US" dirty="0"/>
              <a:t>: Putative flip a random bit</a:t>
            </a:r>
          </a:p>
          <a:p>
            <a:pPr lvl="1"/>
            <a:r>
              <a:rPr lang="en-US" dirty="0"/>
              <a:t>Accept the flip if the penalty is reduced</a:t>
            </a:r>
          </a:p>
          <a:p>
            <a:pPr lvl="1"/>
            <a:r>
              <a:rPr lang="en-US" dirty="0"/>
              <a:t>Sometimes accept a penalty increase depending on a “temperature”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53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B617-216F-4158-6311-405B0CF0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96DC2-E9C0-AA64-4247-3C1ED1EDA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1"/>
          </a:xfrm>
        </p:spPr>
        <p:txBody>
          <a:bodyPr/>
          <a:lstStyle/>
          <a:p>
            <a:r>
              <a:rPr lang="en-US" i="1" dirty="0"/>
              <a:t>Quantum Annealers </a:t>
            </a:r>
            <a:r>
              <a:rPr lang="en-US" dirty="0"/>
              <a:t>use quantum effects to minimize energy</a:t>
            </a:r>
          </a:p>
          <a:p>
            <a:pPr lvl="1"/>
            <a:r>
              <a:rPr lang="en-US" dirty="0"/>
              <a:t>have very restrictive topologies, so finding good mappings is often hard</a:t>
            </a:r>
          </a:p>
          <a:p>
            <a:r>
              <a:rPr lang="en-US" i="1" dirty="0"/>
              <a:t>Simulated Quantum Annealing</a:t>
            </a:r>
            <a:r>
              <a:rPr lang="en-US" dirty="0"/>
              <a:t>: Monte-Carlo based on path-integrals</a:t>
            </a:r>
          </a:p>
          <a:p>
            <a:pPr lvl="1"/>
            <a:r>
              <a:rPr lang="en-US" dirty="0"/>
              <a:t>Effectively simulates one type of quantum dynamics, but is quite slow</a:t>
            </a:r>
          </a:p>
          <a:p>
            <a:r>
              <a:rPr lang="en-US" i="1" dirty="0"/>
              <a:t>Parallel Tempering</a:t>
            </a:r>
            <a:r>
              <a:rPr lang="en-US" dirty="0"/>
              <a:t>: Many Simultaneous runs of simulated annealing</a:t>
            </a:r>
          </a:p>
          <a:p>
            <a:pPr lvl="1"/>
            <a:r>
              <a:rPr lang="en-US" dirty="0"/>
              <a:t>Different runs use different temperatures and can swap states</a:t>
            </a:r>
          </a:p>
          <a:p>
            <a:r>
              <a:rPr lang="en-US" i="1" dirty="0"/>
              <a:t>Substochastic Monte-Carlo</a:t>
            </a:r>
            <a:r>
              <a:rPr lang="en-US" dirty="0"/>
              <a:t>: Monte Carlo approximation of Green’s function</a:t>
            </a:r>
          </a:p>
          <a:p>
            <a:pPr lvl="1"/>
            <a:r>
              <a:rPr lang="en-US" dirty="0"/>
              <a:t>Exhibits the same tunneling behavior as quantum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5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1661-04DC-9B4F-680B-E64F835E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44B7-95D3-4FEE-911D-AADC2FA075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171456" cy="34241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Fault diagnosis of Multiplier circuits of various widths.</a:t>
            </a:r>
          </a:p>
          <a:p>
            <a:r>
              <a:rPr lang="en-US" dirty="0"/>
              <a:t>Problem was proposed by IARPA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26806CA-7B31-17C6-14D1-8A69C8A5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230" y="2440425"/>
            <a:ext cx="8106770" cy="44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01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C441-DAFE-8167-B1BE-6A4E8356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numerous solvers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B64046C2-3443-A8ED-92CC-088A6E84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14" y="2171002"/>
            <a:ext cx="4695859" cy="4486308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64BEC5B-6EA1-E99F-BBBF-B1817A58D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1" y="1904306"/>
            <a:ext cx="3695710" cy="3589866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A0C95CB8-4F90-695A-7A9E-70C96749B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598" y="1943100"/>
            <a:ext cx="3621916" cy="3551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7B08BB-6259-AE0F-60EF-2A47762143D5}"/>
              </a:ext>
            </a:extLst>
          </p:cNvPr>
          <p:cNvSpPr txBox="1"/>
          <p:nvPr/>
        </p:nvSpPr>
        <p:spPr>
          <a:xfrm>
            <a:off x="261257" y="62394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Perdomo-Ortiz, et al., </a:t>
            </a:r>
            <a:r>
              <a:rPr lang="en-US" sz="1800" i="1" dirty="0"/>
              <a:t>Phys. Rev. Appl. </a:t>
            </a:r>
            <a:r>
              <a:rPr lang="en-US" sz="1800" b="1" dirty="0"/>
              <a:t>12</a:t>
            </a:r>
            <a:r>
              <a:rPr lang="en-US" sz="1800" dirty="0"/>
              <a:t>:1, 2019.</a:t>
            </a:r>
          </a:p>
        </p:txBody>
      </p:sp>
    </p:spTree>
    <p:extLst>
      <p:ext uri="{BB962C8B-B14F-4D97-AF65-F5344CB8AC3E}">
        <p14:creationId xmlns:p14="http://schemas.microsoft.com/office/powerpoint/2010/main" val="2637781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A63E-1A29-657C-D705-EDC5C6B4C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8952C-5309-6285-0240-FFD7953B3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88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50F7-5135-71DA-9759-AB002085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Circuit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45BE8-40CA-EC3D-FBEC-D8B90F47A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4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15D4A0-324E-CF95-D44F-6D6AC2AD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6DFA1-BEC3-5CCB-9494-9FD98E2CF7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target Hamiltonian architectures: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convention we write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CA3964-E5C3-E84C-85A3-E75E32875ED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“Stuck-at” fault behaviors both have optimal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noop</a:t>
                </a:r>
                <a:r>
                  <a:rPr lang="en-US" dirty="0"/>
                  <a:t> and Not have optimal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CA3964-E5C3-E84C-85A3-E75E32875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6"/>
                <a:stretch>
                  <a:fillRect l="-1314" r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19C8292-8DA7-1B0B-E991-C7D13C0FAB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16535" y="3076426"/>
            <a:ext cx="3723652" cy="1391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78623F-1504-23F1-E139-899FD76B23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74086" y="5448750"/>
            <a:ext cx="2205841" cy="578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C4DBEC-E5EC-6410-4C9D-9780BFCBD5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88734" y="3429000"/>
            <a:ext cx="2274125" cy="632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B840E4-B9C5-E65F-F364-452F2409F5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88734" y="4854596"/>
            <a:ext cx="2554275" cy="5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3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9610-01B4-3C4D-D66A-41579601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diagnosis is widely studied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C243-6C47-A96A-3EAF-DDA83E30F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40958"/>
            <a:ext cx="5106026" cy="24958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Fault Diagnosis is a broad topic</a:t>
            </a:r>
          </a:p>
          <a:p>
            <a:r>
              <a:rPr lang="en-US" dirty="0"/>
              <a:t>We will focus on hardware circuits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DX (Principles of Diagnosis workshop)</a:t>
            </a:r>
          </a:p>
          <a:p>
            <a:r>
              <a:rPr lang="en-US" dirty="0"/>
              <a:t>33</a:t>
            </a:r>
            <a:r>
              <a:rPr lang="en-US" baseline="30000" dirty="0"/>
              <a:t>Rd</a:t>
            </a:r>
            <a:r>
              <a:rPr lang="en-US" dirty="0"/>
              <a:t> Annual Was in TOULOUSE (2022)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49B80-C733-45B4-02C9-FF73817140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36987" y="2367092"/>
            <a:ext cx="5105400" cy="34241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Named application in several programs</a:t>
            </a:r>
          </a:p>
          <a:p>
            <a:r>
              <a:rPr lang="en-US" dirty="0"/>
              <a:t>IARPA QEO</a:t>
            </a:r>
          </a:p>
          <a:p>
            <a:r>
              <a:rPr lang="en-US" dirty="0" err="1"/>
              <a:t>Darpa</a:t>
            </a:r>
            <a:r>
              <a:rPr lang="en-US" dirty="0"/>
              <a:t> QAFS and </a:t>
            </a:r>
            <a:r>
              <a:rPr lang="en-US" dirty="0" err="1"/>
              <a:t>Quicc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Benchmark libraries</a:t>
            </a:r>
          </a:p>
          <a:p>
            <a:r>
              <a:rPr lang="en-US" dirty="0"/>
              <a:t>ISCAS 85, </a:t>
            </a:r>
            <a:r>
              <a:rPr lang="en-US" dirty="0" err="1"/>
              <a:t>iscas</a:t>
            </a:r>
            <a:r>
              <a:rPr lang="en-US" dirty="0"/>
              <a:t> 89, and ITC 99. 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69E78E0-5564-91C8-84B6-3D059B50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5866"/>
            <a:ext cx="6127877" cy="18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5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226D-72B1-946D-4D1B-C85F6F0A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618A-1221-639B-A1AC-F0162AD8843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NOR (resp. AND, NAND, OR) have optimal gap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xor</a:t>
                </a:r>
                <a:r>
                  <a:rPr lang="en-US" dirty="0"/>
                  <a:t> (resp. </a:t>
                </a:r>
                <a:r>
                  <a:rPr lang="en-US" dirty="0" err="1"/>
                  <a:t>xnor</a:t>
                </a:r>
                <a:r>
                  <a:rPr lang="en-US" dirty="0"/>
                  <a:t>) needs an ancillary spin and has optimal gap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618A-1221-639B-A1AC-F0162AD88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4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1918B11-EC1E-6F83-0574-C58C4A61DE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04758" y="3032547"/>
            <a:ext cx="9181857" cy="650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41D3A-15F1-EED9-5553-1E710ACDDC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22053" y="4486473"/>
            <a:ext cx="7240010" cy="13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3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BF0F-ED97-DA92-6C4B-A1A34B1E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48DA0-A44C-FFA5-B099-3B87837BE4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half-adder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𝐴𝑁𝐷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optimal gap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Full Adder already studied surprisingly has Optimal gap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48DA0-A44C-FFA5-B099-3B87837BE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4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F433867-9747-24E9-51ED-3EC00378D1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11575" y="2996575"/>
            <a:ext cx="8035649" cy="1304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D368B-6480-3312-B709-5497125839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78368" y="4976268"/>
            <a:ext cx="6701963" cy="7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43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A445-FE83-E84A-077A-5F47D736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Fault behaviors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6E0AC-CC32-D971-5E9E-1143BC58FB5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reverse what we did above and add fault bits.</a:t>
                </a:r>
              </a:p>
              <a:p>
                <a:pPr lvl="1"/>
                <a:r>
                  <a:rPr lang="en-US" dirty="0"/>
                  <a:t>Here we use the common shorthand “&gt;” to indicate a fault behavior.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“conditional” Hamiltonian penalizes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being set: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bias against using faults via, 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𝑏𝑖𝑎𝑠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6E0AC-CC32-D971-5E9E-1143BC58F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4"/>
                <a:stretch>
                  <a:fillRect l="-647" b="-1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1A4B612-F3F8-D033-C2DE-BE83E7826F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38907" y="3276242"/>
            <a:ext cx="9922625" cy="1115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7A195-21FC-A86C-9B43-A73AFD8B3E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66196" y="5242689"/>
            <a:ext cx="3915702" cy="2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2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6E89-F6E1-0B50-E700-53D8E85B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 Gates with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BE74-84DF-6ECC-ED34-098CDDF9761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Note NOOP&gt;SA0 (resp. NOOP&gt;SA1, NOT&gt;SA0, NOT&gt;SA1) is essentially an or-gate.</a:t>
                </a:r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:r>
                  <a:rPr lang="en-US" dirty="0" err="1"/>
                  <a:t>noop</a:t>
                </a:r>
                <a:r>
                  <a:rPr lang="en-US" dirty="0"/>
                  <a:t>&gt;SA0&gt;SA1 has optimal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Not&gt;SA0&gt;SA1 can be derived from this gate.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BE74-84DF-6ECC-ED34-098CDDF97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76F373F-0E95-CED7-F30D-1A5356B373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3968" y="3472509"/>
            <a:ext cx="9134607" cy="12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8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A1F3-246B-98DC-8380-E251EDCE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 Circuit</a:t>
            </a:r>
            <a:br>
              <a:rPr lang="en-US" dirty="0"/>
            </a:br>
            <a:r>
              <a:rPr lang="en-US" sz="2800" dirty="0"/>
              <a:t>For example, a full-adder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B58BB6-EFFC-7A99-BD55-06BAB32585BF}"/>
              </a:ext>
            </a:extLst>
          </p:cNvPr>
          <p:cNvGrpSpPr/>
          <p:nvPr/>
        </p:nvGrpSpPr>
        <p:grpSpPr>
          <a:xfrm>
            <a:off x="7175473" y="2587813"/>
            <a:ext cx="4102752" cy="2502568"/>
            <a:chOff x="7174848" y="2261937"/>
            <a:chExt cx="4102752" cy="25025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1F6577-054F-7F3D-A59B-0C48A02E2393}"/>
                </a:ext>
              </a:extLst>
            </p:cNvPr>
            <p:cNvGrpSpPr/>
            <p:nvPr/>
          </p:nvGrpSpPr>
          <p:grpSpPr>
            <a:xfrm>
              <a:off x="7174848" y="2261937"/>
              <a:ext cx="4102752" cy="2502568"/>
              <a:chOff x="7164806" y="2261937"/>
              <a:chExt cx="4102752" cy="250256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DF0E86-27DD-5A5C-7CFB-AEA19175FBA9}"/>
                  </a:ext>
                </a:extLst>
              </p:cNvPr>
              <p:cNvSpPr/>
              <p:nvPr/>
            </p:nvSpPr>
            <p:spPr>
              <a:xfrm>
                <a:off x="7164806" y="2261937"/>
                <a:ext cx="4102752" cy="2502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 picture containing text, wheel, gear&#10;&#10;Description automatically generated">
                <a:extLst>
                  <a:ext uri="{FF2B5EF4-FFF2-40B4-BE49-F238E27FC236}">
                    <a16:creationId xmlns:a16="http://schemas.microsoft.com/office/drawing/2014/main" id="{A485F0E4-400B-C8F9-4EAB-22B0F361A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45278" y="2261937"/>
                <a:ext cx="3806491" cy="2422312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8F5D83-1200-913E-B744-5D061F764FD3}"/>
                </a:ext>
              </a:extLst>
            </p:cNvPr>
            <p:cNvSpPr txBox="1"/>
            <p:nvPr/>
          </p:nvSpPr>
          <p:spPr>
            <a:xfrm>
              <a:off x="8253656" y="2503473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35DDC9-1575-DBCB-BA2F-4176BF52D54A}"/>
                </a:ext>
              </a:extLst>
            </p:cNvPr>
            <p:cNvSpPr txBox="1"/>
            <p:nvPr/>
          </p:nvSpPr>
          <p:spPr>
            <a:xfrm>
              <a:off x="9243995" y="2624622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8DCE2D-8248-6AEC-2F4B-5593170A8D95}"/>
                </a:ext>
              </a:extLst>
            </p:cNvPr>
            <p:cNvSpPr txBox="1"/>
            <p:nvPr/>
          </p:nvSpPr>
          <p:spPr>
            <a:xfrm>
              <a:off x="9049745" y="3461966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16B782-657F-D066-22EC-4AC704481E66}"/>
                </a:ext>
              </a:extLst>
            </p:cNvPr>
            <p:cNvSpPr txBox="1"/>
            <p:nvPr/>
          </p:nvSpPr>
          <p:spPr>
            <a:xfrm>
              <a:off x="9021407" y="4097624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7B7341-4B60-CD0B-9DE8-597CCE31B9AB}"/>
                </a:ext>
              </a:extLst>
            </p:cNvPr>
            <p:cNvSpPr txBox="1"/>
            <p:nvPr/>
          </p:nvSpPr>
          <p:spPr>
            <a:xfrm>
              <a:off x="10014034" y="3777118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0D9C73-B583-DEDA-42A1-1BFABFD3DF8D}"/>
              </a:ext>
            </a:extLst>
          </p:cNvPr>
          <p:cNvSpPr txBox="1"/>
          <p:nvPr/>
        </p:nvSpPr>
        <p:spPr>
          <a:xfrm>
            <a:off x="10237247" y="2039056"/>
            <a:ext cx="116697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XOR gates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9888E1-E18C-7637-EC3D-3AABB3549D5E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566207" y="2223722"/>
            <a:ext cx="671040" cy="60562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F40D6B8-0CF1-1230-7B3C-1D737A0A3197}"/>
              </a:ext>
            </a:extLst>
          </p:cNvPr>
          <p:cNvSpPr txBox="1"/>
          <p:nvPr/>
        </p:nvSpPr>
        <p:spPr>
          <a:xfrm>
            <a:off x="7175473" y="5246023"/>
            <a:ext cx="116697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AND gates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FFDE12-B5AC-878B-A33C-CADC40B04804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8342449" y="4244929"/>
            <a:ext cx="636626" cy="118576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ED839E-2677-88BF-FEEB-251549E261A1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8342449" y="4861198"/>
            <a:ext cx="567447" cy="5694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545A0C-BAEA-C999-F2BD-1D386B31509B}"/>
              </a:ext>
            </a:extLst>
          </p:cNvPr>
          <p:cNvSpPr txBox="1"/>
          <p:nvPr/>
        </p:nvSpPr>
        <p:spPr>
          <a:xfrm>
            <a:off x="10926290" y="3635233"/>
            <a:ext cx="116697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OR gate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8128A2-398B-6E47-D61A-0D8D1DBC51C3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10459835" y="3819899"/>
            <a:ext cx="466455" cy="2413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39AB74C-EA7F-B301-1390-DF53248B4F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5693003" cy="1528836"/>
          </a:xfrm>
        </p:spPr>
        <p:txBody>
          <a:bodyPr/>
          <a:lstStyle/>
          <a:p>
            <a:pPr marL="36900" indent="0">
              <a:buNone/>
            </a:pPr>
            <a:r>
              <a:rPr lang="en-US" dirty="0"/>
              <a:t>Suppose we have a Large circuit</a:t>
            </a:r>
          </a:p>
          <a:p>
            <a:pPr marL="379800" indent="-342900"/>
            <a:r>
              <a:rPr lang="en-US" dirty="0"/>
              <a:t>There are many components</a:t>
            </a:r>
          </a:p>
          <a:p>
            <a:pPr marL="379800" indent="-342900"/>
            <a:r>
              <a:rPr lang="en-US" dirty="0"/>
              <a:t>Connected by a complex network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0BCA2C-CDC1-054F-4F1A-493BD2469BD9}"/>
              </a:ext>
            </a:extLst>
          </p:cNvPr>
          <p:cNvGrpSpPr/>
          <p:nvPr/>
        </p:nvGrpSpPr>
        <p:grpSpPr>
          <a:xfrm>
            <a:off x="6590748" y="2070561"/>
            <a:ext cx="2123114" cy="1152012"/>
            <a:chOff x="6590748" y="2070561"/>
            <a:chExt cx="2123114" cy="1152012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39E2A247-A2CC-6E9E-AA91-4D4EFCED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3642" y="2801273"/>
              <a:ext cx="510220" cy="4213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9248FD-8C87-EE78-F55F-E42D4116090C}"/>
                </a:ext>
              </a:extLst>
            </p:cNvPr>
            <p:cNvSpPr txBox="1"/>
            <p:nvPr/>
          </p:nvSpPr>
          <p:spPr>
            <a:xfrm>
              <a:off x="6590748" y="2070561"/>
              <a:ext cx="1269130" cy="369332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Broken gate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BEDE9C6-F247-FEF1-5E33-0D9A1B6CA542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7859878" y="2255227"/>
              <a:ext cx="482571" cy="5286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DE0C2DC-ABC5-3D05-A164-3752EF864180}"/>
              </a:ext>
            </a:extLst>
          </p:cNvPr>
          <p:cNvSpPr txBox="1">
            <a:spLocks/>
          </p:cNvSpPr>
          <p:nvPr/>
        </p:nvSpPr>
        <p:spPr>
          <a:xfrm>
            <a:off x="913774" y="4032114"/>
            <a:ext cx="6114117" cy="2368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Arial" panose="020B0604020202020204" pitchFamily="34" charset="0"/>
              <a:buNone/>
            </a:pPr>
            <a:r>
              <a:rPr lang="en-US" dirty="0"/>
              <a:t>But some of the components are Faulty</a:t>
            </a:r>
          </a:p>
          <a:p>
            <a:pPr marL="379800" indent="-342900"/>
            <a:r>
              <a:rPr lang="en-US" dirty="0"/>
              <a:t>Strong model: they break in predictable ways</a:t>
            </a:r>
          </a:p>
          <a:p>
            <a:pPr marL="379800" indent="-342900"/>
            <a:r>
              <a:rPr lang="en-US" dirty="0"/>
              <a:t>Weak model: we don’t care how they break</a:t>
            </a:r>
          </a:p>
          <a:p>
            <a:pPr marL="379800" indent="-342900"/>
            <a:endParaRPr lang="en-US" dirty="0"/>
          </a:p>
          <a:p>
            <a:pPr marL="36900" indent="0">
              <a:buNone/>
            </a:pPr>
            <a:r>
              <a:rPr lang="en-US" dirty="0"/>
              <a:t>How do we find what broke?</a:t>
            </a:r>
          </a:p>
        </p:txBody>
      </p:sp>
    </p:spTree>
    <p:extLst>
      <p:ext uri="{BB962C8B-B14F-4D97-AF65-F5344CB8AC3E}">
        <p14:creationId xmlns:p14="http://schemas.microsoft.com/office/powerpoint/2010/main" val="40183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231DE5A-59BB-FFA0-AE51-1B16EFDF93A6}"/>
              </a:ext>
            </a:extLst>
          </p:cNvPr>
          <p:cNvGrpSpPr/>
          <p:nvPr/>
        </p:nvGrpSpPr>
        <p:grpSpPr>
          <a:xfrm>
            <a:off x="7175473" y="2587813"/>
            <a:ext cx="4102752" cy="2502568"/>
            <a:chOff x="7174848" y="2261937"/>
            <a:chExt cx="4102752" cy="25025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CBD95E-69FE-1466-2A95-D24CCD3BB80E}"/>
                </a:ext>
              </a:extLst>
            </p:cNvPr>
            <p:cNvGrpSpPr/>
            <p:nvPr/>
          </p:nvGrpSpPr>
          <p:grpSpPr>
            <a:xfrm>
              <a:off x="7174848" y="2261937"/>
              <a:ext cx="4102752" cy="2502568"/>
              <a:chOff x="7164806" y="2261937"/>
              <a:chExt cx="4102752" cy="250256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3A42E9-C55E-4986-3734-BCB2C1B3495B}"/>
                  </a:ext>
                </a:extLst>
              </p:cNvPr>
              <p:cNvSpPr/>
              <p:nvPr/>
            </p:nvSpPr>
            <p:spPr>
              <a:xfrm>
                <a:off x="7164806" y="2261937"/>
                <a:ext cx="4102752" cy="2502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 descr="A picture containing text, wheel, gear&#10;&#10;Description automatically generated">
                <a:extLst>
                  <a:ext uri="{FF2B5EF4-FFF2-40B4-BE49-F238E27FC236}">
                    <a16:creationId xmlns:a16="http://schemas.microsoft.com/office/drawing/2014/main" id="{DA1E3FFB-58B5-B961-2676-FAC96DDB4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5278" y="2261937"/>
                <a:ext cx="3806491" cy="2422312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62FD53-282A-1024-4D47-62C6BDEC818D}"/>
                </a:ext>
              </a:extLst>
            </p:cNvPr>
            <p:cNvSpPr txBox="1"/>
            <p:nvPr/>
          </p:nvSpPr>
          <p:spPr>
            <a:xfrm>
              <a:off x="8253656" y="2503473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72957D-ABA4-6115-E602-6D4C2494D25C}"/>
                </a:ext>
              </a:extLst>
            </p:cNvPr>
            <p:cNvSpPr txBox="1"/>
            <p:nvPr/>
          </p:nvSpPr>
          <p:spPr>
            <a:xfrm>
              <a:off x="9243995" y="2624622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4E973-215D-917E-258A-7A7636F88F81}"/>
                </a:ext>
              </a:extLst>
            </p:cNvPr>
            <p:cNvSpPr txBox="1"/>
            <p:nvPr/>
          </p:nvSpPr>
          <p:spPr>
            <a:xfrm>
              <a:off x="9049745" y="3461966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02F680-EA01-D7F9-DDB2-8044554BB12F}"/>
                </a:ext>
              </a:extLst>
            </p:cNvPr>
            <p:cNvSpPr txBox="1"/>
            <p:nvPr/>
          </p:nvSpPr>
          <p:spPr>
            <a:xfrm>
              <a:off x="9021407" y="4097624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3EBE45-1A09-02AE-5333-A0F2F6EDAEA8}"/>
                </a:ext>
              </a:extLst>
            </p:cNvPr>
            <p:cNvSpPr txBox="1"/>
            <p:nvPr/>
          </p:nvSpPr>
          <p:spPr>
            <a:xfrm>
              <a:off x="10014034" y="3777118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E8D66E-9071-B450-B324-E8338203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Fault diagnosis</a:t>
            </a:r>
            <a:br>
              <a:rPr lang="en-US" dirty="0"/>
            </a:br>
            <a:r>
              <a:rPr lang="en-US" sz="2800" dirty="0"/>
              <a:t>Provide test vectors, make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4234-607D-A53A-13A7-D4E95F7311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251032" cy="43887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are provided test vectors:</a:t>
            </a:r>
          </a:p>
          <a:p>
            <a:r>
              <a:rPr lang="en-US" dirty="0"/>
              <a:t>Inputs (1,0,1) produce outputs (0,1).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make observations:</a:t>
            </a:r>
          </a:p>
          <a:p>
            <a:r>
              <a:rPr lang="en-US" dirty="0"/>
              <a:t>What does the circuit compute on the inputs?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(Minimal Cardinality) Fault Diagnosis:</a:t>
            </a:r>
          </a:p>
          <a:p>
            <a:pPr marL="457200" lvl="1" indent="0">
              <a:buNone/>
            </a:pPr>
            <a:r>
              <a:rPr lang="en-US" i="1" dirty="0"/>
              <a:t>Find the least number of Faults</a:t>
            </a:r>
          </a:p>
          <a:p>
            <a:pPr marL="457200" lvl="1" indent="0">
              <a:buNone/>
            </a:pPr>
            <a:r>
              <a:rPr lang="en-US" i="1" dirty="0"/>
              <a:t>That explain the observation.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AF58B-46FF-C423-0EB4-2D3CEDA9B804}"/>
              </a:ext>
            </a:extLst>
          </p:cNvPr>
          <p:cNvSpPr txBox="1"/>
          <p:nvPr/>
        </p:nvSpPr>
        <p:spPr>
          <a:xfrm>
            <a:off x="7135915" y="29812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C9EE82-10D7-E4A3-D143-A9BAE45274D0}"/>
              </a:ext>
            </a:extLst>
          </p:cNvPr>
          <p:cNvSpPr txBox="1"/>
          <p:nvPr/>
        </p:nvSpPr>
        <p:spPr>
          <a:xfrm>
            <a:off x="7136095" y="267872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DF7253-4277-60C1-9061-8D2CB6AC4DAE}"/>
              </a:ext>
            </a:extLst>
          </p:cNvPr>
          <p:cNvSpPr txBox="1"/>
          <p:nvPr/>
        </p:nvSpPr>
        <p:spPr>
          <a:xfrm>
            <a:off x="11067637" y="41157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9EDDA4-C3C0-E184-5493-34B6ADBDCC7A}"/>
              </a:ext>
            </a:extLst>
          </p:cNvPr>
          <p:cNvSpPr txBox="1"/>
          <p:nvPr/>
        </p:nvSpPr>
        <p:spPr>
          <a:xfrm>
            <a:off x="7136095" y="32579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A7226C-D41E-0024-D85F-FE5A5F39BF92}"/>
              </a:ext>
            </a:extLst>
          </p:cNvPr>
          <p:cNvSpPr txBox="1"/>
          <p:nvPr/>
        </p:nvSpPr>
        <p:spPr>
          <a:xfrm>
            <a:off x="11067637" y="29504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893006-2DB0-FEDF-3A21-9FCFF8D1E51A}"/>
              </a:ext>
            </a:extLst>
          </p:cNvPr>
          <p:cNvSpPr txBox="1"/>
          <p:nvPr/>
        </p:nvSpPr>
        <p:spPr>
          <a:xfrm>
            <a:off x="11067637" y="29590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DD7A27-E45C-9061-5F20-E44A6A508C6C}"/>
              </a:ext>
            </a:extLst>
          </p:cNvPr>
          <p:cNvSpPr txBox="1"/>
          <p:nvPr/>
        </p:nvSpPr>
        <p:spPr>
          <a:xfrm>
            <a:off x="11069580" y="41327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B569B5-B8B2-9B84-5308-567799CD1B60}"/>
              </a:ext>
            </a:extLst>
          </p:cNvPr>
          <p:cNvSpPr txBox="1"/>
          <p:nvPr/>
        </p:nvSpPr>
        <p:spPr>
          <a:xfrm>
            <a:off x="9530317" y="45885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9499965-E449-00A6-28DE-AA798890E9EA}"/>
              </a:ext>
            </a:extLst>
          </p:cNvPr>
          <p:cNvGrpSpPr/>
          <p:nvPr/>
        </p:nvGrpSpPr>
        <p:grpSpPr>
          <a:xfrm>
            <a:off x="8750015" y="2700537"/>
            <a:ext cx="1954194" cy="1579747"/>
            <a:chOff x="8750015" y="2700537"/>
            <a:chExt cx="1954194" cy="157974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317D51-0E21-B53C-25F4-E4F509289B8D}"/>
                </a:ext>
              </a:extLst>
            </p:cNvPr>
            <p:cNvSpPr txBox="1"/>
            <p:nvPr/>
          </p:nvSpPr>
          <p:spPr>
            <a:xfrm>
              <a:off x="9695539" y="282738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AE872D-AFB4-3717-83EA-973B0CB5E7D6}"/>
                </a:ext>
              </a:extLst>
            </p:cNvPr>
            <p:cNvSpPr txBox="1"/>
            <p:nvPr/>
          </p:nvSpPr>
          <p:spPr>
            <a:xfrm>
              <a:off x="9546070" y="3649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06EF32-1501-A033-31E6-B9CDDB46AB81}"/>
                </a:ext>
              </a:extLst>
            </p:cNvPr>
            <p:cNvSpPr txBox="1"/>
            <p:nvPr/>
          </p:nvSpPr>
          <p:spPr>
            <a:xfrm>
              <a:off x="10420157" y="397250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AA0AAD-3855-E466-CC5B-10C22AA67FAF}"/>
                </a:ext>
              </a:extLst>
            </p:cNvPr>
            <p:cNvSpPr txBox="1"/>
            <p:nvPr/>
          </p:nvSpPr>
          <p:spPr>
            <a:xfrm>
              <a:off x="8750015" y="27005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250C3AD-4C8C-5031-7873-F2C88E3CF764}"/>
              </a:ext>
            </a:extLst>
          </p:cNvPr>
          <p:cNvGrpSpPr/>
          <p:nvPr/>
        </p:nvGrpSpPr>
        <p:grpSpPr>
          <a:xfrm>
            <a:off x="6319846" y="2091238"/>
            <a:ext cx="2341470" cy="1104404"/>
            <a:chOff x="6319846" y="2091238"/>
            <a:chExt cx="2341470" cy="1104404"/>
          </a:xfrm>
        </p:grpSpPr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0B6A7502-882E-620D-EB18-0E8B334D6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1096" y="2774342"/>
              <a:ext cx="510220" cy="42130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4BDBDD5-77E7-DC3B-D488-BF126A416342}"/>
                </a:ext>
              </a:extLst>
            </p:cNvPr>
            <p:cNvSpPr txBox="1"/>
            <p:nvPr/>
          </p:nvSpPr>
          <p:spPr>
            <a:xfrm>
              <a:off x="6319846" y="2091238"/>
              <a:ext cx="1375889" cy="369332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Stuck-at-zero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3566048-7168-9840-4EC0-2B068A931F5A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>
              <a:off x="7695735" y="2275904"/>
              <a:ext cx="512350" cy="4761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8FDE1A4-E18F-CF3B-D0E7-202BE74ADC3C}"/>
              </a:ext>
            </a:extLst>
          </p:cNvPr>
          <p:cNvGrpSpPr/>
          <p:nvPr/>
        </p:nvGrpSpPr>
        <p:grpSpPr>
          <a:xfrm>
            <a:off x="8266189" y="2160197"/>
            <a:ext cx="2906252" cy="1986876"/>
            <a:chOff x="8266189" y="2160197"/>
            <a:chExt cx="2906252" cy="198687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5A68BD-51D1-C9F4-DBA7-05F1DFE0AA88}"/>
                </a:ext>
              </a:extLst>
            </p:cNvPr>
            <p:cNvSpPr txBox="1"/>
            <p:nvPr/>
          </p:nvSpPr>
          <p:spPr>
            <a:xfrm>
              <a:off x="8266189" y="2160197"/>
              <a:ext cx="2528256" cy="3693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Abadi Extra Light" panose="020B0204020104020204" pitchFamily="34" charset="0"/>
                </a:rPr>
                <a:t>Both outputs are incorrect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78C039-8198-79D7-5D7E-1C23E62E762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10794445" y="2344863"/>
              <a:ext cx="371993" cy="180221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9262C-4F10-A63D-75B3-F81BC1DC7221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10794445" y="2344863"/>
              <a:ext cx="377996" cy="652646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15E459D-454B-1E05-2C54-A5F11D86F545}"/>
              </a:ext>
            </a:extLst>
          </p:cNvPr>
          <p:cNvGrpSpPr/>
          <p:nvPr/>
        </p:nvGrpSpPr>
        <p:grpSpPr>
          <a:xfrm>
            <a:off x="8750015" y="2703388"/>
            <a:ext cx="1954194" cy="1579747"/>
            <a:chOff x="8750015" y="2700537"/>
            <a:chExt cx="1954194" cy="157974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CB9DA0B-7DE4-1888-C93A-DDC50062ECB5}"/>
                </a:ext>
              </a:extLst>
            </p:cNvPr>
            <p:cNvSpPr txBox="1"/>
            <p:nvPr/>
          </p:nvSpPr>
          <p:spPr>
            <a:xfrm>
              <a:off x="9695539" y="282738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97AEA36-35EC-142B-E1D3-14EEA17F9CC4}"/>
                </a:ext>
              </a:extLst>
            </p:cNvPr>
            <p:cNvSpPr txBox="1"/>
            <p:nvPr/>
          </p:nvSpPr>
          <p:spPr>
            <a:xfrm>
              <a:off x="9546070" y="36493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F7332CB-E8CC-93E0-B618-17BD0DE7EF2C}"/>
                </a:ext>
              </a:extLst>
            </p:cNvPr>
            <p:cNvSpPr txBox="1"/>
            <p:nvPr/>
          </p:nvSpPr>
          <p:spPr>
            <a:xfrm>
              <a:off x="10420157" y="397250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CF2C73-0E3A-9CB1-FB0A-EED0A4DAA6FB}"/>
                </a:ext>
              </a:extLst>
            </p:cNvPr>
            <p:cNvSpPr txBox="1"/>
            <p:nvPr/>
          </p:nvSpPr>
          <p:spPr>
            <a:xfrm>
              <a:off x="8750015" y="27005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1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42" grpId="0"/>
      <p:bldP spid="44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5306-8834-F920-BDF1-245591BB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Fault Diagnosis</a:t>
            </a:r>
            <a:br>
              <a:rPr lang="en-US" dirty="0"/>
            </a:br>
            <a:r>
              <a:rPr lang="en-US" sz="2800" dirty="0"/>
              <a:t>Strong Fault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F7C5-631F-4642-7B66-32CA9E1C3F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/>
              <a:t>We can have multiple models of behavior.</a:t>
            </a:r>
          </a:p>
          <a:p>
            <a:pPr marL="379800" indent="-342900"/>
            <a:r>
              <a:rPr lang="en-US" dirty="0"/>
              <a:t>Healthy: the component behaves correctly.</a:t>
            </a:r>
          </a:p>
          <a:p>
            <a:pPr marL="379800" indent="-342900"/>
            <a:endParaRPr lang="en-US" dirty="0"/>
          </a:p>
          <a:p>
            <a:pPr marL="379800" indent="-342900"/>
            <a:endParaRPr lang="en-US" dirty="0"/>
          </a:p>
          <a:p>
            <a:pPr marL="379800" indent="-342900"/>
            <a:endParaRPr lang="en-US" dirty="0"/>
          </a:p>
          <a:p>
            <a:pPr marL="379800" indent="-342900"/>
            <a:r>
              <a:rPr lang="en-US" dirty="0"/>
              <a:t>Faulty: The component fails predictably.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A0082-A5E8-E97B-9F26-5983C1986C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9115" y="3574228"/>
            <a:ext cx="4913757" cy="9108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5F66700-6179-5E5D-D686-0729058C727F}"/>
              </a:ext>
            </a:extLst>
          </p:cNvPr>
          <p:cNvGrpSpPr/>
          <p:nvPr/>
        </p:nvGrpSpPr>
        <p:grpSpPr>
          <a:xfrm>
            <a:off x="7175473" y="2587813"/>
            <a:ext cx="4102752" cy="2502568"/>
            <a:chOff x="7174848" y="2261937"/>
            <a:chExt cx="4102752" cy="25025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549939-F9F4-A67D-E5DA-AB73B543065A}"/>
                </a:ext>
              </a:extLst>
            </p:cNvPr>
            <p:cNvGrpSpPr/>
            <p:nvPr/>
          </p:nvGrpSpPr>
          <p:grpSpPr>
            <a:xfrm>
              <a:off x="7174848" y="2261937"/>
              <a:ext cx="4102752" cy="2502568"/>
              <a:chOff x="7164806" y="2261937"/>
              <a:chExt cx="4102752" cy="250256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B4EB9F-41A6-D521-7FBA-B80FF0ACC184}"/>
                  </a:ext>
                </a:extLst>
              </p:cNvPr>
              <p:cNvSpPr/>
              <p:nvPr/>
            </p:nvSpPr>
            <p:spPr>
              <a:xfrm>
                <a:off x="7164806" y="2261937"/>
                <a:ext cx="4102752" cy="2502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 descr="A picture containing text, wheel, gear&#10;&#10;Description automatically generated">
                <a:extLst>
                  <a:ext uri="{FF2B5EF4-FFF2-40B4-BE49-F238E27FC236}">
                    <a16:creationId xmlns:a16="http://schemas.microsoft.com/office/drawing/2014/main" id="{E5689109-7792-B6EE-BA35-B92A59C7B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5278" y="2261937"/>
                <a:ext cx="3806491" cy="2422312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5ED0AA-7B07-960A-FF29-68D35CA67922}"/>
                </a:ext>
              </a:extLst>
            </p:cNvPr>
            <p:cNvSpPr txBox="1"/>
            <p:nvPr/>
          </p:nvSpPr>
          <p:spPr>
            <a:xfrm>
              <a:off x="8253656" y="2503473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B219F0-2B7D-ED8C-B8FD-3BB346FD5D07}"/>
                </a:ext>
              </a:extLst>
            </p:cNvPr>
            <p:cNvSpPr txBox="1"/>
            <p:nvPr/>
          </p:nvSpPr>
          <p:spPr>
            <a:xfrm>
              <a:off x="9243995" y="2624622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C956F1-30C3-9C30-1AB7-C361AE74E9E5}"/>
                </a:ext>
              </a:extLst>
            </p:cNvPr>
            <p:cNvSpPr txBox="1"/>
            <p:nvPr/>
          </p:nvSpPr>
          <p:spPr>
            <a:xfrm>
              <a:off x="9049745" y="3461966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A56903-E264-6F2D-47D3-3FF35A58C8D6}"/>
                </a:ext>
              </a:extLst>
            </p:cNvPr>
            <p:cNvSpPr txBox="1"/>
            <p:nvPr/>
          </p:nvSpPr>
          <p:spPr>
            <a:xfrm>
              <a:off x="9021407" y="4097624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0B14BE-2D4B-6DD1-7FD8-A3030BD7EC15}"/>
                </a:ext>
              </a:extLst>
            </p:cNvPr>
            <p:cNvSpPr txBox="1"/>
            <p:nvPr/>
          </p:nvSpPr>
          <p:spPr>
            <a:xfrm>
              <a:off x="10014034" y="3777118"/>
              <a:ext cx="44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O1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6620046-1345-6CAD-CFF8-0BF775080C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18282" y="5506552"/>
            <a:ext cx="2053572" cy="56929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64E9629-6FFD-2FE5-FA4D-7BD931B8AF9D}"/>
              </a:ext>
            </a:extLst>
          </p:cNvPr>
          <p:cNvGrpSpPr/>
          <p:nvPr/>
        </p:nvGrpSpPr>
        <p:grpSpPr>
          <a:xfrm>
            <a:off x="7218905" y="3216536"/>
            <a:ext cx="1701107" cy="2292600"/>
            <a:chOff x="7218905" y="3216536"/>
            <a:chExt cx="1701107" cy="22926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3CD95C-5B0C-5F0D-86DD-B51C7F2E3155}"/>
                </a:ext>
              </a:extLst>
            </p:cNvPr>
            <p:cNvSpPr txBox="1"/>
            <p:nvPr/>
          </p:nvSpPr>
          <p:spPr>
            <a:xfrm>
              <a:off x="7218905" y="5139804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XOR&gt;SA0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X1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A5CF0C9-DD70-3F76-4CC4-5C91905D6657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8069459" y="3216536"/>
              <a:ext cx="316127" cy="192326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CE14AA-BFB4-ADA0-F66B-CFDE8CF60DFF}"/>
              </a:ext>
            </a:extLst>
          </p:cNvPr>
          <p:cNvGrpSpPr/>
          <p:nvPr/>
        </p:nvGrpSpPr>
        <p:grpSpPr>
          <a:xfrm>
            <a:off x="5428836" y="5458630"/>
            <a:ext cx="5513810" cy="553598"/>
            <a:chOff x="5428836" y="5458630"/>
            <a:chExt cx="5513810" cy="5535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385C02-DBD1-B7B8-7276-2F950D36905B}"/>
                </a:ext>
              </a:extLst>
            </p:cNvPr>
            <p:cNvSpPr txBox="1"/>
            <p:nvPr/>
          </p:nvSpPr>
          <p:spPr>
            <a:xfrm>
              <a:off x="8594952" y="5642588"/>
              <a:ext cx="234769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Broken it’s stuck-at-zero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5F40A6-EB9D-60A5-283C-7004CA03D099}"/>
                </a:ext>
              </a:extLst>
            </p:cNvPr>
            <p:cNvSpPr txBox="1"/>
            <p:nvPr/>
          </p:nvSpPr>
          <p:spPr>
            <a:xfrm>
              <a:off x="5428836" y="5642896"/>
              <a:ext cx="166718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Healthy it’s XOR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33FA38B-A94F-195E-8531-08B1EFBF672B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7096024" y="5490498"/>
              <a:ext cx="369783" cy="337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F4A0F8C-1EB2-3429-062B-2744D2DFA344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8197856" y="5458630"/>
              <a:ext cx="397096" cy="368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2C8B-8344-06A6-0066-F68A708A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87ED6-465F-333A-6B31-1B3258A8A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EBBF7AE2-2ECD-1E92-B474-A240518B2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97794"/>
              </p:ext>
            </p:extLst>
          </p:nvPr>
        </p:nvGraphicFramePr>
        <p:xfrm>
          <a:off x="9499806" y="1619275"/>
          <a:ext cx="2107696" cy="3365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924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599869772"/>
                    </a:ext>
                  </a:extLst>
                </a:gridCol>
              </a:tblGrid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6636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627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46159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28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A402A9-9A42-9F3D-9841-F5EF819E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 Nand gate</a:t>
            </a:r>
            <a:br>
              <a:rPr lang="en-US" dirty="0"/>
            </a:br>
            <a:r>
              <a:rPr lang="en-US" sz="2800" dirty="0"/>
              <a:t>Healthy behavior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B04BEE-33A8-F9BD-3BD2-AD6D04D7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806" y="922468"/>
            <a:ext cx="1581656" cy="569396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4D49D65B-6E42-CF0C-0682-8D9454943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4988"/>
              </p:ext>
            </p:extLst>
          </p:nvPr>
        </p:nvGraphicFramePr>
        <p:xfrm>
          <a:off x="9499806" y="1631209"/>
          <a:ext cx="1578777" cy="33537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259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26259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26259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</a:tblGrid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6636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6270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46159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288"/>
                  </a:ext>
                </a:extLst>
              </a:tr>
            </a:tbl>
          </a:graphicData>
        </a:graphic>
      </p:graphicFrame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E32A0564-A4A5-4B60-4954-BB5B58B93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72302"/>
              </p:ext>
            </p:extLst>
          </p:nvPr>
        </p:nvGraphicFramePr>
        <p:xfrm>
          <a:off x="9500795" y="1631209"/>
          <a:ext cx="1578778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242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17768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17768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3D0E4F-67C5-B28A-CA86-F16B406885BC}"/>
              </a:ext>
            </a:extLst>
          </p:cNvPr>
          <p:cNvSpPr txBox="1">
            <a:spLocks/>
          </p:cNvSpPr>
          <p:nvPr/>
        </p:nvSpPr>
        <p:spPr>
          <a:xfrm>
            <a:off x="913774" y="2367093"/>
            <a:ext cx="8230226" cy="1061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Arial" panose="020B0604020202020204" pitchFamily="34" charset="0"/>
              <a:buNone/>
            </a:pPr>
            <a:r>
              <a:rPr lang="en-US" dirty="0"/>
              <a:t>Let’s start with the truth table for a Nand gate.</a:t>
            </a:r>
          </a:p>
          <a:p>
            <a:pPr marL="379800" indent="-342900"/>
            <a:r>
              <a:rPr lang="en-US" dirty="0"/>
              <a:t>Issue: when we have faults Inputs and outputs may be wrong.</a:t>
            </a:r>
          </a:p>
          <a:p>
            <a:pPr marL="379800" indent="-342900"/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31A149-82DF-3993-3EEE-1EAA8C418EF2}"/>
              </a:ext>
            </a:extLst>
          </p:cNvPr>
          <p:cNvSpPr txBox="1">
            <a:spLocks/>
          </p:cNvSpPr>
          <p:nvPr/>
        </p:nvSpPr>
        <p:spPr>
          <a:xfrm>
            <a:off x="913774" y="3690258"/>
            <a:ext cx="8230226" cy="57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Arial" panose="020B0604020202020204" pitchFamily="34" charset="0"/>
              <a:buNone/>
            </a:pPr>
            <a:r>
              <a:rPr lang="en-US" dirty="0"/>
              <a:t>Instead let’s list the “good” versus “bad” configurations.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83D807-DD69-2524-1CAB-110DC0A69D36}"/>
              </a:ext>
            </a:extLst>
          </p:cNvPr>
          <p:cNvSpPr txBox="1">
            <a:spLocks/>
          </p:cNvSpPr>
          <p:nvPr/>
        </p:nvSpPr>
        <p:spPr>
          <a:xfrm>
            <a:off x="913774" y="4529641"/>
            <a:ext cx="8230226" cy="1555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Arial" panose="020B0604020202020204" pitchFamily="34" charset="0"/>
              <a:buNone/>
            </a:pPr>
            <a:r>
              <a:rPr lang="en-US" dirty="0"/>
              <a:t>We distinguish good and bad configurations with a penalty.</a:t>
            </a:r>
          </a:p>
          <a:p>
            <a:pPr marL="379800" indent="-342900"/>
            <a:r>
              <a:rPr lang="en-US" dirty="0"/>
              <a:t>Good configurations receive no penalty.</a:t>
            </a:r>
          </a:p>
          <a:p>
            <a:pPr marL="379800" indent="-342900"/>
            <a:r>
              <a:rPr lang="en-US" dirty="0"/>
              <a:t>Bad Configurations get the full penalty.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181 -0.000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EBBF7AE2-2ECD-1E92-B474-A240518B23E3}"/>
              </a:ext>
            </a:extLst>
          </p:cNvPr>
          <p:cNvGraphicFramePr>
            <a:graphicFrameLocks noGrp="1"/>
          </p:cNvGraphicFramePr>
          <p:nvPr/>
        </p:nvGraphicFramePr>
        <p:xfrm>
          <a:off x="9499806" y="1619275"/>
          <a:ext cx="2107696" cy="3365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924">
                  <a:extLst>
                    <a:ext uri="{9D8B030D-6E8A-4147-A177-3AD203B41FA5}">
                      <a16:colId xmlns:a16="http://schemas.microsoft.com/office/drawing/2014/main" val="4124542298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734702677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1880646642"/>
                    </a:ext>
                  </a:extLst>
                </a:gridCol>
                <a:gridCol w="526924">
                  <a:extLst>
                    <a:ext uri="{9D8B030D-6E8A-4147-A177-3AD203B41FA5}">
                      <a16:colId xmlns:a16="http://schemas.microsoft.com/office/drawing/2014/main" val="2599869772"/>
                    </a:ext>
                  </a:extLst>
                </a:gridCol>
              </a:tblGrid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02777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6636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474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6627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3722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46159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2810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8195"/>
                  </a:ext>
                </a:extLst>
              </a:tr>
              <a:tr h="3739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828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A402A9-9A42-9F3D-9841-F5EF819E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 Nand gate</a:t>
            </a:r>
            <a:br>
              <a:rPr lang="en-US" dirty="0"/>
            </a:br>
            <a:r>
              <a:rPr lang="en-US" sz="2800" dirty="0"/>
              <a:t>Healthy behavior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B04BEE-33A8-F9BD-3BD2-AD6D04D74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860" y="921234"/>
            <a:ext cx="1581656" cy="53621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3D0E4F-67C5-B28A-CA86-F16B406885BC}"/>
              </a:ext>
            </a:extLst>
          </p:cNvPr>
          <p:cNvSpPr txBox="1">
            <a:spLocks/>
          </p:cNvSpPr>
          <p:nvPr/>
        </p:nvSpPr>
        <p:spPr>
          <a:xfrm>
            <a:off x="913774" y="2367093"/>
            <a:ext cx="8524140" cy="3097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Arial" panose="020B0604020202020204" pitchFamily="34" charset="0"/>
              <a:buNone/>
            </a:pPr>
            <a:r>
              <a:rPr lang="en-US" dirty="0"/>
              <a:t>We want to capture the penalty with a formula.</a:t>
            </a:r>
          </a:p>
          <a:p>
            <a:pPr marL="379800" indent="-342900"/>
            <a:r>
              <a:rPr lang="en-US" dirty="0"/>
              <a:t>These are often called “pseudo-Boolean” functions.</a:t>
            </a:r>
          </a:p>
          <a:p>
            <a:pPr marL="379800" indent="-342900"/>
            <a:r>
              <a:rPr lang="en-US" dirty="0"/>
              <a:t>They have bits as inputs but real values as outputs.</a:t>
            </a:r>
          </a:p>
          <a:p>
            <a:pPr marL="379800" indent="-342900"/>
            <a:endParaRPr lang="en-US" dirty="0"/>
          </a:p>
          <a:p>
            <a:pPr marL="36900" indent="0">
              <a:buNone/>
            </a:pPr>
            <a:r>
              <a:rPr lang="en-US" dirty="0"/>
              <a:t>Standard mathematical trick for this: “</a:t>
            </a:r>
            <a:r>
              <a:rPr lang="en-US" dirty="0" err="1"/>
              <a:t>Lagrangian</a:t>
            </a:r>
            <a:r>
              <a:rPr lang="en-US" dirty="0"/>
              <a:t> interpolation.”</a:t>
            </a:r>
          </a:p>
          <a:p>
            <a:pPr marL="379800" indent="-342900"/>
            <a:r>
              <a:rPr lang="en-US" dirty="0"/>
              <a:t>For pseudo-Boolean functions this always give a polynomial</a:t>
            </a:r>
          </a:p>
          <a:p>
            <a:pPr marL="379800" indent="-342900"/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3690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5DF65-82A3-52AB-A5F3-03F1B9F033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02158" y="5617028"/>
            <a:ext cx="5340841" cy="2530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8EBD2-0715-A7F3-8524-C0C6E421B8E2}"/>
              </a:ext>
            </a:extLst>
          </p:cNvPr>
          <p:cNvGrpSpPr/>
          <p:nvPr/>
        </p:nvGrpSpPr>
        <p:grpSpPr>
          <a:xfrm>
            <a:off x="7433307" y="5279963"/>
            <a:ext cx="3120347" cy="369332"/>
            <a:chOff x="7433307" y="5279963"/>
            <a:chExt cx="3120347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46F681-3F41-56BA-3FCC-7E47486C6D39}"/>
                </a:ext>
              </a:extLst>
            </p:cNvPr>
            <p:cNvSpPr txBox="1"/>
            <p:nvPr/>
          </p:nvSpPr>
          <p:spPr>
            <a:xfrm>
              <a:off x="8176657" y="5279963"/>
              <a:ext cx="237699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Ouch! A degree 3 term.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4C3E0F-DDF8-3220-BF4B-52CD63F5C8EC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7433307" y="5464629"/>
              <a:ext cx="74335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8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.0695"/>
  <p:tag name="ORIGINALWIDTH" val="2686.875"/>
  <p:tag name="LATEXADDIN" val="\documentclass{article}&#10;\usepackage{amsmath}&#10;\pagestyle{empty}&#10;\begin{document}&#10;&#10;&#10;\begin{align*}&#10;\mathtt{AND}(x)\: \&amp;\: \neg \mathtt{ERR}(x) &amp;\Rightarrow \text{out}(x) = \mathit{and}(\text{in1}(x),\text{in2}(x))\\&#10;\mathtt{OR}(x)\: \&amp;\: \neg \mathtt{ERR}(x) &amp;\Rightarrow \text{out}(x) = \mathit{or}(\text{in1}(x),\text{in2}(x))\\&#10;\mathtt{XOR}(x)\: \&amp;\: \neg \mathtt{ERR}(x) &amp;\Rightarrow \text{out}(x) = \mathit{xor}(\text{in1}(x),\text{in2}(x))&#10;\end{align*}&#10;&#10;\end{document}"/>
  <p:tag name="IGUANATEXSIZE" val="18"/>
  <p:tag name="IGUANATEXCURSOR" val="351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7.1126"/>
  <p:tag name="ORIGINALWIDTH" val="1514.461"/>
  <p:tag name="LATEXADDIN" val="\documentclass{article}&#10;\usepackage{amsmath,tikz}&#10;\pagestyle{empty}&#10;\begin{document}&#10;&#10;&#10;\begin{tikzpicture}&#10;\draw (0,1) node (s2) {$s_2$};&#10;\draw (0,2) node (s1) {$s_1$};&#10;\draw (4,1.5) node (s0) {$s_0$};&#10;\draw (2,0.5) node (t0) {$t_0$};&#10;\draw (2,1.5) node (u) {$u$};&#10;\draw (2,2.5) node (t1) {$t_1$};&#10;\draw (s0) -- (t0);&#10;\draw (s0) -- (u);&#10;\draw (s0) -- (t1);&#10;\draw (u) -- (t0);&#10;\draw (u) -- (t1);&#10;\draw (u) -- (s1);&#10;\draw (u) -- (s2);&#10;\draw (s1) -- (s2);&#10;\end{tikzpicture}&#10;\end{document}"/>
  <p:tag name="IGUANATEXSIZE" val="20"/>
  <p:tag name="IGUANATEXCURSOR" val="48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907.6267"/>
  <p:tag name="LATEXADDIN" val="\documentclass{article}&#10;\usepackage{amsmath}&#10;\pagestyle{empty}&#10;\begin{document}&#10;&#10;$\mathtt{NOR&gt;SA0&gt;SA1}$&#10;&#10;\end{document}"/>
  <p:tag name="IGUANATEXSIZE" val="20"/>
  <p:tag name="IGUANATEXCURSOR" val="101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5.8611"/>
  <p:tag name="ORIGINALWIDTH" val="1514.461"/>
  <p:tag name="LATEXADDIN" val="\documentclass{article}&#10;\usepackage{amsmath,tikz}&#10;\pagestyle{empty}&#10;\begin{document}&#10;&#10;\begin{tikzpicture}&#10;\draw (0,0) node (s2) {$s_2$};&#10;\draw (0,2) node (s1) {$s_1$};&#10;\draw (4,1) node (s0) {$s_0$};&#10;\draw (1,1) node (u) {$u$};&#10;\draw (2,0) node (t0) {$t_0$};&#10;\draw (u) -- (s0);&#10;\draw (u) -- (s1);&#10;\draw (u) -- (s2);&#10;\draw (u) -- (t0);&#10;\draw (s1) -- (s0);&#10;\draw (s2) -- (t0);&#10;\end{tikzpicture}&#10;&#10;\end{document}"/>
  <p:tag name="IGUANATEXSIZE" val="20"/>
  <p:tag name="IGUANATEXCURSOR" val="391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549.0766"/>
  <p:tag name="LATEXADDIN" val="\documentclass{article}&#10;\usepackage{amsmath}&#10;\pagestyle{empty}&#10;\begin{document}&#10;&#10;$\mathtt{NOR&gt;SA0}$&#10;&#10;\end{document}"/>
  <p:tag name="IGUANATEXSIZE" val="20"/>
  <p:tag name="IGUANATEXCURSOR" val="99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8456"/>
  <p:tag name="ORIGINALWIDTH" val="1832.506"/>
  <p:tag name="LATEXADDIN" val="\documentclass{article}&#10;\usepackage{amsmath}&#10;\pagestyle{empty}&#10;\begin{document}&#10;&#10;\begin{align*}&#10;H &amp;= E_0 + \sum_i h_i s_i + \sum_{(i,j)\in\Gamma} J_{ij}s_i s_j\\&#10;&amp;\qquad -\alpha \leq h_i \leq \alpha\\&#10;&amp;\qquad -\beta \leq J_{jk} \leq \beta.&#10;\end{align*}&#10;&#10;&#10;\end{document}"/>
  <p:tag name="IGUANATEXSIZE" val="20"/>
  <p:tag name="IGUANATEXCURSOR" val="239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.5442"/>
  <p:tag name="ORIGINALWIDTH" val="1206.168"/>
  <p:tag name="LATEXADDIN" val="\documentclass{article}&#10;\usepackage{amsmath}&#10;\pagestyle{empty}&#10;\begin{document}&#10;&#10;&#10;\begin{align*}&#10;x_0 &amp;\leftarrow \mathtt{GATE}(x_1,\dots,x_n)\\&#10;&amp; s_j = (-1)^{x_j}.&#10;\end{align*}&#10;&#10;\end{document}"/>
  <p:tag name="IGUANATEXSIZE" val="18"/>
  <p:tag name="IGUANATEXCURSOR" val="163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935"/>
  <p:tag name="ORIGINALWIDTH" val="1119.156"/>
  <p:tag name="LATEXADDIN" val="\documentclass{article}&#10;\usepackage{amsmath}&#10;\pagestyle{empty}&#10;\begin{document}&#10;&#10;&#10;\begin{align*}&#10;    H_{\mathtt{ZERO}}(s_0) &amp;= \alpha - \alpha s_0,\\&#10;    H_{\mathtt{ONE}}(s_0) &amp;= \alpha + \alpha s_0,&#10;\end{align*}&#10;&#10;\end{document}"/>
  <p:tag name="IGUANATEXSIZE" val="20"/>
  <p:tag name="IGUANATEXCURSOR" val="164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935"/>
  <p:tag name="ORIGINALWIDTH" val="1396.695"/>
  <p:tag name="LATEXADDIN" val="\documentclass{article}&#10;\usepackage{amsmath}&#10;\pagestyle{empty}&#10;\begin{document}&#10;&#10;&#10;\begin{align*}&#10;    H_{\mathtt{NOOP}}(s_0,s_1) &amp;= \beta - \beta s_0s_1,\\&#10;    H_{\mathtt{NOT}}(s_0,s_1) &amp;= \beta + \beta s_0s_1,&#10;\end{align*}&#10;&#10;\end{document}"/>
  <p:tag name="IGUANATEXSIZE" val="18"/>
  <p:tag name="IGUANATEXCURSOR" val="169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2947"/>
  <p:tag name="ORIGINALWIDTH" val="4518.63"/>
  <p:tag name="LATEXADDIN" val="\documentclass{article}&#10;\usepackage{amsmath}&#10;\pagestyle{empty}&#10;\begin{document}&#10;&#10;$$H_\mathtt{NOR}(s_0,s_1,s_2) = \left\{ \begin{array}{ll} &#10;    \beta s_0 s_1 + \beta s_0 s_2 + \frac{\beta}{2} s_1 s_2 + \beta s_0 + \frac{\beta}{2} s_1 + \frac{\beta}{2} s_2 + \frac{3\beta}{2} &amp;\text{$\alpha \geq \beta$,}\\&#10;    \beta s_0 s_1 + \beta s_0 s_2 + \frac{2\beta - \alpha}{2} s_1 s_2 + \alpha s_0 + \frac{\alpha}{2} s_1 + \frac{\alpha}{2} s_2 + \frac{2\beta+\alpha}{2} &amp;\text{$\alpha &lt; \beta$.}&#10;    \end{array}\right.&#10;$$&#10;&#10;&#10;\end{document}"/>
  <p:tag name="IGUANATEXSIZE" val="20"/>
  <p:tag name="IGUANATEXCURSOR" val="282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2.0896"/>
  <p:tag name="ORIGINALWIDTH" val="3562.997"/>
  <p:tag name="LATEXADDIN" val="\documentclass{article}&#10;\usepackage{amsmath}&#10;\pagestyle{empty}&#10;\begin{document}&#10;&#10;&#10;$$H_\mathtt{XOR} = \left\{ \begin{array}{ll} &#10;    \frac{\beta}{2} s_0 s_1  + \frac{\beta}{2} s_0 s_2 + \frac{\beta}{2} s_1 s_2 + \beta s_0 u + \beta s_1 u + \beta s_2 u &amp; \\&#10;    \qquad - \frac{\beta}{2} s_0 - \frac{\beta}{2} s_1 - \frac{\beta}{2} s_2 - \beta u + 2\beta &amp;\text{$\alpha \geq \beta$,}\\&#10;    \frac{\beta}{2} s_0 s_1  + \frac{\beta}{2} s_0 s_2 + \frac{\beta}{2} s_1 s_2 + \beta s_0 u + \beta s_1 u + \beta s_2 u &amp; \\&#10;    \qquad - \frac{\alpha}{2} s_0 - \frac{\alpha}{2} s_1 - \frac{\alpha}{2} s_2 - \alpha u + \frac{\alpha + 3\beta}{2} &amp;\text{$\alpha &lt; \beta$.}&#10;    \end{array}\right.$$&#10;&#10;\end{document}"/>
  <p:tag name="IGUANATEXSIZE" val="20"/>
  <p:tag name="IGUANATEXCURSOR" val="637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935"/>
  <p:tag name="ORIGINALWIDTH" val="1122.907"/>
  <p:tag name="LATEXADDIN" val="\documentclass{article}&#10;\usepackage{amsmath}&#10;\pagestyle{empty}&#10;\begin{document}&#10;&#10;&#10;\begin{align*}&#10;\texttt{SA0}(x) &amp;\Rightarrow \text{out}(x) = 0\\&#10;\texttt{SA1}(x) &amp;\Rightarrow \text{out}(x) = 1\\&#10;\end{align*}&#10;&#10;\end{document}"/>
  <p:tag name="IGUANATEXSIZE" val="18"/>
  <p:tag name="IGUANATEXCURSOR" val="192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2.0896"/>
  <p:tag name="ORIGINALWIDTH" val="3954.552"/>
  <p:tag name="LATEXADDIN" val="\documentclass{article}&#10;\usepackage{amsmath}&#10;\pagestyle{empty}&#10;\begin{document}&#10;&#10;&#10;$$H_\mathtt{HALF-ADD} = \left\{ \begin{array}{ll} &#10;            \beta s_0 s_1 - \frac{\beta}{2} s_0 s_2 - \frac{\beta}{2} s_0 s_3 - \beta s_1 s_2 - \beta s_1 s_3 + \frac{\beta}{2} s_2 s_3  &amp; \\&#10;            \qquad - \frac{\beta}{2} s_0 - \beta s_1 + \frac{\beta}{2} s_2 + \frac{\beta}{2} s_3 + 2\beta &amp;\text{$\alpha \geq \beta$,}\\&#10;            \beta s_0 s_1 - \frac{\beta}{2} s_0 s_2 - \frac{\beta}{2} s_0 s_3 - \beta s_1 s_2 - \beta s_1 s_3 + \frac{\beta}{2} s_2 s_3  &amp; \\&#10;            \qquad - \frac{\alpha}{2} s_0 - \alpha s_1 + \frac{\alpha}{2} s_2 + \frac{\alpha}{2} s_3 + \frac{\alpha + 3\beta}{2} &amp;\text{$\alpha &lt; \beta$,}&#10;\end{array}\right.$$&#10;&#10;\end{document}"/>
  <p:tag name="IGUANATEXSIZE" val="20"/>
  <p:tag name="IGUANATEXCURSOR" val="388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0.5517"/>
  <p:tag name="ORIGINALWIDTH" val="3298.21"/>
  <p:tag name="LATEXADDIN" val="\documentclass{article}&#10;\usepackage{amsmath}&#10;\pagestyle{empty}&#10;\begin{document}&#10;&#10;&#10;\begin{align*}&#10;H_\mathtt{FULL-ADD} &amp;= \beta s_0 s_1 - \tfrac{\beta}{2} s_0 s_2 - \tfrac{\beta}{2} s_0 s_3 - \beta s_1 s_2 - \beta s_1 s_3 + \tfrac{\beta}{2} s_2 s_3  \\&#10;        &amp;\qquad -\ \tfrac{\beta}{2} s_0s_4 - \beta s_1s_4 + \tfrac{\beta}{2} s_2s_4 + \tfrac{\beta}{2} s_3s_4 + 2\beta.&#10;\end{align*}&#10;&#10;\end{document}"/>
  <p:tag name="IGUANATEXSIZE" val="20"/>
  <p:tag name="IGUANATEXCURSOR" val="339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9.0766"/>
  <p:tag name="ORIGINALWIDTH" val="4883.182"/>
  <p:tag name="LATEXADDIN" val="\documentclass{article}&#10;\usepackage{amsmath}&#10;\pagestyle{empty}&#10;\begin{document}&#10;&#10;\begin{align*}&#10;    H_{\mathtt{GATE&gt;SA0}} &amp;= \tfrac{1}{2}(1+t_0)H_\mathtt{GATE} + \tfrac{1}{2}(1-t_0)H_\mathtt{ZERO},\\&#10;    H_{\mathtt{GATE&gt;SA1}} &amp;= \tfrac{1}{2}(1+t_1)H_\mathtt{GATE} + \tfrac{1}{2}(1-t_1)H_\mathtt{ONE},\\&#10;    H_{\mathtt{GATE&gt;SA0&gt;SA1}} &amp;= \tfrac{1}{4}(1-t_0-t_1+t_0t_1)H_\mathtt{GATE} + \tfrac{1}{2}(1-t_0)H_\mathtt{ZERO} + \tfrac{1}{2}(1-t_1)H_\mathtt{ONE} + H_\text{conditional}.&#10;\end{align*}&#10;\end{document}"/>
  <p:tag name="IGUANATEXSIZE" val="20"/>
  <p:tag name="IGUANATEXCURSOR" val="449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5149"/>
  <p:tag name="ORIGINALWIDTH" val="1927.019"/>
  <p:tag name="LATEXADDIN" val="\documentclass{article}&#10;\usepackage{amsmath}&#10;\pagestyle{empty}&#10;\begin{document}&#10;&#10;$$H_\text{conditional} = \lambda t_0 t_1 - \lambda t_0 - \lambda t_1 + \lambda.$$&#10;&#10;\end{document}"/>
  <p:tag name="IGUANATEXSIZE" val="20"/>
  <p:tag name="IGUANATEXCURSOR" val="160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0833"/>
  <p:tag name="ORIGINALWIDTH" val="4495.377"/>
  <p:tag name="LATEXADDIN" val="\documentclass{article}&#10;\usepackage{amsmath}&#10;\pagestyle{empty}&#10;\begin{document}&#10;&#10;&#10;$$H_\mathtt{NOOP&gt;SA0&gt;SA1} = \left\{ &#10;\begin{array}{ll} &#10;-\alpha s_0 s_1 + \alpha s_0 t_0 - \tfrac{\alpha}{2} s_1 t_0  - \alpha s_0 t_0 + \tfrac{\alpha}{2} s_1t_1\\&#10;\qquad + \alpha t_0t_1 - \frac{3\alpha}{2}t_0 - \frac{3\alpha}{2}t_1 +3\alpha &amp;\qquad\text{(when $\tfrac{3\alpha}{2} \leq \beta$)},\\&#10;-\alpha s_0 s_1 + \alpha s_0 t_0 - \tfrac{\alpha}{2} s_1 t_0  - \alpha s_0 t_0 + \tfrac{\alpha}{2} s_1t_1\\&#10;\qquad + (\beta - \tfrac{\alpha}{2}) t_0t_1 - \beta t_0 - \beta t_1 + \tfrac{3\alpha}{2} + \beta  &amp;\qquad\text{(when $\tfrac{3\alpha}{2} \geq \beta$)}.&#10;\end{array}\right.$$&#10;&#10;\end{document}"/>
  <p:tag name="IGUANATEXSIZE" val="20"/>
  <p:tag name="IGUANATEXCURSOR" val="676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628.367"/>
  <p:tag name="LATEXADDIN" val="\documentclass{article}&#10;\usepackage{amsmath}&#10;\pagestyle{empty}&#10;\begin{document}&#10;&#10;$$P(x_\text{out}, x_\text{A}, x_\text{B}) = 1 - x_\text{out} - x_\text{A}x_\text{B} + 2x_\text{out} x_\text{A} x_\text{B}.$$&#10;&#10;&#10;\end{document}"/>
  <p:tag name="IGUANATEXSIZE" val="20"/>
  <p:tag name="IGUANATEXCURSOR" val="205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628.367"/>
  <p:tag name="LATEXADDIN" val="\documentclass{article}&#10;\usepackage{amsmath}&#10;\pagestyle{empty}&#10;\begin{document}&#10;&#10;$$P(x_\text{out}, x_\text{A}, x_\text{B}) = 1 - x_\text{out} - x_\text{A}x_\text{B} + 2x_\text{out} x_\text{A} x_\text{B}.$$&#10;&#10;&#10;\end{document}"/>
  <p:tag name="IGUANATEXSIZE" val="20"/>
  <p:tag name="IGUANATEXCURSOR" val="205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628.367"/>
  <p:tag name="LATEXADDIN" val="\documentclass{article}&#10;\usepackage{amsmath}&#10;\pagestyle{empty}&#10;\begin{document}&#10;&#10;$$P(x_\text{out}, x_\text{A}, x_\text{B}) = 1 - x_\text{out} - x_\text{A}x_\text{B} + 2x_\text{out} x_\text{A} x_\text{B}.$$&#10;&#10;&#10;\end{document}"/>
  <p:tag name="IGUANATEXSIZE" val="20"/>
  <p:tag name="IGUANATEXCURSOR" val="205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51024"/>
  <p:tag name="ORIGINALWIDTH" val="523.5731"/>
  <p:tag name="LATEXADDIN" val="\documentclass{article}&#10;\usepackage{amsmath}&#10;\pagestyle{empty}&#10;\begin{document}&#10;&#10;&#10;$a = x_Ax_B$&#10;&#10;\end{document}"/>
  <p:tag name="IGUANATEXSIZE" val="20"/>
  <p:tag name="IGUANATEXCURSOR" val="94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917"/>
  <p:tag name="ORIGINALWIDTH" val="2628.367"/>
  <p:tag name="LATEXADDIN" val="\documentclass{article}&#10;\usepackage{amsmath}&#10;\pagestyle{empty}&#10;\begin{document}&#10;&#10;\begin{align*}&#10;P(x_\text{out}, x_\text{A}, x_\text{B}) &amp;= 3 - 3x_\text{out} - 2x_\text{A} - 2x_\text{B}\\&#10;&amp;\quad +\ x_\text{A}x_\text{B} + 2x_\text{out}x_\text{A} + 2x_\text{out}x_\text{B}.&#10;\end{align*}&#10;&#10;&#10;\end{document}"/>
  <p:tag name="IGUANATEXSIZE" val="20"/>
  <p:tag name="IGUANATEXCURSOR" val="283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3.6108"/>
  <p:tag name="ORIGINALWIDTH" val="1159.662"/>
  <p:tag name="LATEXADDIN" val="\documentclass{article}&#10;\usepackage{amsmath,tikz}&#10;\pagestyle{empty}&#10;\begin{document}&#10;&#10;&#10;\begin{tikzpicture}&#10;\draw (0,0) node (s2) {$s_2$};&#10;\draw (0,2) node (s1) {$s_1$};&#10;\draw (3,1) node (s0) {$s_0$};&#10;\draw (2,0) node (u) {$u$};&#10;\draw (2,2) node (t0) {$t_1$};&#10;\draw (u) -- (s0);&#10;\draw (u) -- (s1);&#10;\draw (u) -- (s2);&#10;\draw (u) -- (t0);&#10;\draw (t0) -- (s0);&#10;\draw (t0) -- (s1);&#10;\draw (t0) -- (s2);&#10;\draw (s1) -- (s2);&#10;\end{tikzpicture}&#10;\end{document}"/>
  <p:tag name="IGUANATEXSIZE" val="20"/>
  <p:tag name="IGUANATEXCURSOR" val="48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545.3262"/>
  <p:tag name="LATEXADDIN" val="\documentclass{article}&#10;\usepackage{amsmath}&#10;\pagestyle{empty}&#10;\begin{document}&#10;&#10;$\mathtt{NOR&gt;SA1}$&#10;&#10;\end{document}"/>
  <p:tag name="IGUANATEXSIZE" val="20"/>
  <p:tag name="IGUANATEXCURSOR" val="97"/>
  <p:tag name="TRANSPARENCY" val="True"/>
  <p:tag name="LATEXENGINEID" val="1"/>
  <p:tag name="TEMPFOLDER" val="C:\Users\brlackey\Music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1451</TotalTime>
  <Words>3162</Words>
  <Application>Microsoft Office PowerPoint</Application>
  <PresentationFormat>Widescreen</PresentationFormat>
  <Paragraphs>801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Abadi Extra Light</vt:lpstr>
      <vt:lpstr>Arial</vt:lpstr>
      <vt:lpstr>Calibri</vt:lpstr>
      <vt:lpstr>Cambria Math</vt:lpstr>
      <vt:lpstr>Courier New</vt:lpstr>
      <vt:lpstr>Times New Roman</vt:lpstr>
      <vt:lpstr>Tw Cen MT</vt:lpstr>
      <vt:lpstr>Droplet</vt:lpstr>
      <vt:lpstr>Mapping Circuit Fault diagnosis problems</vt:lpstr>
      <vt:lpstr>Circuit Fault Diagnosis Problems</vt:lpstr>
      <vt:lpstr>Fault diagnosis is widely studied</vt:lpstr>
      <vt:lpstr>Consider a Circuit For example, a full-adder</vt:lpstr>
      <vt:lpstr>Circuit Fault diagnosis Provide test vectors, make observations</vt:lpstr>
      <vt:lpstr>Circuit Fault Diagnosis Strong Fault model</vt:lpstr>
      <vt:lpstr>Hamiltonian Synthesis</vt:lpstr>
      <vt:lpstr>Example: a Nand gate Healthy behavior</vt:lpstr>
      <vt:lpstr>Example: a Nand gate Healthy behavior</vt:lpstr>
      <vt:lpstr>Example: a Nand&gt;SA1 gate Healthy behavior</vt:lpstr>
      <vt:lpstr>Hamiltonian synthesis General ideas</vt:lpstr>
      <vt:lpstr>Hamiltonian Synthesis Adding Observations</vt:lpstr>
      <vt:lpstr>Reducing degree</vt:lpstr>
      <vt:lpstr>Hamiltonian Synthesis Desirable and Undesirable Features</vt:lpstr>
      <vt:lpstr>Hamiltonian Synthesis Reducing Degree</vt:lpstr>
      <vt:lpstr>Hamiltonian Synthesis Searching for Penalties</vt:lpstr>
      <vt:lpstr>Gap Optimal Hamiltonians</vt:lpstr>
      <vt:lpstr>Hamiltonian Architecture</vt:lpstr>
      <vt:lpstr>Gap Optimal Hamiltonians</vt:lpstr>
      <vt:lpstr>Linear Programming</vt:lpstr>
      <vt:lpstr>Can search on other “topologies”</vt:lpstr>
      <vt:lpstr>Solving Binary Optimization Problems</vt:lpstr>
      <vt:lpstr>Standard Approaches</vt:lpstr>
      <vt:lpstr>Physics-based solvers</vt:lpstr>
      <vt:lpstr>Benchmark problem</vt:lpstr>
      <vt:lpstr>Comparison of numerous solvers</vt:lpstr>
      <vt:lpstr>Questions?</vt:lpstr>
      <vt:lpstr>Appendix: Circuit examples</vt:lpstr>
      <vt:lpstr>Basic examples</vt:lpstr>
      <vt:lpstr>Binary gates</vt:lpstr>
      <vt:lpstr>Adders</vt:lpstr>
      <vt:lpstr>Adding Fault behaviors</vt:lpstr>
      <vt:lpstr>Unary Gates with Faults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Circuit Fault diagnosis problems</dc:title>
  <dc:creator>Brad Lackey</dc:creator>
  <cp:lastModifiedBy>Araji, Sandy Salem</cp:lastModifiedBy>
  <cp:revision>2</cp:revision>
  <dcterms:created xsi:type="dcterms:W3CDTF">2022-04-05T20:00:21Z</dcterms:created>
  <dcterms:modified xsi:type="dcterms:W3CDTF">2023-02-10T18:23:29Z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