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708" r:id="rId1"/>
  </p:sldMasterIdLst>
  <p:sldIdLst>
    <p:sldId id="262" r:id="rId2"/>
    <p:sldId id="261" r:id="rId3"/>
    <p:sldId id="263" r:id="rId4"/>
    <p:sldId id="264" r:id="rId5"/>
  </p:sldIdLst>
  <p:sldSz cx="9144000" cy="6858000" type="screen4x3"/>
  <p:notesSz cx="6858000" cy="9144000"/>
  <p:embeddedFontLst>
    <p:embeddedFont>
      <p:font typeface="Acumin Pro" panose="020B0604020202020204" charset="0"/>
      <p:regular r:id="rId6"/>
      <p:bold r:id="rId7"/>
      <p:italic r:id="rId8"/>
      <p:boldItalic r:id="rId9"/>
    </p:embeddedFont>
    <p:embeddedFont>
      <p:font typeface="Acumin Pro ExtraCondensed" panose="020B0604020202020204" charset="0"/>
      <p:regular r:id="rId10"/>
      <p:bold r:id="rId11"/>
      <p:italic r:id="rId12"/>
      <p:boldItalic r:id="rId13"/>
    </p:embeddedFont>
    <p:embeddedFont>
      <p:font typeface="Acumin Pro ExtraCondensed Smbd" panose="020B0604020202020204" charset="0"/>
      <p:regular r:id="rId14"/>
      <p:bold r:id="rId15"/>
      <p:italic r:id="rId16"/>
      <p:boldItalic r:id="rId17"/>
    </p:embeddedFont>
    <p:embeddedFont>
      <p:font typeface="Acumin Pro Medium" panose="020B0604020202020204" charset="0"/>
      <p:regular r:id="rId18"/>
      <p:italic r:id="rId19"/>
    </p:embeddedFont>
    <p:embeddedFont>
      <p:font typeface="Acumin Pro Semibold" panose="020B0604020202020204" charset="0"/>
      <p:regular r:id="rId20"/>
      <p:bold r:id="rId21"/>
      <p:italic r:id="rId22"/>
      <p:boldItalic r:id="rId23"/>
    </p:embeddedFont>
    <p:embeddedFont>
      <p:font typeface="Acumin Pro SemiCondensed" panose="020B0604020202020204" charset="0"/>
      <p:regular r:id="rId24"/>
      <p:bold r:id="rId25"/>
      <p:italic r:id="rId26"/>
      <p:boldItalic r:id="rId27"/>
    </p:embeddedFont>
    <p:embeddedFont>
      <p:font typeface="United Sans Cd Md" charset="0"/>
      <p:regular r:id="rId28"/>
    </p:embeddedFont>
    <p:embeddedFont>
      <p:font typeface="United Sans Reg Medium" panose="020B0604020202020204" charset="0"/>
      <p:regular r:id="rId2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74"/>
  </p:normalViewPr>
  <p:slideViewPr>
    <p:cSldViewPr snapToGrid="0" snapToObjects="1">
      <p:cViewPr varScale="1">
        <p:scale>
          <a:sx n="79" d="100"/>
          <a:sy n="79" d="100"/>
        </p:scale>
        <p:origin x="84" y="6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8.fntdata"/><Relationship Id="rId18" Type="http://schemas.openxmlformats.org/officeDocument/2006/relationships/font" Target="fonts/font13.fntdata"/><Relationship Id="rId26" Type="http://schemas.openxmlformats.org/officeDocument/2006/relationships/font" Target="fonts/font21.fntdata"/><Relationship Id="rId3" Type="http://schemas.openxmlformats.org/officeDocument/2006/relationships/slide" Target="slides/slide2.xml"/><Relationship Id="rId21" Type="http://schemas.openxmlformats.org/officeDocument/2006/relationships/font" Target="fonts/font16.fntdata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font" Target="fonts/font12.fntdata"/><Relationship Id="rId25" Type="http://schemas.openxmlformats.org/officeDocument/2006/relationships/font" Target="fonts/font20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1.fntdata"/><Relationship Id="rId20" Type="http://schemas.openxmlformats.org/officeDocument/2006/relationships/font" Target="fonts/font15.fntdata"/><Relationship Id="rId29" Type="http://schemas.openxmlformats.org/officeDocument/2006/relationships/font" Target="fonts/font24.fntdata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24" Type="http://schemas.openxmlformats.org/officeDocument/2006/relationships/font" Target="fonts/font19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0.fntdata"/><Relationship Id="rId23" Type="http://schemas.openxmlformats.org/officeDocument/2006/relationships/font" Target="fonts/font18.fntdata"/><Relationship Id="rId28" Type="http://schemas.openxmlformats.org/officeDocument/2006/relationships/font" Target="fonts/font23.fntdata"/><Relationship Id="rId10" Type="http://schemas.openxmlformats.org/officeDocument/2006/relationships/font" Target="fonts/font5.fntdata"/><Relationship Id="rId19" Type="http://schemas.openxmlformats.org/officeDocument/2006/relationships/font" Target="fonts/font14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font" Target="fonts/font9.fntdata"/><Relationship Id="rId22" Type="http://schemas.openxmlformats.org/officeDocument/2006/relationships/font" Target="fonts/font17.fntdata"/><Relationship Id="rId27" Type="http://schemas.openxmlformats.org/officeDocument/2006/relationships/font" Target="fonts/font22.fntdata"/><Relationship Id="rId30" Type="http://schemas.openxmlformats.org/officeDocument/2006/relationships/presProps" Target="presProps.xml"/><Relationship Id="rId8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cessibility Statemen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PT Accessibility">
            <a:extLst>
              <a:ext uri="{FF2B5EF4-FFF2-40B4-BE49-F238E27FC236}">
                <a16:creationId xmlns:a16="http://schemas.microsoft.com/office/drawing/2014/main" id="{7218C6A0-FE47-3C49-9974-F3CABE12FB6E}"/>
              </a:ext>
            </a:extLst>
          </p:cNvPr>
          <p:cNvSpPr txBox="1"/>
          <p:nvPr userDrawn="1"/>
        </p:nvSpPr>
        <p:spPr>
          <a:xfrm>
            <a:off x="1110838" y="1877220"/>
            <a:ext cx="6128758" cy="19389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effectLst/>
                <a:latin typeface="Acumin Pro" panose="020B0504020202020204" pitchFamily="34" charset="77"/>
              </a:rPr>
              <a:t>Support the Purdue University brand in your presentations by using a brand-friendly template. This template uses an accessible master layout. Please note that some changes </a:t>
            </a:r>
            <a:br>
              <a:rPr lang="en-US" dirty="0">
                <a:solidFill>
                  <a:schemeClr val="bg1"/>
                </a:solidFill>
                <a:effectLst/>
                <a:latin typeface="Acumin Pro" panose="020B0504020202020204" pitchFamily="34" charset="77"/>
              </a:rPr>
            </a:br>
            <a:r>
              <a:rPr lang="en-US" dirty="0">
                <a:solidFill>
                  <a:schemeClr val="bg1"/>
                </a:solidFill>
                <a:effectLst/>
                <a:latin typeface="Acumin Pro" panose="020B0504020202020204" pitchFamily="34" charset="77"/>
              </a:rPr>
              <a:t>to the PowerPoint template could impact accessibility by those with disabilities. Follow the instructions provided by Microsoft Office to ensure that your PowerPoint presentations are accessible to all users: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PPT Accessibility URL" descr="PPT Accessibility URL">
            <a:extLst>
              <a:ext uri="{FF2B5EF4-FFF2-40B4-BE49-F238E27FC236}">
                <a16:creationId xmlns:a16="http://schemas.microsoft.com/office/drawing/2014/main" id="{BA1A708E-CC6F-5046-B62E-67EF72C8345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White">
          <a:xfrm>
            <a:off x="1110837" y="4133385"/>
            <a:ext cx="5765747" cy="754822"/>
          </a:xfrm>
          <a:prstGeom prst="rect">
            <a:avLst/>
          </a:prstGeom>
          <a:noFill/>
          <a:ln w="38100"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>
              <a:defRPr sz="1800" b="0" i="0" cap="none" spc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</a:lstStyle>
          <a:p>
            <a:r>
              <a:rPr lang="en-US" dirty="0">
                <a:solidFill>
                  <a:schemeClr val="accent1"/>
                </a:solidFill>
              </a:rPr>
              <a:t>https://</a:t>
            </a:r>
            <a:r>
              <a:rPr lang="en-US" dirty="0" err="1">
                <a:solidFill>
                  <a:schemeClr val="accent1"/>
                </a:solidFill>
              </a:rPr>
              <a:t>support.office.com</a:t>
            </a:r>
            <a:r>
              <a:rPr lang="en-US" dirty="0">
                <a:solidFill>
                  <a:schemeClr val="accent1"/>
                </a:solidFill>
              </a:rPr>
              <a:t>/</a:t>
            </a:r>
            <a:r>
              <a:rPr lang="en-US" dirty="0" err="1">
                <a:solidFill>
                  <a:schemeClr val="accent1"/>
                </a:solidFill>
              </a:rPr>
              <a:t>en</a:t>
            </a:r>
            <a:r>
              <a:rPr lang="en-US" dirty="0">
                <a:solidFill>
                  <a:schemeClr val="accent1"/>
                </a:solidFill>
              </a:rPr>
              <a:t>-us/article/Make-your-PowerPoint-presentations-accessible-6f7772b2-2f33-4bd2-8ca7-dae3b2b3ef25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8BC758-D59E-8E44-B1BB-3467BE203B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0187" y="6046656"/>
            <a:ext cx="3560601" cy="377004"/>
          </a:xfrm>
          <a:prstGeom prst="rect">
            <a:avLst/>
          </a:prstGeom>
        </p:spPr>
      </p:pic>
      <p:pic>
        <p:nvPicPr>
          <p:cNvPr id="29" name="Gold Triangle">
            <a:extLst>
              <a:ext uri="{FF2B5EF4-FFF2-40B4-BE49-F238E27FC236}">
                <a16:creationId xmlns:a16="http://schemas.microsoft.com/office/drawing/2014/main" id="{6C3B8210-1510-C644-9CE9-0E6E1BA996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6000" y="0"/>
            <a:ext cx="1778000" cy="6858000"/>
          </a:xfrm>
          <a:prstGeom prst="rect">
            <a:avLst/>
          </a:prstGeom>
        </p:spPr>
      </p:pic>
      <p:sp>
        <p:nvSpPr>
          <p:cNvPr id="19" name="Date">
            <a:extLst>
              <a:ext uri="{FF2B5EF4-FFF2-40B4-BE49-F238E27FC236}">
                <a16:creationId xmlns:a16="http://schemas.microsoft.com/office/drawing/2014/main" id="{AAF94E19-ED71-7845-B4E1-5D3EA4F259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24206" y="6202177"/>
            <a:ext cx="856701" cy="323968"/>
          </a:xfrm>
        </p:spPr>
        <p:txBody>
          <a:bodyPr/>
          <a:lstStyle>
            <a:lvl1pPr>
              <a:defRPr>
                <a:solidFill>
                  <a:schemeClr val="accent4">
                    <a:alpha val="70000"/>
                  </a:schemeClr>
                </a:solidFill>
              </a:defRPr>
            </a:lvl1pPr>
          </a:lstStyle>
          <a:p>
            <a:fld id="{049DC8E1-D369-0F48-9062-BB068AFD07CE}" type="datetime1">
              <a:rPr lang="en-US" smtClean="0"/>
              <a:pPr/>
              <a:t>4/7/2023</a:t>
            </a:fld>
            <a:endParaRPr lang="en-US" dirty="0"/>
          </a:p>
        </p:txBody>
      </p:sp>
      <p:cxnSp>
        <p:nvCxnSpPr>
          <p:cNvPr id="22" name="Line">
            <a:extLst>
              <a:ext uri="{FF2B5EF4-FFF2-40B4-BE49-F238E27FC236}">
                <a16:creationId xmlns:a16="http://schemas.microsoft.com/office/drawing/2014/main" id="{6E05FCF8-5823-9D4D-B7F3-412E5BDD4E01}"/>
              </a:ext>
            </a:extLst>
          </p:cNvPr>
          <p:cNvCxnSpPr>
            <a:cxnSpLocks/>
          </p:cNvCxnSpPr>
          <p:nvPr/>
        </p:nvCxnSpPr>
        <p:spPr>
          <a:xfrm>
            <a:off x="8400500" y="6270568"/>
            <a:ext cx="0" cy="16002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lide Number">
            <a:extLst>
              <a:ext uri="{FF2B5EF4-FFF2-40B4-BE49-F238E27FC236}">
                <a16:creationId xmlns:a16="http://schemas.microsoft.com/office/drawing/2014/main" id="{14A543BD-A296-7346-B649-5BA64898A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13374" y="6181281"/>
            <a:ext cx="365760" cy="365760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1884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3960">
          <p15:clr>
            <a:srgbClr val="FBAE40"/>
          </p15:clr>
        </p15:guide>
        <p15:guide id="4" pos="4464">
          <p15:clr>
            <a:srgbClr val="FBAE40"/>
          </p15:clr>
        </p15:guide>
        <p15:guide id="5" pos="5136">
          <p15:clr>
            <a:srgbClr val="FBAE40"/>
          </p15:clr>
        </p15:guide>
        <p15:guide id="6" orient="horz" pos="4080">
          <p15:clr>
            <a:srgbClr val="FBAE40"/>
          </p15:clr>
        </p15:guide>
        <p15:guide id="7" pos="264">
          <p15:clr>
            <a:srgbClr val="FBAE40"/>
          </p15:clr>
        </p15:guide>
        <p15:guide id="8" orient="horz" pos="192">
          <p15:clr>
            <a:srgbClr val="FBAE40"/>
          </p15:clr>
        </p15:guide>
        <p15:guide id="9" pos="69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ld Background">
            <a:extLst>
              <a:ext uri="{FF2B5EF4-FFF2-40B4-BE49-F238E27FC236}">
                <a16:creationId xmlns:a16="http://schemas.microsoft.com/office/drawing/2014/main" id="{EACB2F0C-1C3D-CD48-AD13-7B5AD683F7C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 hasCustomPrompt="1"/>
          </p:nvPr>
        </p:nvSpPr>
        <p:spPr bwMode="blackWhite">
          <a:xfrm>
            <a:off x="1116116" y="1626244"/>
            <a:ext cx="5933959" cy="1523494"/>
          </a:xfrm>
          <a:prstGeom prst="rect">
            <a:avLst/>
          </a:prstGeom>
          <a:noFill/>
          <a:ln w="38100"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>
              <a:lnSpc>
                <a:spcPct val="80000"/>
              </a:lnSpc>
              <a:defRPr sz="6000" b="1" i="1" spc="0">
                <a:solidFill>
                  <a:schemeClr val="bg1"/>
                </a:solidFill>
                <a:latin typeface="Acumin Pro ExtraCondensed" panose="020B0508020202020204" pitchFamily="34" charset="77"/>
              </a:defRPr>
            </a:lvl1pPr>
          </a:lstStyle>
          <a:p>
            <a:r>
              <a:rPr lang="en-US" dirty="0"/>
              <a:t>Title Slide </a:t>
            </a:r>
            <a:r>
              <a:rPr lang="en-US" dirty="0" err="1"/>
              <a:t>Acumin</a:t>
            </a:r>
            <a:r>
              <a:rPr lang="en-US" dirty="0"/>
              <a:t> Pro Extra Cond Bold Italic 60</a:t>
            </a:r>
          </a:p>
        </p:txBody>
      </p:sp>
      <p:sp>
        <p:nvSpPr>
          <p:cNvPr id="3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1121760" y="3990084"/>
            <a:ext cx="5322202" cy="336015"/>
          </a:xfrm>
          <a:noFill/>
        </p:spPr>
        <p:txBody>
          <a:bodyPr wrap="square" lIns="0" tIns="0" rIns="0" bIns="0" anchor="t" anchorCtr="0">
            <a:spAutoFit/>
          </a:bodyPr>
          <a:lstStyle>
            <a:lvl1pPr marL="0" indent="0" algn="l">
              <a:buNone/>
              <a:defRPr sz="2200" b="1" i="0">
                <a:solidFill>
                  <a:schemeClr val="accent2"/>
                </a:solidFill>
                <a:latin typeface="Acumin Pro SemiCondensed" panose="020B0506020202020204" pitchFamily="34" charset="77"/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</a:t>
            </a:r>
            <a:r>
              <a:rPr lang="en-US" dirty="0" err="1"/>
              <a:t>Acumin</a:t>
            </a:r>
            <a:r>
              <a:rPr lang="en-US" dirty="0"/>
              <a:t> Pro Semi Cond Bold 22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25" name="Black Triangle">
            <a:extLst>
              <a:ext uri="{FF2B5EF4-FFF2-40B4-BE49-F238E27FC236}">
                <a16:creationId xmlns:a16="http://schemas.microsoft.com/office/drawing/2014/main" id="{B39FD579-3334-AA49-8C7F-768033BE0C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6000" y="0"/>
            <a:ext cx="1778000" cy="6858000"/>
          </a:xfrm>
          <a:prstGeom prst="rect">
            <a:avLst/>
          </a:prstGeom>
        </p:spPr>
      </p:pic>
      <p:sp>
        <p:nvSpPr>
          <p:cNvPr id="7" name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4">
                    <a:alpha val="70000"/>
                  </a:schemeClr>
                </a:solidFill>
              </a:defRPr>
            </a:lvl1pPr>
          </a:lstStyle>
          <a:p>
            <a:fld id="{049DC8E1-D369-0F48-9062-BB068AFD07CE}" type="datetime1">
              <a:rPr lang="en-US" smtClean="0"/>
              <a:pPr/>
              <a:t>4/7/2023</a:t>
            </a:fld>
            <a:endParaRPr lang="en-US" dirty="0"/>
          </a:p>
        </p:txBody>
      </p:sp>
      <p:cxnSp>
        <p:nvCxnSpPr>
          <p:cNvPr id="33" name="Line">
            <a:extLst>
              <a:ext uri="{FF2B5EF4-FFF2-40B4-BE49-F238E27FC236}">
                <a16:creationId xmlns:a16="http://schemas.microsoft.com/office/drawing/2014/main" id="{E61121D3-034C-A148-89AD-C240C1E7F6F7}"/>
              </a:ext>
            </a:extLst>
          </p:cNvPr>
          <p:cNvCxnSpPr>
            <a:cxnSpLocks/>
          </p:cNvCxnSpPr>
          <p:nvPr/>
        </p:nvCxnSpPr>
        <p:spPr>
          <a:xfrm>
            <a:off x="8400500" y="6270568"/>
            <a:ext cx="0" cy="16002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"/>
          <p:cNvSpPr>
            <a:spLocks noGrp="1"/>
          </p:cNvSpPr>
          <p:nvPr>
            <p:ph type="sldNum" sz="quarter" idx="12"/>
          </p:nvPr>
        </p:nvSpPr>
        <p:spPr>
          <a:xfrm>
            <a:off x="8410660" y="6181281"/>
            <a:ext cx="365760" cy="365760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307E24A-E368-0046-B679-1F826DFCF1D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0187" y="6046656"/>
            <a:ext cx="3560601" cy="37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5021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3960">
          <p15:clr>
            <a:srgbClr val="FBAE40"/>
          </p15:clr>
        </p15:guide>
        <p15:guide id="4" pos="4464">
          <p15:clr>
            <a:srgbClr val="FBAE40"/>
          </p15:clr>
        </p15:guide>
        <p15:guide id="5" pos="5136">
          <p15:clr>
            <a:srgbClr val="FBAE40"/>
          </p15:clr>
        </p15:guide>
        <p15:guide id="6" orient="horz" pos="4080">
          <p15:clr>
            <a:srgbClr val="FBAE40"/>
          </p15:clr>
        </p15:guide>
        <p15:guide id="8" pos="69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Copy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Black Bar">
            <a:extLst>
              <a:ext uri="{FF2B5EF4-FFF2-40B4-BE49-F238E27FC236}">
                <a16:creationId xmlns:a16="http://schemas.microsoft.com/office/drawing/2014/main" id="{6283C7A5-FA96-634B-82F6-99BF44D20F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" y="0"/>
            <a:ext cx="8636000" cy="914400"/>
          </a:xfrm>
          <a:prstGeom prst="rect">
            <a:avLst/>
          </a:prstGeom>
        </p:spPr>
      </p:pic>
      <p:sp>
        <p:nvSpPr>
          <p:cNvPr id="2" name="Title"/>
          <p:cNvSpPr>
            <a:spLocks noGrp="1"/>
          </p:cNvSpPr>
          <p:nvPr>
            <p:ph type="ctrTitle" hasCustomPrompt="1"/>
          </p:nvPr>
        </p:nvSpPr>
        <p:spPr bwMode="blackWhite">
          <a:xfrm>
            <a:off x="1117214" y="442674"/>
            <a:ext cx="6925732" cy="512448"/>
          </a:xfrm>
          <a:prstGeom prst="rect">
            <a:avLst/>
          </a:prstGeom>
          <a:noFill/>
          <a:ln w="38100"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>
              <a:defRPr sz="3600" b="1" i="1" cap="none" spc="0">
                <a:solidFill>
                  <a:schemeClr val="tx2"/>
                </a:solidFill>
                <a:latin typeface="Acumin Pro ExtraCondensed" panose="020B0508020202020204" pitchFamily="34" charset="77"/>
              </a:defRPr>
            </a:lvl1pPr>
          </a:lstStyle>
          <a:p>
            <a:r>
              <a:rPr lang="en-US" dirty="0"/>
              <a:t>Title </a:t>
            </a:r>
            <a:r>
              <a:rPr lang="en-US" dirty="0" err="1"/>
              <a:t>Acumin</a:t>
            </a:r>
            <a:r>
              <a:rPr lang="en-US" dirty="0"/>
              <a:t> Pro Extra Cond Bold Italic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/>
          <p:cNvSpPr>
            <a:spLocks noGrp="1"/>
          </p:cNvSpPr>
          <p:nvPr>
            <p:ph type="subTitle" idx="1" hasCustomPrompt="1"/>
          </p:nvPr>
        </p:nvSpPr>
        <p:spPr>
          <a:xfrm>
            <a:off x="1117213" y="1345166"/>
            <a:ext cx="5491495" cy="341599"/>
          </a:xfrm>
          <a:noFill/>
        </p:spPr>
        <p:txBody>
          <a:bodyPr wrap="square" lIns="0" tIns="0" rIns="0" bIns="0" anchor="t" anchorCtr="0">
            <a:spAutoFit/>
          </a:bodyPr>
          <a:lstStyle>
            <a:lvl1pPr marL="0" indent="0" algn="l">
              <a:buNone/>
              <a:defRPr sz="2200" b="1" i="0">
                <a:solidFill>
                  <a:schemeClr val="accent2"/>
                </a:solidFill>
                <a:latin typeface="Acumin Pro SemiCondensed" panose="020B0506020202020204" pitchFamily="34" charset="77"/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Subhead </a:t>
            </a:r>
            <a:r>
              <a:rPr lang="en-US" dirty="0" err="1"/>
              <a:t>Acumin</a:t>
            </a:r>
            <a:r>
              <a:rPr lang="en-US" dirty="0"/>
              <a:t> Pro Semi Cond Bold 22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25" name="Body Text">
            <a:extLst>
              <a:ext uri="{FF2B5EF4-FFF2-40B4-BE49-F238E27FC236}">
                <a16:creationId xmlns:a16="http://schemas.microsoft.com/office/drawing/2014/main" id="{9F798712-4535-8340-942F-27FFD5E3FE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21465" y="1962540"/>
            <a:ext cx="5524500" cy="3411537"/>
          </a:xfrm>
        </p:spPr>
        <p:txBody>
          <a:bodyPr lIns="0" tIns="0" rIns="0" bIns="0">
            <a:normAutofit/>
          </a:bodyPr>
          <a:lstStyle>
            <a:lvl1pPr marL="274320" marR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800" b="0" i="0" normalizeH="0" baseline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</a:lstStyle>
          <a:p>
            <a:pPr lvl="0"/>
            <a:r>
              <a:rPr lang="en-US" dirty="0"/>
              <a:t>Bulleted copy. </a:t>
            </a:r>
            <a:r>
              <a:rPr lang="en-US" dirty="0" err="1"/>
              <a:t>Acumin</a:t>
            </a:r>
            <a:r>
              <a:rPr lang="en-US" dirty="0"/>
              <a:t> Pro Reg 18 pt. Keep it short with bite-size chunks of information.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Bulleted copy. </a:t>
            </a:r>
            <a:r>
              <a:rPr lang="en-US" dirty="0" err="1"/>
              <a:t>Acumin</a:t>
            </a:r>
            <a:r>
              <a:rPr lang="en-US" dirty="0"/>
              <a:t> Pro Reg 18 pt. Keep it short with bite-size chunks of information.</a:t>
            </a:r>
          </a:p>
          <a:p>
            <a:pPr lvl="0"/>
            <a:endParaRPr lang="en-US" dirty="0"/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lang="en-US" dirty="0"/>
              <a:t>Bulleted copy. </a:t>
            </a:r>
            <a:r>
              <a:rPr lang="en-US" dirty="0" err="1"/>
              <a:t>Acumin</a:t>
            </a:r>
            <a:r>
              <a:rPr lang="en-US" dirty="0"/>
              <a:t> Pro Reg 18 pt. Keep it short with bite-size chunks of information.</a:t>
            </a:r>
          </a:p>
          <a:p>
            <a:pPr lvl="0"/>
            <a:endParaRPr lang="en-US" dirty="0"/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lang="en-US" dirty="0"/>
              <a:t>Bulleted copy. </a:t>
            </a:r>
            <a:r>
              <a:rPr lang="en-US" dirty="0" err="1"/>
              <a:t>Acumin</a:t>
            </a:r>
            <a:r>
              <a:rPr lang="en-US" dirty="0"/>
              <a:t> Pro Reg 18 pt. Keep it short with bite-size chunks of information.</a:t>
            </a:r>
          </a:p>
          <a:p>
            <a:pPr lvl="0"/>
            <a:endParaRPr lang="en-US" dirty="0"/>
          </a:p>
        </p:txBody>
      </p:sp>
      <p:sp>
        <p:nvSpPr>
          <p:cNvPr id="28" name="Date">
            <a:extLst>
              <a:ext uri="{FF2B5EF4-FFF2-40B4-BE49-F238E27FC236}">
                <a16:creationId xmlns:a16="http://schemas.microsoft.com/office/drawing/2014/main" id="{32B67432-75BE-B145-B884-FF16D239EA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02587" y="6202177"/>
            <a:ext cx="778320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bg1">
                    <a:alpha val="70000"/>
                  </a:schemeClr>
                </a:solidFill>
                <a:latin typeface="Acumin Pro" panose="020B0504020202020204" pitchFamily="34" charset="77"/>
              </a:defRPr>
            </a:lvl1pPr>
          </a:lstStyle>
          <a:p>
            <a:fld id="{E0C8DACD-4E35-4E4C-AC75-C3DE50F04E7E}" type="datetime1">
              <a:rPr lang="en-US" smtClean="0"/>
              <a:pPr/>
              <a:t>4/7/2023</a:t>
            </a:fld>
            <a:endParaRPr lang="en-US" dirty="0"/>
          </a:p>
        </p:txBody>
      </p:sp>
      <p:cxnSp>
        <p:nvCxnSpPr>
          <p:cNvPr id="30" name="Line">
            <a:extLst>
              <a:ext uri="{FF2B5EF4-FFF2-40B4-BE49-F238E27FC236}">
                <a16:creationId xmlns:a16="http://schemas.microsoft.com/office/drawing/2014/main" id="{58350E96-57A4-414B-9B8B-1430C2B4D38E}"/>
              </a:ext>
            </a:extLst>
          </p:cNvPr>
          <p:cNvCxnSpPr>
            <a:cxnSpLocks/>
          </p:cNvCxnSpPr>
          <p:nvPr/>
        </p:nvCxnSpPr>
        <p:spPr>
          <a:xfrm>
            <a:off x="8400500" y="6270568"/>
            <a:ext cx="0" cy="16002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Slide Number">
            <a:extLst>
              <a:ext uri="{FF2B5EF4-FFF2-40B4-BE49-F238E27FC236}">
                <a16:creationId xmlns:a16="http://schemas.microsoft.com/office/drawing/2014/main" id="{49E8753C-A442-034F-B0F4-92D22B3247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13374" y="6181281"/>
            <a:ext cx="365760" cy="365760"/>
          </a:xfrm>
          <a:prstGeom prst="ellipse">
            <a:avLst/>
          </a:prstGeom>
          <a:noFill/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000" b="1" i="0" spc="0" baseline="0">
                <a:solidFill>
                  <a:schemeClr val="bg1"/>
                </a:solidFill>
                <a:latin typeface="Acumin Pro Semibold" panose="020B0504020202020204" pitchFamily="34" charset="77"/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415D6F3-9211-2A4D-8645-0E69DAE712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0187" y="6046656"/>
            <a:ext cx="3560601" cy="37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7548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3960">
          <p15:clr>
            <a:srgbClr val="FBAE40"/>
          </p15:clr>
        </p15:guide>
        <p15:guide id="4" pos="4464">
          <p15:clr>
            <a:srgbClr val="FBAE40"/>
          </p15:clr>
        </p15:guide>
        <p15:guide id="5" pos="5136">
          <p15:clr>
            <a:srgbClr val="FBAE40"/>
          </p15:clr>
        </p15:guide>
        <p15:guide id="6" orient="horz" pos="4032">
          <p15:clr>
            <a:srgbClr val="FBAE40"/>
          </p15:clr>
        </p15:guide>
        <p15:guide id="7" pos="984">
          <p15:clr>
            <a:srgbClr val="FBAE40"/>
          </p15:clr>
        </p15:guide>
        <p15:guide id="8" pos="696">
          <p15:clr>
            <a:srgbClr val="FBAE40"/>
          </p15:clr>
        </p15:guide>
        <p15:guide id="9" pos="115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Copy &amp; Pic/Char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Black Bar">
            <a:extLst>
              <a:ext uri="{FF2B5EF4-FFF2-40B4-BE49-F238E27FC236}">
                <a16:creationId xmlns:a16="http://schemas.microsoft.com/office/drawing/2014/main" id="{87C91AFD-CCD5-AA40-82FE-4B69C61519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" y="0"/>
            <a:ext cx="8636000" cy="914400"/>
          </a:xfrm>
          <a:prstGeom prst="rect">
            <a:avLst/>
          </a:prstGeom>
        </p:spPr>
      </p:pic>
      <p:sp>
        <p:nvSpPr>
          <p:cNvPr id="22" name="Title">
            <a:extLst>
              <a:ext uri="{FF2B5EF4-FFF2-40B4-BE49-F238E27FC236}">
                <a16:creationId xmlns:a16="http://schemas.microsoft.com/office/drawing/2014/main" id="{73768DE6-FB80-874D-8DE0-986B46F1FD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White">
          <a:xfrm>
            <a:off x="1117214" y="442674"/>
            <a:ext cx="6925732" cy="512448"/>
          </a:xfrm>
          <a:prstGeom prst="rect">
            <a:avLst/>
          </a:prstGeom>
          <a:noFill/>
          <a:ln w="38100"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>
              <a:defRPr sz="3600" b="1" i="1" cap="none" spc="0">
                <a:solidFill>
                  <a:schemeClr val="tx2"/>
                </a:solidFill>
                <a:latin typeface="Acumin Pro ExtraCondensed" panose="020B0508020202020204" pitchFamily="34" charset="77"/>
              </a:defRPr>
            </a:lvl1pPr>
          </a:lstStyle>
          <a:p>
            <a:r>
              <a:rPr lang="en-US" dirty="0"/>
              <a:t>Title </a:t>
            </a:r>
            <a:r>
              <a:rPr lang="en-US" dirty="0" err="1"/>
              <a:t>Acumin</a:t>
            </a:r>
            <a:r>
              <a:rPr lang="en-US" dirty="0"/>
              <a:t> Pro Extra Cond Bold Italic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/>
          <p:cNvSpPr>
            <a:spLocks noGrp="1"/>
          </p:cNvSpPr>
          <p:nvPr>
            <p:ph type="subTitle" idx="1" hasCustomPrompt="1"/>
          </p:nvPr>
        </p:nvSpPr>
        <p:spPr>
          <a:xfrm>
            <a:off x="1117679" y="1345166"/>
            <a:ext cx="5466371" cy="338554"/>
          </a:xfrm>
          <a:noFill/>
        </p:spPr>
        <p:txBody>
          <a:bodyPr wrap="square" lIns="0" tIns="0" rIns="0" bIns="0" anchor="t" anchorCtr="0">
            <a:spAutoFit/>
          </a:bodyPr>
          <a:lstStyle>
            <a:lvl1pPr marL="0" indent="0" algn="l">
              <a:buNone/>
              <a:defRPr sz="2200" b="1" i="0">
                <a:solidFill>
                  <a:schemeClr val="accent2"/>
                </a:solidFill>
                <a:latin typeface="Acumin Pro SemiCondensed" panose="020B0506020202020204" pitchFamily="34" charset="77"/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Subhead </a:t>
            </a:r>
            <a:r>
              <a:rPr lang="en-US" dirty="0" err="1"/>
              <a:t>Acumin</a:t>
            </a:r>
            <a:r>
              <a:rPr lang="en-US" dirty="0"/>
              <a:t> Pro Semi Cond Bold 22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9" name="Body Text">
            <a:extLst>
              <a:ext uri="{FF2B5EF4-FFF2-40B4-BE49-F238E27FC236}">
                <a16:creationId xmlns:a16="http://schemas.microsoft.com/office/drawing/2014/main" id="{4B5CCD19-DE21-294C-8B0B-3103725AE0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28501" y="1917388"/>
            <a:ext cx="3443499" cy="3411537"/>
          </a:xfrm>
        </p:spPr>
        <p:txBody>
          <a:bodyPr lIns="0" tIns="0" rIns="0" bIns="0">
            <a:normAutofit/>
          </a:bodyPr>
          <a:lstStyle>
            <a:lvl1pPr marL="274320" marR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 sz="1800" b="0" i="0" normalizeH="0" baseline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</a:lstStyle>
          <a:p>
            <a:pPr lvl="0"/>
            <a:r>
              <a:rPr lang="en-US" dirty="0"/>
              <a:t>Bulleted copy. </a:t>
            </a:r>
            <a:r>
              <a:rPr lang="en-US" dirty="0" err="1"/>
              <a:t>Acumin</a:t>
            </a:r>
            <a:r>
              <a:rPr lang="en-US" dirty="0"/>
              <a:t> Pro Reg 18 pt. Keep it short with bite-size chunks of information.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Bulleted copy. </a:t>
            </a:r>
            <a:r>
              <a:rPr lang="en-US" dirty="0" err="1"/>
              <a:t>Acumin</a:t>
            </a:r>
            <a:r>
              <a:rPr lang="en-US" dirty="0"/>
              <a:t> Pro Reg 18 pt. Keep it short with bite-size chunks of information.</a:t>
            </a:r>
          </a:p>
          <a:p>
            <a:pPr lvl="0"/>
            <a:endParaRPr lang="en-US" dirty="0"/>
          </a:p>
          <a:p>
            <a:pPr marL="274320" marR="0" lvl="0" indent="-2743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lang="en-US" dirty="0"/>
              <a:t>Bulleted copy. </a:t>
            </a:r>
            <a:r>
              <a:rPr lang="en-US" dirty="0" err="1"/>
              <a:t>Acumin</a:t>
            </a:r>
            <a:r>
              <a:rPr lang="en-US" dirty="0"/>
              <a:t> Pro Reg 18 pt. Keep it short with bite-size chunks of information.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0" name="Picture or Chart" descr="Picture or Chart">
            <a:extLst>
              <a:ext uri="{FF2B5EF4-FFF2-40B4-BE49-F238E27FC236}">
                <a16:creationId xmlns:a16="http://schemas.microsoft.com/office/drawing/2014/main" id="{699BD747-48B6-2547-8F7C-25A44594F61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765675" y="1920875"/>
            <a:ext cx="3965575" cy="2982913"/>
          </a:xfrm>
        </p:spPr>
        <p:txBody>
          <a:bodyPr lIns="0" tIns="0" rIns="0" bIns="0" anchor="ctr" anchorCtr="0"/>
          <a:lstStyle>
            <a:lvl1pPr algn="ctr">
              <a:defRPr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4pPr marL="685800" indent="0" algn="ctr"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/>
              <a:t>Insert picture or chart here</a:t>
            </a:r>
          </a:p>
        </p:txBody>
      </p:sp>
      <p:sp>
        <p:nvSpPr>
          <p:cNvPr id="23" name="Date">
            <a:extLst>
              <a:ext uri="{FF2B5EF4-FFF2-40B4-BE49-F238E27FC236}">
                <a16:creationId xmlns:a16="http://schemas.microsoft.com/office/drawing/2014/main" id="{CF069E70-AF49-2042-836A-1CC5C09B9C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537270" y="6202177"/>
            <a:ext cx="843637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bg1">
                    <a:alpha val="70000"/>
                  </a:schemeClr>
                </a:solidFill>
                <a:latin typeface="Acumin Pro" panose="020B0504020202020204" pitchFamily="34" charset="77"/>
              </a:defRPr>
            </a:lvl1pPr>
          </a:lstStyle>
          <a:p>
            <a:fld id="{E0C8DACD-4E35-4E4C-AC75-C3DE50F04E7E}" type="datetime1">
              <a:rPr lang="en-US" smtClean="0"/>
              <a:pPr/>
              <a:t>4/7/2023</a:t>
            </a:fld>
            <a:endParaRPr lang="en-US" dirty="0"/>
          </a:p>
        </p:txBody>
      </p:sp>
      <p:cxnSp>
        <p:nvCxnSpPr>
          <p:cNvPr id="25" name="Line">
            <a:extLst>
              <a:ext uri="{FF2B5EF4-FFF2-40B4-BE49-F238E27FC236}">
                <a16:creationId xmlns:a16="http://schemas.microsoft.com/office/drawing/2014/main" id="{BCC405A1-23C8-8E4E-940E-49CA3B709385}"/>
              </a:ext>
            </a:extLst>
          </p:cNvPr>
          <p:cNvCxnSpPr>
            <a:cxnSpLocks/>
          </p:cNvCxnSpPr>
          <p:nvPr/>
        </p:nvCxnSpPr>
        <p:spPr>
          <a:xfrm>
            <a:off x="8400500" y="6270568"/>
            <a:ext cx="0" cy="16002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lide Number">
            <a:extLst>
              <a:ext uri="{FF2B5EF4-FFF2-40B4-BE49-F238E27FC236}">
                <a16:creationId xmlns:a16="http://schemas.microsoft.com/office/drawing/2014/main" id="{50D54855-2B56-7D4D-BC1F-BBB8B58B96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13374" y="6181281"/>
            <a:ext cx="365760" cy="365760"/>
          </a:xfrm>
          <a:prstGeom prst="ellipse">
            <a:avLst/>
          </a:prstGeom>
          <a:noFill/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000" b="1" i="0" spc="0" baseline="0">
                <a:solidFill>
                  <a:schemeClr val="bg1"/>
                </a:solidFill>
                <a:latin typeface="Acumin Pro Semibold" panose="020B0504020202020204" pitchFamily="34" charset="77"/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EBC33C2-A787-D34D-A54F-CBC78ADE81D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0187" y="6046656"/>
            <a:ext cx="3560601" cy="37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4640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3960">
          <p15:clr>
            <a:srgbClr val="FBAE40"/>
          </p15:clr>
        </p15:guide>
        <p15:guide id="4" pos="4464">
          <p15:clr>
            <a:srgbClr val="FBAE40"/>
          </p15:clr>
        </p15:guide>
        <p15:guide id="5" pos="5136">
          <p15:clr>
            <a:srgbClr val="FBAE40"/>
          </p15:clr>
        </p15:guide>
        <p15:guide id="6" orient="horz" pos="4080">
          <p15:clr>
            <a:srgbClr val="FBAE40"/>
          </p15:clr>
        </p15:guide>
        <p15:guide id="7" pos="6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Pictur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" descr="Description of Picture">
            <a:extLst>
              <a:ext uri="{FF2B5EF4-FFF2-40B4-BE49-F238E27FC236}">
                <a16:creationId xmlns:a16="http://schemas.microsoft.com/office/drawing/2014/main" id="{B6A7C9B5-3617-0144-A4ED-16186741E8C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 anchor="ctr" anchorCtr="1"/>
          <a:lstStyle>
            <a:lvl1pPr marL="0" indent="0" algn="ctr">
              <a:buFontTx/>
              <a:buNone/>
              <a:defRPr baseline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hoto Caption">
            <a:extLst>
              <a:ext uri="{FF2B5EF4-FFF2-40B4-BE49-F238E27FC236}">
                <a16:creationId xmlns:a16="http://schemas.microsoft.com/office/drawing/2014/main" id="{0D6DAF39-EE35-6843-807B-FF770BE2129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White">
          <a:xfrm>
            <a:off x="381000" y="304800"/>
            <a:ext cx="2879168" cy="1253420"/>
          </a:xfrm>
          <a:prstGeom prst="rect">
            <a:avLst/>
          </a:prstGeom>
          <a:noFill/>
          <a:ln w="38100"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>
              <a:defRPr sz="1800" b="1" i="0" cap="none" spc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</a:lstStyle>
          <a:p>
            <a:r>
              <a:rPr lang="en-US" dirty="0"/>
              <a:t>Brief photo caption. Place in top left or right corner. </a:t>
            </a:r>
            <a:r>
              <a:rPr lang="en-US" dirty="0" err="1"/>
              <a:t>Acumin</a:t>
            </a:r>
            <a:r>
              <a:rPr lang="en-US" dirty="0"/>
              <a:t> Pro Bold 18 pt. Make text black or white for legibility.</a:t>
            </a:r>
          </a:p>
        </p:txBody>
      </p:sp>
      <p:pic>
        <p:nvPicPr>
          <p:cNvPr id="29" name="Gold Triangle">
            <a:extLst>
              <a:ext uri="{FF2B5EF4-FFF2-40B4-BE49-F238E27FC236}">
                <a16:creationId xmlns:a16="http://schemas.microsoft.com/office/drawing/2014/main" id="{6C3B8210-1510-C644-9CE9-0E6E1BA996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6000" y="0"/>
            <a:ext cx="1778000" cy="6858000"/>
          </a:xfrm>
          <a:prstGeom prst="rect">
            <a:avLst/>
          </a:prstGeom>
        </p:spPr>
      </p:pic>
      <p:sp>
        <p:nvSpPr>
          <p:cNvPr id="19" name="Date">
            <a:extLst>
              <a:ext uri="{FF2B5EF4-FFF2-40B4-BE49-F238E27FC236}">
                <a16:creationId xmlns:a16="http://schemas.microsoft.com/office/drawing/2014/main" id="{AAF94E19-ED71-7845-B4E1-5D3EA4F259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24207" y="6202177"/>
            <a:ext cx="856700" cy="323968"/>
          </a:xfrm>
        </p:spPr>
        <p:txBody>
          <a:bodyPr/>
          <a:lstStyle>
            <a:lvl1pPr>
              <a:defRPr>
                <a:solidFill>
                  <a:schemeClr val="accent4">
                    <a:alpha val="70000"/>
                  </a:schemeClr>
                </a:solidFill>
              </a:defRPr>
            </a:lvl1pPr>
          </a:lstStyle>
          <a:p>
            <a:fld id="{049DC8E1-D369-0F48-9062-BB068AFD07CE}" type="datetime1">
              <a:rPr lang="en-US" smtClean="0"/>
              <a:pPr/>
              <a:t>4/7/2023</a:t>
            </a:fld>
            <a:endParaRPr lang="en-US" dirty="0"/>
          </a:p>
        </p:txBody>
      </p:sp>
      <p:cxnSp>
        <p:nvCxnSpPr>
          <p:cNvPr id="22" name="Line">
            <a:extLst>
              <a:ext uri="{FF2B5EF4-FFF2-40B4-BE49-F238E27FC236}">
                <a16:creationId xmlns:a16="http://schemas.microsoft.com/office/drawing/2014/main" id="{6E05FCF8-5823-9D4D-B7F3-412E5BDD4E01}"/>
              </a:ext>
            </a:extLst>
          </p:cNvPr>
          <p:cNvCxnSpPr>
            <a:cxnSpLocks/>
          </p:cNvCxnSpPr>
          <p:nvPr/>
        </p:nvCxnSpPr>
        <p:spPr>
          <a:xfrm>
            <a:off x="8400500" y="6270568"/>
            <a:ext cx="0" cy="16002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lide Number">
            <a:extLst>
              <a:ext uri="{FF2B5EF4-FFF2-40B4-BE49-F238E27FC236}">
                <a16:creationId xmlns:a16="http://schemas.microsoft.com/office/drawing/2014/main" id="{14A543BD-A296-7346-B649-5BA64898A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13374" y="6181281"/>
            <a:ext cx="365760" cy="365760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D7903AD-A21B-CA4A-BC6C-1794AA6A73B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0187" y="6046656"/>
            <a:ext cx="3560601" cy="37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2580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3960">
          <p15:clr>
            <a:srgbClr val="FBAE40"/>
          </p15:clr>
        </p15:guide>
        <p15:guide id="4" pos="4464">
          <p15:clr>
            <a:srgbClr val="FBAE40"/>
          </p15:clr>
        </p15:guide>
        <p15:guide id="5" pos="5136">
          <p15:clr>
            <a:srgbClr val="FBAE40"/>
          </p15:clr>
        </p15:guide>
        <p15:guide id="6" orient="horz" pos="4080">
          <p15:clr>
            <a:srgbClr val="FBAE40"/>
          </p15:clr>
        </p15:guide>
        <p15:guide id="7" pos="264">
          <p15:clr>
            <a:srgbClr val="FBAE40"/>
          </p15:clr>
        </p15:guide>
        <p15:guide id="8" orient="horz" pos="192">
          <p15:clr>
            <a:srgbClr val="FBAE40"/>
          </p15:clr>
        </p15:guide>
        <p15:guide id="9" pos="2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Fact/Highligh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ld Background">
            <a:extLst>
              <a:ext uri="{FF2B5EF4-FFF2-40B4-BE49-F238E27FC236}">
                <a16:creationId xmlns:a16="http://schemas.microsoft.com/office/drawing/2014/main" id="{5CCAEC11-865D-CB4B-88E8-5AF51FB37FBE}"/>
              </a:ext>
            </a:extLst>
          </p:cNvPr>
          <p:cNvSpPr/>
          <p:nvPr/>
        </p:nvSpPr>
        <p:spPr>
          <a:xfrm>
            <a:off x="0" y="0"/>
            <a:ext cx="9143999" cy="68522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Heading">
            <a:extLst>
              <a:ext uri="{FF2B5EF4-FFF2-40B4-BE49-F238E27FC236}">
                <a16:creationId xmlns:a16="http://schemas.microsoft.com/office/drawing/2014/main" id="{4D7D7E43-151C-6148-8D70-1135C4C4B7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White">
          <a:xfrm>
            <a:off x="2170159" y="1466566"/>
            <a:ext cx="4814498" cy="1210973"/>
          </a:xfrm>
          <a:prstGeom prst="rect">
            <a:avLst/>
          </a:prstGeom>
          <a:noFill/>
          <a:ln w="38100">
            <a:noFill/>
          </a:ln>
        </p:spPr>
        <p:txBody>
          <a:bodyPr wrap="square" lIns="0" tIns="0" rIns="0" bIns="0" anchor="t" anchorCtr="0">
            <a:spAutoFit/>
          </a:bodyPr>
          <a:lstStyle>
            <a:lvl1pPr algn="ctr">
              <a:defRPr sz="8600" b="0" i="0" cap="none" spc="0">
                <a:solidFill>
                  <a:schemeClr val="accent2"/>
                </a:solidFill>
                <a:latin typeface="United Sans Reg Medium" pitchFamily="2" charset="77"/>
              </a:defRPr>
            </a:lvl1pPr>
          </a:lstStyle>
          <a:p>
            <a:r>
              <a:rPr lang="en-US" dirty="0"/>
              <a:t>123</a:t>
            </a:r>
          </a:p>
        </p:txBody>
      </p:sp>
      <p:sp>
        <p:nvSpPr>
          <p:cNvPr id="20" name="Black Bar">
            <a:extLst>
              <a:ext uri="{FF2B5EF4-FFF2-40B4-BE49-F238E27FC236}">
                <a16:creationId xmlns:a16="http://schemas.microsoft.com/office/drawing/2014/main" id="{EACB2F0C-1C3D-CD48-AD13-7B5AD683F7C7}"/>
              </a:ext>
            </a:extLst>
          </p:cNvPr>
          <p:cNvSpPr/>
          <p:nvPr/>
        </p:nvSpPr>
        <p:spPr>
          <a:xfrm>
            <a:off x="1986208" y="2744421"/>
            <a:ext cx="5179092" cy="4409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ubhead">
            <a:extLst>
              <a:ext uri="{FF2B5EF4-FFF2-40B4-BE49-F238E27FC236}">
                <a16:creationId xmlns:a16="http://schemas.microsoft.com/office/drawing/2014/main" id="{0B79470A-88E7-9241-9D11-9A69D76233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86207" y="2706475"/>
            <a:ext cx="5171597" cy="553998"/>
          </a:xfrm>
          <a:noFill/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3600" b="1" i="0" spc="300">
                <a:solidFill>
                  <a:schemeClr val="accent4"/>
                </a:solidFill>
                <a:latin typeface="United Sans Cd Md" pitchFamily="50" charset="0"/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TOPIC OR TITLE</a:t>
            </a:r>
          </a:p>
        </p:txBody>
      </p:sp>
      <p:sp>
        <p:nvSpPr>
          <p:cNvPr id="23" name="Body Text">
            <a:extLst>
              <a:ext uri="{FF2B5EF4-FFF2-40B4-BE49-F238E27FC236}">
                <a16:creationId xmlns:a16="http://schemas.microsoft.com/office/drawing/2014/main" id="{BD416322-CF1A-F143-B2A9-844B608C50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56451" y="3540352"/>
            <a:ext cx="5008850" cy="1122744"/>
          </a:xfrm>
        </p:spPr>
        <p:txBody>
          <a:bodyPr lIns="0" tIns="0" rIns="0" bIns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normalizeH="0" baseline="0">
                <a:solidFill>
                  <a:schemeClr val="bg1"/>
                </a:solidFill>
                <a:latin typeface="Acumin Pro Medium" panose="020B0504020202020204" pitchFamily="34" charset="77"/>
              </a:defRPr>
            </a:lvl1pPr>
          </a:lstStyle>
          <a:p>
            <a:pPr lvl="0"/>
            <a:r>
              <a:rPr lang="en-US" dirty="0"/>
              <a:t>Fact or highlight. </a:t>
            </a:r>
            <a:r>
              <a:rPr lang="en-US" dirty="0" err="1"/>
              <a:t>Acumin</a:t>
            </a:r>
            <a:r>
              <a:rPr lang="en-US" dirty="0"/>
              <a:t> Pro Medium 24 pt. Keep it short with bite-size chunks of information.</a:t>
            </a:r>
          </a:p>
        </p:txBody>
      </p:sp>
      <p:pic>
        <p:nvPicPr>
          <p:cNvPr id="24" name="Gold Triangle">
            <a:extLst>
              <a:ext uri="{FF2B5EF4-FFF2-40B4-BE49-F238E27FC236}">
                <a16:creationId xmlns:a16="http://schemas.microsoft.com/office/drawing/2014/main" id="{4DC803D7-BDE8-2740-B36D-EB98236EB7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6000" y="0"/>
            <a:ext cx="1778000" cy="6858000"/>
          </a:xfrm>
          <a:prstGeom prst="rect">
            <a:avLst/>
          </a:prstGeom>
        </p:spPr>
      </p:pic>
      <p:sp>
        <p:nvSpPr>
          <p:cNvPr id="25" name="Date">
            <a:extLst>
              <a:ext uri="{FF2B5EF4-FFF2-40B4-BE49-F238E27FC236}">
                <a16:creationId xmlns:a16="http://schemas.microsoft.com/office/drawing/2014/main" id="{A7492D50-D618-9F40-B9F2-9B08441829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5646" y="6202177"/>
            <a:ext cx="765261" cy="323968"/>
          </a:xfrm>
        </p:spPr>
        <p:txBody>
          <a:bodyPr/>
          <a:lstStyle>
            <a:lvl1pPr>
              <a:defRPr>
                <a:solidFill>
                  <a:schemeClr val="accent4">
                    <a:alpha val="70000"/>
                  </a:schemeClr>
                </a:solidFill>
              </a:defRPr>
            </a:lvl1pPr>
          </a:lstStyle>
          <a:p>
            <a:fld id="{049DC8E1-D369-0F48-9062-BB068AFD07CE}" type="datetime1">
              <a:rPr lang="en-US" smtClean="0"/>
              <a:pPr/>
              <a:t>4/7/2023</a:t>
            </a:fld>
            <a:endParaRPr lang="en-US" dirty="0"/>
          </a:p>
        </p:txBody>
      </p:sp>
      <p:cxnSp>
        <p:nvCxnSpPr>
          <p:cNvPr id="27" name="Line">
            <a:extLst>
              <a:ext uri="{FF2B5EF4-FFF2-40B4-BE49-F238E27FC236}">
                <a16:creationId xmlns:a16="http://schemas.microsoft.com/office/drawing/2014/main" id="{8F96F97C-D2D6-7949-BDC5-C0B91FB918BD}"/>
              </a:ext>
            </a:extLst>
          </p:cNvPr>
          <p:cNvCxnSpPr>
            <a:cxnSpLocks/>
          </p:cNvCxnSpPr>
          <p:nvPr/>
        </p:nvCxnSpPr>
        <p:spPr>
          <a:xfrm>
            <a:off x="8400500" y="6270568"/>
            <a:ext cx="0" cy="16002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lide Number">
            <a:extLst>
              <a:ext uri="{FF2B5EF4-FFF2-40B4-BE49-F238E27FC236}">
                <a16:creationId xmlns:a16="http://schemas.microsoft.com/office/drawing/2014/main" id="{8E13B548-F076-CF46-A887-15D7D4869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13374" y="6181281"/>
            <a:ext cx="365760" cy="365760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8E96A1C-8780-7F41-B982-14B170869A2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0187" y="6046656"/>
            <a:ext cx="3560601" cy="37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3935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3960">
          <p15:clr>
            <a:srgbClr val="FBAE40"/>
          </p15:clr>
        </p15:guide>
        <p15:guide id="4" pos="4464">
          <p15:clr>
            <a:srgbClr val="FBAE40"/>
          </p15:clr>
        </p15:guide>
        <p15:guide id="5" pos="5136">
          <p15:clr>
            <a:srgbClr val="FBAE40"/>
          </p15:clr>
        </p15:guide>
        <p15:guide id="6" orient="horz" pos="4080">
          <p15:clr>
            <a:srgbClr val="FBAE40"/>
          </p15:clr>
        </p15:guide>
        <p15:guide id="7" orient="horz" pos="1008">
          <p15:clr>
            <a:srgbClr val="FBAE40"/>
          </p15:clr>
        </p15:guide>
        <p15:guide id="8" orient="horz" pos="148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ld Background">
            <a:extLst>
              <a:ext uri="{FF2B5EF4-FFF2-40B4-BE49-F238E27FC236}">
                <a16:creationId xmlns:a16="http://schemas.microsoft.com/office/drawing/2014/main" id="{F59025A6-822F-2D44-9F31-61A4A63F5CD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 hasCustomPrompt="1"/>
          </p:nvPr>
        </p:nvSpPr>
        <p:spPr bwMode="blackWhite">
          <a:xfrm>
            <a:off x="1089144" y="1557666"/>
            <a:ext cx="5500897" cy="854080"/>
          </a:xfrm>
          <a:prstGeom prst="rect">
            <a:avLst/>
          </a:prstGeom>
          <a:noFill/>
          <a:ln w="38100"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>
              <a:defRPr sz="6000" b="1" i="1" spc="0">
                <a:solidFill>
                  <a:schemeClr val="bg1"/>
                </a:solidFill>
                <a:latin typeface="Acumin Pro ExtraCondensed" panose="020B0508020202020204" pitchFamily="34" charset="77"/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900775FC-E9E4-FF46-A522-92CC391960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7311" y="2578489"/>
            <a:ext cx="5500891" cy="880790"/>
          </a:xfrm>
        </p:spPr>
        <p:txBody>
          <a:bodyPr lIns="0" tIns="0" rIns="0" bIns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normalizeH="0" baseline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</a:lstStyle>
          <a:p>
            <a:pPr lvl="0"/>
            <a:r>
              <a:rPr lang="en-US" dirty="0"/>
              <a:t>Conclusion, call to action or contact information. </a:t>
            </a:r>
            <a:r>
              <a:rPr lang="en-US" dirty="0" err="1"/>
              <a:t>Acumin</a:t>
            </a:r>
            <a:r>
              <a:rPr lang="en-US" dirty="0"/>
              <a:t> Pro Reg 18 pt. Keep it short with bite-size chunks of information.</a:t>
            </a:r>
          </a:p>
        </p:txBody>
      </p:sp>
      <p:pic>
        <p:nvPicPr>
          <p:cNvPr id="21" name="Black Triangle">
            <a:extLst>
              <a:ext uri="{FF2B5EF4-FFF2-40B4-BE49-F238E27FC236}">
                <a16:creationId xmlns:a16="http://schemas.microsoft.com/office/drawing/2014/main" id="{237F821D-D4B4-C442-814B-E1605BD753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6000" y="0"/>
            <a:ext cx="1778000" cy="6858000"/>
          </a:xfrm>
          <a:prstGeom prst="rect">
            <a:avLst/>
          </a:prstGeom>
        </p:spPr>
      </p:pic>
      <p:sp>
        <p:nvSpPr>
          <p:cNvPr id="22" name="Date">
            <a:extLst>
              <a:ext uri="{FF2B5EF4-FFF2-40B4-BE49-F238E27FC236}">
                <a16:creationId xmlns:a16="http://schemas.microsoft.com/office/drawing/2014/main" id="{F8CD2E15-DFA2-0F4C-8839-A9AD4504A2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63394" y="6202177"/>
            <a:ext cx="817513" cy="323968"/>
          </a:xfrm>
        </p:spPr>
        <p:txBody>
          <a:bodyPr/>
          <a:lstStyle>
            <a:lvl1pPr>
              <a:defRPr>
                <a:solidFill>
                  <a:schemeClr val="accent4">
                    <a:alpha val="70000"/>
                  </a:schemeClr>
                </a:solidFill>
              </a:defRPr>
            </a:lvl1pPr>
          </a:lstStyle>
          <a:p>
            <a:fld id="{049DC8E1-D369-0F48-9062-BB068AFD07CE}" type="datetime1">
              <a:rPr lang="en-US" smtClean="0"/>
              <a:pPr/>
              <a:t>4/7/2023</a:t>
            </a:fld>
            <a:endParaRPr lang="en-US" dirty="0"/>
          </a:p>
        </p:txBody>
      </p:sp>
      <p:cxnSp>
        <p:nvCxnSpPr>
          <p:cNvPr id="25" name="Line">
            <a:extLst>
              <a:ext uri="{FF2B5EF4-FFF2-40B4-BE49-F238E27FC236}">
                <a16:creationId xmlns:a16="http://schemas.microsoft.com/office/drawing/2014/main" id="{A45DD0F1-B8FD-0047-817A-E2982F127A6A}"/>
              </a:ext>
            </a:extLst>
          </p:cNvPr>
          <p:cNvCxnSpPr>
            <a:cxnSpLocks/>
          </p:cNvCxnSpPr>
          <p:nvPr/>
        </p:nvCxnSpPr>
        <p:spPr>
          <a:xfrm>
            <a:off x="8400500" y="6270568"/>
            <a:ext cx="0" cy="16002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lide Number">
            <a:extLst>
              <a:ext uri="{FF2B5EF4-FFF2-40B4-BE49-F238E27FC236}">
                <a16:creationId xmlns:a16="http://schemas.microsoft.com/office/drawing/2014/main" id="{ACFC5D5C-1C9B-F148-A910-72ADDA93A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13374" y="6181281"/>
            <a:ext cx="365760" cy="365760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5CCF680-7780-654E-A99E-F62136DA72D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0187" y="6046656"/>
            <a:ext cx="3560601" cy="37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323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3960">
          <p15:clr>
            <a:srgbClr val="FBAE40"/>
          </p15:clr>
        </p15:guide>
        <p15:guide id="4" pos="4464">
          <p15:clr>
            <a:srgbClr val="FBAE40"/>
          </p15:clr>
        </p15:guide>
        <p15:guide id="5" pos="5136">
          <p15:clr>
            <a:srgbClr val="FBAE40"/>
          </p15:clr>
        </p15:guide>
        <p15:guide id="6" orient="horz" pos="4080">
          <p15:clr>
            <a:srgbClr val="FBAE40"/>
          </p15:clr>
        </p15:guide>
        <p15:guide id="7" pos="6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1606045" y="964692"/>
            <a:ext cx="5937755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6045" y="2638045"/>
            <a:ext cx="5937755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15646" y="6202177"/>
            <a:ext cx="765261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bg1">
                    <a:alpha val="70000"/>
                  </a:schemeClr>
                </a:solidFill>
                <a:latin typeface="Acumin Pro" panose="020B0504020202020204" pitchFamily="34" charset="77"/>
              </a:defRPr>
            </a:lvl1pPr>
          </a:lstStyle>
          <a:p>
            <a:fld id="{E0C8DACD-4E35-4E4C-AC75-C3DE50F04E7E}" type="datetime1">
              <a:rPr lang="en-US" smtClean="0"/>
              <a:pPr/>
              <a:t>4/7/2023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3384" y="6219163"/>
            <a:ext cx="4556664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74334" y="6181281"/>
            <a:ext cx="365760" cy="365760"/>
          </a:xfrm>
          <a:prstGeom prst="ellipse">
            <a:avLst/>
          </a:prstGeom>
          <a:noFill/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000" b="1" i="0" spc="0" baseline="0">
                <a:solidFill>
                  <a:schemeClr val="bg1"/>
                </a:solidFill>
                <a:latin typeface="Acumin Pro Semibold" panose="020B0504020202020204" pitchFamily="34" charset="77"/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DFF833F-712C-324A-8187-5455C581BDBA}"/>
              </a:ext>
            </a:extLst>
          </p:cNvPr>
          <p:cNvCxnSpPr>
            <a:cxnSpLocks/>
          </p:cNvCxnSpPr>
          <p:nvPr/>
        </p:nvCxnSpPr>
        <p:spPr>
          <a:xfrm>
            <a:off x="8400500" y="6270568"/>
            <a:ext cx="0" cy="1600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5336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09" r:id="rId2"/>
    <p:sldLayoutId id="2147483720" r:id="rId3"/>
    <p:sldLayoutId id="2147483721" r:id="rId4"/>
    <p:sldLayoutId id="2147483722" r:id="rId5"/>
    <p:sldLayoutId id="2147483723" r:id="rId6"/>
    <p:sldLayoutId id="2147483724" r:id="rId7"/>
  </p:sldLayoutIdLst>
  <p:hf hdr="0" ft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6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44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  <p15:guide id="3" orient="horz" pos="4056">
          <p15:clr>
            <a:srgbClr val="F26B43"/>
          </p15:clr>
        </p15:guide>
        <p15:guide id="4" orient="horz" pos="393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urdue.edu/asc/workshops.html#offerings" TargetMode="External"/><Relationship Id="rId13" Type="http://schemas.openxmlformats.org/officeDocument/2006/relationships/image" Target="../media/image7.png"/><Relationship Id="rId18" Type="http://schemas.openxmlformats.org/officeDocument/2006/relationships/image" Target="../media/image12.png"/><Relationship Id="rId3" Type="http://schemas.openxmlformats.org/officeDocument/2006/relationships/hyperlink" Target="https://www.purdue.edu/caps/" TargetMode="External"/><Relationship Id="rId7" Type="http://schemas.openxmlformats.org/officeDocument/2006/relationships/hyperlink" Target="https://www.purdue.edu/asc/consultations.html" TargetMode="External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" Type="http://schemas.openxmlformats.org/officeDocument/2006/relationships/hyperlink" Target="https://www.purdue.edu/boilerconnect/" TargetMode="Externa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purdue.edu/asc/si/index.html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s://www.purdue.edu/asc/peer-success/index.html" TargetMode="External"/><Relationship Id="rId15" Type="http://schemas.openxmlformats.org/officeDocument/2006/relationships/image" Target="../media/image9.png"/><Relationship Id="rId10" Type="http://schemas.openxmlformats.org/officeDocument/2006/relationships/hyperlink" Target="https://www.purdue.edu/asc/accountability-groups.html" TargetMode="External"/><Relationship Id="rId4" Type="http://schemas.openxmlformats.org/officeDocument/2006/relationships/hyperlink" Target="https://www.purdue.edu/push/" TargetMode="External"/><Relationship Id="rId9" Type="http://schemas.openxmlformats.org/officeDocument/2006/relationships/hyperlink" Target="https://www.cco.purdue.edu/Calendar" TargetMode="External"/><Relationship Id="rId1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purdue.ca1.qualtrics.com/jfe/form/SV_82LtZGm4at7Fobk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3354486-2A6A-DD4E-9A8D-861B2E201A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0323" y="362757"/>
            <a:ext cx="3759693" cy="761747"/>
          </a:xfrm>
        </p:spPr>
        <p:txBody>
          <a:bodyPr/>
          <a:lstStyle/>
          <a:p>
            <a:r>
              <a:rPr lang="en-US" sz="5500" dirty="0"/>
              <a:t>Personal help</a:t>
            </a:r>
          </a:p>
        </p:txBody>
      </p:sp>
      <p:sp>
        <p:nvSpPr>
          <p:cNvPr id="3" name="Body Text">
            <a:extLst>
              <a:ext uri="{FF2B5EF4-FFF2-40B4-BE49-F238E27FC236}">
                <a16:creationId xmlns:a16="http://schemas.microsoft.com/office/drawing/2014/main" id="{DDF1DEAD-BDC7-D142-97B9-9A0BD2570B4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70604" y="1382930"/>
            <a:ext cx="3179411" cy="4540803"/>
          </a:xfrm>
        </p:spPr>
        <p:txBody>
          <a:bodyPr/>
          <a:lstStyle/>
          <a:p>
            <a:r>
              <a:rPr lang="en-US" dirty="0">
                <a:hlinkClick r:id="rId2"/>
              </a:rPr>
              <a:t>BME team </a:t>
            </a:r>
            <a:endParaRPr lang="en-US" dirty="0"/>
          </a:p>
          <a:p>
            <a:r>
              <a:rPr lang="en-US" sz="1400" dirty="0"/>
              <a:t>You can reach out to your academic advisors and career coaches for advice</a:t>
            </a:r>
          </a:p>
          <a:p>
            <a:endParaRPr lang="en-US" dirty="0"/>
          </a:p>
          <a:p>
            <a:r>
              <a:rPr lang="en-US" dirty="0">
                <a:hlinkClick r:id="rId3"/>
              </a:rPr>
              <a:t>CAPS</a:t>
            </a:r>
            <a:endParaRPr lang="en-US" dirty="0"/>
          </a:p>
          <a:p>
            <a:r>
              <a:rPr lang="en-US" sz="1400" dirty="0"/>
              <a:t>You can contact CAPS, Purdue’s counseling and physiological service</a:t>
            </a:r>
          </a:p>
          <a:p>
            <a:endParaRPr lang="en-US" dirty="0"/>
          </a:p>
          <a:p>
            <a:r>
              <a:rPr lang="en-US" dirty="0">
                <a:hlinkClick r:id="rId4"/>
              </a:rPr>
              <a:t>PUSH</a:t>
            </a:r>
            <a:endParaRPr lang="en-US" dirty="0"/>
          </a:p>
          <a:p>
            <a:r>
              <a:rPr lang="en-US" sz="1400" dirty="0"/>
              <a:t>You can contact Purdue’s on-campus student healthcare center</a:t>
            </a:r>
          </a:p>
          <a:p>
            <a:endParaRPr lang="en-US" dirty="0"/>
          </a:p>
          <a:p>
            <a:r>
              <a:rPr lang="en-US" dirty="0">
                <a:hlinkClick r:id="rId5"/>
              </a:rPr>
              <a:t>Peer Success Coaching</a:t>
            </a:r>
            <a:endParaRPr lang="en-US" dirty="0"/>
          </a:p>
          <a:p>
            <a:r>
              <a:rPr lang="en-US" sz="1300" dirty="0"/>
              <a:t>You can apply to meet one-on-one with an undergrad student who will listen to your concerns, point you in the right direction, and help you set (and achieve) your own academic, social, and personal goals </a:t>
            </a:r>
          </a:p>
          <a:p>
            <a:endParaRPr lang="en-US" dirty="0"/>
          </a:p>
        </p:txBody>
      </p:sp>
      <p:sp>
        <p:nvSpPr>
          <p:cNvPr id="4" name="Date">
            <a:extLst>
              <a:ext uri="{FF2B5EF4-FFF2-40B4-BE49-F238E27FC236}">
                <a16:creationId xmlns:a16="http://schemas.microsoft.com/office/drawing/2014/main" id="{0B04DDC6-A6C5-6D40-8160-BEDB0CF8C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4/7/2023</a:t>
            </a: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B05C2BE5-BF22-EF46-A621-4EB44D385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CFEFD2-5353-4ED0-954D-DD44C343730C}"/>
              </a:ext>
            </a:extLst>
          </p:cNvPr>
          <p:cNvSpPr txBox="1"/>
          <p:nvPr/>
        </p:nvSpPr>
        <p:spPr>
          <a:xfrm>
            <a:off x="4366328" y="46580"/>
            <a:ext cx="4199996" cy="1394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5500" b="1" i="1" cap="all" dirty="0">
                <a:solidFill>
                  <a:srgbClr val="000000"/>
                </a:solidFill>
                <a:latin typeface="Acumin Pro ExtraCondensed" panose="020B0508020202020204" pitchFamily="34" charset="77"/>
                <a:ea typeface="+mj-ea"/>
                <a:cs typeface="+mj-cs"/>
              </a:rPr>
              <a:t>Academic and </a:t>
            </a:r>
          </a:p>
          <a:p>
            <a:pPr algn="ctr">
              <a:lnSpc>
                <a:spcPts val="5000"/>
              </a:lnSpc>
            </a:pPr>
            <a:r>
              <a:rPr lang="en-US" sz="5500" b="1" i="1" cap="all" dirty="0">
                <a:solidFill>
                  <a:srgbClr val="000000"/>
                </a:solidFill>
                <a:latin typeface="Acumin Pro ExtraCondensed" panose="020B0508020202020204" pitchFamily="34" charset="77"/>
                <a:ea typeface="+mj-ea"/>
                <a:cs typeface="+mj-cs"/>
              </a:rPr>
              <a:t>professional Help</a:t>
            </a:r>
            <a:endParaRPr lang="en-US" sz="55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13EDE2-2218-4D26-B10D-E821178593EF}"/>
              </a:ext>
            </a:extLst>
          </p:cNvPr>
          <p:cNvSpPr txBox="1"/>
          <p:nvPr/>
        </p:nvSpPr>
        <p:spPr>
          <a:xfrm>
            <a:off x="4960502" y="1388959"/>
            <a:ext cx="3011648" cy="4878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>
                <a:solidFill>
                  <a:srgbClr val="000000"/>
                </a:solidFill>
                <a:latin typeface="Acumin Pro" panose="020B0504020202020204" pitchFamily="34" charset="77"/>
                <a:hlinkClick r:id="rId6"/>
              </a:rPr>
              <a:t>Supplemental Instruction</a:t>
            </a:r>
            <a:endParaRPr lang="en-US" dirty="0">
              <a:solidFill>
                <a:srgbClr val="000000"/>
              </a:solidFill>
              <a:latin typeface="Acumin Pro" panose="020B0504020202020204" pitchFamily="34" charset="77"/>
            </a:endParaRPr>
          </a:p>
          <a:p>
            <a:pPr lvl="0"/>
            <a:r>
              <a:rPr lang="en-US" sz="1300" dirty="0">
                <a:solidFill>
                  <a:srgbClr val="000000"/>
                </a:solidFill>
                <a:latin typeface="Acumin Pro" panose="020B0504020202020204" pitchFamily="34" charset="77"/>
              </a:rPr>
              <a:t>You can join a peer-led study group for some of Purdue’s most challenging courses, led by an undergraduate students who has taken the course</a:t>
            </a:r>
          </a:p>
          <a:p>
            <a:pPr lvl="0"/>
            <a:endParaRPr lang="en-US" dirty="0">
              <a:solidFill>
                <a:srgbClr val="000000"/>
              </a:solidFill>
              <a:latin typeface="Acumin Pro" panose="020B0504020202020204" pitchFamily="34" charset="77"/>
            </a:endParaRPr>
          </a:p>
          <a:p>
            <a:pPr lvl="0"/>
            <a:r>
              <a:rPr lang="en-US" dirty="0">
                <a:solidFill>
                  <a:srgbClr val="000000"/>
                </a:solidFill>
                <a:latin typeface="Acumin Pro" panose="020B0504020202020204" pitchFamily="34" charset="77"/>
                <a:hlinkClick r:id="rId7"/>
              </a:rPr>
              <a:t>Academic Consultants</a:t>
            </a:r>
            <a:endParaRPr lang="en-US" dirty="0">
              <a:solidFill>
                <a:srgbClr val="000000"/>
              </a:solidFill>
              <a:latin typeface="Acumin Pro" panose="020B0504020202020204" pitchFamily="34" charset="77"/>
            </a:endParaRPr>
          </a:p>
          <a:p>
            <a:pPr lvl="0"/>
            <a:r>
              <a:rPr lang="en-US" sz="1300" dirty="0">
                <a:solidFill>
                  <a:srgbClr val="000000"/>
                </a:solidFill>
                <a:latin typeface="Acumin Pro" panose="020B0504020202020204" pitchFamily="34" charset="77"/>
              </a:rPr>
              <a:t>You can schedule a consultation to talk with  professional staff about academic skills and strategies</a:t>
            </a:r>
          </a:p>
          <a:p>
            <a:pPr lvl="0"/>
            <a:endParaRPr lang="en-US" dirty="0">
              <a:solidFill>
                <a:srgbClr val="000000"/>
              </a:solidFill>
              <a:latin typeface="Acumin Pro" panose="020B0504020202020204" pitchFamily="34" charset="77"/>
            </a:endParaRPr>
          </a:p>
          <a:p>
            <a:pPr lvl="0"/>
            <a:r>
              <a:rPr lang="en-US" dirty="0">
                <a:solidFill>
                  <a:srgbClr val="000000"/>
                </a:solidFill>
                <a:latin typeface="Acumin Pro" panose="020B0504020202020204" pitchFamily="34" charset="77"/>
                <a:hlinkClick r:id="rId8"/>
              </a:rPr>
              <a:t>Academic</a:t>
            </a:r>
            <a:r>
              <a:rPr lang="en-US" dirty="0">
                <a:solidFill>
                  <a:srgbClr val="000000"/>
                </a:solidFill>
                <a:latin typeface="Acumin Pro" panose="020B0504020202020204" pitchFamily="34" charset="77"/>
              </a:rPr>
              <a:t> and </a:t>
            </a:r>
            <a:r>
              <a:rPr lang="en-US" dirty="0">
                <a:solidFill>
                  <a:srgbClr val="000000"/>
                </a:solidFill>
                <a:latin typeface="Acumin Pro" panose="020B0504020202020204" pitchFamily="34" charset="77"/>
                <a:hlinkClick r:id="rId9"/>
              </a:rPr>
              <a:t>Professional</a:t>
            </a:r>
            <a:r>
              <a:rPr lang="en-US" dirty="0">
                <a:solidFill>
                  <a:srgbClr val="000000"/>
                </a:solidFill>
                <a:latin typeface="Acumin Pro" panose="020B0504020202020204" pitchFamily="34" charset="77"/>
              </a:rPr>
              <a:t> Workshops</a:t>
            </a:r>
          </a:p>
          <a:p>
            <a:pPr lvl="0"/>
            <a:r>
              <a:rPr lang="en-US" sz="1300" dirty="0">
                <a:solidFill>
                  <a:srgbClr val="000000"/>
                </a:solidFill>
                <a:latin typeface="Acumin Pro" panose="020B0504020202020204" pitchFamily="34" charset="77"/>
              </a:rPr>
              <a:t>You can sign up for workshops to learn how to improve your academic and professional skills</a:t>
            </a:r>
          </a:p>
          <a:p>
            <a:pPr lvl="0"/>
            <a:r>
              <a:rPr lang="en-US" sz="1300" dirty="0">
                <a:solidFill>
                  <a:srgbClr val="000000"/>
                </a:solidFill>
                <a:latin typeface="Acumin Pro" panose="020B0504020202020204" pitchFamily="34" charset="77"/>
              </a:rPr>
              <a:t> </a:t>
            </a:r>
            <a:endParaRPr lang="en-US" dirty="0">
              <a:solidFill>
                <a:srgbClr val="000000"/>
              </a:solidFill>
              <a:latin typeface="Acumin Pro" panose="020B0504020202020204" pitchFamily="34" charset="77"/>
            </a:endParaRPr>
          </a:p>
          <a:p>
            <a:pPr lvl="0"/>
            <a:r>
              <a:rPr lang="en-US" dirty="0">
                <a:solidFill>
                  <a:srgbClr val="000000"/>
                </a:solidFill>
                <a:latin typeface="Acumin Pro" panose="020B0504020202020204" pitchFamily="34" charset="77"/>
                <a:hlinkClick r:id="rId10"/>
              </a:rPr>
              <a:t>Accountability Groups</a:t>
            </a:r>
            <a:endParaRPr lang="en-US" dirty="0">
              <a:solidFill>
                <a:srgbClr val="000000"/>
              </a:solidFill>
              <a:latin typeface="Acumin Pro" panose="020B0504020202020204" pitchFamily="34" charset="77"/>
            </a:endParaRPr>
          </a:p>
          <a:p>
            <a:pPr lvl="0"/>
            <a:r>
              <a:rPr lang="en-US" sz="1400" dirty="0"/>
              <a:t>You can join an accountability group to strengthen your </a:t>
            </a:r>
          </a:p>
          <a:p>
            <a:pPr lvl="0"/>
            <a:r>
              <a:rPr lang="en-US" sz="1400" dirty="0"/>
              <a:t>study skills and habits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CE63C0B-C2C8-40DC-BFB8-7620842402F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6047" y="2383798"/>
            <a:ext cx="726665" cy="7266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6CC5A14-637F-4820-B75E-6A96BC5C948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0522" y="3388901"/>
            <a:ext cx="726665" cy="7266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22250DB-8FB1-4FB8-BEC8-0E8303DB858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08336" y="1492489"/>
            <a:ext cx="726665" cy="72666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D5ABEF6-A3D1-48BC-8447-E807FB7D583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37531" y="2839128"/>
            <a:ext cx="726665" cy="72666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7165E65-8FC3-497A-9CCD-23C979F098E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35172" y="5298403"/>
            <a:ext cx="625330" cy="62533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FF1F828-282F-4D9E-BD39-4AFB75123BF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243815" y="4018872"/>
            <a:ext cx="726665" cy="72666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7A77713-92CF-4EF7-8471-4734AC3188A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30522" y="1422467"/>
            <a:ext cx="726665" cy="72666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9994969-D81A-474F-B504-AD292D66808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18017" y="4534574"/>
            <a:ext cx="726665" cy="72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098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F5FE40C7-BC0B-F34A-A2BE-61620CFD36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4008" y="481350"/>
            <a:ext cx="7577766" cy="1766900"/>
          </a:xfrm>
        </p:spPr>
        <p:txBody>
          <a:bodyPr/>
          <a:lstStyle/>
          <a:p>
            <a:r>
              <a:rPr lang="en-US" sz="6300" dirty="0">
                <a:solidFill>
                  <a:schemeClr val="bg1"/>
                </a:solidFill>
                <a:latin typeface="+mj-lt"/>
              </a:rPr>
              <a:t>Purdue’s Personal, Academic and Professional  Help Resources</a:t>
            </a:r>
            <a:br>
              <a:rPr lang="en-US" sz="6300" dirty="0">
                <a:solidFill>
                  <a:schemeClr val="bg1"/>
                </a:solidFill>
                <a:latin typeface="+mj-lt"/>
              </a:rPr>
            </a:br>
            <a:endParaRPr lang="en-US" sz="63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1AD992F9-30A9-E64B-A6C3-8EE29DCD62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2635" y="2706475"/>
            <a:ext cx="5538729" cy="553998"/>
          </a:xfrm>
        </p:spPr>
        <p:txBody>
          <a:bodyPr/>
          <a:lstStyle/>
          <a:p>
            <a:r>
              <a:rPr lang="en-US" dirty="0">
                <a:latin typeface="+mj-lt"/>
              </a:rPr>
              <a:t>What I Would Do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D088CA72-1360-7448-905E-7ABEEE5436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72081" y="3540352"/>
            <a:ext cx="5538728" cy="1628548"/>
          </a:xfrm>
        </p:spPr>
        <p:txBody>
          <a:bodyPr/>
          <a:lstStyle/>
          <a:p>
            <a:r>
              <a:rPr lang="en-US" dirty="0"/>
              <a:t>Insert personal advice or experiences on how you (Faculty) have dealt with different kinds of stressors and resources used </a:t>
            </a:r>
          </a:p>
        </p:txBody>
      </p:sp>
      <p:sp>
        <p:nvSpPr>
          <p:cNvPr id="5" name="Date">
            <a:extLst>
              <a:ext uri="{FF2B5EF4-FFF2-40B4-BE49-F238E27FC236}">
                <a16:creationId xmlns:a16="http://schemas.microsoft.com/office/drawing/2014/main" id="{7198EAE3-5918-294A-88AF-34D46E3CC0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5646" y="6202177"/>
            <a:ext cx="765261" cy="323968"/>
          </a:xfrm>
        </p:spPr>
        <p:txBody>
          <a:bodyPr/>
          <a:lstStyle/>
          <a:p>
            <a:r>
              <a:rPr lang="en-US" dirty="0"/>
              <a:t>4/7/2023</a:t>
            </a:r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A84C6658-392F-6A4D-984C-531AB221C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766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59ECC-BEE6-44C9-A42E-70F9BB9B7F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2544" y="351166"/>
            <a:ext cx="7800856" cy="1384995"/>
          </a:xfrm>
        </p:spPr>
        <p:txBody>
          <a:bodyPr/>
          <a:lstStyle/>
          <a:p>
            <a:r>
              <a:rPr lang="en-US" sz="4000" b="0" i="0" dirty="0"/>
              <a:t>proven suicide prevention training </a:t>
            </a:r>
            <a:br>
              <a:rPr lang="en-US" sz="4000" b="0" i="0" dirty="0"/>
            </a:br>
            <a:r>
              <a:rPr lang="en-US" dirty="0"/>
              <a:t>Resource for faculty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BA357A-C223-4A2F-814F-DC7CC8077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0944" y="1940114"/>
            <a:ext cx="7013450" cy="880790"/>
          </a:xfrm>
        </p:spPr>
        <p:txBody>
          <a:bodyPr/>
          <a:lstStyle/>
          <a:p>
            <a:r>
              <a:rPr lang="en-US" dirty="0"/>
              <a:t>QPR Training (Question, Persuade and Refer): Purdue community members learn 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How to Question, Persuade and Refer someone who may be suicidal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How to get help for yourself or learn more about preventing suicide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common causes of suicidal behavior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warning signs of suicide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How to get help for someone in crisis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Sign up for training: </a:t>
            </a:r>
            <a:r>
              <a:rPr lang="en-US" dirty="0">
                <a:hlinkClick r:id="rId2"/>
              </a:rPr>
              <a:t>https://purdue.ca1.qualtrics.com/jfe/form/SV_82LtZGm4at7Fobk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BB9511-FFB8-40FD-8D3C-3099C2415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DC8E1-D369-0F48-9062-BB068AFD07CE}" type="datetime1">
              <a:rPr lang="en-US" smtClean="0"/>
              <a:pPr/>
              <a:t>4/7/2023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21022D-2980-492C-8A30-6ED956564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Flowchart: Alternate Process 5">
            <a:extLst>
              <a:ext uri="{FF2B5EF4-FFF2-40B4-BE49-F238E27FC236}">
                <a16:creationId xmlns:a16="http://schemas.microsoft.com/office/drawing/2014/main" id="{5CFF0A28-6FE1-4BA5-9D37-5F1791AF8DE0}"/>
              </a:ext>
            </a:extLst>
          </p:cNvPr>
          <p:cNvSpPr/>
          <p:nvPr/>
        </p:nvSpPr>
        <p:spPr>
          <a:xfrm>
            <a:off x="5829300" y="571500"/>
            <a:ext cx="863600" cy="7747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Alternate Process 6">
            <a:extLst>
              <a:ext uri="{FF2B5EF4-FFF2-40B4-BE49-F238E27FC236}">
                <a16:creationId xmlns:a16="http://schemas.microsoft.com/office/drawing/2014/main" id="{581F988B-2927-4D74-BF90-B6F6496AA1DB}"/>
              </a:ext>
            </a:extLst>
          </p:cNvPr>
          <p:cNvSpPr/>
          <p:nvPr/>
        </p:nvSpPr>
        <p:spPr>
          <a:xfrm>
            <a:off x="6775988" y="571500"/>
            <a:ext cx="863600" cy="7747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Alternate Process 7">
            <a:extLst>
              <a:ext uri="{FF2B5EF4-FFF2-40B4-BE49-F238E27FC236}">
                <a16:creationId xmlns:a16="http://schemas.microsoft.com/office/drawing/2014/main" id="{09F4933D-2AB2-454F-9AAC-BC91FDDEC1FE}"/>
              </a:ext>
            </a:extLst>
          </p:cNvPr>
          <p:cNvSpPr/>
          <p:nvPr/>
        </p:nvSpPr>
        <p:spPr>
          <a:xfrm>
            <a:off x="7696194" y="571500"/>
            <a:ext cx="863600" cy="7747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EB5C71-5B03-47B1-9262-63FF5399E856}"/>
              </a:ext>
            </a:extLst>
          </p:cNvPr>
          <p:cNvSpPr txBox="1"/>
          <p:nvPr/>
        </p:nvSpPr>
        <p:spPr>
          <a:xfrm>
            <a:off x="5992034" y="571500"/>
            <a:ext cx="843462" cy="7694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Q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F00B21-55F7-4CC9-9CA4-5CCB48758EF8}"/>
              </a:ext>
            </a:extLst>
          </p:cNvPr>
          <p:cNvSpPr txBox="1"/>
          <p:nvPr/>
        </p:nvSpPr>
        <p:spPr>
          <a:xfrm>
            <a:off x="6906972" y="571500"/>
            <a:ext cx="843462" cy="7694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P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0D3217F-E156-4AAD-9C4A-A3063F04945E}"/>
              </a:ext>
            </a:extLst>
          </p:cNvPr>
          <p:cNvSpPr txBox="1"/>
          <p:nvPr/>
        </p:nvSpPr>
        <p:spPr>
          <a:xfrm>
            <a:off x="7935672" y="571500"/>
            <a:ext cx="843462" cy="7694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957512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6656B-4400-4935-AF4D-6A5BD23C20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800" y="310959"/>
            <a:ext cx="8601334" cy="1107996"/>
          </a:xfrm>
        </p:spPr>
        <p:txBody>
          <a:bodyPr/>
          <a:lstStyle/>
          <a:p>
            <a:pPr algn="ctr"/>
            <a:r>
              <a:rPr lang="en-US" sz="4000" dirty="0"/>
              <a:t>new * Mental Health Support Center </a:t>
            </a:r>
            <a:br>
              <a:rPr lang="en-US" sz="4000" dirty="0"/>
            </a:br>
            <a:r>
              <a:rPr lang="en-US" sz="4000" dirty="0"/>
              <a:t>for Engineering Students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6CB7A6-93C9-4988-BB31-05FAE55CE35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3401" y="2247900"/>
            <a:ext cx="7213600" cy="1107996"/>
          </a:xfrm>
        </p:spPr>
        <p:txBody>
          <a:bodyPr/>
          <a:lstStyle/>
          <a:p>
            <a:r>
              <a:rPr lang="en-US" dirty="0"/>
              <a:t>With PESC financial support Peer Counseling Center in ARMS Building  </a:t>
            </a:r>
          </a:p>
          <a:p>
            <a:pPr algn="ctr"/>
            <a:r>
              <a:rPr lang="en-US" sz="4000" b="1" i="1" dirty="0"/>
              <a:t>CARES</a:t>
            </a:r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r>
              <a:rPr lang="en-US" sz="3200" dirty="0"/>
              <a:t>*To be announced today by the President Chiang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E6319A-F1F0-4C54-8C9C-7A17B9998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DC8E1-D369-0F48-9062-BB068AFD07CE}" type="datetime1">
              <a:rPr lang="en-US" smtClean="0"/>
              <a:pPr/>
              <a:t>4/7/2023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81A819-3113-4820-905B-F38511359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561110"/>
      </p:ext>
    </p:extLst>
  </p:cSld>
  <p:clrMapOvr>
    <a:masterClrMapping/>
  </p:clrMapOvr>
</p:sld>
</file>

<file path=ppt/theme/theme1.xml><?xml version="1.0" encoding="utf-8"?>
<a:theme xmlns:a="http://schemas.openxmlformats.org/drawingml/2006/main" name="Purdue1">
  <a:themeElements>
    <a:clrScheme name="PurdueColors">
      <a:dk1>
        <a:srgbClr val="000000"/>
      </a:dk1>
      <a:lt1>
        <a:srgbClr val="000000"/>
      </a:lt1>
      <a:dk2>
        <a:srgbClr val="C4BFC0"/>
      </a:dk2>
      <a:lt2>
        <a:srgbClr val="C9B991"/>
      </a:lt2>
      <a:accent1>
        <a:srgbClr val="8E6F3E"/>
      </a:accent1>
      <a:accent2>
        <a:srgbClr val="555960"/>
      </a:accent2>
      <a:accent3>
        <a:srgbClr val="C9B991"/>
      </a:accent3>
      <a:accent4>
        <a:srgbClr val="FFFFFF"/>
      </a:accent4>
      <a:accent5>
        <a:srgbClr val="000000"/>
      </a:accent5>
      <a:accent6>
        <a:srgbClr val="555960"/>
      </a:accent6>
      <a:hlink>
        <a:srgbClr val="000000"/>
      </a:hlink>
      <a:folHlink>
        <a:srgbClr val="555960"/>
      </a:folHlink>
    </a:clrScheme>
    <a:fontScheme name="PurdueBrand">
      <a:majorFont>
        <a:latin typeface="Acumin Pro ExtraCondensed Smbd"/>
        <a:ea typeface=""/>
        <a:cs typeface=""/>
      </a:majorFont>
      <a:minorFont>
        <a:latin typeface="Acumin Pro"/>
        <a:ea typeface=""/>
        <a:cs typeface="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U-ABE-Template_Gold_StandardScreen" id="{5ABECF44-B44B-D146-A1C1-334A47FB6912}" vid="{3B6920B8-999D-8941-A21B-53A6144CF4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PU-BME-Template_Gold_StandardScreen</Template>
  <TotalTime>339</TotalTime>
  <Words>326</Words>
  <Application>Microsoft Office PowerPoint</Application>
  <PresentationFormat>On-screen Show (4:3)</PresentationFormat>
  <Paragraphs>57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5" baseType="lpstr">
      <vt:lpstr>Acumin Pro Semibold</vt:lpstr>
      <vt:lpstr>Acumin Pro Medium</vt:lpstr>
      <vt:lpstr>Acumin Pro ExtraCondensed</vt:lpstr>
      <vt:lpstr>United Sans Reg Medium</vt:lpstr>
      <vt:lpstr>Arial</vt:lpstr>
      <vt:lpstr>Acumin Pro</vt:lpstr>
      <vt:lpstr>Acumin Pro SemiCondensed</vt:lpstr>
      <vt:lpstr>United Sans Cd Md</vt:lpstr>
      <vt:lpstr>Acumin Pro ExtraCondensed Smbd</vt:lpstr>
      <vt:lpstr>Wingdings</vt:lpstr>
      <vt:lpstr>Purdue1</vt:lpstr>
      <vt:lpstr>Personal help</vt:lpstr>
      <vt:lpstr>Purdue’s Personal, Academic and Professional  Help Resources </vt:lpstr>
      <vt:lpstr>proven suicide prevention training  Resource for faculty</vt:lpstr>
      <vt:lpstr>new * Mental Health Support Center  for Engineering Students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123</dc:title>
  <dc:creator>Drew, Joslyn Mary</dc:creator>
  <cp:lastModifiedBy>Gelfand, Johanna K</cp:lastModifiedBy>
  <cp:revision>30</cp:revision>
  <dcterms:created xsi:type="dcterms:W3CDTF">2023-03-10T16:24:53Z</dcterms:created>
  <dcterms:modified xsi:type="dcterms:W3CDTF">2023-04-07T14:34:08Z</dcterms:modified>
</cp:coreProperties>
</file>