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1"/>
  </p:sldMasterIdLst>
  <p:notesMasterIdLst>
    <p:notesMasterId r:id="rId43"/>
  </p:notesMasterIdLst>
  <p:sldIdLst>
    <p:sldId id="257" r:id="rId2"/>
    <p:sldId id="300" r:id="rId3"/>
    <p:sldId id="258" r:id="rId4"/>
    <p:sldId id="301" r:id="rId5"/>
    <p:sldId id="265" r:id="rId6"/>
    <p:sldId id="263" r:id="rId7"/>
    <p:sldId id="264" r:id="rId8"/>
    <p:sldId id="266" r:id="rId9"/>
    <p:sldId id="267" r:id="rId10"/>
    <p:sldId id="268" r:id="rId11"/>
    <p:sldId id="297" r:id="rId12"/>
    <p:sldId id="298" r:id="rId13"/>
    <p:sldId id="299"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62" r:id="rId42"/>
  </p:sldIdLst>
  <p:sldSz cx="12192000" cy="6858000"/>
  <p:notesSz cx="6858000" cy="9144000"/>
  <p:embeddedFontLst>
    <p:embeddedFont>
      <p:font typeface="Acumin Pro" panose="020B0604020202020204" charset="0"/>
      <p:regular r:id="rId44"/>
      <p:bold r:id="rId45"/>
      <p:italic r:id="rId46"/>
      <p:boldItalic r:id="rId47"/>
    </p:embeddedFont>
    <p:embeddedFont>
      <p:font typeface="Acumin Pro ExtraCondensed" panose="020B0604020202020204" charset="0"/>
      <p:regular r:id="rId48"/>
      <p:bold r:id="rId49"/>
      <p:italic r:id="rId50"/>
      <p:boldItalic r:id="rId51"/>
    </p:embeddedFont>
    <p:embeddedFont>
      <p:font typeface="Acumin Pro ExtraCondensed Smbd" panose="020B0604020202020204" charset="0"/>
      <p:regular r:id="rId52"/>
      <p:bold r:id="rId53"/>
      <p:italic r:id="rId54"/>
      <p:boldItalic r:id="rId55"/>
    </p:embeddedFont>
    <p:embeddedFont>
      <p:font typeface="Acumin Pro Medium" panose="020B0604020202020204" charset="0"/>
      <p:regular r:id="rId56"/>
      <p:italic r:id="rId57"/>
    </p:embeddedFont>
    <p:embeddedFont>
      <p:font typeface="Acumin Pro Semibold" panose="020B0604020202020204" charset="0"/>
      <p:regular r:id="rId58"/>
      <p:bold r:id="rId59"/>
      <p:italic r:id="rId60"/>
      <p:boldItalic r:id="rId61"/>
    </p:embeddedFont>
    <p:embeddedFont>
      <p:font typeface="Acumin Pro SemiCondensed" panose="020B0604020202020204" charset="0"/>
      <p:regular r:id="rId62"/>
      <p:bold r:id="rId63"/>
      <p:italic r:id="rId64"/>
      <p:boldItalic r:id="rId65"/>
    </p:embeddedFont>
    <p:embeddedFont>
      <p:font typeface="Calibri" panose="020F0502020204030204" pitchFamily="34" charset="0"/>
      <p:regular r:id="rId66"/>
      <p:bold r:id="rId67"/>
      <p:italic r:id="rId68"/>
      <p:boldItalic r:id="rId69"/>
    </p:embeddedFont>
    <p:embeddedFont>
      <p:font typeface="United Sans Cd Md" charset="0"/>
      <p:regular r:id="rId70"/>
    </p:embeddedFont>
    <p:embeddedFont>
      <p:font typeface="United Sans Reg Medium" panose="020B0604020202020204" charset="0"/>
      <p:regular r:id="rId7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6418"/>
  </p:normalViewPr>
  <p:slideViewPr>
    <p:cSldViewPr snapToGrid="0" snapToObjects="1">
      <p:cViewPr varScale="1">
        <p:scale>
          <a:sx n="111" d="100"/>
          <a:sy n="111" d="100"/>
        </p:scale>
        <p:origin x="456" y="10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4.fntdata"/><Relationship Id="rId63" Type="http://schemas.openxmlformats.org/officeDocument/2006/relationships/font" Target="fonts/font20.fntdata"/><Relationship Id="rId68" Type="http://schemas.openxmlformats.org/officeDocument/2006/relationships/font" Target="fonts/font25.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font" Target="fonts/font23.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font" Target="fonts/font21.fntdata"/><Relationship Id="rId69" Type="http://schemas.openxmlformats.org/officeDocument/2006/relationships/font" Target="fonts/font26.fntdata"/><Relationship Id="rId8" Type="http://schemas.openxmlformats.org/officeDocument/2006/relationships/slide" Target="slides/slide7.xml"/><Relationship Id="rId51" Type="http://schemas.openxmlformats.org/officeDocument/2006/relationships/font" Target="fonts/font8.fntdata"/><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font" Target="fonts/font2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62" Type="http://schemas.openxmlformats.org/officeDocument/2006/relationships/font" Target="fonts/font19.fntdata"/><Relationship Id="rId70" Type="http://schemas.openxmlformats.org/officeDocument/2006/relationships/font" Target="fonts/font27.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font" Target="fonts/font22.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2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A55EAA-D64B-A54D-9AD6-840407C79D5E}" type="datetimeFigureOut">
              <a:rPr lang="en-US" smtClean="0"/>
              <a:t>3/25/2022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8F3A2B-14A6-8F47-B753-A658CA12576A}" type="slidenum">
              <a:rPr lang="en-US" smtClean="0"/>
              <a:t>‹#›</a:t>
            </a:fld>
            <a:endParaRPr lang="en-US"/>
          </a:p>
        </p:txBody>
      </p:sp>
    </p:spTree>
    <p:extLst>
      <p:ext uri="{BB962C8B-B14F-4D97-AF65-F5344CB8AC3E}">
        <p14:creationId xmlns:p14="http://schemas.microsoft.com/office/powerpoint/2010/main" val="1617900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20</a:t>
            </a:fld>
            <a:endParaRPr lang="en-US"/>
          </a:p>
        </p:txBody>
      </p:sp>
    </p:spTree>
    <p:extLst>
      <p:ext uri="{BB962C8B-B14F-4D97-AF65-F5344CB8AC3E}">
        <p14:creationId xmlns:p14="http://schemas.microsoft.com/office/powerpoint/2010/main" val="4169758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22</a:t>
            </a:fld>
            <a:endParaRPr lang="en-US"/>
          </a:p>
        </p:txBody>
      </p:sp>
    </p:spTree>
    <p:extLst>
      <p:ext uri="{BB962C8B-B14F-4D97-AF65-F5344CB8AC3E}">
        <p14:creationId xmlns:p14="http://schemas.microsoft.com/office/powerpoint/2010/main" val="3013555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32</a:t>
            </a:fld>
            <a:endParaRPr lang="en-US"/>
          </a:p>
        </p:txBody>
      </p:sp>
    </p:spTree>
    <p:extLst>
      <p:ext uri="{BB962C8B-B14F-4D97-AF65-F5344CB8AC3E}">
        <p14:creationId xmlns:p14="http://schemas.microsoft.com/office/powerpoint/2010/main" val="3767581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8F3A2B-14A6-8F47-B753-A658CA12576A}" type="slidenum">
              <a:rPr lang="en-US" smtClean="0"/>
              <a:t>41</a:t>
            </a:fld>
            <a:endParaRPr lang="en-US"/>
          </a:p>
        </p:txBody>
      </p:sp>
    </p:spTree>
    <p:extLst>
      <p:ext uri="{BB962C8B-B14F-4D97-AF65-F5344CB8AC3E}">
        <p14:creationId xmlns:p14="http://schemas.microsoft.com/office/powerpoint/2010/main" val="456851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ource Page - PPT Accessibility">
    <p:bg>
      <p:bgPr>
        <a:solidFill>
          <a:schemeClr val="accent4"/>
        </a:solidFill>
        <a:effectLst/>
      </p:bgPr>
    </p:bg>
    <p:spTree>
      <p:nvGrpSpPr>
        <p:cNvPr id="1" name=""/>
        <p:cNvGrpSpPr/>
        <p:nvPr/>
      </p:nvGrpSpPr>
      <p:grpSpPr>
        <a:xfrm>
          <a:off x="0" y="0"/>
          <a:ext cx="0" cy="0"/>
          <a:chOff x="0" y="0"/>
          <a:chExt cx="0" cy="0"/>
        </a:xfrm>
      </p:grpSpPr>
      <p:sp>
        <p:nvSpPr>
          <p:cNvPr id="3" name="PPT Accessibility"/>
          <p:cNvSpPr>
            <a:spLocks noGrp="1"/>
          </p:cNvSpPr>
          <p:nvPr>
            <p:ph type="subTitle" idx="1" hasCustomPrompt="1"/>
          </p:nvPr>
        </p:nvSpPr>
        <p:spPr>
          <a:xfrm>
            <a:off x="2667000" y="1597306"/>
            <a:ext cx="6581494" cy="1661993"/>
          </a:xfrm>
          <a:noFill/>
        </p:spPr>
        <p:txBody>
          <a:bodyPr wrap="square" lIns="0" tIns="0" rIns="0" bIns="0" anchor="t" anchorCtr="0">
            <a:spAutoFit/>
          </a:bodyPr>
          <a:lstStyle>
            <a:lvl1pPr marL="0" indent="0" algn="l">
              <a:buNone/>
              <a:defRPr lang="en-US" b="0" smtClean="0">
                <a:solidFill>
                  <a:schemeClr val="bg1"/>
                </a:solidFill>
                <a:effectLst/>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p>
        </p:txBody>
      </p:sp>
      <p:sp>
        <p:nvSpPr>
          <p:cNvPr id="10" name="PPT Accessibility URL" descr="PPT Accessibility URL">
            <a:extLst>
              <a:ext uri="{FF2B5EF4-FFF2-40B4-BE49-F238E27FC236}">
                <a16:creationId xmlns:a16="http://schemas.microsoft.com/office/drawing/2014/main" id="{E7B0FF2D-DA7C-7D4D-A32C-27DF18CCFBFD}"/>
              </a:ext>
            </a:extLst>
          </p:cNvPr>
          <p:cNvSpPr>
            <a:spLocks noGrp="1"/>
          </p:cNvSpPr>
          <p:nvPr>
            <p:ph type="body" sz="quarter" idx="14" hasCustomPrompt="1"/>
          </p:nvPr>
        </p:nvSpPr>
        <p:spPr>
          <a:xfrm>
            <a:off x="2667001" y="3813008"/>
            <a:ext cx="6725194" cy="602238"/>
          </a:xfrm>
        </p:spPr>
        <p:txBody>
          <a:bodyPr lIns="0" tIns="0" rIns="0" bIns="0">
            <a:norm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r>
              <a:rPr lang="en-US" dirty="0">
                <a:solidFill>
                  <a:schemeClr val="accent1"/>
                </a:solidFill>
                <a:effectLst/>
                <a:latin typeface="Acumin Pro" panose="020B0504020202020204" pitchFamily="34" charset="77"/>
              </a:rPr>
              <a:t>https://</a:t>
            </a:r>
            <a:r>
              <a:rPr lang="en-US" dirty="0" err="1">
                <a:solidFill>
                  <a:schemeClr val="accent1"/>
                </a:solidFill>
                <a:effectLst/>
                <a:latin typeface="Acumin Pro" panose="020B0504020202020204" pitchFamily="34" charset="77"/>
              </a:rPr>
              <a:t>support.office.com</a:t>
            </a:r>
            <a:r>
              <a:rPr lang="en-US" dirty="0">
                <a:solidFill>
                  <a:schemeClr val="accent1"/>
                </a:solidFill>
                <a:effectLst/>
                <a:latin typeface="Acumin Pro" panose="020B0504020202020204" pitchFamily="34" charset="77"/>
              </a:rPr>
              <a:t>/</a:t>
            </a:r>
            <a:r>
              <a:rPr lang="en-US" dirty="0" err="1">
                <a:solidFill>
                  <a:schemeClr val="accent1"/>
                </a:solidFill>
                <a:effectLst/>
                <a:latin typeface="Acumin Pro" panose="020B0504020202020204" pitchFamily="34" charset="77"/>
              </a:rPr>
              <a:t>en</a:t>
            </a:r>
            <a:r>
              <a:rPr lang="en-US" dirty="0">
                <a:solidFill>
                  <a:schemeClr val="accent1"/>
                </a:solidFill>
                <a:effectLst/>
                <a:latin typeface="Acumin Pro" panose="020B0504020202020204" pitchFamily="34" charset="77"/>
              </a:rPr>
              <a:t>-us/article/Make-your-PowerPoint-presentations-accessible-6f7772b2-2f33-4bd2-8ca7-dae3b2b3ef25</a:t>
            </a:r>
            <a:endParaRPr lang="en-US" dirty="0">
              <a:solidFill>
                <a:schemeClr val="accent1"/>
              </a:solidFill>
            </a:endParaRPr>
          </a:p>
        </p:txBody>
      </p:sp>
      <p:pic>
        <p:nvPicPr>
          <p:cNvPr id="11" name="Purdue Logo" descr="Purdue Logo">
            <a:extLst>
              <a:ext uri="{FF2B5EF4-FFF2-40B4-BE49-F238E27FC236}">
                <a16:creationId xmlns:a16="http://schemas.microsoft.com/office/drawing/2014/main" id="{729E0708-CAA1-6E42-88EC-DDAEC16FAE2E}"/>
              </a:ext>
            </a:extLst>
          </p:cNvPr>
          <p:cNvPicPr>
            <a:picLocks noChangeAspect="1"/>
          </p:cNvPicPr>
          <p:nvPr userDrawn="1"/>
        </p:nvPicPr>
        <p:blipFill>
          <a:blip r:embed="rId2"/>
          <a:stretch>
            <a:fillRect/>
          </a:stretch>
        </p:blipFill>
        <p:spPr>
          <a:xfrm>
            <a:off x="1738642" y="5984087"/>
            <a:ext cx="2463665" cy="440990"/>
          </a:xfrm>
          <a:prstGeom prst="rect">
            <a:avLst/>
          </a:prstGeom>
        </p:spPr>
      </p:pic>
      <p:sp>
        <p:nvSpPr>
          <p:cNvPr id="7" name="Date"/>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3/25/2022</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0699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guide id="4" pos="5496" userDrawn="1">
          <p15:clr>
            <a:srgbClr val="FBAE40"/>
          </p15:clr>
        </p15:guide>
        <p15:guide id="5" pos="6848" userDrawn="1">
          <p15:clr>
            <a:srgbClr val="FBAE40"/>
          </p15:clr>
        </p15:guide>
        <p15:guide id="6" orient="horz" pos="4080" userDrawn="1">
          <p15:clr>
            <a:srgbClr val="FBAE40"/>
          </p15:clr>
        </p15:guide>
        <p15:guide id="7" pos="1312" userDrawn="1">
          <p15:clr>
            <a:srgbClr val="FBAE40"/>
          </p15:clr>
        </p15:guide>
        <p15:guide id="8" pos="1680" userDrawn="1">
          <p15:clr>
            <a:srgbClr val="FBAE40"/>
          </p15:clr>
        </p15:guide>
        <p15:guide id="9" pos="6264" userDrawn="1">
          <p15:clr>
            <a:srgbClr val="FBAE40"/>
          </p15:clr>
        </p15:guide>
        <p15:guide id="10" pos="6360" userDrawn="1">
          <p15:clr>
            <a:srgbClr val="FBAE40"/>
          </p15:clr>
        </p15:guide>
        <p15:guide id="11" orient="horz" pos="100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2647199" y="1501742"/>
            <a:ext cx="6801602" cy="1685077"/>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2647197" y="3937834"/>
            <a:ext cx="6801603" cy="336015"/>
          </a:xfrm>
          <a:noFill/>
        </p:spPr>
        <p:txBody>
          <a:bodyPr wrap="square" lIns="0" tIns="0" rIns="0" bIns="0" anchor="t" anchorCtr="0">
            <a:spAutoFit/>
          </a:bodyPr>
          <a:lstStyle>
            <a:lvl1pPr marL="0" indent="0" algn="l">
              <a:buNone/>
              <a:defRPr sz="2200" b="1" i="0">
                <a:solidFill>
                  <a:schemeClr val="accent4"/>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11" name="Purdue Logo" descr="Purdue Logo">
            <a:extLst>
              <a:ext uri="{FF2B5EF4-FFF2-40B4-BE49-F238E27FC236}">
                <a16:creationId xmlns:a16="http://schemas.microsoft.com/office/drawing/2014/main" id="{EA75A1C2-E386-F54B-A1CF-CCEB6306B190}"/>
              </a:ext>
            </a:extLst>
          </p:cNvPr>
          <p:cNvPicPr>
            <a:picLocks noChangeAspect="1"/>
          </p:cNvPicPr>
          <p:nvPr userDrawn="1"/>
        </p:nvPicPr>
        <p:blipFill>
          <a:blip r:embed="rId2"/>
          <a:stretch>
            <a:fillRect/>
          </a:stretch>
        </p:blipFill>
        <p:spPr>
          <a:xfrm>
            <a:off x="1721493" y="5987945"/>
            <a:ext cx="2459736" cy="440287"/>
          </a:xfrm>
          <a:prstGeom prst="rect">
            <a:avLst/>
          </a:prstGeom>
        </p:spPr>
      </p:pic>
      <p:sp>
        <p:nvSpPr>
          <p:cNvPr id="12" name="Date">
            <a:extLst>
              <a:ext uri="{FF2B5EF4-FFF2-40B4-BE49-F238E27FC236}">
                <a16:creationId xmlns:a16="http://schemas.microsoft.com/office/drawing/2014/main" id="{569EEC58-EAB4-064A-8F4A-AFD41D2C52E3}"/>
              </a:ext>
            </a:extLst>
          </p:cNvPr>
          <p:cNvSpPr>
            <a:spLocks noGrp="1"/>
          </p:cNvSpPr>
          <p:nvPr>
            <p:ph type="dt" sz="half" idx="10"/>
          </p:nvPr>
        </p:nvSpPr>
        <p:spPr>
          <a:xfrm>
            <a:off x="8926248" y="6220740"/>
            <a:ext cx="1021891" cy="323968"/>
          </a:xfrm>
        </p:spPr>
        <p:txBody>
          <a:bodyPr/>
          <a:lstStyle>
            <a:lvl1pPr>
              <a:defRPr>
                <a:solidFill>
                  <a:schemeClr val="accent4">
                    <a:alpha val="70000"/>
                  </a:schemeClr>
                </a:solidFill>
              </a:defRPr>
            </a:lvl1pPr>
          </a:lstStyle>
          <a:p>
            <a:fld id="{D47A9A36-4EB0-BF46-AE48-7CDA251B954B}" type="datetime1">
              <a:rPr lang="en-US" smtClean="0"/>
              <a:pPr/>
              <a:t>3/25/2022</a:t>
            </a:fld>
            <a:endParaRPr lang="en-US" dirty="0"/>
          </a:p>
        </p:txBody>
      </p:sp>
      <p:sp>
        <p:nvSpPr>
          <p:cNvPr id="14" name="Slide Number">
            <a:extLst>
              <a:ext uri="{FF2B5EF4-FFF2-40B4-BE49-F238E27FC236}">
                <a16:creationId xmlns:a16="http://schemas.microsoft.com/office/drawing/2014/main" id="{F5536D05-EE19-B94F-AEFA-CBB9C74BE38E}"/>
              </a:ext>
            </a:extLst>
          </p:cNvPr>
          <p:cNvSpPr>
            <a:spLocks noGrp="1"/>
          </p:cNvSpPr>
          <p:nvPr>
            <p:ph type="sldNum" sz="quarter" idx="12"/>
          </p:nvPr>
        </p:nvSpPr>
        <p:spPr>
          <a:xfrm>
            <a:off x="10096500" y="6200875"/>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6" name="Line 1">
            <a:extLst>
              <a:ext uri="{FF2B5EF4-FFF2-40B4-BE49-F238E27FC236}">
                <a16:creationId xmlns:a16="http://schemas.microsoft.com/office/drawing/2014/main" id="{6A4A8F82-5B38-7048-AC2C-C6614B1C1F87}"/>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Line 2">
            <a:extLst>
              <a:ext uri="{FF2B5EF4-FFF2-40B4-BE49-F238E27FC236}">
                <a16:creationId xmlns:a16="http://schemas.microsoft.com/office/drawing/2014/main" id="{8D8B04B8-2399-454A-B669-A05BD4291FE0}"/>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ne 3">
            <a:extLst>
              <a:ext uri="{FF2B5EF4-FFF2-40B4-BE49-F238E27FC236}">
                <a16:creationId xmlns:a16="http://schemas.microsoft.com/office/drawing/2014/main" id="{E7D4788F-092F-E04C-9AB1-9F6377412706}"/>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165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1752600" y="0"/>
            <a:ext cx="9900212"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2107520" y="437030"/>
            <a:ext cx="7988980"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2107518" y="1345167"/>
            <a:ext cx="7988982"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2666056" y="1917389"/>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pic>
        <p:nvPicPr>
          <p:cNvPr id="14" name="Purdue Logo" descr="Purdue Logo">
            <a:extLst>
              <a:ext uri="{FF2B5EF4-FFF2-40B4-BE49-F238E27FC236}">
                <a16:creationId xmlns:a16="http://schemas.microsoft.com/office/drawing/2014/main" id="{D558D59F-2BED-2846-9D7F-35E92DC52E54}"/>
              </a:ext>
            </a:extLst>
          </p:cNvPr>
          <p:cNvPicPr>
            <a:picLocks noChangeAspect="1"/>
          </p:cNvPicPr>
          <p:nvPr userDrawn="1"/>
        </p:nvPicPr>
        <p:blipFill>
          <a:blip r:embed="rId2"/>
          <a:stretch>
            <a:fillRect/>
          </a:stretch>
        </p:blipFill>
        <p:spPr>
          <a:xfrm>
            <a:off x="1738642" y="5984087"/>
            <a:ext cx="2463665" cy="440990"/>
          </a:xfrm>
          <a:prstGeom prst="rect">
            <a:avLst/>
          </a:prstGeom>
        </p:spPr>
      </p:pic>
      <p:sp>
        <p:nvSpPr>
          <p:cNvPr id="16" name="Date">
            <a:extLst>
              <a:ext uri="{FF2B5EF4-FFF2-40B4-BE49-F238E27FC236}">
                <a16:creationId xmlns:a16="http://schemas.microsoft.com/office/drawing/2014/main" id="{714077B3-45FB-7B43-8C19-3B82C49646B4}"/>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3/25/2022</a:t>
            </a:fld>
            <a:endParaRPr lang="en-US" dirty="0"/>
          </a:p>
        </p:txBody>
      </p:sp>
      <p:sp>
        <p:nvSpPr>
          <p:cNvPr id="17" name="Slide Number">
            <a:extLst>
              <a:ext uri="{FF2B5EF4-FFF2-40B4-BE49-F238E27FC236}">
                <a16:creationId xmlns:a16="http://schemas.microsoft.com/office/drawing/2014/main" id="{9877984E-7F57-E649-B9D9-2C2240989518}"/>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9" name="Line 1">
            <a:extLst>
              <a:ext uri="{FF2B5EF4-FFF2-40B4-BE49-F238E27FC236}">
                <a16:creationId xmlns:a16="http://schemas.microsoft.com/office/drawing/2014/main" id="{8936B9D4-1725-3C46-A32F-C28623BAF26E}"/>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Line 2">
            <a:extLst>
              <a:ext uri="{FF2B5EF4-FFF2-40B4-BE49-F238E27FC236}">
                <a16:creationId xmlns:a16="http://schemas.microsoft.com/office/drawing/2014/main" id="{A8A4F2E5-6CC0-B242-9D18-2446C1D7DE8A}"/>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Line 3">
            <a:extLst>
              <a:ext uri="{FF2B5EF4-FFF2-40B4-BE49-F238E27FC236}">
                <a16:creationId xmlns:a16="http://schemas.microsoft.com/office/drawing/2014/main" id="{C07B1E83-E1FB-094B-9F1A-D5DE2767524D}"/>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1104" userDrawn="1">
          <p15:clr>
            <a:srgbClr val="FBAE40"/>
          </p15:clr>
        </p15:guide>
        <p15:guide id="8" pos="16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Copy &amp; Pic/Chart">
    <p:bg>
      <p:bgPr>
        <a:solidFill>
          <a:schemeClr val="accent4"/>
        </a:solidFill>
        <a:effectLst/>
      </p:bgPr>
    </p:bg>
    <p:spTree>
      <p:nvGrpSpPr>
        <p:cNvPr id="1" name=""/>
        <p:cNvGrpSpPr/>
        <p:nvPr/>
      </p:nvGrpSpPr>
      <p:grpSpPr>
        <a:xfrm>
          <a:off x="0" y="0"/>
          <a:ext cx="0" cy="0"/>
          <a:chOff x="0" y="0"/>
          <a:chExt cx="0" cy="0"/>
        </a:xfrm>
      </p:grpSpPr>
      <p:sp>
        <p:nvSpPr>
          <p:cNvPr id="24" name="Black Bar">
            <a:extLst>
              <a:ext uri="{FF2B5EF4-FFF2-40B4-BE49-F238E27FC236}">
                <a16:creationId xmlns:a16="http://schemas.microsoft.com/office/drawing/2014/main" id="{0AE71379-F4D3-D147-9F20-2FE1D74B2D32}"/>
              </a:ext>
            </a:extLst>
          </p:cNvPr>
          <p:cNvSpPr/>
          <p:nvPr userDrawn="1"/>
        </p:nvSpPr>
        <p:spPr>
          <a:xfrm>
            <a:off x="1752600" y="0"/>
            <a:ext cx="9900212"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itle">
            <a:extLst>
              <a:ext uri="{FF2B5EF4-FFF2-40B4-BE49-F238E27FC236}">
                <a16:creationId xmlns:a16="http://schemas.microsoft.com/office/drawing/2014/main" id="{D4CA7DB8-4B5A-E34E-9870-26F61BD3E47D}"/>
              </a:ext>
            </a:extLst>
          </p:cNvPr>
          <p:cNvSpPr>
            <a:spLocks noGrp="1"/>
          </p:cNvSpPr>
          <p:nvPr>
            <p:ph type="ctrTitle" hasCustomPrompt="1"/>
          </p:nvPr>
        </p:nvSpPr>
        <p:spPr bwMode="blackWhite">
          <a:xfrm>
            <a:off x="2107520" y="437030"/>
            <a:ext cx="7988978"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26" name="Subhead">
            <a:extLst>
              <a:ext uri="{FF2B5EF4-FFF2-40B4-BE49-F238E27FC236}">
                <a16:creationId xmlns:a16="http://schemas.microsoft.com/office/drawing/2014/main" id="{1DF492DD-020D-4A41-BFE4-1758A1DC7221}"/>
              </a:ext>
            </a:extLst>
          </p:cNvPr>
          <p:cNvSpPr>
            <a:spLocks noGrp="1"/>
          </p:cNvSpPr>
          <p:nvPr>
            <p:ph type="subTitle" idx="1" hasCustomPrompt="1"/>
          </p:nvPr>
        </p:nvSpPr>
        <p:spPr>
          <a:xfrm>
            <a:off x="2107518" y="1345167"/>
            <a:ext cx="7988980"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2665914" y="1917389"/>
            <a:ext cx="4081046"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cxnSp>
        <p:nvCxnSpPr>
          <p:cNvPr id="23" name="Line 3">
            <a:extLst>
              <a:ext uri="{FF2B5EF4-FFF2-40B4-BE49-F238E27FC236}">
                <a16:creationId xmlns:a16="http://schemas.microsoft.com/office/drawing/2014/main" id="{3DD2E154-C016-6747-BDF9-C46FDA8D5574}"/>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7093131" y="1920876"/>
            <a:ext cx="4561597" cy="2982913"/>
          </a:xfrm>
          <a:solidFill>
            <a:schemeClr val="accent4"/>
          </a:solidFill>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pic>
        <p:nvPicPr>
          <p:cNvPr id="27" name="Purdue Logo" descr="Purdue Logo">
            <a:extLst>
              <a:ext uri="{FF2B5EF4-FFF2-40B4-BE49-F238E27FC236}">
                <a16:creationId xmlns:a16="http://schemas.microsoft.com/office/drawing/2014/main" id="{723CE360-3CE4-4942-A78A-73D21117C065}"/>
              </a:ext>
            </a:extLst>
          </p:cNvPr>
          <p:cNvPicPr>
            <a:picLocks noChangeAspect="1"/>
          </p:cNvPicPr>
          <p:nvPr userDrawn="1"/>
        </p:nvPicPr>
        <p:blipFill>
          <a:blip r:embed="rId2"/>
          <a:stretch>
            <a:fillRect/>
          </a:stretch>
        </p:blipFill>
        <p:spPr>
          <a:xfrm>
            <a:off x="1738642" y="5984087"/>
            <a:ext cx="2463665" cy="440990"/>
          </a:xfrm>
          <a:prstGeom prst="rect">
            <a:avLst/>
          </a:prstGeom>
        </p:spPr>
      </p:pic>
      <p:sp>
        <p:nvSpPr>
          <p:cNvPr id="16" name="Date">
            <a:extLst>
              <a:ext uri="{FF2B5EF4-FFF2-40B4-BE49-F238E27FC236}">
                <a16:creationId xmlns:a16="http://schemas.microsoft.com/office/drawing/2014/main" id="{C8365B71-1339-9448-BF22-95AA51DA73FB}"/>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3/25/2022</a:t>
            </a:fld>
            <a:endParaRPr lang="en-US" dirty="0"/>
          </a:p>
        </p:txBody>
      </p:sp>
      <p:sp>
        <p:nvSpPr>
          <p:cNvPr id="17" name="Slide Number">
            <a:extLst>
              <a:ext uri="{FF2B5EF4-FFF2-40B4-BE49-F238E27FC236}">
                <a16:creationId xmlns:a16="http://schemas.microsoft.com/office/drawing/2014/main" id="{90CEF399-1C96-2B44-8CD0-34997E7B715B}"/>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21" name="Line 1">
            <a:extLst>
              <a:ext uri="{FF2B5EF4-FFF2-40B4-BE49-F238E27FC236}">
                <a16:creationId xmlns:a16="http://schemas.microsoft.com/office/drawing/2014/main" id="{CADA4B44-4E54-AC4F-B94D-753D8198844A}"/>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Line 2">
            <a:extLst>
              <a:ext uri="{FF2B5EF4-FFF2-40B4-BE49-F238E27FC236}">
                <a16:creationId xmlns:a16="http://schemas.microsoft.com/office/drawing/2014/main" id="{FC7C8D95-DE0A-F44D-8875-2ED2F195BB2F}"/>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guide id="4" pos="7344" userDrawn="1">
          <p15:clr>
            <a:srgbClr val="FBAE40"/>
          </p15:clr>
        </p15:guide>
        <p15:guide id="5" pos="6848" userDrawn="1">
          <p15:clr>
            <a:srgbClr val="FBAE40"/>
          </p15:clr>
        </p15:guide>
        <p15:guide id="6" orient="horz" pos="4080" userDrawn="1">
          <p15:clr>
            <a:srgbClr val="FBAE40"/>
          </p15:clr>
        </p15:guide>
        <p15:guide id="7" pos="1104" userDrawn="1">
          <p15:clr>
            <a:srgbClr val="FBAE40"/>
          </p15:clr>
        </p15:guide>
        <p15:guide id="8" pos="16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3" name="Photo caption"/>
          <p:cNvSpPr>
            <a:spLocks noGrp="1"/>
          </p:cNvSpPr>
          <p:nvPr>
            <p:ph type="subTitle" idx="1" hasCustomPrompt="1"/>
          </p:nvPr>
        </p:nvSpPr>
        <p:spPr>
          <a:xfrm>
            <a:off x="7301170" y="219206"/>
            <a:ext cx="3574087" cy="1107996"/>
          </a:xfrm>
          <a:noFill/>
        </p:spPr>
        <p:txBody>
          <a:bodyPr wrap="square" lIns="0" tIns="0" rIns="0" bIns="0" anchor="t" anchorCtr="0">
            <a:spAutoFit/>
          </a:bodyPr>
          <a:lstStyle>
            <a:lvl1pPr marL="0" indent="0" algn="l">
              <a:buNone/>
              <a:defRPr sz="1800" b="1" i="0">
                <a:solidFill>
                  <a:schemeClr val="bg1"/>
                </a:solidFill>
                <a:latin typeface="Acumin Pro" panose="020B0504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Brief photo caption. Place in top left or right corner. </a:t>
            </a:r>
            <a:r>
              <a:rPr lang="en-US" dirty="0" err="1"/>
              <a:t>Acumin</a:t>
            </a:r>
            <a:r>
              <a:rPr lang="en-US" dirty="0"/>
              <a:t> Pro Bold 18 pt. Make text black or white for legibility.</a:t>
            </a:r>
          </a:p>
        </p:txBody>
      </p:sp>
      <p:pic>
        <p:nvPicPr>
          <p:cNvPr id="10" name="Purdue Logo" descr="Purdue Logo">
            <a:extLst>
              <a:ext uri="{FF2B5EF4-FFF2-40B4-BE49-F238E27FC236}">
                <a16:creationId xmlns:a16="http://schemas.microsoft.com/office/drawing/2014/main" id="{2650B9D5-9C27-CF45-A770-B91D32934D0E}"/>
              </a:ext>
            </a:extLst>
          </p:cNvPr>
          <p:cNvPicPr>
            <a:picLocks noChangeAspect="1"/>
          </p:cNvPicPr>
          <p:nvPr userDrawn="1"/>
        </p:nvPicPr>
        <p:blipFill>
          <a:blip r:embed="rId2"/>
          <a:stretch>
            <a:fillRect/>
          </a:stretch>
        </p:blipFill>
        <p:spPr>
          <a:xfrm>
            <a:off x="1738642" y="5984087"/>
            <a:ext cx="2463665" cy="440990"/>
          </a:xfrm>
          <a:prstGeom prst="rect">
            <a:avLst/>
          </a:prstGeom>
        </p:spPr>
      </p:pic>
      <p:sp>
        <p:nvSpPr>
          <p:cNvPr id="11" name="Date">
            <a:extLst>
              <a:ext uri="{FF2B5EF4-FFF2-40B4-BE49-F238E27FC236}">
                <a16:creationId xmlns:a16="http://schemas.microsoft.com/office/drawing/2014/main" id="{F330C439-AFA6-B840-9D2A-258668D35CA5}"/>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3/25/2022</a:t>
            </a:fld>
            <a:endParaRPr lang="en-US" dirty="0"/>
          </a:p>
        </p:txBody>
      </p:sp>
      <p:sp>
        <p:nvSpPr>
          <p:cNvPr id="14" name="Slide Number">
            <a:extLst>
              <a:ext uri="{FF2B5EF4-FFF2-40B4-BE49-F238E27FC236}">
                <a16:creationId xmlns:a16="http://schemas.microsoft.com/office/drawing/2014/main" id="{ACC80B6D-3922-3742-99F9-101C945C2B33}"/>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6" name="Line 1">
            <a:extLst>
              <a:ext uri="{FF2B5EF4-FFF2-40B4-BE49-F238E27FC236}">
                <a16:creationId xmlns:a16="http://schemas.microsoft.com/office/drawing/2014/main" id="{C3371811-B9A9-444C-B8E2-DFC8B92FFA90}"/>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ne 2">
            <a:extLst>
              <a:ext uri="{FF2B5EF4-FFF2-40B4-BE49-F238E27FC236}">
                <a16:creationId xmlns:a16="http://schemas.microsoft.com/office/drawing/2014/main" id="{E3D41B36-C946-AA44-BFF4-3F3A6A8607A2}"/>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Line 3">
            <a:extLst>
              <a:ext uri="{FF2B5EF4-FFF2-40B4-BE49-F238E27FC236}">
                <a16:creationId xmlns:a16="http://schemas.microsoft.com/office/drawing/2014/main" id="{A246739C-3DD5-DF4C-BFF4-0B3AF76695B4}"/>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4"/>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Heading"/>
          <p:cNvSpPr>
            <a:spLocks noGrp="1"/>
          </p:cNvSpPr>
          <p:nvPr>
            <p:ph type="ctrTitle" hasCustomPrompt="1"/>
          </p:nvPr>
        </p:nvSpPr>
        <p:spPr bwMode="blackWhite">
          <a:xfrm>
            <a:off x="2893545" y="1479629"/>
            <a:ext cx="6419331" cy="1210973"/>
          </a:xfrm>
          <a:prstGeom prst="rect">
            <a:avLst/>
          </a:prstGeom>
          <a:noFill/>
          <a:ln w="38100">
            <a:noFill/>
          </a:ln>
        </p:spPr>
        <p:txBody>
          <a:bodyPr wrap="square" lIns="0" tIns="0" rIns="0" bIns="0" anchor="t" anchorCtr="0">
            <a:spAutoFit/>
          </a:bodyPr>
          <a:lstStyle>
            <a:lvl1pPr algn="ctr">
              <a:defRPr sz="8600" b="1" i="0" cap="none" spc="300">
                <a:solidFill>
                  <a:schemeClr val="accent2"/>
                </a:solidFill>
                <a:latin typeface="United Sans Cd Md" pitchFamily="50" charset="0"/>
              </a:defRPr>
            </a:lvl1pPr>
          </a:lstStyle>
          <a:p>
            <a:r>
              <a:rPr lang="en-US" b="1" spc="0" dirty="0">
                <a:latin typeface="United Sans Reg Medium" pitchFamily="2" charset="77"/>
              </a:rPr>
              <a:t>123</a:t>
            </a:r>
            <a:endParaRPr lang="en-US" dirty="0"/>
          </a:p>
        </p:txBody>
      </p:sp>
      <p:sp>
        <p:nvSpPr>
          <p:cNvPr id="20" name="Black Bar">
            <a:extLst>
              <a:ext uri="{FF2B5EF4-FFF2-40B4-BE49-F238E27FC236}">
                <a16:creationId xmlns:a16="http://schemas.microsoft.com/office/drawing/2014/main" id="{EACB2F0C-1C3D-CD48-AD13-7B5AD683F7C7}"/>
              </a:ext>
            </a:extLst>
          </p:cNvPr>
          <p:cNvSpPr/>
          <p:nvPr/>
        </p:nvSpPr>
        <p:spPr>
          <a:xfrm>
            <a:off x="2648277" y="2744421"/>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head"/>
          <p:cNvSpPr>
            <a:spLocks noGrp="1"/>
          </p:cNvSpPr>
          <p:nvPr>
            <p:ph type="subTitle" idx="1" hasCustomPrompt="1"/>
          </p:nvPr>
        </p:nvSpPr>
        <p:spPr>
          <a:xfrm>
            <a:off x="2648276" y="2706475"/>
            <a:ext cx="6895463"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75268" y="3540352"/>
            <a:ext cx="6678467"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14" name="Purdue Logo" descr="Purdue Logo">
            <a:extLst>
              <a:ext uri="{FF2B5EF4-FFF2-40B4-BE49-F238E27FC236}">
                <a16:creationId xmlns:a16="http://schemas.microsoft.com/office/drawing/2014/main" id="{65255706-E2B0-E84F-A9B6-28F836971DDF}"/>
              </a:ext>
            </a:extLst>
          </p:cNvPr>
          <p:cNvPicPr>
            <a:picLocks noChangeAspect="1"/>
          </p:cNvPicPr>
          <p:nvPr userDrawn="1"/>
        </p:nvPicPr>
        <p:blipFill>
          <a:blip r:embed="rId2"/>
          <a:stretch>
            <a:fillRect/>
          </a:stretch>
        </p:blipFill>
        <p:spPr>
          <a:xfrm>
            <a:off x="1738642" y="5984087"/>
            <a:ext cx="2463665" cy="440990"/>
          </a:xfrm>
          <a:prstGeom prst="rect">
            <a:avLst/>
          </a:prstGeom>
        </p:spPr>
      </p:pic>
      <p:sp>
        <p:nvSpPr>
          <p:cNvPr id="16" name="Date">
            <a:extLst>
              <a:ext uri="{FF2B5EF4-FFF2-40B4-BE49-F238E27FC236}">
                <a16:creationId xmlns:a16="http://schemas.microsoft.com/office/drawing/2014/main" id="{D5F83FDC-674A-8F42-A488-884B2867DCC3}"/>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3/25/2022</a:t>
            </a:fld>
            <a:endParaRPr lang="en-US" dirty="0"/>
          </a:p>
        </p:txBody>
      </p:sp>
      <p:sp>
        <p:nvSpPr>
          <p:cNvPr id="17" name="Slide Number">
            <a:extLst>
              <a:ext uri="{FF2B5EF4-FFF2-40B4-BE49-F238E27FC236}">
                <a16:creationId xmlns:a16="http://schemas.microsoft.com/office/drawing/2014/main" id="{DF9C56DA-C412-B14C-8168-05E55A21B5E5}"/>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21" name="Line 1">
            <a:extLst>
              <a:ext uri="{FF2B5EF4-FFF2-40B4-BE49-F238E27FC236}">
                <a16:creationId xmlns:a16="http://schemas.microsoft.com/office/drawing/2014/main" id="{DE31DD2C-32F5-F345-872B-C1CCC72846EE}"/>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Line 2">
            <a:extLst>
              <a:ext uri="{FF2B5EF4-FFF2-40B4-BE49-F238E27FC236}">
                <a16:creationId xmlns:a16="http://schemas.microsoft.com/office/drawing/2014/main" id="{18A2134F-0116-6740-AD2E-82D54002455E}"/>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Line 3">
            <a:extLst>
              <a:ext uri="{FF2B5EF4-FFF2-40B4-BE49-F238E27FC236}">
                <a16:creationId xmlns:a16="http://schemas.microsoft.com/office/drawing/2014/main" id="{7E7A5392-EE7B-7141-B159-172DDE0D6824}"/>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guide id="9" orient="horz" pos="8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Heading"/>
          <p:cNvSpPr>
            <a:spLocks noGrp="1"/>
          </p:cNvSpPr>
          <p:nvPr>
            <p:ph type="ctrTitle" hasCustomPrompt="1"/>
          </p:nvPr>
        </p:nvSpPr>
        <p:spPr bwMode="blackWhite">
          <a:xfrm>
            <a:off x="2483034" y="1521334"/>
            <a:ext cx="6347458" cy="854080"/>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2483032" y="2548210"/>
            <a:ext cx="6347460"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accent4"/>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11" name="Purdue Logo" descr="Purdue Logo">
            <a:extLst>
              <a:ext uri="{FF2B5EF4-FFF2-40B4-BE49-F238E27FC236}">
                <a16:creationId xmlns:a16="http://schemas.microsoft.com/office/drawing/2014/main" id="{7D26CD60-C525-9E44-AAFC-774D39C533C6}"/>
              </a:ext>
            </a:extLst>
          </p:cNvPr>
          <p:cNvPicPr>
            <a:picLocks noChangeAspect="1"/>
          </p:cNvPicPr>
          <p:nvPr userDrawn="1"/>
        </p:nvPicPr>
        <p:blipFill>
          <a:blip r:embed="rId2"/>
          <a:stretch>
            <a:fillRect/>
          </a:stretch>
        </p:blipFill>
        <p:spPr>
          <a:xfrm>
            <a:off x="1555978" y="5987945"/>
            <a:ext cx="2459736" cy="440287"/>
          </a:xfrm>
          <a:prstGeom prst="rect">
            <a:avLst/>
          </a:prstGeom>
        </p:spPr>
      </p:pic>
      <p:sp>
        <p:nvSpPr>
          <p:cNvPr id="12" name="Date">
            <a:extLst>
              <a:ext uri="{FF2B5EF4-FFF2-40B4-BE49-F238E27FC236}">
                <a16:creationId xmlns:a16="http://schemas.microsoft.com/office/drawing/2014/main" id="{E7D56F3A-D0B6-8A49-81C9-B6A0051C7E73}"/>
              </a:ext>
            </a:extLst>
          </p:cNvPr>
          <p:cNvSpPr>
            <a:spLocks noGrp="1"/>
          </p:cNvSpPr>
          <p:nvPr>
            <p:ph type="dt" sz="half" idx="10"/>
          </p:nvPr>
        </p:nvSpPr>
        <p:spPr>
          <a:xfrm>
            <a:off x="8926248" y="6220740"/>
            <a:ext cx="1021891" cy="323968"/>
          </a:xfrm>
        </p:spPr>
        <p:txBody>
          <a:bodyPr/>
          <a:lstStyle>
            <a:lvl1pPr>
              <a:defRPr>
                <a:solidFill>
                  <a:schemeClr val="accent4">
                    <a:alpha val="70000"/>
                  </a:schemeClr>
                </a:solidFill>
              </a:defRPr>
            </a:lvl1pPr>
          </a:lstStyle>
          <a:p>
            <a:fld id="{D47A9A36-4EB0-BF46-AE48-7CDA251B954B}" type="datetime1">
              <a:rPr lang="en-US" smtClean="0"/>
              <a:pPr/>
              <a:t>3/25/2022</a:t>
            </a:fld>
            <a:endParaRPr lang="en-US" dirty="0"/>
          </a:p>
        </p:txBody>
      </p:sp>
      <p:sp>
        <p:nvSpPr>
          <p:cNvPr id="14" name="Slide Number">
            <a:extLst>
              <a:ext uri="{FF2B5EF4-FFF2-40B4-BE49-F238E27FC236}">
                <a16:creationId xmlns:a16="http://schemas.microsoft.com/office/drawing/2014/main" id="{DED03763-61BB-3343-B3CC-0623CC8EAA03}"/>
              </a:ext>
            </a:extLst>
          </p:cNvPr>
          <p:cNvSpPr>
            <a:spLocks noGrp="1"/>
          </p:cNvSpPr>
          <p:nvPr>
            <p:ph type="sldNum" sz="quarter" idx="12"/>
          </p:nvPr>
        </p:nvSpPr>
        <p:spPr>
          <a:xfrm>
            <a:off x="10096500" y="6200875"/>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7" name="Line 1">
            <a:extLst>
              <a:ext uri="{FF2B5EF4-FFF2-40B4-BE49-F238E27FC236}">
                <a16:creationId xmlns:a16="http://schemas.microsoft.com/office/drawing/2014/main" id="{9B9CC658-FCDB-754D-83A8-E72E62847F53}"/>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ne 2">
            <a:extLst>
              <a:ext uri="{FF2B5EF4-FFF2-40B4-BE49-F238E27FC236}">
                <a16:creationId xmlns:a16="http://schemas.microsoft.com/office/drawing/2014/main" id="{52700362-C315-8A41-8A37-D1C4D5A0E238}"/>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Line 3">
            <a:extLst>
              <a:ext uri="{FF2B5EF4-FFF2-40B4-BE49-F238E27FC236}">
                <a16:creationId xmlns:a16="http://schemas.microsoft.com/office/drawing/2014/main" id="{14A431DC-9C67-D94C-982A-8D0C2E3D10D8}"/>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15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141394" y="964692"/>
            <a:ext cx="7917007"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141394" y="2638046"/>
            <a:ext cx="7917007" cy="310198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744769" y="6227670"/>
            <a:ext cx="1161231" cy="323968"/>
          </a:xfrm>
          <a:prstGeom prst="rect">
            <a:avLst/>
          </a:prstGeom>
        </p:spPr>
        <p:txBody>
          <a:bodyPr vert="horz" lIns="91440" tIns="45720" rIns="91440" bIns="45720" rtlCol="0" anchor="ctr"/>
          <a:lstStyle>
            <a:lvl1pPr algn="r">
              <a:defRPr sz="1000" b="0" i="0">
                <a:solidFill>
                  <a:schemeClr val="tx1">
                    <a:alpha val="70000"/>
                  </a:schemeClr>
                </a:solidFill>
                <a:latin typeface="Acumin Pro" panose="020B0504020202020204" pitchFamily="34" charset="77"/>
              </a:defRPr>
            </a:lvl1pPr>
          </a:lstStyle>
          <a:p>
            <a:fld id="{E0C8DACD-4E35-4E4C-AC75-C3DE50F04E7E}" type="datetime1">
              <a:rPr lang="en-US" smtClean="0"/>
              <a:pPr/>
              <a:t>3/25/2022</a:t>
            </a:fld>
            <a:endParaRPr lang="en-US" dirty="0"/>
          </a:p>
        </p:txBody>
      </p:sp>
      <p:sp>
        <p:nvSpPr>
          <p:cNvPr id="5" name="Footer Placeholder 4"/>
          <p:cNvSpPr>
            <a:spLocks noGrp="1"/>
          </p:cNvSpPr>
          <p:nvPr>
            <p:ph type="ftr" sz="quarter" idx="3"/>
          </p:nvPr>
        </p:nvSpPr>
        <p:spPr>
          <a:xfrm>
            <a:off x="1137845" y="6219163"/>
            <a:ext cx="6075552"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096500" y="6200875"/>
            <a:ext cx="487680" cy="365760"/>
          </a:xfrm>
          <a:prstGeom prst="ellipse">
            <a:avLst/>
          </a:prstGeom>
          <a:noFill/>
        </p:spPr>
        <p:txBody>
          <a:bodyPr vert="horz" lIns="18288" tIns="45720" rIns="18288" bIns="45720" rtlCol="0" anchor="ctr">
            <a:noAutofit/>
          </a:bodyPr>
          <a:lstStyle>
            <a:lvl1pPr algn="ctr">
              <a:defRPr sz="1000" b="1" i="0" spc="0" baseline="0">
                <a:solidFill>
                  <a:schemeClr val="tx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56" userDrawn="1">
          <p15:clr>
            <a:srgbClr val="F26B43"/>
          </p15:clr>
        </p15:guide>
        <p15:guide id="4" pos="6240" userDrawn="1">
          <p15:clr>
            <a:srgbClr val="F26B43"/>
          </p15:clr>
        </p15:guide>
        <p15:guide id="5" pos="63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https://www.purdue.edu/innovativelearning"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mailto:osrr@purdue.edu"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integrity@purdue.edu"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www.purdue.edu/odos/osrr/resources/pub.html" TargetMode="External"/><Relationship Id="rId2" Type="http://schemas.openxmlformats.org/officeDocument/2006/relationships/hyperlink" Target="https://www.purdue.edu/odos/osrr/" TargetMode="External"/><Relationship Id="rId1" Type="http://schemas.openxmlformats.org/officeDocument/2006/relationships/slideLayout" Target="../slideLayouts/slideLayout3.xml"/><Relationship Id="rId5" Type="http://schemas.openxmlformats.org/officeDocument/2006/relationships/hyperlink" Target="https://www.purdue.edu/odos/osrr/resources/presentations.html" TargetMode="External"/><Relationship Id="rId4" Type="http://schemas.openxmlformats.org/officeDocument/2006/relationships/hyperlink" Target="https://www.purdue.edu/odos/osrr/honor-pledge/examples.html" TargetMode="External"/></Relationships>
</file>

<file path=ppt/slides/_rels/slide39.xml.rels><?xml version="1.0" encoding="UTF-8" standalone="yes"?>
<Relationships xmlns="http://schemas.openxmlformats.org/package/2006/relationships"><Relationship Id="rId2" Type="http://schemas.openxmlformats.org/officeDocument/2006/relationships/hyperlink" Target="https://www.purdue.edu/odos/osrr/conduct/community_standards.html"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mailto:osrr@purdue.edu"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video" Target="https://www.youtube.com/embed/G0pB5RD-cDI" TargetMode="Externa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4EA7F14-B9DE-164B-9F38-47D5668D2586}"/>
              </a:ext>
            </a:extLst>
          </p:cNvPr>
          <p:cNvSpPr>
            <a:spLocks noGrp="1"/>
          </p:cNvSpPr>
          <p:nvPr>
            <p:ph type="ctrTitle"/>
          </p:nvPr>
        </p:nvSpPr>
        <p:spPr>
          <a:xfrm>
            <a:off x="2647199" y="1501742"/>
            <a:ext cx="6801602" cy="1661993"/>
          </a:xfrm>
        </p:spPr>
        <p:txBody>
          <a:bodyPr/>
          <a:lstStyle/>
          <a:p>
            <a:r>
              <a:rPr lang="en-US" dirty="0"/>
              <a:t>Academic Integrity &amp; You: </a:t>
            </a:r>
            <a:br>
              <a:rPr lang="en-US" dirty="0"/>
            </a:br>
            <a:r>
              <a:rPr lang="en-US" dirty="0"/>
              <a:t>Faculty and Staff </a:t>
            </a:r>
          </a:p>
        </p:txBody>
      </p:sp>
      <p:sp>
        <p:nvSpPr>
          <p:cNvPr id="3" name="Subtitle">
            <a:extLst>
              <a:ext uri="{FF2B5EF4-FFF2-40B4-BE49-F238E27FC236}">
                <a16:creationId xmlns:a16="http://schemas.microsoft.com/office/drawing/2014/main" id="{25E23969-B503-C04E-9B40-020A6AB945EA}"/>
              </a:ext>
            </a:extLst>
          </p:cNvPr>
          <p:cNvSpPr>
            <a:spLocks noGrp="1"/>
          </p:cNvSpPr>
          <p:nvPr>
            <p:ph type="subTitle" idx="1"/>
          </p:nvPr>
        </p:nvSpPr>
        <p:spPr>
          <a:xfrm>
            <a:off x="2647197" y="3937834"/>
            <a:ext cx="6801603" cy="338554"/>
          </a:xfrm>
        </p:spPr>
        <p:txBody>
          <a:bodyPr/>
          <a:lstStyle/>
          <a:p>
            <a:r>
              <a:rPr lang="en-US" dirty="0"/>
              <a:t>Office of Student Rights &amp; Responsibilities </a:t>
            </a:r>
          </a:p>
        </p:txBody>
      </p:sp>
      <p:sp>
        <p:nvSpPr>
          <p:cNvPr id="5" name="Slide Number">
            <a:extLst>
              <a:ext uri="{FF2B5EF4-FFF2-40B4-BE49-F238E27FC236}">
                <a16:creationId xmlns:a16="http://schemas.microsoft.com/office/drawing/2014/main" id="{FFCAA48C-2045-8749-8754-B722B9DB8A5C}"/>
              </a:ext>
            </a:extLst>
          </p:cNvPr>
          <p:cNvSpPr>
            <a:spLocks noGrp="1"/>
          </p:cNvSpPr>
          <p:nvPr>
            <p:ph type="sldNum" sz="quarter" idx="12"/>
          </p:nvPr>
        </p:nvSpPr>
        <p:spPr/>
        <p:txBody>
          <a:bodyPr/>
          <a:lstStyle/>
          <a:p>
            <a:fld id="{8A7A6979-0714-4377-B894-6BE4C2D6E202}" type="slidenum">
              <a:rPr lang="en-US" smtClean="0"/>
              <a:pPr/>
              <a:t>1</a:t>
            </a:fld>
            <a:endParaRPr lang="en-US" dirty="0"/>
          </a:p>
        </p:txBody>
      </p:sp>
    </p:spTree>
    <p:extLst>
      <p:ext uri="{BB962C8B-B14F-4D97-AF65-F5344CB8AC3E}">
        <p14:creationId xmlns:p14="http://schemas.microsoft.com/office/powerpoint/2010/main" val="2708108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Why Does Academic Integrity Matter? </a:t>
            </a:r>
          </a:p>
        </p:txBody>
      </p:sp>
      <p:sp>
        <p:nvSpPr>
          <p:cNvPr id="4" name="Text Placeholder 3"/>
          <p:cNvSpPr>
            <a:spLocks noGrp="1"/>
          </p:cNvSpPr>
          <p:nvPr>
            <p:ph type="body" sz="quarter" idx="14"/>
          </p:nvPr>
        </p:nvSpPr>
        <p:spPr/>
        <p:txBody>
          <a:bodyPr/>
          <a:lstStyle/>
          <a:p>
            <a:r>
              <a:rPr lang="en-US" dirty="0"/>
              <a:t>As a student, it is understood that learning is the most important goal, that we embrace ethical values and principles, and reject academic dishonesty in all of our learning endeavors.</a:t>
            </a:r>
          </a:p>
          <a:p>
            <a:pPr marL="0" indent="0">
              <a:buNone/>
            </a:pPr>
            <a:endParaRPr lang="en-US" dirty="0"/>
          </a:p>
          <a:p>
            <a:r>
              <a:rPr lang="en-US" dirty="0"/>
              <a:t>When not addressed, academic misconduct:</a:t>
            </a:r>
          </a:p>
          <a:p>
            <a:pPr lvl="1"/>
            <a:r>
              <a:rPr lang="en-US" i="1" dirty="0"/>
              <a:t>Devalues the work of other individuals </a:t>
            </a:r>
          </a:p>
          <a:p>
            <a:pPr lvl="1"/>
            <a:r>
              <a:rPr lang="en-US" i="1" dirty="0"/>
              <a:t>Hurts the reputation of the university and the value of a Purdue University degree</a:t>
            </a:r>
          </a:p>
          <a:p>
            <a:pPr marL="228600" lvl="1" indent="0">
              <a:buNone/>
            </a:pPr>
            <a:endParaRPr lang="en-US" dirty="0"/>
          </a:p>
          <a:p>
            <a:r>
              <a:rPr lang="en-US" dirty="0"/>
              <a:t>At Purdue, all members of the community are responsible for upholding and promoting academic integrity.</a:t>
            </a:r>
          </a:p>
          <a:p>
            <a:pPr marL="0" indent="0">
              <a:buNone/>
            </a:pPr>
            <a:endParaRPr lang="en-US" dirty="0"/>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10</a:t>
            </a:fld>
            <a:endParaRPr lang="en-US" dirty="0"/>
          </a:p>
        </p:txBody>
      </p:sp>
    </p:spTree>
    <p:extLst>
      <p:ext uri="{BB962C8B-B14F-4D97-AF65-F5344CB8AC3E}">
        <p14:creationId xmlns:p14="http://schemas.microsoft.com/office/powerpoint/2010/main" val="3283122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D3EF98F-100D-4B55-B01F-FFB477DF0DF4}"/>
              </a:ext>
            </a:extLst>
          </p:cNvPr>
          <p:cNvSpPr>
            <a:spLocks noGrp="1"/>
          </p:cNvSpPr>
          <p:nvPr>
            <p:ph type="subTitle" idx="1"/>
          </p:nvPr>
        </p:nvSpPr>
        <p:spPr/>
        <p:txBody>
          <a:bodyPr/>
          <a:lstStyle/>
          <a:p>
            <a:r>
              <a:rPr lang="en-US" dirty="0"/>
              <a:t>Spring 2020 Academic Dishonesty</a:t>
            </a:r>
          </a:p>
        </p:txBody>
      </p:sp>
      <p:sp>
        <p:nvSpPr>
          <p:cNvPr id="6" name="Slide Number Placeholder 5">
            <a:extLst>
              <a:ext uri="{FF2B5EF4-FFF2-40B4-BE49-F238E27FC236}">
                <a16:creationId xmlns:a16="http://schemas.microsoft.com/office/drawing/2014/main" id="{1E79868A-E419-4DDD-8C99-9960DD17BDDA}"/>
              </a:ext>
            </a:extLst>
          </p:cNvPr>
          <p:cNvSpPr>
            <a:spLocks noGrp="1"/>
          </p:cNvSpPr>
          <p:nvPr>
            <p:ph type="sldNum" sz="quarter" idx="12"/>
          </p:nvPr>
        </p:nvSpPr>
        <p:spPr/>
        <p:txBody>
          <a:bodyPr/>
          <a:lstStyle/>
          <a:p>
            <a:fld id="{8A7A6979-0714-4377-B894-6BE4C2D6E202}" type="slidenum">
              <a:rPr lang="en-US" smtClean="0"/>
              <a:pPr/>
              <a:t>11</a:t>
            </a:fld>
            <a:endParaRPr lang="en-US" dirty="0"/>
          </a:p>
        </p:txBody>
      </p:sp>
    </p:spTree>
    <p:extLst>
      <p:ext uri="{BB962C8B-B14F-4D97-AF65-F5344CB8AC3E}">
        <p14:creationId xmlns:p14="http://schemas.microsoft.com/office/powerpoint/2010/main" val="2072760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5546B-AB8A-402B-82D4-22609B05549E}"/>
              </a:ext>
            </a:extLst>
          </p:cNvPr>
          <p:cNvSpPr>
            <a:spLocks noGrp="1"/>
          </p:cNvSpPr>
          <p:nvPr>
            <p:ph type="ctrTitle"/>
          </p:nvPr>
        </p:nvSpPr>
        <p:spPr/>
        <p:txBody>
          <a:bodyPr/>
          <a:lstStyle/>
          <a:p>
            <a:r>
              <a:rPr lang="en-US" dirty="0"/>
              <a:t>Academic Integrity &amp; You: Faculty and Staff</a:t>
            </a:r>
          </a:p>
        </p:txBody>
      </p:sp>
      <p:sp>
        <p:nvSpPr>
          <p:cNvPr id="3" name="Subtitle 2">
            <a:extLst>
              <a:ext uri="{FF2B5EF4-FFF2-40B4-BE49-F238E27FC236}">
                <a16:creationId xmlns:a16="http://schemas.microsoft.com/office/drawing/2014/main" id="{B377A9FE-1ABB-4ECF-8198-8BE0959AE713}"/>
              </a:ext>
            </a:extLst>
          </p:cNvPr>
          <p:cNvSpPr>
            <a:spLocks noGrp="1"/>
          </p:cNvSpPr>
          <p:nvPr>
            <p:ph type="subTitle" idx="1"/>
          </p:nvPr>
        </p:nvSpPr>
        <p:spPr/>
        <p:txBody>
          <a:bodyPr/>
          <a:lstStyle/>
          <a:p>
            <a:r>
              <a:rPr lang="en-US" dirty="0"/>
              <a:t>Spring 2020 Academic Dishonesty</a:t>
            </a:r>
          </a:p>
        </p:txBody>
      </p:sp>
      <p:sp>
        <p:nvSpPr>
          <p:cNvPr id="4" name="Text Placeholder 3">
            <a:extLst>
              <a:ext uri="{FF2B5EF4-FFF2-40B4-BE49-F238E27FC236}">
                <a16:creationId xmlns:a16="http://schemas.microsoft.com/office/drawing/2014/main" id="{78CCC814-6D81-431F-83E7-ACE6D7704750}"/>
              </a:ext>
            </a:extLst>
          </p:cNvPr>
          <p:cNvSpPr>
            <a:spLocks noGrp="1"/>
          </p:cNvSpPr>
          <p:nvPr>
            <p:ph type="body" sz="quarter" idx="14"/>
          </p:nvPr>
        </p:nvSpPr>
        <p:spPr/>
        <p:txBody>
          <a:bodyPr/>
          <a:lstStyle/>
          <a:p>
            <a:r>
              <a:rPr lang="en-US" dirty="0"/>
              <a:t>During the second half of the Spring 2020 semester when classes were shifted to all-online, OSRR saw a significant increase in reports of alleged academic dishonesty</a:t>
            </a:r>
          </a:p>
          <a:p>
            <a:pPr lvl="1"/>
            <a:r>
              <a:rPr lang="en-US" dirty="0"/>
              <a:t>August 2019-March 2020 (Pre-COVID)</a:t>
            </a:r>
          </a:p>
          <a:p>
            <a:pPr lvl="2"/>
            <a:r>
              <a:rPr lang="en-US" dirty="0"/>
              <a:t>271 Academic dishonesty cases reported</a:t>
            </a:r>
          </a:p>
          <a:p>
            <a:pPr lvl="1"/>
            <a:r>
              <a:rPr lang="en-US" dirty="0"/>
              <a:t>March 2020 (COVID/online)-June 2020</a:t>
            </a:r>
          </a:p>
          <a:p>
            <a:pPr lvl="2"/>
            <a:r>
              <a:rPr lang="en-US" dirty="0"/>
              <a:t>714 Academic dishonesty cases reported </a:t>
            </a:r>
          </a:p>
          <a:p>
            <a:pPr marL="457200" lvl="2" indent="0">
              <a:buNone/>
            </a:pPr>
            <a:endParaRPr lang="en-US" dirty="0"/>
          </a:p>
        </p:txBody>
      </p:sp>
      <p:sp>
        <p:nvSpPr>
          <p:cNvPr id="6" name="Slide Number Placeholder 5">
            <a:extLst>
              <a:ext uri="{FF2B5EF4-FFF2-40B4-BE49-F238E27FC236}">
                <a16:creationId xmlns:a16="http://schemas.microsoft.com/office/drawing/2014/main" id="{E32ED584-60AA-458E-87AA-02F5F0EB9621}"/>
              </a:ext>
            </a:extLst>
          </p:cNvPr>
          <p:cNvSpPr>
            <a:spLocks noGrp="1"/>
          </p:cNvSpPr>
          <p:nvPr>
            <p:ph type="sldNum" sz="quarter" idx="12"/>
          </p:nvPr>
        </p:nvSpPr>
        <p:spPr/>
        <p:txBody>
          <a:bodyPr/>
          <a:lstStyle/>
          <a:p>
            <a:fld id="{8A7A6979-0714-4377-B894-6BE4C2D6E202}" type="slidenum">
              <a:rPr lang="en-US" smtClean="0"/>
              <a:pPr/>
              <a:t>12</a:t>
            </a:fld>
            <a:endParaRPr lang="en-US" dirty="0"/>
          </a:p>
        </p:txBody>
      </p:sp>
    </p:spTree>
    <p:extLst>
      <p:ext uri="{BB962C8B-B14F-4D97-AF65-F5344CB8AC3E}">
        <p14:creationId xmlns:p14="http://schemas.microsoft.com/office/powerpoint/2010/main" val="1413030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D5BEE-A725-4CC6-9AD4-53DC37266763}"/>
              </a:ext>
            </a:extLst>
          </p:cNvPr>
          <p:cNvSpPr>
            <a:spLocks noGrp="1"/>
          </p:cNvSpPr>
          <p:nvPr>
            <p:ph type="ctrTitle"/>
          </p:nvPr>
        </p:nvSpPr>
        <p:spPr/>
        <p:txBody>
          <a:bodyPr/>
          <a:lstStyle/>
          <a:p>
            <a:r>
              <a:rPr lang="en-US" dirty="0"/>
              <a:t>Academic Integrity &amp; You: Faculty and Staff</a:t>
            </a:r>
          </a:p>
        </p:txBody>
      </p:sp>
      <p:sp>
        <p:nvSpPr>
          <p:cNvPr id="3" name="Subtitle 2">
            <a:extLst>
              <a:ext uri="{FF2B5EF4-FFF2-40B4-BE49-F238E27FC236}">
                <a16:creationId xmlns:a16="http://schemas.microsoft.com/office/drawing/2014/main" id="{4DC7D824-9A44-4541-AC83-541F5A9F6715}"/>
              </a:ext>
            </a:extLst>
          </p:cNvPr>
          <p:cNvSpPr>
            <a:spLocks noGrp="1"/>
          </p:cNvSpPr>
          <p:nvPr>
            <p:ph type="subTitle" idx="1"/>
          </p:nvPr>
        </p:nvSpPr>
        <p:spPr/>
        <p:txBody>
          <a:bodyPr/>
          <a:lstStyle/>
          <a:p>
            <a:r>
              <a:rPr lang="en-US" dirty="0"/>
              <a:t>Spring 2020 Academic Dishonesty</a:t>
            </a:r>
          </a:p>
        </p:txBody>
      </p:sp>
      <p:sp>
        <p:nvSpPr>
          <p:cNvPr id="4" name="Text Placeholder 3">
            <a:extLst>
              <a:ext uri="{FF2B5EF4-FFF2-40B4-BE49-F238E27FC236}">
                <a16:creationId xmlns:a16="http://schemas.microsoft.com/office/drawing/2014/main" id="{DB6DA1FA-D47C-401C-942E-282317C48111}"/>
              </a:ext>
            </a:extLst>
          </p:cNvPr>
          <p:cNvSpPr>
            <a:spLocks noGrp="1"/>
          </p:cNvSpPr>
          <p:nvPr>
            <p:ph type="body" sz="quarter" idx="14"/>
          </p:nvPr>
        </p:nvSpPr>
        <p:spPr>
          <a:xfrm>
            <a:off x="2666056" y="1917389"/>
            <a:ext cx="7366000" cy="3595444"/>
          </a:xfrm>
        </p:spPr>
        <p:txBody>
          <a:bodyPr>
            <a:normAutofit fontScale="70000" lnSpcReduction="20000"/>
          </a:bodyPr>
          <a:lstStyle/>
          <a:p>
            <a:r>
              <a:rPr lang="en-US" dirty="0"/>
              <a:t>Most common violations between March and June </a:t>
            </a:r>
          </a:p>
          <a:p>
            <a:pPr lvl="1"/>
            <a:r>
              <a:rPr lang="en-US" dirty="0"/>
              <a:t>#1: Use of unauthorized resources like Chegg or other internet sources on assignments or during exams </a:t>
            </a:r>
          </a:p>
          <a:p>
            <a:pPr lvl="1"/>
            <a:r>
              <a:rPr lang="en-US" dirty="0"/>
              <a:t>#2: Unauthorized collaboration on homework assignments or during exams </a:t>
            </a:r>
          </a:p>
          <a:p>
            <a:pPr lvl="2"/>
            <a:r>
              <a:rPr lang="en-US" dirty="0"/>
              <a:t>Taking exam at same time while utilizing a communication platform </a:t>
            </a:r>
          </a:p>
          <a:p>
            <a:pPr lvl="2"/>
            <a:r>
              <a:rPr lang="en-US" dirty="0"/>
              <a:t>Taking screenshots of the exam to share with others</a:t>
            </a:r>
          </a:p>
          <a:p>
            <a:pPr lvl="2"/>
            <a:r>
              <a:rPr lang="en-US" dirty="0"/>
              <a:t>Putting questions and answers in group messaging forums</a:t>
            </a:r>
          </a:p>
          <a:p>
            <a:pPr lvl="1"/>
            <a:r>
              <a:rPr lang="en-US" dirty="0"/>
              <a:t>#3: All other forms of academic dishonesty </a:t>
            </a:r>
          </a:p>
          <a:p>
            <a:r>
              <a:rPr lang="en-US" dirty="0"/>
              <a:t>Common reported reasons from students engaging in academic dishonesty:</a:t>
            </a:r>
          </a:p>
          <a:p>
            <a:pPr lvl="1"/>
            <a:r>
              <a:rPr lang="en-US" dirty="0"/>
              <a:t>Stress over courses switching to online and material being more difficult to understand through online instruction </a:t>
            </a:r>
          </a:p>
          <a:p>
            <a:pPr lvl="1"/>
            <a:r>
              <a:rPr lang="en-US" dirty="0"/>
              <a:t>It was easy and available to do in comparison to an in-person class</a:t>
            </a:r>
          </a:p>
          <a:p>
            <a:pPr lvl="1"/>
            <a:r>
              <a:rPr lang="en-US" dirty="0"/>
              <a:t>General stress related to COVID-19 and life impacts from COVID-19</a:t>
            </a:r>
          </a:p>
          <a:p>
            <a:pPr lvl="1"/>
            <a:r>
              <a:rPr lang="en-US" dirty="0"/>
              <a:t>Belief that “everyone else is doing it” </a:t>
            </a:r>
          </a:p>
          <a:p>
            <a:pPr lvl="1"/>
            <a:r>
              <a:rPr lang="en-US" dirty="0"/>
              <a:t>Unclear course policies </a:t>
            </a:r>
          </a:p>
          <a:p>
            <a:pPr lvl="1"/>
            <a:r>
              <a:rPr lang="en-US" dirty="0"/>
              <a:t>Feeling the need/obligation to help a friend/classmate</a:t>
            </a:r>
          </a:p>
        </p:txBody>
      </p:sp>
      <p:sp>
        <p:nvSpPr>
          <p:cNvPr id="6" name="Slide Number Placeholder 5">
            <a:extLst>
              <a:ext uri="{FF2B5EF4-FFF2-40B4-BE49-F238E27FC236}">
                <a16:creationId xmlns:a16="http://schemas.microsoft.com/office/drawing/2014/main" id="{CDE04ABF-D4FB-411A-B95F-07553224EFBF}"/>
              </a:ext>
            </a:extLst>
          </p:cNvPr>
          <p:cNvSpPr>
            <a:spLocks noGrp="1"/>
          </p:cNvSpPr>
          <p:nvPr>
            <p:ph type="sldNum" sz="quarter" idx="12"/>
          </p:nvPr>
        </p:nvSpPr>
        <p:spPr/>
        <p:txBody>
          <a:bodyPr/>
          <a:lstStyle/>
          <a:p>
            <a:fld id="{8A7A6979-0714-4377-B894-6BE4C2D6E202}" type="slidenum">
              <a:rPr lang="en-US" smtClean="0"/>
              <a:pPr/>
              <a:t>13</a:t>
            </a:fld>
            <a:endParaRPr lang="en-US" dirty="0"/>
          </a:p>
        </p:txBody>
      </p:sp>
    </p:spTree>
    <p:extLst>
      <p:ext uri="{BB962C8B-B14F-4D97-AF65-F5344CB8AC3E}">
        <p14:creationId xmlns:p14="http://schemas.microsoft.com/office/powerpoint/2010/main" val="2618899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Examples of Academic Dishonesty</a:t>
            </a:r>
          </a:p>
        </p:txBody>
      </p:sp>
      <p:sp>
        <p:nvSpPr>
          <p:cNvPr id="6" name="Slide Number Placeholder 5"/>
          <p:cNvSpPr>
            <a:spLocks noGrp="1"/>
          </p:cNvSpPr>
          <p:nvPr>
            <p:ph type="sldNum" sz="quarter" idx="12"/>
          </p:nvPr>
        </p:nvSpPr>
        <p:spPr/>
        <p:txBody>
          <a:bodyPr/>
          <a:lstStyle/>
          <a:p>
            <a:fld id="{8A7A6979-0714-4377-B894-6BE4C2D6E202}" type="slidenum">
              <a:rPr lang="en-US" smtClean="0"/>
              <a:pPr/>
              <a:t>14</a:t>
            </a:fld>
            <a:endParaRPr lang="en-US" dirty="0"/>
          </a:p>
        </p:txBody>
      </p:sp>
    </p:spTree>
    <p:extLst>
      <p:ext uri="{BB962C8B-B14F-4D97-AF65-F5344CB8AC3E}">
        <p14:creationId xmlns:p14="http://schemas.microsoft.com/office/powerpoint/2010/main" val="884285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Examples of Academic Dishonesty: In The Classroom</a:t>
            </a:r>
          </a:p>
        </p:txBody>
      </p:sp>
      <p:sp>
        <p:nvSpPr>
          <p:cNvPr id="4" name="Text Placeholder 3"/>
          <p:cNvSpPr>
            <a:spLocks noGrp="1"/>
          </p:cNvSpPr>
          <p:nvPr>
            <p:ph type="body" sz="quarter" idx="14"/>
          </p:nvPr>
        </p:nvSpPr>
        <p:spPr/>
        <p:txBody>
          <a:bodyPr/>
          <a:lstStyle/>
          <a:p>
            <a:r>
              <a:rPr lang="en-US" dirty="0"/>
              <a:t>Substituting on an exam for another student</a:t>
            </a:r>
          </a:p>
          <a:p>
            <a:r>
              <a:rPr lang="en-US" dirty="0"/>
              <a:t>Substituting in a course for another student </a:t>
            </a:r>
          </a:p>
          <a:p>
            <a:r>
              <a:rPr lang="en-US" dirty="0"/>
              <a:t>Giving or receiving answers by use of signals during an exam</a:t>
            </a:r>
          </a:p>
          <a:p>
            <a:r>
              <a:rPr lang="en-US" dirty="0"/>
              <a:t>Copying with or without the other person’s knowledge during an exam</a:t>
            </a:r>
          </a:p>
          <a:p>
            <a:r>
              <a:rPr lang="en-US" dirty="0"/>
              <a:t>Using unauthorized notes or electronic devices during a quiz or exam</a:t>
            </a:r>
          </a:p>
          <a:p>
            <a:r>
              <a:rPr lang="en-US" dirty="0"/>
              <a:t>Fabricating data </a:t>
            </a:r>
          </a:p>
          <a:p>
            <a:r>
              <a:rPr lang="en-US" dirty="0"/>
              <a:t>Signing in for attendance for someone who is not present</a:t>
            </a:r>
          </a:p>
          <a:p>
            <a:r>
              <a:rPr lang="en-US" dirty="0"/>
              <a:t>Using “</a:t>
            </a:r>
            <a:r>
              <a:rPr lang="en-US" dirty="0" err="1"/>
              <a:t>iClickers</a:t>
            </a:r>
            <a:r>
              <a:rPr lang="en-US" dirty="0"/>
              <a:t>” for students who are not present in class</a:t>
            </a:r>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15</a:t>
            </a:fld>
            <a:endParaRPr lang="en-US" dirty="0"/>
          </a:p>
        </p:txBody>
      </p:sp>
    </p:spTree>
    <p:extLst>
      <p:ext uri="{BB962C8B-B14F-4D97-AF65-F5344CB8AC3E}">
        <p14:creationId xmlns:p14="http://schemas.microsoft.com/office/powerpoint/2010/main" val="1179513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a:xfrm>
            <a:off x="1509066" y="1347449"/>
            <a:ext cx="7560120" cy="677108"/>
          </a:xfrm>
        </p:spPr>
        <p:txBody>
          <a:bodyPr/>
          <a:lstStyle/>
          <a:p>
            <a:r>
              <a:rPr lang="en-US" dirty="0"/>
              <a:t>Examples of Academic Dishonesty: Outside of the Classroom</a:t>
            </a:r>
          </a:p>
        </p:txBody>
      </p:sp>
      <p:sp>
        <p:nvSpPr>
          <p:cNvPr id="4" name="Text Placeholder 3"/>
          <p:cNvSpPr>
            <a:spLocks noGrp="1"/>
          </p:cNvSpPr>
          <p:nvPr>
            <p:ph type="body" sz="quarter" idx="14"/>
          </p:nvPr>
        </p:nvSpPr>
        <p:spPr>
          <a:xfrm>
            <a:off x="1950849" y="1962540"/>
            <a:ext cx="7366000" cy="3541113"/>
          </a:xfrm>
        </p:spPr>
        <p:txBody>
          <a:bodyPr>
            <a:normAutofit fontScale="92500" lnSpcReduction="20000"/>
          </a:bodyPr>
          <a:lstStyle/>
          <a:p>
            <a:r>
              <a:rPr lang="en-US" dirty="0"/>
              <a:t>Plagiarism—taking the words, thoughts, ideas, or concepts of another person and claiming them as one’s own</a:t>
            </a:r>
          </a:p>
          <a:p>
            <a:pPr lvl="1"/>
            <a:r>
              <a:rPr lang="en-US" dirty="0"/>
              <a:t>Using exact language of someone else without proper attribution </a:t>
            </a:r>
          </a:p>
          <a:p>
            <a:pPr lvl="1"/>
            <a:r>
              <a:rPr lang="en-US" dirty="0"/>
              <a:t>Using someone else’s ideas without acknowledgement</a:t>
            </a:r>
          </a:p>
          <a:p>
            <a:pPr lvl="1"/>
            <a:r>
              <a:rPr lang="en-US" dirty="0"/>
              <a:t>Submitting someone else’s work as one’s own </a:t>
            </a:r>
          </a:p>
          <a:p>
            <a:pPr lvl="2"/>
            <a:r>
              <a:rPr lang="en-US" dirty="0"/>
              <a:t>Online resources</a:t>
            </a:r>
          </a:p>
          <a:p>
            <a:pPr lvl="2"/>
            <a:r>
              <a:rPr lang="en-US" dirty="0"/>
              <a:t>Another student’s work (whether given to someone or taken without permission)</a:t>
            </a:r>
          </a:p>
          <a:p>
            <a:pPr lvl="2"/>
            <a:r>
              <a:rPr lang="en-US" dirty="0"/>
              <a:t>Books, articles, and other written published work</a:t>
            </a:r>
          </a:p>
          <a:p>
            <a:r>
              <a:rPr lang="en-US" dirty="0"/>
              <a:t>Self-plagiarism-turning in a previously completed assignment for another assignment/course </a:t>
            </a:r>
          </a:p>
          <a:p>
            <a:r>
              <a:rPr lang="en-US" dirty="0"/>
              <a:t>Fabricating documents—both on assignments and documents to ask for extensions/excused absences </a:t>
            </a:r>
          </a:p>
          <a:p>
            <a:pPr marL="0" indent="0">
              <a:buNone/>
            </a:pPr>
            <a:endParaRPr lang="en-US" dirty="0"/>
          </a:p>
          <a:p>
            <a:endParaRPr lang="en-US" dirty="0"/>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16</a:t>
            </a:fld>
            <a:endParaRPr lang="en-US" dirty="0"/>
          </a:p>
        </p:txBody>
      </p:sp>
    </p:spTree>
    <p:extLst>
      <p:ext uri="{BB962C8B-B14F-4D97-AF65-F5344CB8AC3E}">
        <p14:creationId xmlns:p14="http://schemas.microsoft.com/office/powerpoint/2010/main" val="1916358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a:xfrm>
            <a:off x="1475815" y="1444919"/>
            <a:ext cx="7665018" cy="677108"/>
          </a:xfrm>
        </p:spPr>
        <p:txBody>
          <a:bodyPr/>
          <a:lstStyle/>
          <a:p>
            <a:r>
              <a:rPr lang="en-US" dirty="0"/>
              <a:t>Examples of Academic Dishonesty: Outside of the Classroom</a:t>
            </a:r>
          </a:p>
        </p:txBody>
      </p:sp>
      <p:sp>
        <p:nvSpPr>
          <p:cNvPr id="4" name="Text Placeholder 3"/>
          <p:cNvSpPr>
            <a:spLocks noGrp="1"/>
          </p:cNvSpPr>
          <p:nvPr>
            <p:ph type="body" sz="quarter" idx="14"/>
          </p:nvPr>
        </p:nvSpPr>
        <p:spPr>
          <a:xfrm>
            <a:off x="1950849" y="1797512"/>
            <a:ext cx="8368808" cy="3985414"/>
          </a:xfrm>
        </p:spPr>
        <p:txBody>
          <a:bodyPr>
            <a:normAutofit fontScale="92500" lnSpcReduction="10000"/>
          </a:bodyPr>
          <a:lstStyle/>
          <a:p>
            <a:r>
              <a:rPr lang="en-US" dirty="0"/>
              <a:t>Fabricating research data</a:t>
            </a:r>
          </a:p>
          <a:p>
            <a:r>
              <a:rPr lang="en-US" dirty="0"/>
              <a:t>Accessing and altering grade records—whether online or on assignments returned to the student</a:t>
            </a:r>
          </a:p>
          <a:p>
            <a:r>
              <a:rPr lang="en-US" dirty="0"/>
              <a:t>Using unauthorized resources to complete assignments </a:t>
            </a:r>
          </a:p>
          <a:p>
            <a:r>
              <a:rPr lang="en-US" dirty="0"/>
              <a:t>Padding items of a bibliography (i.e. adding sources they didn’t use)</a:t>
            </a:r>
          </a:p>
          <a:p>
            <a:r>
              <a:rPr lang="en-US" dirty="0"/>
              <a:t>Stealing class assignments from other students and submitting them as one’s own </a:t>
            </a:r>
          </a:p>
          <a:p>
            <a:r>
              <a:rPr lang="en-US" dirty="0"/>
              <a:t>Turning in a paper/project that has been purchased from a commercial research firm or obtained from the internet (i.e. Course Hero)</a:t>
            </a:r>
          </a:p>
          <a:p>
            <a:r>
              <a:rPr lang="en-US" dirty="0"/>
              <a:t>Submitting questions to “tutor” websites such as Chegg and/or utilizing the answer</a:t>
            </a:r>
          </a:p>
          <a:p>
            <a:r>
              <a:rPr lang="en-US" dirty="0"/>
              <a:t>Obtaining an unauthorized copy of a test in advance of its scheduled administration </a:t>
            </a:r>
          </a:p>
          <a:p>
            <a:r>
              <a:rPr lang="en-US" dirty="0"/>
              <a:t>Unauthorized collaboration </a:t>
            </a:r>
          </a:p>
          <a:p>
            <a:pPr lvl="1"/>
            <a:r>
              <a:rPr lang="en-US" dirty="0"/>
              <a:t>Having someone help a student complete an assignment </a:t>
            </a:r>
          </a:p>
          <a:p>
            <a:pPr lvl="1"/>
            <a:r>
              <a:rPr lang="en-US" dirty="0"/>
              <a:t>Working on an assignment as a group or with another person (whether in person or electronically/virtually) without permission</a:t>
            </a:r>
          </a:p>
          <a:p>
            <a:pPr lvl="1"/>
            <a:r>
              <a:rPr lang="en-US" dirty="0"/>
              <a:t>Giving a copy of an assignment to another student for help in completing that student’s assignment in the same course</a:t>
            </a:r>
          </a:p>
          <a:p>
            <a:endParaRPr lang="en-US" dirty="0"/>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17</a:t>
            </a:fld>
            <a:endParaRPr lang="en-US" dirty="0"/>
          </a:p>
        </p:txBody>
      </p:sp>
    </p:spTree>
    <p:extLst>
      <p:ext uri="{BB962C8B-B14F-4D97-AF65-F5344CB8AC3E}">
        <p14:creationId xmlns:p14="http://schemas.microsoft.com/office/powerpoint/2010/main" val="128565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Examples of Academic Dishonesty: Online Courses</a:t>
            </a:r>
          </a:p>
        </p:txBody>
      </p:sp>
      <p:sp>
        <p:nvSpPr>
          <p:cNvPr id="4" name="Text Placeholder 3"/>
          <p:cNvSpPr>
            <a:spLocks noGrp="1"/>
          </p:cNvSpPr>
          <p:nvPr>
            <p:ph type="body" sz="quarter" idx="14"/>
          </p:nvPr>
        </p:nvSpPr>
        <p:spPr>
          <a:xfrm>
            <a:off x="1950849" y="1854926"/>
            <a:ext cx="8769402" cy="4084320"/>
          </a:xfrm>
        </p:spPr>
        <p:txBody>
          <a:bodyPr>
            <a:normAutofit fontScale="85000" lnSpcReduction="20000"/>
          </a:bodyPr>
          <a:lstStyle/>
          <a:p>
            <a:r>
              <a:rPr lang="en-US" dirty="0"/>
              <a:t>Unauthorized collaboration on exams</a:t>
            </a:r>
          </a:p>
          <a:p>
            <a:pPr lvl="1"/>
            <a:r>
              <a:rPr lang="en-US" dirty="0"/>
              <a:t>Working with another person(s) while completing an exam</a:t>
            </a:r>
          </a:p>
          <a:p>
            <a:pPr lvl="1"/>
            <a:r>
              <a:rPr lang="en-US" dirty="0"/>
              <a:t>Contacting (i.e. texting, calling, Facetime, GroupMe, Zoom, WeChat, WhatsApp, Discord) another person(s) for help while completing an exam</a:t>
            </a:r>
          </a:p>
          <a:p>
            <a:r>
              <a:rPr lang="en-US" dirty="0"/>
              <a:t>Unauthorized use of materials and resources</a:t>
            </a:r>
          </a:p>
          <a:p>
            <a:pPr lvl="1"/>
            <a:r>
              <a:rPr lang="en-US" dirty="0"/>
              <a:t>Using notes, textbooks, and other resources to complete an exam or quiz when the exam or quiz is not in fact “open book”</a:t>
            </a:r>
          </a:p>
          <a:p>
            <a:pPr lvl="1"/>
            <a:r>
              <a:rPr lang="en-US" dirty="0"/>
              <a:t>Posting assignment/exam questions on Chegg or similar resources, and/or taking answers from Chegg</a:t>
            </a:r>
          </a:p>
          <a:p>
            <a:pPr lvl="1"/>
            <a:r>
              <a:rPr lang="en-US" dirty="0"/>
              <a:t>Using unauthorized resources during an “open book” exam or quiz</a:t>
            </a:r>
          </a:p>
          <a:p>
            <a:pPr lvl="1"/>
            <a:r>
              <a:rPr lang="en-US" dirty="0"/>
              <a:t>Using the assistance of another person (friend, roommate, partner, family member, etc.) to complete assignments</a:t>
            </a:r>
          </a:p>
          <a:p>
            <a:pPr lvl="1"/>
            <a:r>
              <a:rPr lang="en-US" dirty="0"/>
              <a:t>Substituting on an exam or assignment for another student/asking another student to substitute for them</a:t>
            </a:r>
          </a:p>
          <a:p>
            <a:r>
              <a:rPr lang="en-US" dirty="0"/>
              <a:t>Failing to Use Appropriate Proctor</a:t>
            </a:r>
          </a:p>
          <a:p>
            <a:pPr lvl="1"/>
            <a:r>
              <a:rPr lang="en-US" dirty="0"/>
              <a:t>Not using an appropriate proctor or failing to utilize a required proctor at all to administer an exam completed offline </a:t>
            </a:r>
          </a:p>
          <a:p>
            <a:pPr lvl="1"/>
            <a:r>
              <a:rPr lang="en-US" dirty="0"/>
              <a:t>Not using required online proctor services to monitor online activity while completing exams or quizzes</a:t>
            </a:r>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18</a:t>
            </a:fld>
            <a:endParaRPr lang="en-US" dirty="0"/>
          </a:p>
        </p:txBody>
      </p:sp>
    </p:spTree>
    <p:extLst>
      <p:ext uri="{BB962C8B-B14F-4D97-AF65-F5344CB8AC3E}">
        <p14:creationId xmlns:p14="http://schemas.microsoft.com/office/powerpoint/2010/main" val="1040076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Understanding Academic Dishonesty</a:t>
            </a:r>
          </a:p>
        </p:txBody>
      </p:sp>
      <p:sp>
        <p:nvSpPr>
          <p:cNvPr id="6" name="Slide Number Placeholder 5"/>
          <p:cNvSpPr>
            <a:spLocks noGrp="1"/>
          </p:cNvSpPr>
          <p:nvPr>
            <p:ph type="sldNum" sz="quarter" idx="12"/>
          </p:nvPr>
        </p:nvSpPr>
        <p:spPr/>
        <p:txBody>
          <a:bodyPr/>
          <a:lstStyle/>
          <a:p>
            <a:fld id="{8A7A6979-0714-4377-B894-6BE4C2D6E202}" type="slidenum">
              <a:rPr lang="en-US" smtClean="0"/>
              <a:pPr/>
              <a:t>19</a:t>
            </a:fld>
            <a:endParaRPr lang="en-US" dirty="0"/>
          </a:p>
        </p:txBody>
      </p:sp>
    </p:spTree>
    <p:extLst>
      <p:ext uri="{BB962C8B-B14F-4D97-AF65-F5344CB8AC3E}">
        <p14:creationId xmlns:p14="http://schemas.microsoft.com/office/powerpoint/2010/main" val="1589012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01482-FDC4-4D3D-A1A6-C50449F1B45E}"/>
              </a:ext>
            </a:extLst>
          </p:cNvPr>
          <p:cNvSpPr>
            <a:spLocks noGrp="1"/>
          </p:cNvSpPr>
          <p:nvPr>
            <p:ph type="ctrTitle"/>
          </p:nvPr>
        </p:nvSpPr>
        <p:spPr/>
        <p:txBody>
          <a:bodyPr/>
          <a:lstStyle/>
          <a:p>
            <a:r>
              <a:rPr lang="en-US" dirty="0"/>
              <a:t>Academic Integrity &amp; You: Faculty and Staff</a:t>
            </a:r>
          </a:p>
        </p:txBody>
      </p:sp>
      <p:sp>
        <p:nvSpPr>
          <p:cNvPr id="3" name="Subtitle 2">
            <a:extLst>
              <a:ext uri="{FF2B5EF4-FFF2-40B4-BE49-F238E27FC236}">
                <a16:creationId xmlns:a16="http://schemas.microsoft.com/office/drawing/2014/main" id="{90EECFDE-24A9-42A8-BE03-94C070111911}"/>
              </a:ext>
            </a:extLst>
          </p:cNvPr>
          <p:cNvSpPr>
            <a:spLocks noGrp="1"/>
          </p:cNvSpPr>
          <p:nvPr>
            <p:ph type="subTitle" idx="1"/>
          </p:nvPr>
        </p:nvSpPr>
        <p:spPr/>
        <p:txBody>
          <a:bodyPr/>
          <a:lstStyle/>
          <a:p>
            <a:r>
              <a:rPr lang="en-US" dirty="0"/>
              <a:t>OSRR Staff &amp; Today’s Presenters</a:t>
            </a:r>
          </a:p>
        </p:txBody>
      </p:sp>
      <p:sp>
        <p:nvSpPr>
          <p:cNvPr id="4" name="Text Placeholder 3">
            <a:extLst>
              <a:ext uri="{FF2B5EF4-FFF2-40B4-BE49-F238E27FC236}">
                <a16:creationId xmlns:a16="http://schemas.microsoft.com/office/drawing/2014/main" id="{8030A432-3EAA-4DD6-9B34-82A7E2F70438}"/>
              </a:ext>
            </a:extLst>
          </p:cNvPr>
          <p:cNvSpPr>
            <a:spLocks noGrp="1"/>
          </p:cNvSpPr>
          <p:nvPr>
            <p:ph type="body" sz="quarter" idx="14"/>
          </p:nvPr>
        </p:nvSpPr>
        <p:spPr/>
        <p:txBody>
          <a:bodyPr/>
          <a:lstStyle/>
          <a:p>
            <a:r>
              <a:rPr lang="en-US" dirty="0"/>
              <a:t>Presenters today are:</a:t>
            </a:r>
          </a:p>
          <a:p>
            <a:pPr lvl="1"/>
            <a:r>
              <a:rPr lang="en-US" dirty="0"/>
              <a:t>Caitlyn Buchanan, Senior Student Affairs Specialist</a:t>
            </a:r>
          </a:p>
          <a:p>
            <a:pPr lvl="1"/>
            <a:r>
              <a:rPr lang="en-US" dirty="0"/>
              <a:t>Stephanie Cuevas, Student Affairs Specialist </a:t>
            </a:r>
          </a:p>
          <a:p>
            <a:pPr marL="228600" lvl="1" indent="0">
              <a:buNone/>
            </a:pPr>
            <a:endParaRPr lang="en-US" dirty="0"/>
          </a:p>
          <a:p>
            <a:r>
              <a:rPr lang="en-US" dirty="0"/>
              <a:t>Other Office of Student Rights &amp; Responsibilities (OSRR) staff members you may communicate with:</a:t>
            </a:r>
          </a:p>
          <a:p>
            <a:pPr lvl="1"/>
            <a:r>
              <a:rPr lang="en-US" dirty="0"/>
              <a:t>Jeff </a:t>
            </a:r>
            <a:r>
              <a:rPr lang="en-US" dirty="0" err="1"/>
              <a:t>Stefancic</a:t>
            </a:r>
            <a:r>
              <a:rPr lang="en-US" dirty="0"/>
              <a:t>, Associate Dean of Students &amp; Director</a:t>
            </a:r>
          </a:p>
          <a:p>
            <a:pPr lvl="1"/>
            <a:r>
              <a:rPr lang="en-US" dirty="0"/>
              <a:t>Alex Vickery-Holland, Student Affairs Specialist</a:t>
            </a:r>
          </a:p>
          <a:p>
            <a:pPr lvl="1"/>
            <a:endParaRPr lang="en-US" dirty="0"/>
          </a:p>
          <a:p>
            <a:pPr lvl="1"/>
            <a:endParaRPr lang="en-US" dirty="0"/>
          </a:p>
        </p:txBody>
      </p:sp>
      <p:sp>
        <p:nvSpPr>
          <p:cNvPr id="5" name="Date Placeholder 4">
            <a:extLst>
              <a:ext uri="{FF2B5EF4-FFF2-40B4-BE49-F238E27FC236}">
                <a16:creationId xmlns:a16="http://schemas.microsoft.com/office/drawing/2014/main" id="{6CA176F3-C75D-486E-A719-D7079763420D}"/>
              </a:ext>
            </a:extLst>
          </p:cNvPr>
          <p:cNvSpPr>
            <a:spLocks noGrp="1"/>
          </p:cNvSpPr>
          <p:nvPr>
            <p:ph type="dt" sz="half" idx="10"/>
          </p:nvPr>
        </p:nvSpPr>
        <p:spPr/>
        <p:txBody>
          <a:bodyPr/>
          <a:lstStyle/>
          <a:p>
            <a:fld id="{D47A9A36-4EB0-BF46-AE48-7CDA251B954B}" type="datetime1">
              <a:rPr lang="en-US" smtClean="0"/>
              <a:t>3/25/2022</a:t>
            </a:fld>
            <a:endParaRPr lang="en-US" dirty="0"/>
          </a:p>
        </p:txBody>
      </p:sp>
      <p:sp>
        <p:nvSpPr>
          <p:cNvPr id="6" name="Slide Number Placeholder 5">
            <a:extLst>
              <a:ext uri="{FF2B5EF4-FFF2-40B4-BE49-F238E27FC236}">
                <a16:creationId xmlns:a16="http://schemas.microsoft.com/office/drawing/2014/main" id="{EC7A977D-535A-4F64-BE23-BDD02B28FFA5}"/>
              </a:ext>
            </a:extLst>
          </p:cNvPr>
          <p:cNvSpPr>
            <a:spLocks noGrp="1"/>
          </p:cNvSpPr>
          <p:nvPr>
            <p:ph type="sldNum" sz="quarter" idx="12"/>
          </p:nvPr>
        </p:nvSpPr>
        <p:spPr/>
        <p:txBody>
          <a:bodyPr/>
          <a:lstStyle/>
          <a:p>
            <a:fld id="{8A7A6979-0714-4377-B894-6BE4C2D6E202}" type="slidenum">
              <a:rPr lang="en-US" smtClean="0"/>
              <a:pPr/>
              <a:t>2</a:t>
            </a:fld>
            <a:endParaRPr lang="en-US" dirty="0"/>
          </a:p>
        </p:txBody>
      </p:sp>
    </p:spTree>
    <p:extLst>
      <p:ext uri="{BB962C8B-B14F-4D97-AF65-F5344CB8AC3E}">
        <p14:creationId xmlns:p14="http://schemas.microsoft.com/office/powerpoint/2010/main" val="2743806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A2D7D9-A500-2A47-82CF-D26789F6ABE1}"/>
              </a:ext>
            </a:extLst>
          </p:cNvPr>
          <p:cNvSpPr>
            <a:spLocks noGrp="1"/>
          </p:cNvSpPr>
          <p:nvPr>
            <p:ph type="ctrTitle"/>
          </p:nvPr>
        </p:nvSpPr>
        <p:spPr/>
        <p:txBody>
          <a:bodyPr/>
          <a:lstStyle/>
          <a:p>
            <a:r>
              <a:rPr lang="en-US" dirty="0"/>
              <a:t>Academic Integrity &amp; You: Faculty and Staff</a:t>
            </a:r>
          </a:p>
        </p:txBody>
      </p:sp>
      <p:sp>
        <p:nvSpPr>
          <p:cNvPr id="3" name="Subtitle">
            <a:extLst>
              <a:ext uri="{FF2B5EF4-FFF2-40B4-BE49-F238E27FC236}">
                <a16:creationId xmlns:a16="http://schemas.microsoft.com/office/drawing/2014/main" id="{6A848514-8C09-474A-92D2-7BDFD34F716F}"/>
              </a:ext>
            </a:extLst>
          </p:cNvPr>
          <p:cNvSpPr>
            <a:spLocks noGrp="1"/>
          </p:cNvSpPr>
          <p:nvPr>
            <p:ph type="subTitle" idx="1"/>
          </p:nvPr>
        </p:nvSpPr>
        <p:spPr/>
        <p:txBody>
          <a:bodyPr/>
          <a:lstStyle/>
          <a:p>
            <a:r>
              <a:rPr lang="en-US" dirty="0"/>
              <a:t>Why Do People Engage in Academic Dishonesty?</a:t>
            </a:r>
          </a:p>
        </p:txBody>
      </p:sp>
      <p:sp>
        <p:nvSpPr>
          <p:cNvPr id="4" name="Body Text">
            <a:extLst>
              <a:ext uri="{FF2B5EF4-FFF2-40B4-BE49-F238E27FC236}">
                <a16:creationId xmlns:a16="http://schemas.microsoft.com/office/drawing/2014/main" id="{DC145CD9-0814-B14D-AC00-49E2D2CE7D96}"/>
              </a:ext>
            </a:extLst>
          </p:cNvPr>
          <p:cNvSpPr>
            <a:spLocks noGrp="1"/>
          </p:cNvSpPr>
          <p:nvPr>
            <p:ph type="body" sz="quarter" idx="14"/>
          </p:nvPr>
        </p:nvSpPr>
        <p:spPr>
          <a:xfrm>
            <a:off x="1998851" y="1962540"/>
            <a:ext cx="8097649" cy="3411537"/>
          </a:xfrm>
        </p:spPr>
        <p:txBody>
          <a:bodyPr numCol="2">
            <a:normAutofit fontScale="92500" lnSpcReduction="10000"/>
          </a:bodyPr>
          <a:lstStyle/>
          <a:p>
            <a:pPr lvl="0"/>
            <a:r>
              <a:rPr lang="en-US" dirty="0"/>
              <a:t>Poor Time Management </a:t>
            </a:r>
          </a:p>
          <a:p>
            <a:pPr lvl="1"/>
            <a:r>
              <a:rPr lang="en-US" dirty="0"/>
              <a:t>Procrastination and saving assignments until the last minute</a:t>
            </a:r>
          </a:p>
          <a:p>
            <a:pPr lvl="1"/>
            <a:r>
              <a:rPr lang="en-US" dirty="0"/>
              <a:t>Not planning enough time to complete assignments or to study</a:t>
            </a:r>
          </a:p>
          <a:p>
            <a:pPr marL="228600" lvl="1" indent="0">
              <a:buNone/>
            </a:pPr>
            <a:endParaRPr lang="en-US" dirty="0"/>
          </a:p>
          <a:p>
            <a:pPr lvl="0"/>
            <a:r>
              <a:rPr lang="en-US" dirty="0"/>
              <a:t>Struggling with Course Material </a:t>
            </a:r>
          </a:p>
          <a:p>
            <a:pPr lvl="1"/>
            <a:r>
              <a:rPr lang="en-US" dirty="0"/>
              <a:t>Doing poorly in class</a:t>
            </a:r>
          </a:p>
          <a:p>
            <a:pPr lvl="1"/>
            <a:r>
              <a:rPr lang="en-US" dirty="0"/>
              <a:t>Struggling to understand material </a:t>
            </a:r>
          </a:p>
          <a:p>
            <a:pPr lvl="1"/>
            <a:r>
              <a:rPr lang="en-US" dirty="0"/>
              <a:t>Struggling to understand or complete assignments</a:t>
            </a:r>
          </a:p>
          <a:p>
            <a:pPr marL="0" lvl="0" indent="0">
              <a:buNone/>
            </a:pPr>
            <a:endParaRPr lang="en-US" dirty="0"/>
          </a:p>
          <a:p>
            <a:pPr lvl="0"/>
            <a:r>
              <a:rPr lang="en-US" dirty="0"/>
              <a:t>Laziness/Disinterest </a:t>
            </a:r>
          </a:p>
          <a:p>
            <a:pPr lvl="1"/>
            <a:r>
              <a:rPr lang="en-US" dirty="0"/>
              <a:t>Viewing the class as easy or a “blow off”</a:t>
            </a:r>
          </a:p>
          <a:p>
            <a:pPr lvl="1"/>
            <a:r>
              <a:rPr lang="en-US" dirty="0"/>
              <a:t>Not going to class regularly</a:t>
            </a:r>
          </a:p>
          <a:p>
            <a:pPr marL="228600" lvl="1" indent="0">
              <a:buNone/>
            </a:pPr>
            <a:endParaRPr lang="en-US" dirty="0"/>
          </a:p>
          <a:p>
            <a:pPr lvl="0"/>
            <a:r>
              <a:rPr lang="en-US" dirty="0"/>
              <a:t>Mental Health</a:t>
            </a:r>
          </a:p>
          <a:p>
            <a:pPr lvl="1"/>
            <a:r>
              <a:rPr lang="en-US" dirty="0"/>
              <a:t>Struggles with anxiety related to tests or completing assignments </a:t>
            </a:r>
          </a:p>
          <a:p>
            <a:pPr lvl="1"/>
            <a:r>
              <a:rPr lang="en-US" dirty="0"/>
              <a:t>Impacts on motivation or ability to complete things</a:t>
            </a:r>
          </a:p>
          <a:p>
            <a:pPr lvl="1"/>
            <a:r>
              <a:rPr lang="en-US" dirty="0"/>
              <a:t>Impacts on belief of abilities</a:t>
            </a:r>
          </a:p>
          <a:p>
            <a:pPr marL="228600" lvl="1" indent="0">
              <a:buNone/>
            </a:pPr>
            <a:endParaRPr lang="en-US" dirty="0"/>
          </a:p>
          <a:p>
            <a:pPr lvl="0"/>
            <a:endParaRPr lang="en-US" dirty="0"/>
          </a:p>
        </p:txBody>
      </p:sp>
      <p:sp>
        <p:nvSpPr>
          <p:cNvPr id="7" name="Slide Number">
            <a:extLst>
              <a:ext uri="{FF2B5EF4-FFF2-40B4-BE49-F238E27FC236}">
                <a16:creationId xmlns:a16="http://schemas.microsoft.com/office/drawing/2014/main" id="{361A6DE1-C3E0-2141-AA64-FC84F35B0648}"/>
              </a:ext>
            </a:extLst>
          </p:cNvPr>
          <p:cNvSpPr>
            <a:spLocks noGrp="1"/>
          </p:cNvSpPr>
          <p:nvPr>
            <p:ph type="sldNum" sz="quarter" idx="4294967295"/>
          </p:nvPr>
        </p:nvSpPr>
        <p:spPr/>
        <p:txBody>
          <a:bodyPr/>
          <a:lstStyle/>
          <a:p>
            <a:fld id="{8A7A6979-0714-4377-B894-6BE4C2D6E202}" type="slidenum">
              <a:rPr lang="en-US" smtClean="0"/>
              <a:pPr/>
              <a:t>20</a:t>
            </a:fld>
            <a:endParaRPr lang="en-US" dirty="0"/>
          </a:p>
        </p:txBody>
      </p:sp>
    </p:spTree>
    <p:extLst>
      <p:ext uri="{BB962C8B-B14F-4D97-AF65-F5344CB8AC3E}">
        <p14:creationId xmlns:p14="http://schemas.microsoft.com/office/powerpoint/2010/main" val="3208765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Why Do People Engage in Academic Dishonesty? </a:t>
            </a:r>
          </a:p>
        </p:txBody>
      </p:sp>
      <p:sp>
        <p:nvSpPr>
          <p:cNvPr id="4" name="Text Placeholder 3"/>
          <p:cNvSpPr>
            <a:spLocks noGrp="1"/>
          </p:cNvSpPr>
          <p:nvPr>
            <p:ph type="body" sz="quarter" idx="14"/>
          </p:nvPr>
        </p:nvSpPr>
        <p:spPr/>
        <p:txBody>
          <a:bodyPr/>
          <a:lstStyle/>
          <a:p>
            <a:r>
              <a:rPr lang="en-US" dirty="0"/>
              <a:t>Lack of ethical development-perceived need to achieve the goal no matter what it takes</a:t>
            </a:r>
          </a:p>
          <a:p>
            <a:r>
              <a:rPr lang="en-US" dirty="0"/>
              <a:t>Pressure from parents, peers, and self to achieve good grades no matter what</a:t>
            </a:r>
          </a:p>
          <a:p>
            <a:r>
              <a:rPr lang="en-US" dirty="0"/>
              <a:t>Belief that “everybody does it”</a:t>
            </a:r>
          </a:p>
          <a:p>
            <a:r>
              <a:rPr lang="en-US" dirty="0"/>
              <a:t>Belief that the instructor does not care</a:t>
            </a:r>
          </a:p>
          <a:p>
            <a:r>
              <a:rPr lang="en-US" dirty="0"/>
              <a:t>Pressure from peers to help them (unauthorized collaboration)</a:t>
            </a:r>
          </a:p>
        </p:txBody>
      </p:sp>
      <p:sp>
        <p:nvSpPr>
          <p:cNvPr id="6" name="Slide Number Placeholder 5"/>
          <p:cNvSpPr>
            <a:spLocks noGrp="1"/>
          </p:cNvSpPr>
          <p:nvPr>
            <p:ph type="sldNum" sz="quarter" idx="12"/>
          </p:nvPr>
        </p:nvSpPr>
        <p:spPr/>
        <p:txBody>
          <a:bodyPr/>
          <a:lstStyle/>
          <a:p>
            <a:fld id="{8A7A6979-0714-4377-B894-6BE4C2D6E202}" type="slidenum">
              <a:rPr lang="en-US" smtClean="0"/>
              <a:pPr/>
              <a:t>21</a:t>
            </a:fld>
            <a:endParaRPr lang="en-US" dirty="0"/>
          </a:p>
        </p:txBody>
      </p:sp>
    </p:spTree>
    <p:extLst>
      <p:ext uri="{BB962C8B-B14F-4D97-AF65-F5344CB8AC3E}">
        <p14:creationId xmlns:p14="http://schemas.microsoft.com/office/powerpoint/2010/main" val="2078508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hoto Caption">
            <a:extLst>
              <a:ext uri="{FF2B5EF4-FFF2-40B4-BE49-F238E27FC236}">
                <a16:creationId xmlns:a16="http://schemas.microsoft.com/office/drawing/2014/main" id="{4CB3860C-DEA2-CF4C-B2AF-2713BED0B87E}"/>
              </a:ext>
            </a:extLst>
          </p:cNvPr>
          <p:cNvSpPr>
            <a:spLocks noGrp="1"/>
          </p:cNvSpPr>
          <p:nvPr>
            <p:ph type="ctrTitle"/>
          </p:nvPr>
        </p:nvSpPr>
        <p:spPr/>
        <p:txBody>
          <a:bodyPr/>
          <a:lstStyle/>
          <a:p>
            <a:r>
              <a:rPr lang="en-US" dirty="0"/>
              <a:t>Academic Integrity &amp; You: Faculty and Staff</a:t>
            </a:r>
          </a:p>
        </p:txBody>
      </p:sp>
      <p:sp>
        <p:nvSpPr>
          <p:cNvPr id="6" name="Subtitle 5"/>
          <p:cNvSpPr>
            <a:spLocks noGrp="1"/>
          </p:cNvSpPr>
          <p:nvPr>
            <p:ph type="subTitle" idx="1"/>
          </p:nvPr>
        </p:nvSpPr>
        <p:spPr>
          <a:xfrm>
            <a:off x="1484128" y="1345167"/>
            <a:ext cx="7604058" cy="677108"/>
          </a:xfrm>
        </p:spPr>
        <p:txBody>
          <a:bodyPr/>
          <a:lstStyle/>
          <a:p>
            <a:r>
              <a:rPr lang="en-US" dirty="0"/>
              <a:t>Tips to Avoid Engaging in Academic Dishonesty: Resources</a:t>
            </a:r>
          </a:p>
        </p:txBody>
      </p:sp>
      <p:sp>
        <p:nvSpPr>
          <p:cNvPr id="7" name="Text Placeholder 6"/>
          <p:cNvSpPr>
            <a:spLocks noGrp="1"/>
          </p:cNvSpPr>
          <p:nvPr>
            <p:ph type="body" sz="quarter" idx="14"/>
          </p:nvPr>
        </p:nvSpPr>
        <p:spPr>
          <a:xfrm>
            <a:off x="1950848" y="1793966"/>
            <a:ext cx="8011757" cy="4078328"/>
          </a:xfrm>
        </p:spPr>
        <p:txBody>
          <a:bodyPr>
            <a:normAutofit fontScale="77500" lnSpcReduction="20000"/>
          </a:bodyPr>
          <a:lstStyle/>
          <a:p>
            <a:r>
              <a:rPr lang="en-US" dirty="0"/>
              <a:t>Poor Time Management</a:t>
            </a:r>
          </a:p>
          <a:p>
            <a:pPr lvl="1"/>
            <a:r>
              <a:rPr lang="en-US" dirty="0"/>
              <a:t>The Academic Success Center provides success coaching for students who are struggling with their time management, and also provide time management tools on their website</a:t>
            </a:r>
          </a:p>
          <a:p>
            <a:pPr marL="228600" lvl="1" indent="0">
              <a:buNone/>
            </a:pPr>
            <a:endParaRPr lang="en-US" dirty="0"/>
          </a:p>
          <a:p>
            <a:r>
              <a:rPr lang="en-US" dirty="0"/>
              <a:t>Struggling with Course Material</a:t>
            </a:r>
          </a:p>
          <a:p>
            <a:pPr lvl="1"/>
            <a:r>
              <a:rPr lang="en-US" dirty="0"/>
              <a:t>Recommend that students who are struggling utilize course recommended resources (office hours, open labs, tutoring, etc.)</a:t>
            </a:r>
          </a:p>
          <a:p>
            <a:pPr lvl="1"/>
            <a:r>
              <a:rPr lang="en-US" dirty="0"/>
              <a:t>Recommend that students utilize campus resources like The Writing Lab, Peer Success Coaching, or the Disability Resource Center as appropriate</a:t>
            </a:r>
          </a:p>
          <a:p>
            <a:pPr lvl="1"/>
            <a:r>
              <a:rPr lang="en-US" dirty="0"/>
              <a:t>Recommend that students form study groups (tip: large group messages can be established for courses and often lead to issues of academic dishonesty)</a:t>
            </a:r>
          </a:p>
          <a:p>
            <a:pPr marL="228600" lvl="1" indent="0">
              <a:buNone/>
            </a:pPr>
            <a:endParaRPr lang="en-US" dirty="0"/>
          </a:p>
          <a:p>
            <a:r>
              <a:rPr lang="en-US" dirty="0"/>
              <a:t>Mental Health</a:t>
            </a:r>
          </a:p>
          <a:p>
            <a:pPr lvl="1"/>
            <a:r>
              <a:rPr lang="en-US" dirty="0"/>
              <a:t>Encourage that students contact and meet with a mental health professional at CAPS or in the community</a:t>
            </a:r>
          </a:p>
          <a:p>
            <a:pPr lvl="1"/>
            <a:r>
              <a:rPr lang="en-US" dirty="0"/>
              <a:t>Encourage that students meet with a Support Specialist in the Dean of Students </a:t>
            </a:r>
          </a:p>
          <a:p>
            <a:pPr lvl="1"/>
            <a:r>
              <a:rPr lang="en-US" dirty="0"/>
              <a:t>Encourage that students develop self-care and support strategies that they can use regularly </a:t>
            </a:r>
          </a:p>
          <a:p>
            <a:pPr lvl="1"/>
            <a:r>
              <a:rPr lang="en-US" dirty="0"/>
              <a:t>Submit a Student of Concern report to the Dean of Students so that the student can receive additional support as needed/appropriate </a:t>
            </a:r>
          </a:p>
          <a:p>
            <a:endParaRPr lang="en-US" dirty="0"/>
          </a:p>
          <a:p>
            <a:endParaRPr lang="en-US" dirty="0"/>
          </a:p>
        </p:txBody>
      </p:sp>
    </p:spTree>
    <p:extLst>
      <p:ext uri="{BB962C8B-B14F-4D97-AF65-F5344CB8AC3E}">
        <p14:creationId xmlns:p14="http://schemas.microsoft.com/office/powerpoint/2010/main" val="611662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48276" y="2706475"/>
            <a:ext cx="6895463" cy="430887"/>
          </a:xfrm>
        </p:spPr>
        <p:txBody>
          <a:bodyPr/>
          <a:lstStyle/>
          <a:p>
            <a:r>
              <a:rPr lang="en-US" sz="2800" dirty="0"/>
              <a:t>Addressing &amp; Reporting Academic Dishonesty</a:t>
            </a:r>
          </a:p>
        </p:txBody>
      </p:sp>
      <p:sp>
        <p:nvSpPr>
          <p:cNvPr id="6" name="Slide Number Placeholder 5"/>
          <p:cNvSpPr>
            <a:spLocks noGrp="1"/>
          </p:cNvSpPr>
          <p:nvPr>
            <p:ph type="sldNum" sz="quarter" idx="12"/>
          </p:nvPr>
        </p:nvSpPr>
        <p:spPr/>
        <p:txBody>
          <a:bodyPr/>
          <a:lstStyle/>
          <a:p>
            <a:fld id="{8A7A6979-0714-4377-B894-6BE4C2D6E202}" type="slidenum">
              <a:rPr lang="en-US" smtClean="0"/>
              <a:pPr/>
              <a:t>23</a:t>
            </a:fld>
            <a:endParaRPr lang="en-US" dirty="0"/>
          </a:p>
        </p:txBody>
      </p:sp>
    </p:spTree>
    <p:extLst>
      <p:ext uri="{BB962C8B-B14F-4D97-AF65-F5344CB8AC3E}">
        <p14:creationId xmlns:p14="http://schemas.microsoft.com/office/powerpoint/2010/main" val="435636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Deterring Academic Dishonesty in Your Classroom</a:t>
            </a:r>
          </a:p>
        </p:txBody>
      </p:sp>
      <p:sp>
        <p:nvSpPr>
          <p:cNvPr id="4" name="Text Placeholder 3"/>
          <p:cNvSpPr>
            <a:spLocks noGrp="1"/>
          </p:cNvSpPr>
          <p:nvPr>
            <p:ph type="body" sz="quarter" idx="14"/>
          </p:nvPr>
        </p:nvSpPr>
        <p:spPr/>
        <p:txBody>
          <a:bodyPr>
            <a:normAutofit fontScale="92500" lnSpcReduction="10000"/>
          </a:bodyPr>
          <a:lstStyle/>
          <a:p>
            <a:r>
              <a:rPr lang="en-US" dirty="0"/>
              <a:t>Clarify expectations regarding academic dishonesty in your syllabus outside of required statements regarding academic dishonesty. Make sure to review this on the first day of class. </a:t>
            </a:r>
          </a:p>
          <a:p>
            <a:pPr lvl="1"/>
            <a:r>
              <a:rPr lang="en-US" dirty="0"/>
              <a:t>Address common problems for the course (i.e. unauthorized collaboration on assignments, code sharing, plagiarism, using unauthorized resources on online or take-home exams)</a:t>
            </a:r>
          </a:p>
          <a:p>
            <a:pPr lvl="1"/>
            <a:r>
              <a:rPr lang="en-US" dirty="0"/>
              <a:t>Clearly state what is and isn’t acceptable</a:t>
            </a:r>
          </a:p>
          <a:p>
            <a:r>
              <a:rPr lang="en-US" dirty="0"/>
              <a:t>Determine and communicate your procedures for responding to issues of academic integrity in your syllabus and on the first day of class—and follow it!</a:t>
            </a:r>
          </a:p>
          <a:p>
            <a:pPr lvl="1"/>
            <a:r>
              <a:rPr lang="en-US" dirty="0"/>
              <a:t>Will there be standard responses in regards to the student’s grade? </a:t>
            </a:r>
          </a:p>
          <a:p>
            <a:pPr lvl="1"/>
            <a:r>
              <a:rPr lang="en-US" dirty="0"/>
              <a:t>Will you always report students directly to the Dean of Students? (We </a:t>
            </a:r>
            <a:r>
              <a:rPr lang="en-US" i="1" dirty="0"/>
              <a:t>really</a:t>
            </a:r>
            <a:r>
              <a:rPr lang="en-US" dirty="0"/>
              <a:t> hope that you do!)</a:t>
            </a:r>
          </a:p>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24</a:t>
            </a:fld>
            <a:endParaRPr lang="en-US" dirty="0"/>
          </a:p>
        </p:txBody>
      </p:sp>
    </p:spTree>
    <p:extLst>
      <p:ext uri="{BB962C8B-B14F-4D97-AF65-F5344CB8AC3E}">
        <p14:creationId xmlns:p14="http://schemas.microsoft.com/office/powerpoint/2010/main" val="2243650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Deterring Academic Dishonesty In Your Classroom</a:t>
            </a:r>
          </a:p>
        </p:txBody>
      </p:sp>
      <p:sp>
        <p:nvSpPr>
          <p:cNvPr id="4" name="Text Placeholder 3"/>
          <p:cNvSpPr>
            <a:spLocks noGrp="1"/>
          </p:cNvSpPr>
          <p:nvPr>
            <p:ph type="body" sz="quarter" idx="14"/>
          </p:nvPr>
        </p:nvSpPr>
        <p:spPr>
          <a:xfrm>
            <a:off x="2246811" y="1917389"/>
            <a:ext cx="7785245" cy="3595444"/>
          </a:xfrm>
        </p:spPr>
        <p:txBody>
          <a:bodyPr>
            <a:normAutofit fontScale="85000" lnSpcReduction="20000"/>
          </a:bodyPr>
          <a:lstStyle/>
          <a:p>
            <a:r>
              <a:rPr lang="en-US" dirty="0"/>
              <a:t>Define and communicate exam requirements and expectations (in-person)</a:t>
            </a:r>
          </a:p>
          <a:p>
            <a:pPr lvl="1"/>
            <a:r>
              <a:rPr lang="en-US" dirty="0"/>
              <a:t>Determine list of non-permissible items during exams (i.e. cell phones, hats, water bottles, and other non-essential items often used for cheating)</a:t>
            </a:r>
          </a:p>
          <a:p>
            <a:pPr lvl="1"/>
            <a:r>
              <a:rPr lang="en-US" dirty="0"/>
              <a:t>Create staggered and assigned seating charts</a:t>
            </a:r>
          </a:p>
          <a:p>
            <a:pPr lvl="1"/>
            <a:r>
              <a:rPr lang="en-US" dirty="0"/>
              <a:t>Require students to present their Purdue identification prior to the exam</a:t>
            </a:r>
          </a:p>
          <a:p>
            <a:r>
              <a:rPr lang="en-US" dirty="0"/>
              <a:t>Define and communicate exam requirements and expectations (online)</a:t>
            </a:r>
          </a:p>
          <a:p>
            <a:pPr lvl="1"/>
            <a:r>
              <a:rPr lang="en-US" dirty="0"/>
              <a:t>Cleary define what resources are acceptable and not acceptable to use during the exam. When you say “open book” what does that mean? </a:t>
            </a:r>
          </a:p>
          <a:p>
            <a:pPr lvl="1"/>
            <a:r>
              <a:rPr lang="en-US" dirty="0"/>
              <a:t>Provide clear instructions for any expectations regarding online test proctors, closed browser examinations, or any other expectations regarding the facilitation of taking the exam</a:t>
            </a:r>
          </a:p>
          <a:p>
            <a:r>
              <a:rPr lang="en-US" dirty="0"/>
              <a:t>Design exams and other assignments in a way that makes it harder to cheat</a:t>
            </a:r>
          </a:p>
          <a:p>
            <a:pPr lvl="1"/>
            <a:r>
              <a:rPr lang="en-US" dirty="0"/>
              <a:t>Have alternate test forms and use different tests each semester </a:t>
            </a:r>
          </a:p>
          <a:p>
            <a:pPr lvl="1"/>
            <a:r>
              <a:rPr lang="en-US" dirty="0"/>
              <a:t>Create problems that are hard to cheat on (i.e. have the student use their birthday to solve a problem or their name)</a:t>
            </a:r>
          </a:p>
        </p:txBody>
      </p:sp>
      <p:sp>
        <p:nvSpPr>
          <p:cNvPr id="6" name="Slide Number Placeholder 5"/>
          <p:cNvSpPr>
            <a:spLocks noGrp="1"/>
          </p:cNvSpPr>
          <p:nvPr>
            <p:ph type="sldNum" sz="quarter" idx="12"/>
          </p:nvPr>
        </p:nvSpPr>
        <p:spPr/>
        <p:txBody>
          <a:bodyPr/>
          <a:lstStyle/>
          <a:p>
            <a:fld id="{8A7A6979-0714-4377-B894-6BE4C2D6E202}" type="slidenum">
              <a:rPr lang="en-US" smtClean="0"/>
              <a:pPr/>
              <a:t>25</a:t>
            </a:fld>
            <a:endParaRPr lang="en-US" dirty="0"/>
          </a:p>
        </p:txBody>
      </p:sp>
    </p:spTree>
    <p:extLst>
      <p:ext uri="{BB962C8B-B14F-4D97-AF65-F5344CB8AC3E}">
        <p14:creationId xmlns:p14="http://schemas.microsoft.com/office/powerpoint/2010/main" val="1818031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Deterring Academic Dishonesty in Your Classroom</a:t>
            </a:r>
          </a:p>
        </p:txBody>
      </p:sp>
      <p:sp>
        <p:nvSpPr>
          <p:cNvPr id="4" name="Text Placeholder 3"/>
          <p:cNvSpPr>
            <a:spLocks noGrp="1"/>
          </p:cNvSpPr>
          <p:nvPr>
            <p:ph type="body" sz="quarter" idx="14"/>
          </p:nvPr>
        </p:nvSpPr>
        <p:spPr>
          <a:xfrm>
            <a:off x="2177143" y="1917389"/>
            <a:ext cx="7854913" cy="3595444"/>
          </a:xfrm>
        </p:spPr>
        <p:txBody>
          <a:bodyPr>
            <a:normAutofit fontScale="85000" lnSpcReduction="20000"/>
          </a:bodyPr>
          <a:lstStyle/>
          <a:p>
            <a:r>
              <a:rPr lang="en-US" dirty="0"/>
              <a:t>Provide equal access to study and course materials</a:t>
            </a:r>
          </a:p>
          <a:p>
            <a:pPr lvl="1"/>
            <a:r>
              <a:rPr lang="en-US" dirty="0"/>
              <a:t>Understand that some students may be unable to utilize office hours, open lab hours, or online materials in the way other students may be able to. Be willing to work with students who want to learn  and complete assignments the right way</a:t>
            </a:r>
          </a:p>
          <a:p>
            <a:r>
              <a:rPr lang="en-US" dirty="0"/>
              <a:t>Utilize detection software (i.e. SafeAssign, MOSS) and communicate that you will be using such software </a:t>
            </a:r>
          </a:p>
          <a:p>
            <a:r>
              <a:rPr lang="en-US" dirty="0"/>
              <a:t>Make students aware that you are able to contact various sources to verify student’s access to information </a:t>
            </a:r>
          </a:p>
          <a:p>
            <a:pPr lvl="1"/>
            <a:r>
              <a:rPr lang="en-US" dirty="0"/>
              <a:t>You can contact Chegg and request access log records</a:t>
            </a:r>
          </a:p>
          <a:p>
            <a:pPr lvl="1"/>
            <a:r>
              <a:rPr lang="en-US" dirty="0"/>
              <a:t>You can work with ITAP to identify student access logs and IP addresses from </a:t>
            </a:r>
            <a:r>
              <a:rPr lang="en-US" dirty="0" err="1"/>
              <a:t>BrightSpace</a:t>
            </a:r>
            <a:endParaRPr lang="en-US" dirty="0"/>
          </a:p>
          <a:p>
            <a:r>
              <a:rPr lang="en-US" dirty="0"/>
              <a:t>Consider making course assignments lower-stakes or worth less points to deter students from cheating</a:t>
            </a:r>
          </a:p>
          <a:p>
            <a:endParaRPr lang="en-US" dirty="0"/>
          </a:p>
          <a:p>
            <a:r>
              <a:rPr lang="en-US" dirty="0"/>
              <a:t>Keep open dialogue with your students</a:t>
            </a:r>
          </a:p>
          <a:p>
            <a:pPr lvl="1"/>
            <a:r>
              <a:rPr lang="en-US" dirty="0"/>
              <a:t>Students are encouraged to follow-up with faculty and staff when course policies and expectations are unclear. We encourage you to be open to these conversations and be as helpful as you are able to be </a:t>
            </a:r>
          </a:p>
          <a:p>
            <a:endParaRPr lang="en-US" dirty="0"/>
          </a:p>
          <a:p>
            <a:pPr marL="0" indent="0">
              <a:buNone/>
            </a:pPr>
            <a:endParaRPr lang="en-US" dirty="0"/>
          </a:p>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26</a:t>
            </a:fld>
            <a:endParaRPr lang="en-US" dirty="0"/>
          </a:p>
        </p:txBody>
      </p:sp>
    </p:spTree>
    <p:extLst>
      <p:ext uri="{BB962C8B-B14F-4D97-AF65-F5344CB8AC3E}">
        <p14:creationId xmlns:p14="http://schemas.microsoft.com/office/powerpoint/2010/main" val="447891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Tips to Monitor Academic Dishonesty </a:t>
            </a:r>
          </a:p>
        </p:txBody>
      </p:sp>
      <p:sp>
        <p:nvSpPr>
          <p:cNvPr id="4" name="Text Placeholder 3"/>
          <p:cNvSpPr>
            <a:spLocks noGrp="1"/>
          </p:cNvSpPr>
          <p:nvPr>
            <p:ph type="body" sz="quarter" idx="14"/>
          </p:nvPr>
        </p:nvSpPr>
        <p:spPr/>
        <p:txBody>
          <a:bodyPr>
            <a:normAutofit fontScale="92500" lnSpcReduction="10000"/>
          </a:bodyPr>
          <a:lstStyle/>
          <a:p>
            <a:r>
              <a:rPr lang="en-US" dirty="0"/>
              <a:t>Carefully watch students for wandering eyes and other suspicious actions</a:t>
            </a:r>
          </a:p>
          <a:p>
            <a:r>
              <a:rPr lang="en-US" dirty="0"/>
              <a:t>Ask another person (Teaching/Graduate Assistant, Exam Proctor) to verify/confirm your observations</a:t>
            </a:r>
          </a:p>
          <a:p>
            <a:r>
              <a:rPr lang="en-US" dirty="0"/>
              <a:t>Look for patterns and similarities among student work</a:t>
            </a:r>
          </a:p>
          <a:p>
            <a:r>
              <a:rPr lang="en-US" dirty="0"/>
              <a:t>Look for changes in writing style, quality of work, and sudden improved performance </a:t>
            </a:r>
          </a:p>
          <a:p>
            <a:r>
              <a:rPr lang="en-US" dirty="0"/>
              <a:t>Grade in distinct colors like red or green </a:t>
            </a:r>
          </a:p>
          <a:p>
            <a:r>
              <a:rPr lang="en-US" dirty="0"/>
              <a:t>Require students to utilize proctoring services (be mindful of cost and COVID-19 impacts of an in person proctor)</a:t>
            </a:r>
          </a:p>
          <a:p>
            <a:pPr lvl="1"/>
            <a:r>
              <a:rPr lang="en-US" dirty="0"/>
              <a:t>To learn more about the proctors available or to ask questions, please visit: </a:t>
            </a:r>
            <a:r>
              <a:rPr lang="en-US" dirty="0">
                <a:hlinkClick r:id="rId2"/>
              </a:rPr>
              <a:t>https://www.purdue.edu/innovativelearning</a:t>
            </a:r>
            <a:endParaRPr lang="en-US" dirty="0"/>
          </a:p>
          <a:p>
            <a:r>
              <a:rPr lang="en-US" dirty="0"/>
              <a:t>Take reports from concerned students regarding other student behavior seriously and address them as appropriate </a:t>
            </a:r>
          </a:p>
        </p:txBody>
      </p:sp>
      <p:sp>
        <p:nvSpPr>
          <p:cNvPr id="6" name="Slide Number Placeholder 5"/>
          <p:cNvSpPr>
            <a:spLocks noGrp="1"/>
          </p:cNvSpPr>
          <p:nvPr>
            <p:ph type="sldNum" sz="quarter" idx="12"/>
          </p:nvPr>
        </p:nvSpPr>
        <p:spPr/>
        <p:txBody>
          <a:bodyPr/>
          <a:lstStyle/>
          <a:p>
            <a:fld id="{8A7A6979-0714-4377-B894-6BE4C2D6E202}" type="slidenum">
              <a:rPr lang="en-US" smtClean="0"/>
              <a:pPr/>
              <a:t>27</a:t>
            </a:fld>
            <a:endParaRPr lang="en-US" dirty="0"/>
          </a:p>
        </p:txBody>
      </p:sp>
    </p:spTree>
    <p:extLst>
      <p:ext uri="{BB962C8B-B14F-4D97-AF65-F5344CB8AC3E}">
        <p14:creationId xmlns:p14="http://schemas.microsoft.com/office/powerpoint/2010/main" val="3527489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&amp;You: Faculty and Staff</a:t>
            </a:r>
          </a:p>
        </p:txBody>
      </p:sp>
      <p:sp>
        <p:nvSpPr>
          <p:cNvPr id="3" name="Subtitle 2"/>
          <p:cNvSpPr>
            <a:spLocks noGrp="1"/>
          </p:cNvSpPr>
          <p:nvPr>
            <p:ph type="subTitle" idx="1"/>
          </p:nvPr>
        </p:nvSpPr>
        <p:spPr/>
        <p:txBody>
          <a:bodyPr/>
          <a:lstStyle/>
          <a:p>
            <a:r>
              <a:rPr lang="en-US" dirty="0"/>
              <a:t>Responding to Academic Dishonesty in Your Classroom</a:t>
            </a:r>
          </a:p>
        </p:txBody>
      </p:sp>
      <p:sp>
        <p:nvSpPr>
          <p:cNvPr id="4" name="Text Placeholder 3"/>
          <p:cNvSpPr>
            <a:spLocks noGrp="1"/>
          </p:cNvSpPr>
          <p:nvPr>
            <p:ph type="body" sz="quarter" idx="14"/>
          </p:nvPr>
        </p:nvSpPr>
        <p:spPr>
          <a:xfrm>
            <a:off x="2246811" y="1752232"/>
            <a:ext cx="7849689" cy="3890921"/>
          </a:xfrm>
        </p:spPr>
        <p:txBody>
          <a:bodyPr>
            <a:normAutofit fontScale="85000" lnSpcReduction="20000"/>
          </a:bodyPr>
          <a:lstStyle/>
          <a:p>
            <a:r>
              <a:rPr lang="en-US" dirty="0"/>
              <a:t>Collect all of the facts—test materials, observations, software detection results, witness statements, etc. </a:t>
            </a:r>
          </a:p>
          <a:p>
            <a:r>
              <a:rPr lang="en-US" dirty="0"/>
              <a:t>Meet with the student in question (i.e. in-person, phone, </a:t>
            </a:r>
            <a:r>
              <a:rPr lang="en-US" dirty="0" err="1"/>
              <a:t>Webex</a:t>
            </a:r>
            <a:r>
              <a:rPr lang="en-US" dirty="0"/>
              <a:t>)</a:t>
            </a:r>
          </a:p>
          <a:p>
            <a:pPr lvl="1"/>
            <a:r>
              <a:rPr lang="en-US" dirty="0"/>
              <a:t>Openly explain your suspicions to the student and give them a chance to respond</a:t>
            </a:r>
          </a:p>
          <a:p>
            <a:pPr lvl="1"/>
            <a:r>
              <a:rPr lang="en-US" dirty="0"/>
              <a:t>Document the conversation you’ve had with the student (i.e. follow-up e-mail) </a:t>
            </a:r>
          </a:p>
          <a:p>
            <a:r>
              <a:rPr lang="en-US" dirty="0"/>
              <a:t>If occurring during an exam, minimize the disruption in test environment-allow the student to finish the exam and confront them after</a:t>
            </a:r>
          </a:p>
          <a:p>
            <a:r>
              <a:rPr lang="en-US" dirty="0"/>
              <a:t>Determine appropriate grading response</a:t>
            </a:r>
          </a:p>
          <a:p>
            <a:pPr lvl="1"/>
            <a:r>
              <a:rPr lang="en-US" dirty="0"/>
              <a:t>Will they receive a grade penalty on the assignment in question? Their overall course grade?</a:t>
            </a:r>
          </a:p>
          <a:p>
            <a:pPr lvl="1"/>
            <a:r>
              <a:rPr lang="en-US" dirty="0"/>
              <a:t>Consult with course supervisor, department head, etc. as needed</a:t>
            </a:r>
          </a:p>
          <a:p>
            <a:r>
              <a:rPr lang="en-US" dirty="0"/>
              <a:t>Report incident to the Dean of Students</a:t>
            </a:r>
          </a:p>
          <a:p>
            <a:pPr lvl="1"/>
            <a:r>
              <a:rPr lang="en-US" dirty="0"/>
              <a:t>The sooner you report to our office, the greater the opportunity for the student to learn from their behavior</a:t>
            </a:r>
          </a:p>
          <a:p>
            <a:r>
              <a:rPr lang="en-US" dirty="0"/>
              <a:t>Not sure what to do? </a:t>
            </a:r>
          </a:p>
          <a:p>
            <a:pPr lvl="1"/>
            <a:r>
              <a:rPr lang="en-US" dirty="0"/>
              <a:t>Follow up with those in your department who are appropriate resources</a:t>
            </a:r>
          </a:p>
          <a:p>
            <a:pPr lvl="1"/>
            <a:r>
              <a:rPr lang="en-US" dirty="0"/>
              <a:t>Contact the Office of Student Rights and Responsibilities at 765-494-1250 or </a:t>
            </a:r>
            <a:r>
              <a:rPr lang="en-US" dirty="0">
                <a:hlinkClick r:id="rId2"/>
              </a:rPr>
              <a:t>osrr@purdue.edu</a:t>
            </a:r>
            <a:r>
              <a:rPr lang="en-US" dirty="0"/>
              <a:t> </a:t>
            </a:r>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28</a:t>
            </a:fld>
            <a:endParaRPr lang="en-US" dirty="0"/>
          </a:p>
        </p:txBody>
      </p:sp>
    </p:spTree>
    <p:extLst>
      <p:ext uri="{BB962C8B-B14F-4D97-AF65-F5344CB8AC3E}">
        <p14:creationId xmlns:p14="http://schemas.microsoft.com/office/powerpoint/2010/main" val="1645974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a:xfrm>
            <a:off x="1467502" y="1337235"/>
            <a:ext cx="8273296" cy="338554"/>
          </a:xfrm>
        </p:spPr>
        <p:txBody>
          <a:bodyPr/>
          <a:lstStyle/>
          <a:p>
            <a:r>
              <a:rPr lang="en-US" dirty="0"/>
              <a:t>Reporting Academic Integrity</a:t>
            </a:r>
          </a:p>
        </p:txBody>
      </p:sp>
      <p:sp>
        <p:nvSpPr>
          <p:cNvPr id="4" name="Text Placeholder 3"/>
          <p:cNvSpPr>
            <a:spLocks noGrp="1"/>
          </p:cNvSpPr>
          <p:nvPr>
            <p:ph type="body" sz="quarter" idx="14"/>
          </p:nvPr>
        </p:nvSpPr>
        <p:spPr>
          <a:xfrm>
            <a:off x="1790928" y="2043650"/>
            <a:ext cx="7366000" cy="3411537"/>
          </a:xfrm>
        </p:spPr>
        <p:txBody>
          <a:bodyPr/>
          <a:lstStyle/>
          <a:p>
            <a:r>
              <a:rPr lang="en-US" dirty="0"/>
              <a:t>You can report it to the Dean of Students in two ways:</a:t>
            </a:r>
          </a:p>
          <a:p>
            <a:pPr lvl="1"/>
            <a:r>
              <a:rPr lang="en-US" dirty="0"/>
              <a:t>Utilizing the “Academic Dishonesty” incident reporting form on OSRR’s website purdue.edu/</a:t>
            </a:r>
            <a:r>
              <a:rPr lang="en-US" dirty="0" err="1"/>
              <a:t>odos</a:t>
            </a:r>
            <a:r>
              <a:rPr lang="en-US" dirty="0"/>
              <a:t>/</a:t>
            </a:r>
            <a:r>
              <a:rPr lang="en-US" dirty="0" err="1"/>
              <a:t>osrr</a:t>
            </a:r>
            <a:endParaRPr lang="en-US" dirty="0"/>
          </a:p>
          <a:p>
            <a:pPr marL="228600" lvl="1" indent="0">
              <a:buNone/>
            </a:pPr>
            <a:endParaRPr lang="en-US" dirty="0"/>
          </a:p>
          <a:p>
            <a:pPr marL="228600" lvl="1" indent="0">
              <a:buNone/>
            </a:pPr>
            <a:endParaRPr lang="en-US" dirty="0"/>
          </a:p>
          <a:p>
            <a:pPr marL="228600" lvl="1" indent="0">
              <a:buNone/>
            </a:pPr>
            <a:endParaRPr lang="en-US" dirty="0"/>
          </a:p>
          <a:p>
            <a:pPr marL="228600" lvl="1" indent="0">
              <a:buNone/>
            </a:pPr>
            <a:endParaRPr lang="en-US" dirty="0"/>
          </a:p>
          <a:p>
            <a:pPr lvl="1"/>
            <a:r>
              <a:rPr lang="en-US" dirty="0"/>
              <a:t>E-mail concerns to: </a:t>
            </a:r>
            <a:r>
              <a:rPr lang="en-US" dirty="0">
                <a:hlinkClick r:id="rId2"/>
              </a:rPr>
              <a:t>integrity@purdue.edu</a:t>
            </a:r>
            <a:r>
              <a:rPr lang="en-US" dirty="0"/>
              <a:t> </a:t>
            </a:r>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29</a:t>
            </a:fld>
            <a:endParaRPr lang="en-US" dirty="0"/>
          </a:p>
        </p:txBody>
      </p:sp>
      <p:pic>
        <p:nvPicPr>
          <p:cNvPr id="7" name="Picture 6"/>
          <p:cNvPicPr>
            <a:picLocks noChangeAspect="1"/>
          </p:cNvPicPr>
          <p:nvPr/>
        </p:nvPicPr>
        <p:blipFill>
          <a:blip r:embed="rId3"/>
          <a:stretch>
            <a:fillRect/>
          </a:stretch>
        </p:blipFill>
        <p:spPr>
          <a:xfrm>
            <a:off x="2446492" y="3027274"/>
            <a:ext cx="5217051" cy="1444291"/>
          </a:xfrm>
          <a:prstGeom prst="rect">
            <a:avLst/>
          </a:prstGeom>
        </p:spPr>
      </p:pic>
    </p:spTree>
    <p:extLst>
      <p:ext uri="{BB962C8B-B14F-4D97-AF65-F5344CB8AC3E}">
        <p14:creationId xmlns:p14="http://schemas.microsoft.com/office/powerpoint/2010/main" val="34602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D50457A-EE63-AD46-8E58-1E6CAA4D954F}"/>
              </a:ext>
            </a:extLst>
          </p:cNvPr>
          <p:cNvSpPr>
            <a:spLocks noGrp="1"/>
          </p:cNvSpPr>
          <p:nvPr>
            <p:ph type="ctrTitle"/>
          </p:nvPr>
        </p:nvSpPr>
        <p:spPr/>
        <p:txBody>
          <a:bodyPr/>
          <a:lstStyle/>
          <a:p>
            <a:r>
              <a:rPr lang="en-US" dirty="0"/>
              <a:t>Academic Integrity &amp; You: Faculty and Staff</a:t>
            </a:r>
          </a:p>
        </p:txBody>
      </p:sp>
      <p:sp>
        <p:nvSpPr>
          <p:cNvPr id="3" name="Subhead">
            <a:extLst>
              <a:ext uri="{FF2B5EF4-FFF2-40B4-BE49-F238E27FC236}">
                <a16:creationId xmlns:a16="http://schemas.microsoft.com/office/drawing/2014/main" id="{B8292C64-E8C3-7F46-924E-AFA3C2EC8731}"/>
              </a:ext>
            </a:extLst>
          </p:cNvPr>
          <p:cNvSpPr>
            <a:spLocks noGrp="1"/>
          </p:cNvSpPr>
          <p:nvPr>
            <p:ph type="subTitle" idx="1"/>
          </p:nvPr>
        </p:nvSpPr>
        <p:spPr/>
        <p:txBody>
          <a:bodyPr/>
          <a:lstStyle/>
          <a:p>
            <a:r>
              <a:rPr lang="en-US" dirty="0"/>
              <a:t>Today’s Overview-Agenda</a:t>
            </a:r>
          </a:p>
        </p:txBody>
      </p:sp>
      <p:sp>
        <p:nvSpPr>
          <p:cNvPr id="4" name="Body Text">
            <a:extLst>
              <a:ext uri="{FF2B5EF4-FFF2-40B4-BE49-F238E27FC236}">
                <a16:creationId xmlns:a16="http://schemas.microsoft.com/office/drawing/2014/main" id="{80A154E2-AE56-5943-A44B-14E32AEF3A03}"/>
              </a:ext>
            </a:extLst>
          </p:cNvPr>
          <p:cNvSpPr>
            <a:spLocks noGrp="1"/>
          </p:cNvSpPr>
          <p:nvPr>
            <p:ph type="body" sz="quarter" idx="14"/>
          </p:nvPr>
        </p:nvSpPr>
        <p:spPr>
          <a:xfrm>
            <a:off x="2666056" y="1917389"/>
            <a:ext cx="7430444" cy="3411537"/>
          </a:xfrm>
        </p:spPr>
        <p:txBody>
          <a:bodyPr/>
          <a:lstStyle/>
          <a:p>
            <a:pPr lvl="0"/>
            <a:r>
              <a:rPr lang="en-US" dirty="0"/>
              <a:t>What is OSRR?</a:t>
            </a:r>
          </a:p>
          <a:p>
            <a:pPr lvl="0"/>
            <a:r>
              <a:rPr lang="en-US" dirty="0"/>
              <a:t>The Purdue Honor Pledge</a:t>
            </a:r>
          </a:p>
          <a:p>
            <a:pPr lvl="0"/>
            <a:r>
              <a:rPr lang="en-US" dirty="0"/>
              <a:t>What is Academic Integrity &amp; Dishonesty? </a:t>
            </a:r>
          </a:p>
          <a:p>
            <a:pPr lvl="0"/>
            <a:r>
              <a:rPr lang="en-US" dirty="0"/>
              <a:t>Academic Dishonesty &amp; Spring 2020</a:t>
            </a:r>
          </a:p>
          <a:p>
            <a:pPr lvl="0"/>
            <a:r>
              <a:rPr lang="en-US" dirty="0"/>
              <a:t>Examples of Academic Dishonesty </a:t>
            </a:r>
          </a:p>
          <a:p>
            <a:pPr lvl="0"/>
            <a:r>
              <a:rPr lang="en-US" dirty="0"/>
              <a:t>Understanding Academic Dishonesty</a:t>
            </a:r>
          </a:p>
          <a:p>
            <a:pPr lvl="0"/>
            <a:r>
              <a:rPr lang="en-US" dirty="0"/>
              <a:t>Addressing &amp; Reporting Academic Dishonesty</a:t>
            </a:r>
          </a:p>
          <a:p>
            <a:pPr lvl="0"/>
            <a:r>
              <a:rPr lang="en-US" dirty="0"/>
              <a:t>Conduct Process Overview</a:t>
            </a:r>
          </a:p>
          <a:p>
            <a:pPr lvl="0"/>
            <a:r>
              <a:rPr lang="en-US" dirty="0"/>
              <a:t>Resources</a:t>
            </a:r>
          </a:p>
          <a:p>
            <a:pPr lvl="0"/>
            <a:r>
              <a:rPr lang="en-US" dirty="0"/>
              <a:t>Questions </a:t>
            </a:r>
          </a:p>
        </p:txBody>
      </p:sp>
      <p:sp>
        <p:nvSpPr>
          <p:cNvPr id="6" name="Slide Number">
            <a:extLst>
              <a:ext uri="{FF2B5EF4-FFF2-40B4-BE49-F238E27FC236}">
                <a16:creationId xmlns:a16="http://schemas.microsoft.com/office/drawing/2014/main" id="{7F526709-EB34-8246-9278-7067DBE717C4}"/>
              </a:ext>
            </a:extLst>
          </p:cNvPr>
          <p:cNvSpPr>
            <a:spLocks noGrp="1"/>
          </p:cNvSpPr>
          <p:nvPr>
            <p:ph type="sldNum" sz="quarter" idx="12"/>
          </p:nvPr>
        </p:nvSpPr>
        <p:spPr/>
        <p:txBody>
          <a:bodyPr/>
          <a:lstStyle/>
          <a:p>
            <a:fld id="{8A7A6979-0714-4377-B894-6BE4C2D6E202}" type="slidenum">
              <a:rPr lang="en-US" smtClean="0"/>
              <a:pPr/>
              <a:t>3</a:t>
            </a:fld>
            <a:endParaRPr lang="en-US" dirty="0"/>
          </a:p>
        </p:txBody>
      </p:sp>
    </p:spTree>
    <p:extLst>
      <p:ext uri="{BB962C8B-B14F-4D97-AF65-F5344CB8AC3E}">
        <p14:creationId xmlns:p14="http://schemas.microsoft.com/office/powerpoint/2010/main" val="30099416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What Should I Include in a Report? </a:t>
            </a:r>
          </a:p>
        </p:txBody>
      </p:sp>
      <p:sp>
        <p:nvSpPr>
          <p:cNvPr id="4" name="Text Placeholder 3"/>
          <p:cNvSpPr>
            <a:spLocks noGrp="1"/>
          </p:cNvSpPr>
          <p:nvPr>
            <p:ph type="body" sz="quarter" idx="14"/>
          </p:nvPr>
        </p:nvSpPr>
        <p:spPr>
          <a:xfrm>
            <a:off x="2666056" y="1917389"/>
            <a:ext cx="7575224" cy="3812851"/>
          </a:xfrm>
        </p:spPr>
        <p:txBody>
          <a:bodyPr>
            <a:normAutofit fontScale="92500" lnSpcReduction="20000"/>
          </a:bodyPr>
          <a:lstStyle/>
          <a:p>
            <a:r>
              <a:rPr lang="en-US" dirty="0"/>
              <a:t>As much detail as possible, including: </a:t>
            </a:r>
          </a:p>
          <a:p>
            <a:pPr lvl="1"/>
            <a:r>
              <a:rPr lang="en-US" dirty="0"/>
              <a:t>Student(s) of concerns names &amp; PUID #s</a:t>
            </a:r>
          </a:p>
          <a:p>
            <a:pPr lvl="1"/>
            <a:r>
              <a:rPr lang="en-US" dirty="0"/>
              <a:t>Name(s) of witness(</a:t>
            </a:r>
            <a:r>
              <a:rPr lang="en-US" dirty="0" err="1"/>
              <a:t>es</a:t>
            </a:r>
            <a:r>
              <a:rPr lang="en-US" dirty="0"/>
              <a:t>) or other involved parties </a:t>
            </a:r>
          </a:p>
          <a:p>
            <a:pPr lvl="1"/>
            <a:r>
              <a:rPr lang="en-US" dirty="0"/>
              <a:t>Detailed description of what occurred</a:t>
            </a:r>
          </a:p>
          <a:p>
            <a:pPr lvl="1"/>
            <a:r>
              <a:rPr lang="en-US" dirty="0"/>
              <a:t>Information regarding how you have or are going to respond to the situation</a:t>
            </a:r>
          </a:p>
          <a:p>
            <a:pPr lvl="1"/>
            <a:r>
              <a:rPr lang="en-US" dirty="0"/>
              <a:t>Any supporting documentation:</a:t>
            </a:r>
          </a:p>
          <a:p>
            <a:pPr lvl="2"/>
            <a:r>
              <a:rPr lang="en-US" dirty="0"/>
              <a:t>Pictures</a:t>
            </a:r>
          </a:p>
          <a:p>
            <a:pPr lvl="2"/>
            <a:r>
              <a:rPr lang="en-US" dirty="0"/>
              <a:t>Screenshots of text or group messages</a:t>
            </a:r>
          </a:p>
          <a:p>
            <a:pPr lvl="2"/>
            <a:r>
              <a:rPr lang="en-US" dirty="0"/>
              <a:t>E-mails &amp; other correspondence with the student</a:t>
            </a:r>
          </a:p>
          <a:p>
            <a:pPr lvl="2"/>
            <a:r>
              <a:rPr lang="en-US" dirty="0"/>
              <a:t>Syllabi </a:t>
            </a:r>
          </a:p>
          <a:p>
            <a:pPr lvl="2"/>
            <a:r>
              <a:rPr lang="en-US" dirty="0"/>
              <a:t>Student’s coursework of concern </a:t>
            </a:r>
          </a:p>
          <a:p>
            <a:pPr lvl="2"/>
            <a:r>
              <a:rPr lang="en-US" dirty="0"/>
              <a:t>Data from </a:t>
            </a:r>
            <a:r>
              <a:rPr lang="en-US" dirty="0" err="1"/>
              <a:t>BrightSpace</a:t>
            </a:r>
            <a:r>
              <a:rPr lang="en-US" dirty="0"/>
              <a:t>, Chegg, etc. </a:t>
            </a:r>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30</a:t>
            </a:fld>
            <a:endParaRPr lang="en-US" dirty="0"/>
          </a:p>
        </p:txBody>
      </p:sp>
    </p:spTree>
    <p:extLst>
      <p:ext uri="{BB962C8B-B14F-4D97-AF65-F5344CB8AC3E}">
        <p14:creationId xmlns:p14="http://schemas.microsoft.com/office/powerpoint/2010/main" val="3311040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Why Should I Report? </a:t>
            </a:r>
          </a:p>
        </p:txBody>
      </p:sp>
      <p:sp>
        <p:nvSpPr>
          <p:cNvPr id="4" name="Text Placeholder 3"/>
          <p:cNvSpPr>
            <a:spLocks noGrp="1"/>
          </p:cNvSpPr>
          <p:nvPr>
            <p:ph type="body" sz="quarter" idx="14"/>
          </p:nvPr>
        </p:nvSpPr>
        <p:spPr/>
        <p:txBody>
          <a:bodyPr>
            <a:normAutofit lnSpcReduction="10000"/>
          </a:bodyPr>
          <a:lstStyle/>
          <a:p>
            <a:r>
              <a:rPr lang="en-US" dirty="0"/>
              <a:t>If it is not a mandated reporting incident, we cannot require you to report the incident to the university. We ask that you do so because it helps the university keep track of a student’s disciplinary history and behavioral concerns accurately. This allows our office to respond appropriately to each reported incident and hold students accountable as needed. </a:t>
            </a:r>
          </a:p>
          <a:p>
            <a:pPr lvl="1"/>
            <a:r>
              <a:rPr lang="en-US" dirty="0"/>
              <a:t>Unfortunately, students are not always honest with you about their previous disciplinary history regarding academic dishonesty. If you do not report the incident to the Dean of Students, they may continue engaging in such behavior without any accountability.</a:t>
            </a:r>
          </a:p>
          <a:p>
            <a:endParaRPr lang="en-US" dirty="0"/>
          </a:p>
          <a:p>
            <a:r>
              <a:rPr lang="en-US" u="sng" dirty="0"/>
              <a:t>Remember: </a:t>
            </a:r>
            <a:r>
              <a:rPr lang="en-US" dirty="0"/>
              <a:t>promoting academic integrity is the responsibility of the entire University community—including YOU!</a:t>
            </a:r>
            <a:endParaRPr lang="en-US" u="sng" dirty="0"/>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31</a:t>
            </a:fld>
            <a:endParaRPr lang="en-US" dirty="0"/>
          </a:p>
        </p:txBody>
      </p:sp>
    </p:spTree>
    <p:extLst>
      <p:ext uri="{BB962C8B-B14F-4D97-AF65-F5344CB8AC3E}">
        <p14:creationId xmlns:p14="http://schemas.microsoft.com/office/powerpoint/2010/main" val="510237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a:extLst>
              <a:ext uri="{FF2B5EF4-FFF2-40B4-BE49-F238E27FC236}">
                <a16:creationId xmlns:a16="http://schemas.microsoft.com/office/drawing/2014/main" id="{1AD992F9-30A9-E64B-A6C3-8EE29DCD6203}"/>
              </a:ext>
            </a:extLst>
          </p:cNvPr>
          <p:cNvSpPr>
            <a:spLocks noGrp="1"/>
          </p:cNvSpPr>
          <p:nvPr>
            <p:ph type="subTitle" idx="1"/>
          </p:nvPr>
        </p:nvSpPr>
        <p:spPr>
          <a:xfrm>
            <a:off x="2648276" y="2793561"/>
            <a:ext cx="6895463" cy="369332"/>
          </a:xfrm>
        </p:spPr>
        <p:txBody>
          <a:bodyPr/>
          <a:lstStyle/>
          <a:p>
            <a:r>
              <a:rPr lang="en-US" sz="2400" dirty="0"/>
              <a:t>Conduct Process Overview</a:t>
            </a:r>
          </a:p>
        </p:txBody>
      </p:sp>
      <p:sp>
        <p:nvSpPr>
          <p:cNvPr id="6" name="Slide Number">
            <a:extLst>
              <a:ext uri="{FF2B5EF4-FFF2-40B4-BE49-F238E27FC236}">
                <a16:creationId xmlns:a16="http://schemas.microsoft.com/office/drawing/2014/main" id="{A84C6658-392F-6A4D-984C-531AB221C723}"/>
              </a:ext>
            </a:extLst>
          </p:cNvPr>
          <p:cNvSpPr>
            <a:spLocks noGrp="1"/>
          </p:cNvSpPr>
          <p:nvPr>
            <p:ph type="sldNum" sz="quarter" idx="12"/>
          </p:nvPr>
        </p:nvSpPr>
        <p:spPr/>
        <p:txBody>
          <a:bodyPr/>
          <a:lstStyle/>
          <a:p>
            <a:fld id="{8A7A6979-0714-4377-B894-6BE4C2D6E202}" type="slidenum">
              <a:rPr lang="en-US" smtClean="0"/>
              <a:pPr/>
              <a:t>32</a:t>
            </a:fld>
            <a:endParaRPr lang="en-US" dirty="0"/>
          </a:p>
        </p:txBody>
      </p:sp>
    </p:spTree>
    <p:extLst>
      <p:ext uri="{BB962C8B-B14F-4D97-AF65-F5344CB8AC3E}">
        <p14:creationId xmlns:p14="http://schemas.microsoft.com/office/powerpoint/2010/main" val="767798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Conduct Process Overview: Types of Conduct Processes</a:t>
            </a:r>
          </a:p>
        </p:txBody>
      </p:sp>
      <p:sp>
        <p:nvSpPr>
          <p:cNvPr id="4" name="Text Placeholder 3"/>
          <p:cNvSpPr>
            <a:spLocks noGrp="1"/>
          </p:cNvSpPr>
          <p:nvPr>
            <p:ph type="body" sz="quarter" idx="14"/>
          </p:nvPr>
        </p:nvSpPr>
        <p:spPr>
          <a:xfrm>
            <a:off x="2107520" y="1928594"/>
            <a:ext cx="7366000" cy="3411537"/>
          </a:xfrm>
        </p:spPr>
        <p:txBody>
          <a:bodyPr>
            <a:normAutofit fontScale="92500" lnSpcReduction="10000"/>
          </a:bodyPr>
          <a:lstStyle/>
          <a:p>
            <a:r>
              <a:rPr lang="en-US" dirty="0"/>
              <a:t>There are two types of conduct conferences utilized by the Office of Student Rights &amp; Responsibilities:</a:t>
            </a:r>
          </a:p>
          <a:p>
            <a:pPr lvl="1"/>
            <a:r>
              <a:rPr lang="en-US" b="1" dirty="0"/>
              <a:t>Administrative Conduct Conference </a:t>
            </a:r>
            <a:r>
              <a:rPr lang="en-US" dirty="0"/>
              <a:t>(most common response) </a:t>
            </a:r>
            <a:endParaRPr lang="en-US" b="1" dirty="0"/>
          </a:p>
          <a:p>
            <a:pPr lvl="2"/>
            <a:r>
              <a:rPr lang="en-US" dirty="0"/>
              <a:t>Conducted before one or more members of the OSRR staff</a:t>
            </a:r>
          </a:p>
          <a:p>
            <a:pPr lvl="2"/>
            <a:r>
              <a:rPr lang="en-US" dirty="0"/>
              <a:t>More informal in nature, but designed to provide the student certain procedural safeguards</a:t>
            </a:r>
          </a:p>
          <a:p>
            <a:pPr lvl="2"/>
            <a:r>
              <a:rPr lang="en-US" dirty="0"/>
              <a:t>Suspension and expulsion are</a:t>
            </a:r>
            <a:r>
              <a:rPr lang="en-US" b="1" i="1" dirty="0"/>
              <a:t> not </a:t>
            </a:r>
            <a:r>
              <a:rPr lang="en-US" dirty="0"/>
              <a:t>possible outcomes </a:t>
            </a:r>
          </a:p>
          <a:p>
            <a:pPr lvl="1"/>
            <a:r>
              <a:rPr lang="en-US" b="1" dirty="0"/>
              <a:t>Community Standards Board Conduct Conference</a:t>
            </a:r>
          </a:p>
          <a:p>
            <a:pPr lvl="2"/>
            <a:r>
              <a:rPr lang="en-US" dirty="0"/>
              <a:t>Conducted before a board of panelists—mixture of students, staff, and faculty</a:t>
            </a:r>
          </a:p>
          <a:p>
            <a:pPr lvl="2"/>
            <a:r>
              <a:rPr lang="en-US" dirty="0"/>
              <a:t>Formal in nature</a:t>
            </a:r>
          </a:p>
          <a:p>
            <a:pPr lvl="2"/>
            <a:r>
              <a:rPr lang="en-US" dirty="0"/>
              <a:t>Suspension and expulsion </a:t>
            </a:r>
            <a:r>
              <a:rPr lang="en-US" b="1" dirty="0"/>
              <a:t>are</a:t>
            </a:r>
            <a:r>
              <a:rPr lang="en-US" dirty="0"/>
              <a:t> possible outcomes </a:t>
            </a:r>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33</a:t>
            </a:fld>
            <a:endParaRPr lang="en-US" dirty="0"/>
          </a:p>
        </p:txBody>
      </p:sp>
    </p:spTree>
    <p:extLst>
      <p:ext uri="{BB962C8B-B14F-4D97-AF65-F5344CB8AC3E}">
        <p14:creationId xmlns:p14="http://schemas.microsoft.com/office/powerpoint/2010/main" val="4161324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Conduct Process Overview: Student Rights Throughout Process</a:t>
            </a:r>
          </a:p>
        </p:txBody>
      </p:sp>
      <p:sp>
        <p:nvSpPr>
          <p:cNvPr id="4" name="Text Placeholder 3"/>
          <p:cNvSpPr>
            <a:spLocks noGrp="1"/>
          </p:cNvSpPr>
          <p:nvPr>
            <p:ph type="body" sz="quarter" idx="14"/>
          </p:nvPr>
        </p:nvSpPr>
        <p:spPr>
          <a:xfrm>
            <a:off x="2170458" y="1860680"/>
            <a:ext cx="7366000" cy="3702015"/>
          </a:xfrm>
        </p:spPr>
        <p:txBody>
          <a:bodyPr>
            <a:normAutofit fontScale="85000" lnSpcReduction="20000"/>
          </a:bodyPr>
          <a:lstStyle/>
          <a:p>
            <a:r>
              <a:rPr lang="en-US" dirty="0"/>
              <a:t>Students and other concerned parties can read up on everything related to the process and rights on our website purdue.edu/</a:t>
            </a:r>
            <a:r>
              <a:rPr lang="en-US" dirty="0" err="1"/>
              <a:t>odos</a:t>
            </a:r>
            <a:r>
              <a:rPr lang="en-US" dirty="0"/>
              <a:t>/</a:t>
            </a:r>
            <a:r>
              <a:rPr lang="en-US" dirty="0" err="1"/>
              <a:t>osrr</a:t>
            </a:r>
            <a:endParaRPr lang="en-US" dirty="0"/>
          </a:p>
          <a:p>
            <a:r>
              <a:rPr lang="en-US" dirty="0"/>
              <a:t>Student rights in conduct proceedings include:</a:t>
            </a:r>
          </a:p>
          <a:p>
            <a:pPr lvl="1"/>
            <a:r>
              <a:rPr lang="en-US" dirty="0"/>
              <a:t>The right to be informed in writing of all charges </a:t>
            </a:r>
          </a:p>
          <a:p>
            <a:pPr lvl="1"/>
            <a:r>
              <a:rPr lang="en-US" dirty="0"/>
              <a:t>The right to be informed of the reported circumstances of the alleged violation </a:t>
            </a:r>
          </a:p>
          <a:p>
            <a:pPr lvl="1"/>
            <a:r>
              <a:rPr lang="en-US" dirty="0"/>
              <a:t>The right to witnesses and to be informed of witnesses </a:t>
            </a:r>
          </a:p>
          <a:p>
            <a:pPr lvl="2"/>
            <a:r>
              <a:rPr lang="en-US" dirty="0"/>
              <a:t>Physical witnesses –someone who did witness the events</a:t>
            </a:r>
          </a:p>
          <a:p>
            <a:pPr lvl="2"/>
            <a:r>
              <a:rPr lang="en-US" dirty="0"/>
              <a:t>Character witnesses-someone who did not necessarily witness the events, but can speak positively on the student’s character</a:t>
            </a:r>
          </a:p>
          <a:p>
            <a:pPr lvl="1"/>
            <a:r>
              <a:rPr lang="en-US" dirty="0"/>
              <a:t>The right to an advisor </a:t>
            </a:r>
          </a:p>
          <a:p>
            <a:pPr lvl="1"/>
            <a:r>
              <a:rPr lang="en-US" dirty="0"/>
              <a:t>The right to respond to the charges</a:t>
            </a:r>
          </a:p>
          <a:p>
            <a:pPr lvl="1"/>
            <a:r>
              <a:rPr lang="en-US" dirty="0"/>
              <a:t>The right to remain silent and that silence will not be taken as an admission of responsibility </a:t>
            </a:r>
          </a:p>
          <a:p>
            <a:pPr lvl="1"/>
            <a:r>
              <a:rPr lang="en-US" dirty="0"/>
              <a:t>The right to a written letter of the conference findings and sanctions </a:t>
            </a:r>
          </a:p>
          <a:p>
            <a:pPr lvl="1"/>
            <a:endParaRPr lang="en-US" dirty="0"/>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34</a:t>
            </a:fld>
            <a:endParaRPr lang="en-US" dirty="0"/>
          </a:p>
        </p:txBody>
      </p:sp>
    </p:spTree>
    <p:extLst>
      <p:ext uri="{BB962C8B-B14F-4D97-AF65-F5344CB8AC3E}">
        <p14:creationId xmlns:p14="http://schemas.microsoft.com/office/powerpoint/2010/main" val="27175113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Conduct Process Overview: Possible Outcomes</a:t>
            </a:r>
          </a:p>
        </p:txBody>
      </p:sp>
      <p:sp>
        <p:nvSpPr>
          <p:cNvPr id="4" name="Text Placeholder 3"/>
          <p:cNvSpPr>
            <a:spLocks noGrp="1"/>
          </p:cNvSpPr>
          <p:nvPr>
            <p:ph type="body" sz="quarter" idx="14"/>
          </p:nvPr>
        </p:nvSpPr>
        <p:spPr>
          <a:xfrm>
            <a:off x="1950849" y="1962540"/>
            <a:ext cx="7366000" cy="3724157"/>
          </a:xfrm>
        </p:spPr>
        <p:txBody>
          <a:bodyPr>
            <a:normAutofit fontScale="92500" lnSpcReduction="20000"/>
          </a:bodyPr>
          <a:lstStyle/>
          <a:p>
            <a:r>
              <a:rPr lang="en-US" dirty="0"/>
              <a:t>Students are found either </a:t>
            </a:r>
            <a:r>
              <a:rPr lang="en-US" b="1" i="1" dirty="0"/>
              <a:t>Responsible </a:t>
            </a:r>
            <a:r>
              <a:rPr lang="en-US" dirty="0"/>
              <a:t>or </a:t>
            </a:r>
            <a:r>
              <a:rPr lang="en-US" b="1" i="1" dirty="0"/>
              <a:t>Not Responsible </a:t>
            </a:r>
            <a:r>
              <a:rPr lang="en-US" dirty="0"/>
              <a:t>of violating each University Regulation they have been charged with.</a:t>
            </a:r>
          </a:p>
          <a:p>
            <a:pPr marL="0" indent="0">
              <a:buNone/>
            </a:pPr>
            <a:endParaRPr lang="en-US" dirty="0"/>
          </a:p>
          <a:p>
            <a:r>
              <a:rPr lang="en-US" dirty="0"/>
              <a:t>If a student is found responsible, they can receive sanctions in two categories: </a:t>
            </a:r>
          </a:p>
          <a:p>
            <a:pPr lvl="1"/>
            <a:r>
              <a:rPr lang="en-US" dirty="0"/>
              <a:t>Primary Sanctions:</a:t>
            </a:r>
          </a:p>
          <a:p>
            <a:pPr lvl="2"/>
            <a:r>
              <a:rPr lang="en-US" dirty="0"/>
              <a:t>Written Warning, Disciplinary Probation, Probated Suspension, Suspension, and Expulsion</a:t>
            </a:r>
          </a:p>
          <a:p>
            <a:pPr lvl="1"/>
            <a:r>
              <a:rPr lang="en-US" dirty="0"/>
              <a:t>Secondary Sanctions (non-comprehensive list):</a:t>
            </a:r>
          </a:p>
          <a:p>
            <a:pPr lvl="2"/>
            <a:r>
              <a:rPr lang="en-US" dirty="0"/>
              <a:t>Integrity Seminar, Follow-Up Meetings, Reflective Writing Assignments, Restitution, Letter of Apology , Signing Recommitment Statements</a:t>
            </a:r>
          </a:p>
          <a:p>
            <a:pPr marL="457200" lvl="2" indent="0">
              <a:buNone/>
            </a:pPr>
            <a:endParaRPr lang="en-US" i="1" dirty="0"/>
          </a:p>
          <a:p>
            <a:r>
              <a:rPr lang="en-US" i="1" dirty="0"/>
              <a:t>If a student has been previously reported to the Dean of Students for issues of academic integrity, the response from the university will appropriately reflect this. </a:t>
            </a:r>
            <a:endParaRPr lang="en-US" b="1" i="1" dirty="0"/>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35</a:t>
            </a:fld>
            <a:endParaRPr lang="en-US" dirty="0"/>
          </a:p>
        </p:txBody>
      </p:sp>
    </p:spTree>
    <p:extLst>
      <p:ext uri="{BB962C8B-B14F-4D97-AF65-F5344CB8AC3E}">
        <p14:creationId xmlns:p14="http://schemas.microsoft.com/office/powerpoint/2010/main" val="3763077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a:xfrm>
            <a:off x="2107518" y="1345167"/>
            <a:ext cx="7988982" cy="677108"/>
          </a:xfrm>
        </p:spPr>
        <p:txBody>
          <a:bodyPr/>
          <a:lstStyle/>
          <a:p>
            <a:r>
              <a:rPr lang="en-US" dirty="0"/>
              <a:t>What Role Do Faculty and Staff Have During the Conduct Process? </a:t>
            </a:r>
          </a:p>
        </p:txBody>
      </p:sp>
      <p:sp>
        <p:nvSpPr>
          <p:cNvPr id="4" name="Text Placeholder 3"/>
          <p:cNvSpPr>
            <a:spLocks noGrp="1"/>
          </p:cNvSpPr>
          <p:nvPr>
            <p:ph type="body" sz="quarter" idx="14"/>
          </p:nvPr>
        </p:nvSpPr>
        <p:spPr>
          <a:xfrm>
            <a:off x="2582139" y="2108582"/>
            <a:ext cx="7366000" cy="3411537"/>
          </a:xfrm>
        </p:spPr>
        <p:txBody>
          <a:bodyPr/>
          <a:lstStyle/>
          <a:p>
            <a:r>
              <a:rPr lang="en-US" dirty="0"/>
              <a:t>Depending on the severity of the case, you may be asked to serve as a witness to provide further information regarding your understanding of the situation </a:t>
            </a:r>
          </a:p>
          <a:p>
            <a:r>
              <a:rPr lang="en-US" dirty="0"/>
              <a:t>A staff member from OSRR may follow up with you regarding clarification and other information gathering </a:t>
            </a:r>
          </a:p>
          <a:p>
            <a:r>
              <a:rPr lang="en-US" dirty="0"/>
              <a:t>The reporting faculty/staff member can be copied on the decision letter if they so choose—it is an option when submitting the incident reporting form for Academic Dishonesty </a:t>
            </a:r>
          </a:p>
          <a:p>
            <a:pPr lvl="1"/>
            <a:r>
              <a:rPr lang="en-US" dirty="0"/>
              <a:t>What you as a faculty or staff member choose to do with this information is up to you when determining an appropriate response in the class. Our office will not instruct you on how to respond to the student’s behavior in the classroom. </a:t>
            </a:r>
          </a:p>
        </p:txBody>
      </p:sp>
      <p:sp>
        <p:nvSpPr>
          <p:cNvPr id="6" name="Slide Number Placeholder 5"/>
          <p:cNvSpPr>
            <a:spLocks noGrp="1"/>
          </p:cNvSpPr>
          <p:nvPr>
            <p:ph type="sldNum" sz="quarter" idx="12"/>
          </p:nvPr>
        </p:nvSpPr>
        <p:spPr/>
        <p:txBody>
          <a:bodyPr/>
          <a:lstStyle/>
          <a:p>
            <a:fld id="{8A7A6979-0714-4377-B894-6BE4C2D6E202}" type="slidenum">
              <a:rPr lang="en-US" smtClean="0"/>
              <a:pPr/>
              <a:t>36</a:t>
            </a:fld>
            <a:endParaRPr lang="en-US" dirty="0"/>
          </a:p>
        </p:txBody>
      </p:sp>
    </p:spTree>
    <p:extLst>
      <p:ext uri="{BB962C8B-B14F-4D97-AF65-F5344CB8AC3E}">
        <p14:creationId xmlns:p14="http://schemas.microsoft.com/office/powerpoint/2010/main" val="890909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Academic Integrity Resources</a:t>
            </a:r>
          </a:p>
        </p:txBody>
      </p:sp>
      <p:sp>
        <p:nvSpPr>
          <p:cNvPr id="6" name="Slide Number Placeholder 5"/>
          <p:cNvSpPr>
            <a:spLocks noGrp="1"/>
          </p:cNvSpPr>
          <p:nvPr>
            <p:ph type="sldNum" sz="quarter" idx="12"/>
          </p:nvPr>
        </p:nvSpPr>
        <p:spPr/>
        <p:txBody>
          <a:bodyPr/>
          <a:lstStyle/>
          <a:p>
            <a:fld id="{8A7A6979-0714-4377-B894-6BE4C2D6E202}" type="slidenum">
              <a:rPr lang="en-US" smtClean="0"/>
              <a:pPr/>
              <a:t>37</a:t>
            </a:fld>
            <a:endParaRPr lang="en-US" dirty="0"/>
          </a:p>
        </p:txBody>
      </p:sp>
    </p:spTree>
    <p:extLst>
      <p:ext uri="{BB962C8B-B14F-4D97-AF65-F5344CB8AC3E}">
        <p14:creationId xmlns:p14="http://schemas.microsoft.com/office/powerpoint/2010/main" val="406870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 </a:t>
            </a:r>
          </a:p>
        </p:txBody>
      </p:sp>
      <p:sp>
        <p:nvSpPr>
          <p:cNvPr id="3" name="Subtitle 2"/>
          <p:cNvSpPr>
            <a:spLocks noGrp="1"/>
          </p:cNvSpPr>
          <p:nvPr>
            <p:ph type="subTitle" idx="1"/>
          </p:nvPr>
        </p:nvSpPr>
        <p:spPr/>
        <p:txBody>
          <a:bodyPr/>
          <a:lstStyle/>
          <a:p>
            <a:r>
              <a:rPr lang="en-US" dirty="0"/>
              <a:t>Resources </a:t>
            </a:r>
          </a:p>
        </p:txBody>
      </p:sp>
      <p:sp>
        <p:nvSpPr>
          <p:cNvPr id="4" name="Text Placeholder 3"/>
          <p:cNvSpPr>
            <a:spLocks noGrp="1"/>
          </p:cNvSpPr>
          <p:nvPr>
            <p:ph type="body" sz="quarter" idx="14"/>
          </p:nvPr>
        </p:nvSpPr>
        <p:spPr>
          <a:xfrm>
            <a:off x="2107518" y="1814494"/>
            <a:ext cx="7986819" cy="3999077"/>
          </a:xfrm>
        </p:spPr>
        <p:txBody>
          <a:bodyPr>
            <a:normAutofit fontScale="70000" lnSpcReduction="20000"/>
          </a:bodyPr>
          <a:lstStyle/>
          <a:p>
            <a:r>
              <a:rPr lang="en-US" dirty="0"/>
              <a:t>Our website—where are all information (and more!) from today’s presentation can be found at:</a:t>
            </a:r>
          </a:p>
          <a:p>
            <a:pPr lvl="1"/>
            <a:r>
              <a:rPr lang="en-US" dirty="0">
                <a:hlinkClick r:id="rId2"/>
              </a:rPr>
              <a:t>https://www.purdue.edu/odos/osrr/</a:t>
            </a:r>
            <a:endParaRPr lang="en-US" dirty="0"/>
          </a:p>
          <a:p>
            <a:r>
              <a:rPr lang="en-US" dirty="0"/>
              <a:t>Publications for Faculty, Staff, and Students related to Academic Dishonesty can be found at:</a:t>
            </a:r>
          </a:p>
          <a:p>
            <a:pPr lvl="1"/>
            <a:r>
              <a:rPr lang="en-US" dirty="0">
                <a:hlinkClick r:id="rId3"/>
              </a:rPr>
              <a:t>https://www.purdue.edu/odos/osrr/resources/pub.html</a:t>
            </a:r>
            <a:endParaRPr lang="en-US" dirty="0"/>
          </a:p>
          <a:p>
            <a:endParaRPr lang="en-US" dirty="0"/>
          </a:p>
          <a:p>
            <a:r>
              <a:rPr lang="en-US" dirty="0"/>
              <a:t>The Honor Pledge Task Force has developed information for students by students regarding examples of academic dishonesty and other important information which you can refer your students to at: </a:t>
            </a:r>
          </a:p>
          <a:p>
            <a:pPr lvl="1"/>
            <a:r>
              <a:rPr lang="en-US" dirty="0">
                <a:hlinkClick r:id="rId4"/>
              </a:rPr>
              <a:t>https://www.purdue.edu/odos/osrr/honor-pledge/examples.html</a:t>
            </a:r>
            <a:endParaRPr lang="en-US" dirty="0"/>
          </a:p>
          <a:p>
            <a:pPr lvl="1"/>
            <a:endParaRPr lang="en-US" dirty="0"/>
          </a:p>
          <a:p>
            <a:r>
              <a:rPr lang="en-US" dirty="0"/>
              <a:t>Presentation Requests</a:t>
            </a:r>
          </a:p>
          <a:p>
            <a:pPr lvl="1"/>
            <a:r>
              <a:rPr lang="en-US" dirty="0"/>
              <a:t>We offer a selection of presentations for faculty, staff, students, and student groups on campus. We will also customize presentations as requested</a:t>
            </a:r>
          </a:p>
          <a:p>
            <a:pPr lvl="1"/>
            <a:r>
              <a:rPr lang="en-US" dirty="0"/>
              <a:t>To request a presentation and view our offerings, visit: </a:t>
            </a:r>
            <a:r>
              <a:rPr lang="en-US" dirty="0">
                <a:hlinkClick r:id="rId5"/>
              </a:rPr>
              <a:t>https://www.purdue.edu/odos/osrr/resources/presentations.html</a:t>
            </a:r>
            <a:endParaRPr lang="en-US" dirty="0"/>
          </a:p>
          <a:p>
            <a:r>
              <a:rPr lang="en-US" dirty="0"/>
              <a:t>Follow us on social media! Our team will be regularly sharing tips on our processes and ways to avoid being reported to our office for alleged violations of university regulations</a:t>
            </a:r>
          </a:p>
          <a:p>
            <a:pPr lvl="1"/>
            <a:r>
              <a:rPr lang="en-US" dirty="0"/>
              <a:t>Facebook: Purdue University Office of Student Rights &amp; Responsibilities</a:t>
            </a:r>
          </a:p>
          <a:p>
            <a:pPr lvl="1"/>
            <a:r>
              <a:rPr lang="en-US" dirty="0"/>
              <a:t>Instagram: @osrrpurdue</a:t>
            </a:r>
          </a:p>
          <a:p>
            <a:endParaRPr lang="en-US" dirty="0"/>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38</a:t>
            </a:fld>
            <a:endParaRPr lang="en-US" dirty="0"/>
          </a:p>
        </p:txBody>
      </p:sp>
    </p:spTree>
    <p:extLst>
      <p:ext uri="{BB962C8B-B14F-4D97-AF65-F5344CB8AC3E}">
        <p14:creationId xmlns:p14="http://schemas.microsoft.com/office/powerpoint/2010/main" val="16995614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Ways to Get Involved: </a:t>
            </a:r>
          </a:p>
        </p:txBody>
      </p:sp>
      <p:sp>
        <p:nvSpPr>
          <p:cNvPr id="4" name="Text Placeholder 3"/>
          <p:cNvSpPr>
            <a:spLocks noGrp="1"/>
          </p:cNvSpPr>
          <p:nvPr>
            <p:ph type="body" sz="quarter" idx="14"/>
          </p:nvPr>
        </p:nvSpPr>
        <p:spPr/>
        <p:txBody>
          <a:bodyPr/>
          <a:lstStyle/>
          <a:p>
            <a:r>
              <a:rPr lang="en-US" dirty="0"/>
              <a:t>Serve as a Support Person/Advisor for a student going through conduct proceedings </a:t>
            </a:r>
          </a:p>
          <a:p>
            <a:r>
              <a:rPr lang="en-US" dirty="0"/>
              <a:t>Apply to be a Community Standards Board Member!</a:t>
            </a:r>
          </a:p>
          <a:p>
            <a:pPr lvl="1"/>
            <a:r>
              <a:rPr lang="en-US" sz="1500" dirty="0"/>
              <a:t>Visit: </a:t>
            </a:r>
            <a:r>
              <a:rPr lang="en-US" sz="1500" dirty="0">
                <a:hlinkClick r:id="rId2"/>
              </a:rPr>
              <a:t>https://www.purdue.edu/odos/osrr/conduct/community_standards.html</a:t>
            </a:r>
            <a:r>
              <a:rPr lang="en-US" sz="1500" dirty="0"/>
              <a:t>  to learn more on requirements and how to apply </a:t>
            </a:r>
          </a:p>
          <a:p>
            <a:r>
              <a:rPr lang="en-US" dirty="0"/>
              <a:t>Support the Student Honor Pledge Initiative</a:t>
            </a:r>
          </a:p>
          <a:p>
            <a:r>
              <a:rPr lang="en-US" dirty="0"/>
              <a:t>Serving as a character witness for a student going through the conduct process (whether academic or non-academic behavior) </a:t>
            </a:r>
          </a:p>
          <a:p>
            <a:pPr marL="228600" lvl="1" indent="0">
              <a:buNone/>
            </a:pPr>
            <a:endParaRPr lang="en-US" dirty="0"/>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39</a:t>
            </a:fld>
            <a:endParaRPr lang="en-US" dirty="0"/>
          </a:p>
        </p:txBody>
      </p:sp>
    </p:spTree>
    <p:extLst>
      <p:ext uri="{BB962C8B-B14F-4D97-AF65-F5344CB8AC3E}">
        <p14:creationId xmlns:p14="http://schemas.microsoft.com/office/powerpoint/2010/main" val="787855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1735-447F-4847-B6E6-DB60FDC1634B}"/>
              </a:ext>
            </a:extLst>
          </p:cNvPr>
          <p:cNvSpPr>
            <a:spLocks noGrp="1"/>
          </p:cNvSpPr>
          <p:nvPr>
            <p:ph type="ctrTitle"/>
          </p:nvPr>
        </p:nvSpPr>
        <p:spPr/>
        <p:txBody>
          <a:bodyPr/>
          <a:lstStyle/>
          <a:p>
            <a:r>
              <a:rPr lang="en-US" dirty="0"/>
              <a:t>Academic Integrity &amp; You: Faculty and Staff</a:t>
            </a:r>
          </a:p>
        </p:txBody>
      </p:sp>
      <p:sp>
        <p:nvSpPr>
          <p:cNvPr id="3" name="Subtitle 2">
            <a:extLst>
              <a:ext uri="{FF2B5EF4-FFF2-40B4-BE49-F238E27FC236}">
                <a16:creationId xmlns:a16="http://schemas.microsoft.com/office/drawing/2014/main" id="{05558B9A-A3CA-42F4-9C8F-320828D90212}"/>
              </a:ext>
            </a:extLst>
          </p:cNvPr>
          <p:cNvSpPr>
            <a:spLocks noGrp="1"/>
          </p:cNvSpPr>
          <p:nvPr>
            <p:ph type="subTitle" idx="1"/>
          </p:nvPr>
        </p:nvSpPr>
        <p:spPr/>
        <p:txBody>
          <a:bodyPr/>
          <a:lstStyle/>
          <a:p>
            <a:r>
              <a:rPr lang="en-US" dirty="0"/>
              <a:t>Today’s Overview-Questions</a:t>
            </a:r>
          </a:p>
        </p:txBody>
      </p:sp>
      <p:sp>
        <p:nvSpPr>
          <p:cNvPr id="4" name="Text Placeholder 3">
            <a:extLst>
              <a:ext uri="{FF2B5EF4-FFF2-40B4-BE49-F238E27FC236}">
                <a16:creationId xmlns:a16="http://schemas.microsoft.com/office/drawing/2014/main" id="{780C64D6-8D98-4BB7-A7ED-7CE13F972960}"/>
              </a:ext>
            </a:extLst>
          </p:cNvPr>
          <p:cNvSpPr>
            <a:spLocks noGrp="1"/>
          </p:cNvSpPr>
          <p:nvPr>
            <p:ph type="body" sz="quarter" idx="14"/>
          </p:nvPr>
        </p:nvSpPr>
        <p:spPr/>
        <p:txBody>
          <a:bodyPr/>
          <a:lstStyle/>
          <a:p>
            <a:r>
              <a:rPr lang="en-US" dirty="0"/>
              <a:t>We have dedicated 30 minutes at the end of the presentation to address any questions participants may have. If you need to “leave” at this time, but have questions you’d like answered, please feel free to contact </a:t>
            </a:r>
            <a:r>
              <a:rPr lang="en-US" dirty="0">
                <a:hlinkClick r:id="rId2"/>
              </a:rPr>
              <a:t>osrr@purdue.edu</a:t>
            </a:r>
            <a:r>
              <a:rPr lang="en-US" dirty="0"/>
              <a:t> </a:t>
            </a:r>
          </a:p>
          <a:p>
            <a:r>
              <a:rPr lang="en-US" dirty="0"/>
              <a:t>If you have a question you would like the presenters to answer, please type your question into the </a:t>
            </a:r>
            <a:r>
              <a:rPr lang="en-US" dirty="0" err="1"/>
              <a:t>chatbox</a:t>
            </a:r>
            <a:r>
              <a:rPr lang="en-US" dirty="0"/>
              <a:t> located in the lower left corner of the screen. Presenters will keep track of questions and they will be answered at the end of the presentation. </a:t>
            </a:r>
          </a:p>
          <a:p>
            <a:r>
              <a:rPr lang="en-US" dirty="0"/>
              <a:t>We ask that all participants remain muted for the entirety of the presentation except the hosts, and we ask that if you have a question, you please type it in the </a:t>
            </a:r>
            <a:r>
              <a:rPr lang="en-US" dirty="0" err="1"/>
              <a:t>chatbox</a:t>
            </a:r>
            <a:r>
              <a:rPr lang="en-US" dirty="0"/>
              <a:t>. </a:t>
            </a:r>
          </a:p>
        </p:txBody>
      </p:sp>
      <p:sp>
        <p:nvSpPr>
          <p:cNvPr id="6" name="Slide Number Placeholder 5">
            <a:extLst>
              <a:ext uri="{FF2B5EF4-FFF2-40B4-BE49-F238E27FC236}">
                <a16:creationId xmlns:a16="http://schemas.microsoft.com/office/drawing/2014/main" id="{739ED998-AE3F-4FD7-85C9-E804056A0D4F}"/>
              </a:ext>
            </a:extLst>
          </p:cNvPr>
          <p:cNvSpPr>
            <a:spLocks noGrp="1"/>
          </p:cNvSpPr>
          <p:nvPr>
            <p:ph type="sldNum" sz="quarter" idx="12"/>
          </p:nvPr>
        </p:nvSpPr>
        <p:spPr/>
        <p:txBody>
          <a:bodyPr/>
          <a:lstStyle/>
          <a:p>
            <a:fld id="{8A7A6979-0714-4377-B894-6BE4C2D6E202}" type="slidenum">
              <a:rPr lang="en-US" smtClean="0"/>
              <a:pPr/>
              <a:t>4</a:t>
            </a:fld>
            <a:endParaRPr lang="en-US" dirty="0"/>
          </a:p>
        </p:txBody>
      </p:sp>
    </p:spTree>
    <p:extLst>
      <p:ext uri="{BB962C8B-B14F-4D97-AF65-F5344CB8AC3E}">
        <p14:creationId xmlns:p14="http://schemas.microsoft.com/office/powerpoint/2010/main" val="966023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48276" y="2140418"/>
            <a:ext cx="6895463" cy="2215991"/>
          </a:xfrm>
        </p:spPr>
        <p:txBody>
          <a:bodyPr/>
          <a:lstStyle/>
          <a:p>
            <a:r>
              <a:rPr lang="en-US" dirty="0"/>
              <a:t>“As a Boilermaker pursuing academic excellence, I pledge to be honest and true in all that I do. </a:t>
            </a:r>
            <a:r>
              <a:rPr lang="en-US" u="sng" dirty="0"/>
              <a:t>Accountable together—We are Purdue.” </a:t>
            </a:r>
          </a:p>
        </p:txBody>
      </p:sp>
      <p:sp>
        <p:nvSpPr>
          <p:cNvPr id="6" name="Slide Number Placeholder 5"/>
          <p:cNvSpPr>
            <a:spLocks noGrp="1"/>
          </p:cNvSpPr>
          <p:nvPr>
            <p:ph type="sldNum" sz="quarter" idx="12"/>
          </p:nvPr>
        </p:nvSpPr>
        <p:spPr/>
        <p:txBody>
          <a:bodyPr/>
          <a:lstStyle/>
          <a:p>
            <a:fld id="{8A7A6979-0714-4377-B894-6BE4C2D6E202}" type="slidenum">
              <a:rPr lang="en-US" smtClean="0"/>
              <a:pPr/>
              <a:t>40</a:t>
            </a:fld>
            <a:endParaRPr lang="en-US" dirty="0"/>
          </a:p>
        </p:txBody>
      </p:sp>
    </p:spTree>
    <p:extLst>
      <p:ext uri="{BB962C8B-B14F-4D97-AF65-F5344CB8AC3E}">
        <p14:creationId xmlns:p14="http://schemas.microsoft.com/office/powerpoint/2010/main" val="15157704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E73D688-E632-1244-8778-FE87C28D958E}"/>
              </a:ext>
            </a:extLst>
          </p:cNvPr>
          <p:cNvSpPr>
            <a:spLocks noGrp="1"/>
          </p:cNvSpPr>
          <p:nvPr>
            <p:ph type="ctrTitle"/>
          </p:nvPr>
        </p:nvSpPr>
        <p:spPr/>
        <p:txBody>
          <a:bodyPr/>
          <a:lstStyle/>
          <a:p>
            <a:r>
              <a:rPr lang="en-US" dirty="0"/>
              <a:t>Thank You! Questions?</a:t>
            </a:r>
          </a:p>
        </p:txBody>
      </p:sp>
      <p:sp>
        <p:nvSpPr>
          <p:cNvPr id="3" name="Body Text">
            <a:extLst>
              <a:ext uri="{FF2B5EF4-FFF2-40B4-BE49-F238E27FC236}">
                <a16:creationId xmlns:a16="http://schemas.microsoft.com/office/drawing/2014/main" id="{3ED8FE14-8CD5-EE4E-9B88-BD37922D68B0}"/>
              </a:ext>
            </a:extLst>
          </p:cNvPr>
          <p:cNvSpPr>
            <a:spLocks noGrp="1"/>
          </p:cNvSpPr>
          <p:nvPr>
            <p:ph type="body" sz="quarter" idx="14"/>
          </p:nvPr>
        </p:nvSpPr>
        <p:spPr/>
        <p:txBody>
          <a:bodyPr/>
          <a:lstStyle/>
          <a:p>
            <a:r>
              <a:rPr lang="en-US" dirty="0"/>
              <a:t>Office of Student Rights &amp; Responsibilities</a:t>
            </a:r>
          </a:p>
          <a:p>
            <a:r>
              <a:rPr lang="en-US" dirty="0" err="1"/>
              <a:t>Schleman</a:t>
            </a:r>
            <a:r>
              <a:rPr lang="en-US" dirty="0"/>
              <a:t> Hall Room B50</a:t>
            </a:r>
          </a:p>
          <a:p>
            <a:r>
              <a:rPr lang="en-US" dirty="0"/>
              <a:t>Phone: 765-494-1250</a:t>
            </a:r>
          </a:p>
          <a:p>
            <a:r>
              <a:rPr lang="en-US" dirty="0"/>
              <a:t>E-mail: osrr@purdue.edu </a:t>
            </a:r>
          </a:p>
        </p:txBody>
      </p:sp>
      <p:sp>
        <p:nvSpPr>
          <p:cNvPr id="5" name="Slide Number">
            <a:extLst>
              <a:ext uri="{FF2B5EF4-FFF2-40B4-BE49-F238E27FC236}">
                <a16:creationId xmlns:a16="http://schemas.microsoft.com/office/drawing/2014/main" id="{BF90099D-AEBF-BE42-B572-F48AF47617D6}"/>
              </a:ext>
            </a:extLst>
          </p:cNvPr>
          <p:cNvSpPr>
            <a:spLocks noGrp="1"/>
          </p:cNvSpPr>
          <p:nvPr>
            <p:ph type="sldNum" sz="quarter" idx="12"/>
          </p:nvPr>
        </p:nvSpPr>
        <p:spPr/>
        <p:txBody>
          <a:bodyPr/>
          <a:lstStyle/>
          <a:p>
            <a:fld id="{8A7A6979-0714-4377-B894-6BE4C2D6E202}" type="slidenum">
              <a:rPr lang="en-US" smtClean="0"/>
              <a:pPr/>
              <a:t>41</a:t>
            </a:fld>
            <a:endParaRPr lang="en-US" dirty="0"/>
          </a:p>
        </p:txBody>
      </p:sp>
    </p:spTree>
    <p:extLst>
      <p:ext uri="{BB962C8B-B14F-4D97-AF65-F5344CB8AC3E}">
        <p14:creationId xmlns:p14="http://schemas.microsoft.com/office/powerpoint/2010/main" val="3743599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36351FBF-45F0-7449-825E-F0E8D02D8ADC}"/>
              </a:ext>
            </a:extLst>
          </p:cNvPr>
          <p:cNvSpPr>
            <a:spLocks noGrp="1"/>
          </p:cNvSpPr>
          <p:nvPr>
            <p:ph type="ctrTitle"/>
          </p:nvPr>
        </p:nvSpPr>
        <p:spPr/>
        <p:txBody>
          <a:bodyPr/>
          <a:lstStyle/>
          <a:p>
            <a:r>
              <a:rPr lang="en-US" dirty="0"/>
              <a:t>Academic Integrity &amp; You: Faculty and Staff</a:t>
            </a:r>
          </a:p>
        </p:txBody>
      </p:sp>
      <p:sp>
        <p:nvSpPr>
          <p:cNvPr id="7" name="Subhead">
            <a:extLst>
              <a:ext uri="{FF2B5EF4-FFF2-40B4-BE49-F238E27FC236}">
                <a16:creationId xmlns:a16="http://schemas.microsoft.com/office/drawing/2014/main" id="{A691E43B-1A2C-4F4A-BF05-AE1D589C0464}"/>
              </a:ext>
            </a:extLst>
          </p:cNvPr>
          <p:cNvSpPr>
            <a:spLocks noGrp="1"/>
          </p:cNvSpPr>
          <p:nvPr>
            <p:ph type="subTitle" idx="1"/>
          </p:nvPr>
        </p:nvSpPr>
        <p:spPr/>
        <p:txBody>
          <a:bodyPr/>
          <a:lstStyle/>
          <a:p>
            <a:r>
              <a:rPr lang="en-US" dirty="0"/>
              <a:t>OSRR’s Mission </a:t>
            </a:r>
          </a:p>
        </p:txBody>
      </p:sp>
      <p:sp>
        <p:nvSpPr>
          <p:cNvPr id="2" name="Body Text">
            <a:extLst>
              <a:ext uri="{FF2B5EF4-FFF2-40B4-BE49-F238E27FC236}">
                <a16:creationId xmlns:a16="http://schemas.microsoft.com/office/drawing/2014/main" id="{EC1A386D-8F97-7247-9DF2-C8FBFFD00350}"/>
              </a:ext>
            </a:extLst>
          </p:cNvPr>
          <p:cNvSpPr>
            <a:spLocks noGrp="1"/>
          </p:cNvSpPr>
          <p:nvPr>
            <p:ph type="body" sz="quarter" idx="14"/>
          </p:nvPr>
        </p:nvSpPr>
        <p:spPr>
          <a:xfrm>
            <a:off x="2107520" y="1829270"/>
            <a:ext cx="7282225" cy="3500126"/>
          </a:xfrm>
        </p:spPr>
        <p:txBody>
          <a:bodyPr>
            <a:normAutofit fontScale="92500" lnSpcReduction="20000"/>
          </a:bodyPr>
          <a:lstStyle/>
          <a:p>
            <a:pPr lvl="0"/>
            <a:r>
              <a:rPr lang="en-US" dirty="0"/>
              <a:t>The mission of the Office of Student Rights and Responsibilities (OSRR) is to </a:t>
            </a:r>
            <a:r>
              <a:rPr lang="en-US" b="1" dirty="0"/>
              <a:t>promote responsibility </a:t>
            </a:r>
            <a:r>
              <a:rPr lang="en-US" dirty="0"/>
              <a:t>and </a:t>
            </a:r>
            <a:r>
              <a:rPr lang="en-US" b="1" dirty="0"/>
              <a:t>encourage honesty, integrity</a:t>
            </a:r>
            <a:r>
              <a:rPr lang="en-US" dirty="0"/>
              <a:t>, and</a:t>
            </a:r>
            <a:r>
              <a:rPr lang="en-US" b="1" dirty="0"/>
              <a:t> respect </a:t>
            </a:r>
            <a:r>
              <a:rPr lang="en-US" dirty="0"/>
              <a:t>among Purdue students through education, compliance through behavioral standards, and support of individual rights.  To sustain this mission, we are committed to:</a:t>
            </a:r>
          </a:p>
          <a:p>
            <a:pPr lvl="1"/>
            <a:r>
              <a:rPr lang="en-US" dirty="0"/>
              <a:t>Facilitate, with dignity, the resolution of concerns and disputes at the lowest level possible </a:t>
            </a:r>
          </a:p>
          <a:p>
            <a:pPr lvl="1"/>
            <a:r>
              <a:rPr lang="en-US" dirty="0"/>
              <a:t>Guide students towards a greater sense of personal responsibility and mature and ethical behavior that enhances the quality of the University and community environment </a:t>
            </a:r>
          </a:p>
          <a:p>
            <a:pPr lvl="1"/>
            <a:r>
              <a:rPr lang="en-US" dirty="0"/>
              <a:t>Provide educational experiences to assist students in making appropriate choices concerning behavior </a:t>
            </a:r>
          </a:p>
          <a:p>
            <a:pPr lvl="1"/>
            <a:r>
              <a:rPr lang="en-US" dirty="0"/>
              <a:t>Disseminate and interpret University regulations and standards to students, faculty, staff, parents, and the general community</a:t>
            </a:r>
          </a:p>
        </p:txBody>
      </p:sp>
      <p:sp>
        <p:nvSpPr>
          <p:cNvPr id="5" name="Slide Number">
            <a:extLst>
              <a:ext uri="{FF2B5EF4-FFF2-40B4-BE49-F238E27FC236}">
                <a16:creationId xmlns:a16="http://schemas.microsoft.com/office/drawing/2014/main" id="{72F32A19-D8DB-C64F-B22B-DBFB8CA7FD2E}"/>
              </a:ext>
            </a:extLst>
          </p:cNvPr>
          <p:cNvSpPr>
            <a:spLocks noGrp="1"/>
          </p:cNvSpPr>
          <p:nvPr>
            <p:ph type="sldNum" sz="quarter" idx="4294967295"/>
          </p:nvPr>
        </p:nvSpPr>
        <p:spPr/>
        <p:txBody>
          <a:bodyPr/>
          <a:lstStyle/>
          <a:p>
            <a:fld id="{8A7A6979-0714-4377-B894-6BE4C2D6E202}" type="slidenum">
              <a:rPr lang="en-US" smtClean="0"/>
              <a:pPr/>
              <a:t>5</a:t>
            </a:fld>
            <a:endParaRPr lang="en-US" dirty="0"/>
          </a:p>
        </p:txBody>
      </p:sp>
    </p:spTree>
    <p:extLst>
      <p:ext uri="{BB962C8B-B14F-4D97-AF65-F5344CB8AC3E}">
        <p14:creationId xmlns:p14="http://schemas.microsoft.com/office/powerpoint/2010/main" val="3137837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US" dirty="0"/>
              <a:t>Purdue Honor Pledge</a:t>
            </a:r>
          </a:p>
        </p:txBody>
      </p:sp>
      <p:sp>
        <p:nvSpPr>
          <p:cNvPr id="5" name="Slide Number Placeholder 4"/>
          <p:cNvSpPr>
            <a:spLocks noGrp="1"/>
          </p:cNvSpPr>
          <p:nvPr>
            <p:ph type="sldNum" sz="quarter" idx="12"/>
          </p:nvPr>
        </p:nvSpPr>
        <p:spPr/>
        <p:txBody>
          <a:bodyPr/>
          <a:lstStyle/>
          <a:p>
            <a:fld id="{8A7A6979-0714-4377-B894-6BE4C2D6E202}" type="slidenum">
              <a:rPr lang="en-US" smtClean="0"/>
              <a:pPr/>
              <a:t>6</a:t>
            </a:fld>
            <a:endParaRPr lang="en-US" dirty="0"/>
          </a:p>
        </p:txBody>
      </p:sp>
    </p:spTree>
    <p:extLst>
      <p:ext uri="{BB962C8B-B14F-4D97-AF65-F5344CB8AC3E}">
        <p14:creationId xmlns:p14="http://schemas.microsoft.com/office/powerpoint/2010/main" val="2531256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Purdue Honor Pledge </a:t>
            </a:r>
          </a:p>
        </p:txBody>
      </p:sp>
      <p:sp>
        <p:nvSpPr>
          <p:cNvPr id="4" name="Text Placeholder 3"/>
          <p:cNvSpPr>
            <a:spLocks noGrp="1"/>
          </p:cNvSpPr>
          <p:nvPr>
            <p:ph type="body" sz="quarter" idx="14"/>
          </p:nvPr>
        </p:nvSpPr>
        <p:spPr>
          <a:xfrm>
            <a:off x="1995322" y="1902724"/>
            <a:ext cx="4591332" cy="3411537"/>
          </a:xfrm>
        </p:spPr>
        <p:txBody>
          <a:bodyPr/>
          <a:lstStyle/>
          <a:p>
            <a:endParaRPr lang="en-US" dirty="0"/>
          </a:p>
          <a:p>
            <a:endParaRPr lang="en-US" dirty="0"/>
          </a:p>
          <a:p>
            <a:pPr marL="0" indent="0">
              <a:buNone/>
            </a:pPr>
            <a:r>
              <a:rPr lang="en-US" i="1" dirty="0"/>
              <a:t>“As a Boilermaker pursuing academic excellence, I pledge to be honest and true in all that I do. Accountable together—We Are Purdue.”</a:t>
            </a:r>
          </a:p>
        </p:txBody>
      </p:sp>
      <p:pic>
        <p:nvPicPr>
          <p:cNvPr id="8" name="G0pB5RD-cDI"/>
          <p:cNvPicPr>
            <a:picLocks noGrp="1" noRot="1" noChangeAspect="1"/>
          </p:cNvPicPr>
          <p:nvPr>
            <p:ph sz="quarter" idx="13"/>
            <a:videoFile r:link="rId1"/>
          </p:nvPr>
        </p:nvPicPr>
        <p:blipFill>
          <a:blip r:embed="rId3"/>
          <a:stretch>
            <a:fillRect/>
          </a:stretch>
        </p:blipFill>
        <p:spPr>
          <a:xfrm>
            <a:off x="6586654" y="1902724"/>
            <a:ext cx="4810099" cy="3455375"/>
          </a:xfrm>
          <a:prstGeom prst="rect">
            <a:avLst/>
          </a:prstGeom>
        </p:spPr>
      </p:pic>
      <p:sp>
        <p:nvSpPr>
          <p:cNvPr id="7" name="Slide Number Placeholder 6"/>
          <p:cNvSpPr>
            <a:spLocks noGrp="1"/>
          </p:cNvSpPr>
          <p:nvPr>
            <p:ph type="sldNum" sz="quarter" idx="4294967295"/>
          </p:nvPr>
        </p:nvSpPr>
        <p:spPr/>
        <p:txBody>
          <a:bodyPr/>
          <a:lstStyle/>
          <a:p>
            <a:fld id="{8A7A6979-0714-4377-B894-6BE4C2D6E202}" type="slidenum">
              <a:rPr lang="en-US" smtClean="0"/>
              <a:pPr/>
              <a:t>7</a:t>
            </a:fld>
            <a:endParaRPr lang="en-US" dirty="0"/>
          </a:p>
        </p:txBody>
      </p:sp>
      <p:pic>
        <p:nvPicPr>
          <p:cNvPr id="1026" name="Picture 2" descr="Purdue Honor Pledge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9030" y="3755570"/>
            <a:ext cx="4908449" cy="1159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4632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cTn>
                <p:tgtEl>
                  <p:spTgt spid="8"/>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What is Academic Dishonesty?</a:t>
            </a:r>
          </a:p>
        </p:txBody>
      </p:sp>
      <p:sp>
        <p:nvSpPr>
          <p:cNvPr id="6" name="Slide Number Placeholder 5"/>
          <p:cNvSpPr>
            <a:spLocks noGrp="1"/>
          </p:cNvSpPr>
          <p:nvPr>
            <p:ph type="sldNum" sz="quarter" idx="12"/>
          </p:nvPr>
        </p:nvSpPr>
        <p:spPr/>
        <p:txBody>
          <a:bodyPr/>
          <a:lstStyle/>
          <a:p>
            <a:fld id="{8A7A6979-0714-4377-B894-6BE4C2D6E202}" type="slidenum">
              <a:rPr lang="en-US" smtClean="0"/>
              <a:pPr/>
              <a:t>8</a:t>
            </a:fld>
            <a:endParaRPr lang="en-US" dirty="0"/>
          </a:p>
        </p:txBody>
      </p:sp>
    </p:spTree>
    <p:extLst>
      <p:ext uri="{BB962C8B-B14F-4D97-AF65-F5344CB8AC3E}">
        <p14:creationId xmlns:p14="http://schemas.microsoft.com/office/powerpoint/2010/main" val="1010825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Academic Integrity &amp; You: Faculty and Staff</a:t>
            </a:r>
          </a:p>
        </p:txBody>
      </p:sp>
      <p:sp>
        <p:nvSpPr>
          <p:cNvPr id="3" name="Subtitle 2"/>
          <p:cNvSpPr>
            <a:spLocks noGrp="1"/>
          </p:cNvSpPr>
          <p:nvPr>
            <p:ph type="subTitle" idx="1"/>
          </p:nvPr>
        </p:nvSpPr>
        <p:spPr/>
        <p:txBody>
          <a:bodyPr/>
          <a:lstStyle/>
          <a:p>
            <a:r>
              <a:rPr lang="en-US" dirty="0"/>
              <a:t>What is Academic Dishonesty? </a:t>
            </a:r>
          </a:p>
        </p:txBody>
      </p:sp>
      <p:sp>
        <p:nvSpPr>
          <p:cNvPr id="4" name="Text Placeholder 3"/>
          <p:cNvSpPr>
            <a:spLocks noGrp="1"/>
          </p:cNvSpPr>
          <p:nvPr>
            <p:ph type="body" sz="quarter" idx="14"/>
          </p:nvPr>
        </p:nvSpPr>
        <p:spPr/>
        <p:txBody>
          <a:bodyPr/>
          <a:lstStyle/>
          <a:p>
            <a:r>
              <a:rPr lang="en-US" dirty="0"/>
              <a:t>Purdue prohibits “dishonesty in connection with any University activity. Cheating, plagiarism, or knowingly furnishing false information to the University are examples of dishonesty.”</a:t>
            </a:r>
          </a:p>
          <a:p>
            <a:pPr marL="0" indent="0">
              <a:buNone/>
            </a:pPr>
            <a:endParaRPr lang="en-US" dirty="0"/>
          </a:p>
          <a:p>
            <a:r>
              <a:rPr lang="en-US" dirty="0"/>
              <a:t> Additionally, the University Senate has stipulated that “the commitment of acts of cheating, lying, and deceit in any of their diverse forms is dishonest and must not be tolerated. Moreover, knowingly to aid and abet, directly or indirectly, other parties in committing dishonest acts is in itself dishonest” </a:t>
            </a:r>
          </a:p>
        </p:txBody>
      </p:sp>
      <p:sp>
        <p:nvSpPr>
          <p:cNvPr id="6" name="Slide Number Placeholder 5"/>
          <p:cNvSpPr>
            <a:spLocks noGrp="1"/>
          </p:cNvSpPr>
          <p:nvPr>
            <p:ph type="sldNum" sz="quarter" idx="4294967295"/>
          </p:nvPr>
        </p:nvSpPr>
        <p:spPr/>
        <p:txBody>
          <a:bodyPr/>
          <a:lstStyle/>
          <a:p>
            <a:fld id="{8A7A6979-0714-4377-B894-6BE4C2D6E202}" type="slidenum">
              <a:rPr lang="en-US" smtClean="0"/>
              <a:pPr/>
              <a:t>9</a:t>
            </a:fld>
            <a:endParaRPr lang="en-US" dirty="0"/>
          </a:p>
        </p:txBody>
      </p:sp>
    </p:spTree>
    <p:extLst>
      <p:ext uri="{BB962C8B-B14F-4D97-AF65-F5344CB8AC3E}">
        <p14:creationId xmlns:p14="http://schemas.microsoft.com/office/powerpoint/2010/main" val="2612162031"/>
      </p:ext>
    </p:extLst>
  </p:cSld>
  <p:clrMapOvr>
    <a:masterClrMapping/>
  </p:clrMapOvr>
</p:sld>
</file>

<file path=ppt/theme/theme1.xml><?xml version="1.0" encoding="utf-8"?>
<a:theme xmlns:a="http://schemas.openxmlformats.org/drawingml/2006/main" name="Purdue2">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Brand-Template_Black-Theme_Wide-Screen-2.pptx" id="{25B649BA-5835-B44E-93E2-825EF088503D}" vid="{7D0EAC8A-A743-9940-B93B-21486B2905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PU-Brand-Template_Black-Theme_Wide-Screen-2</Template>
  <TotalTime>1777</TotalTime>
  <Words>3848</Words>
  <Application>Microsoft Office PowerPoint</Application>
  <PresentationFormat>Widescreen</PresentationFormat>
  <Paragraphs>377</Paragraphs>
  <Slides>41</Slides>
  <Notes>4</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41</vt:i4>
      </vt:variant>
    </vt:vector>
  </HeadingPairs>
  <TitlesOfParts>
    <vt:vector size="53" baseType="lpstr">
      <vt:lpstr>Calibri</vt:lpstr>
      <vt:lpstr>Acumin Pro SemiCondensed</vt:lpstr>
      <vt:lpstr>United Sans Cd Md</vt:lpstr>
      <vt:lpstr>Acumin Pro Medium</vt:lpstr>
      <vt:lpstr>Acumin Pro ExtraCondensed Smbd</vt:lpstr>
      <vt:lpstr>Arial</vt:lpstr>
      <vt:lpstr>Acumin Pro Semibold</vt:lpstr>
      <vt:lpstr>United Sans Reg Medium</vt:lpstr>
      <vt:lpstr>Wingdings</vt:lpstr>
      <vt:lpstr>Acumin Pro ExtraCondensed</vt:lpstr>
      <vt:lpstr>Acumin Pro</vt:lpstr>
      <vt:lpstr>Purdue2</vt:lpstr>
      <vt:lpstr>Academic Integrity &amp; You:  Faculty and Staff </vt:lpstr>
      <vt:lpstr>Academic Integrity &amp; You: Faculty and Staff</vt:lpstr>
      <vt:lpstr>Academic Integrity &amp; You: Faculty and Staff</vt:lpstr>
      <vt:lpstr>Academic Integrity &amp; You: Faculty and Staff</vt:lpstr>
      <vt:lpstr>Academic Integrity &amp; You: Faculty and Staff</vt:lpstr>
      <vt:lpstr>PowerPoint Presentation</vt:lpstr>
      <vt:lpstr>Academic Integrity &amp; You: Faculty and Staff</vt:lpstr>
      <vt:lpstr>PowerPoint Presentation</vt:lpstr>
      <vt:lpstr>Academic Integrity &amp; You: Faculty and Staff</vt:lpstr>
      <vt:lpstr>Academic Integrity &amp; You: Faculty and Staff</vt:lpstr>
      <vt:lpstr>PowerPoint Presentation</vt:lpstr>
      <vt:lpstr>Academic Integrity &amp; You: Faculty and Staff</vt:lpstr>
      <vt:lpstr>Academic Integrity &amp; You: Faculty and Staff</vt:lpstr>
      <vt:lpstr>PowerPoint Presentation</vt:lpstr>
      <vt:lpstr>Academic Integrity &amp; You: Faculty and Staff</vt:lpstr>
      <vt:lpstr>Academic Integrity &amp; You: Faculty and Staff</vt:lpstr>
      <vt:lpstr>Academic Integrity &amp; You: Faculty and Staff</vt:lpstr>
      <vt:lpstr>Academic Integrity &amp; You: Faculty and Staff</vt:lpstr>
      <vt:lpstr>PowerPoint Presentation</vt:lpstr>
      <vt:lpstr>Academic Integrity &amp; You: Faculty and Staff</vt:lpstr>
      <vt:lpstr>Academic Integrity &amp; You: Faculty and Staff</vt:lpstr>
      <vt:lpstr>Academic Integrity &amp; You: Faculty and Staff</vt:lpstr>
      <vt:lpstr>PowerPoint Presentation</vt:lpstr>
      <vt:lpstr>Academic Integrity &amp; You: Faculty and Staff</vt:lpstr>
      <vt:lpstr>Academic Integrity &amp; You: Faculty and Staff</vt:lpstr>
      <vt:lpstr>Academic Integrity &amp; You: Faculty and Staff</vt:lpstr>
      <vt:lpstr>Academic Integrity &amp; You: Faculty and Staff</vt:lpstr>
      <vt:lpstr>Academic Integrity &amp;You: Faculty and Staff</vt:lpstr>
      <vt:lpstr>Academic Integrity &amp; You: Faculty and Staff</vt:lpstr>
      <vt:lpstr>Academic Integrity &amp; You: Faculty and Staff</vt:lpstr>
      <vt:lpstr>Academic Integrity &amp; You: Faculty and Staff</vt:lpstr>
      <vt:lpstr>PowerPoint Presentation</vt:lpstr>
      <vt:lpstr>Academic Integrity &amp; You: Faculty and Staff</vt:lpstr>
      <vt:lpstr>Academic Integrity &amp; You: Faculty and Staff</vt:lpstr>
      <vt:lpstr>Academic Integrity &amp; You: Faculty and Staff</vt:lpstr>
      <vt:lpstr>Academic Integrity &amp; You: Faculty and Staff</vt:lpstr>
      <vt:lpstr>PowerPoint Presentation</vt:lpstr>
      <vt:lpstr>Academic Integrity &amp; You: Faculty and Staff </vt:lpstr>
      <vt:lpstr>Academic Integrity &amp; You: Faculty and Staff</vt:lpstr>
      <vt:lpstr>PowerPoint Presentation</vt:lpstr>
      <vt:lpstr>Thank You! Questions?</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Integrity &amp; You:  Faculty and Staff</dc:title>
  <dc:creator>Buchanan, Caitlyn M</dc:creator>
  <cp:lastModifiedBy>Gelfand, Johanna K</cp:lastModifiedBy>
  <cp:revision>33</cp:revision>
  <dcterms:created xsi:type="dcterms:W3CDTF">2020-03-17T18:17:46Z</dcterms:created>
  <dcterms:modified xsi:type="dcterms:W3CDTF">2022-03-25T20:38:25Z</dcterms:modified>
</cp:coreProperties>
</file>