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58" r:id="rId4"/>
    <p:sldId id="259" r:id="rId5"/>
    <p:sldId id="261" r:id="rId6"/>
    <p:sldId id="262"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6024"/>
    <a:srgbClr val="D19B2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6" d="100"/>
          <a:sy n="116" d="100"/>
        </p:scale>
        <p:origin x="138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effectLst/>
      </c:spPr>
    </c:plotArea>
    <c:plotVisOnly val="1"/>
    <c:dispBlanksAs val="gap"/>
    <c:showDLblsOverMax val="0"/>
  </c:chart>
  <c:spPr>
    <a:effectLst/>
  </c:spPr>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9CE7E1F-A8BE-9142-820C-B73AF694035C}" type="datetimeFigureOut">
              <a:rPr lang="en-US" smtClean="0"/>
              <a:t>5/31/2022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1960982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E7E1F-A8BE-9142-820C-B73AF694035C}" type="datetimeFigureOut">
              <a:rPr lang="en-US" smtClean="0"/>
              <a:t>5/31/2022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315598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E7E1F-A8BE-9142-820C-B73AF694035C}" type="datetimeFigureOut">
              <a:rPr lang="en-US" smtClean="0"/>
              <a:t>5/31/2022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2016918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E7E1F-A8BE-9142-820C-B73AF694035C}" type="datetimeFigureOut">
              <a:rPr lang="en-US" smtClean="0"/>
              <a:t>5/31/2022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4168158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CE7E1F-A8BE-9142-820C-B73AF694035C}" type="datetimeFigureOut">
              <a:rPr lang="en-US" smtClean="0"/>
              <a:t>5/31/2022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165069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CE7E1F-A8BE-9142-820C-B73AF694035C}" type="datetimeFigureOut">
              <a:rPr lang="en-US" smtClean="0"/>
              <a:t>5/31/2022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4083535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CE7E1F-A8BE-9142-820C-B73AF694035C}" type="datetimeFigureOut">
              <a:rPr lang="en-US" smtClean="0"/>
              <a:t>5/31/2022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1923700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CE7E1F-A8BE-9142-820C-B73AF694035C}" type="datetimeFigureOut">
              <a:rPr lang="en-US" smtClean="0"/>
              <a:t>5/31/2022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1680091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CE7E1F-A8BE-9142-820C-B73AF694035C}" type="datetimeFigureOut">
              <a:rPr lang="en-US" smtClean="0"/>
              <a:t>5/31/2022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1894847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CE7E1F-A8BE-9142-820C-B73AF694035C}" type="datetimeFigureOut">
              <a:rPr lang="en-US" smtClean="0"/>
              <a:t>5/31/2022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911202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CE7E1F-A8BE-9142-820C-B73AF694035C}" type="datetimeFigureOut">
              <a:rPr lang="en-US" smtClean="0"/>
              <a:t>5/31/2022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0C8F5-D920-BB4B-933F-7F3EB43C8215}" type="slidenum">
              <a:rPr lang="en-US" smtClean="0"/>
              <a:t>‹#›</a:t>
            </a:fld>
            <a:endParaRPr lang="en-US"/>
          </a:p>
        </p:txBody>
      </p:sp>
    </p:spTree>
    <p:extLst>
      <p:ext uri="{BB962C8B-B14F-4D97-AF65-F5344CB8AC3E}">
        <p14:creationId xmlns:p14="http://schemas.microsoft.com/office/powerpoint/2010/main" val="590136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CE7E1F-A8BE-9142-820C-B73AF694035C}" type="datetimeFigureOut">
              <a:rPr lang="en-US" smtClean="0"/>
              <a:t>5/31/2022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80C8F5-D920-BB4B-933F-7F3EB43C8215}" type="slidenum">
              <a:rPr lang="en-US" smtClean="0"/>
              <a:t>‹#›</a:t>
            </a:fld>
            <a:endParaRPr lang="en-US"/>
          </a:p>
        </p:txBody>
      </p:sp>
    </p:spTree>
    <p:extLst>
      <p:ext uri="{BB962C8B-B14F-4D97-AF65-F5344CB8AC3E}">
        <p14:creationId xmlns:p14="http://schemas.microsoft.com/office/powerpoint/2010/main" val="84285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Layout" Target="../slideLayouts/slideLayout7.xml"/><Relationship Id="rId1" Type="http://schemas.openxmlformats.org/officeDocument/2006/relationships/video" Target="https://www.youtube.com/embed/L5rVH1KGBCY" TargetMode="Externa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oaspa.org/" TargetMode="External"/><Relationship Id="rId3" Type="http://schemas.openxmlformats.org/officeDocument/2006/relationships/image" Target="../media/image5.jpg"/><Relationship Id="rId7" Type="http://schemas.openxmlformats.org/officeDocument/2006/relationships/hyperlink" Target="https://doaj.org/" TargetMode="External"/><Relationship Id="rId2" Type="http://schemas.openxmlformats.org/officeDocument/2006/relationships/image" Target="../media/image4.emf"/><Relationship Id="rId1" Type="http://schemas.openxmlformats.org/officeDocument/2006/relationships/slideLayout" Target="../slideLayouts/slideLayout7.xml"/><Relationship Id="rId6" Type="http://schemas.openxmlformats.org/officeDocument/2006/relationships/hyperlink" Target="https://beallslist.net/" TargetMode="External"/><Relationship Id="rId5" Type="http://schemas.openxmlformats.org/officeDocument/2006/relationships/hyperlink" Target="https://www.journalguide.com/" TargetMode="External"/><Relationship Id="rId4" Type="http://schemas.openxmlformats.org/officeDocument/2006/relationships/hyperlink" Target="https://thinkchecksubmit.org/" TargetMode="External"/><Relationship Id="rId9" Type="http://schemas.openxmlformats.org/officeDocument/2006/relationships/hyperlink" Target="https://publicationethics.org/memb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ines_7404.pdf"/>
          <p:cNvPicPr>
            <a:picLocks noChangeAspect="1"/>
          </p:cNvPicPr>
          <p:nvPr/>
        </p:nvPicPr>
        <p:blipFill rotWithShape="1">
          <a:blip r:embed="rId2">
            <a:extLst>
              <a:ext uri="{28A0092B-C50C-407E-A947-70E740481C1C}">
                <a14:useLocalDpi xmlns:a14="http://schemas.microsoft.com/office/drawing/2010/main" val="0"/>
              </a:ext>
            </a:extLst>
          </a:blip>
          <a:srcRect r="85206" b="61897"/>
          <a:stretch/>
        </p:blipFill>
        <p:spPr>
          <a:xfrm>
            <a:off x="0" y="1582260"/>
            <a:ext cx="774095" cy="1960372"/>
          </a:xfrm>
          <a:prstGeom prst="rect">
            <a:avLst/>
          </a:prstGeom>
        </p:spPr>
      </p:pic>
      <p:pic>
        <p:nvPicPr>
          <p:cNvPr id="5" name="Picture 4" descr="Lines_blk.pdf"/>
          <p:cNvPicPr>
            <a:picLocks noChangeAspect="1"/>
          </p:cNvPicPr>
          <p:nvPr/>
        </p:nvPicPr>
        <p:blipFill rotWithShape="1">
          <a:blip r:embed="rId3">
            <a:extLst>
              <a:ext uri="{28A0092B-C50C-407E-A947-70E740481C1C}">
                <a14:useLocalDpi xmlns:a14="http://schemas.microsoft.com/office/drawing/2010/main" val="0"/>
              </a:ext>
            </a:extLst>
          </a:blip>
          <a:srcRect l="9555" t="6478" b="22982"/>
          <a:stretch/>
        </p:blipFill>
        <p:spPr>
          <a:xfrm>
            <a:off x="873677" y="1582260"/>
            <a:ext cx="8270323" cy="1960372"/>
          </a:xfrm>
          <a:prstGeom prst="rect">
            <a:avLst/>
          </a:prstGeom>
        </p:spPr>
      </p:pic>
      <p:sp>
        <p:nvSpPr>
          <p:cNvPr id="10" name="Title 1"/>
          <p:cNvSpPr>
            <a:spLocks noGrp="1"/>
          </p:cNvSpPr>
          <p:nvPr>
            <p:ph type="ctrTitle"/>
          </p:nvPr>
        </p:nvSpPr>
        <p:spPr>
          <a:xfrm>
            <a:off x="1371600" y="1530286"/>
            <a:ext cx="7086600" cy="2113311"/>
          </a:xfrm>
        </p:spPr>
        <p:txBody>
          <a:bodyPr>
            <a:noAutofit/>
          </a:bodyPr>
          <a:lstStyle/>
          <a:p>
            <a:pPr algn="l">
              <a:lnSpc>
                <a:spcPct val="90000"/>
              </a:lnSpc>
            </a:pPr>
            <a:r>
              <a:rPr lang="en-US" sz="5200" dirty="0">
                <a:latin typeface="Impact"/>
                <a:cs typeface="Impact"/>
              </a:rPr>
              <a:t>Predatory Publishers: An Introduction and  Toolkit</a:t>
            </a:r>
            <a:endParaRPr lang="en-US" sz="5200" dirty="0">
              <a:solidFill>
                <a:srgbClr val="A3792C"/>
              </a:solidFill>
              <a:latin typeface="Impact"/>
              <a:cs typeface="Impact"/>
            </a:endParaRPr>
          </a:p>
        </p:txBody>
      </p:sp>
      <p:sp>
        <p:nvSpPr>
          <p:cNvPr id="14" name="Date Placeholder 6"/>
          <p:cNvSpPr>
            <a:spLocks noGrp="1"/>
          </p:cNvSpPr>
          <p:nvPr>
            <p:ph type="dt" sz="half" idx="10"/>
          </p:nvPr>
        </p:nvSpPr>
        <p:spPr>
          <a:xfrm>
            <a:off x="1371600" y="5794164"/>
            <a:ext cx="2133600" cy="365125"/>
          </a:xfrm>
        </p:spPr>
        <p:txBody>
          <a:bodyPr/>
          <a:lstStyle/>
          <a:p>
            <a:r>
              <a:rPr lang="en-US" sz="1400" b="1" dirty="0">
                <a:solidFill>
                  <a:srgbClr val="D19B23"/>
                </a:solidFill>
                <a:latin typeface="Arial"/>
                <a:cs typeface="Arial"/>
              </a:rPr>
              <a:t>May 25, 2022</a:t>
            </a:r>
          </a:p>
        </p:txBody>
      </p:sp>
      <p:sp>
        <p:nvSpPr>
          <p:cNvPr id="15" name="TextBox 14"/>
          <p:cNvSpPr txBox="1"/>
          <p:nvPr/>
        </p:nvSpPr>
        <p:spPr>
          <a:xfrm>
            <a:off x="1466556" y="5050428"/>
            <a:ext cx="4558940" cy="677108"/>
          </a:xfrm>
          <a:prstGeom prst="rect">
            <a:avLst/>
          </a:prstGeom>
          <a:noFill/>
        </p:spPr>
        <p:txBody>
          <a:bodyPr wrap="none" lIns="0" tIns="0" rIns="0" bIns="0"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rgbClr val="494333">
                    <a:alpha val="70000"/>
                  </a:srgbClr>
                </a:solidFill>
                <a:latin typeface="Arial"/>
                <a:ea typeface="+mn-ea"/>
                <a:cs typeface="Arial"/>
              </a:rPr>
              <a:t>Megan Sapp Nelson</a:t>
            </a:r>
            <a:br>
              <a:rPr lang="en-US" sz="1800" b="1" i="0" u="none" strike="noStrike" kern="1200" baseline="0" dirty="0">
                <a:solidFill>
                  <a:srgbClr val="494333">
                    <a:alpha val="70000"/>
                  </a:srgbClr>
                </a:solidFill>
                <a:latin typeface="Arial"/>
                <a:ea typeface="+mn-ea"/>
                <a:cs typeface="Arial"/>
              </a:rPr>
            </a:br>
            <a:r>
              <a:rPr lang="en-US" sz="1300" b="0" i="0" u="none" strike="noStrike" kern="1200" baseline="0" dirty="0">
                <a:solidFill>
                  <a:srgbClr val="494333">
                    <a:alpha val="70000"/>
                  </a:srgbClr>
                </a:solidFill>
                <a:latin typeface="Arial"/>
                <a:ea typeface="+mn-ea"/>
                <a:cs typeface="Arial"/>
              </a:rPr>
              <a:t>Professor </a:t>
            </a:r>
          </a:p>
          <a:p>
            <a:pPr marL="0" marR="0" indent="0" algn="l" defTabSz="457200" rtl="0" eaLnBrk="1" fontAlgn="auto" latinLnBrk="0" hangingPunct="1">
              <a:lnSpc>
                <a:spcPct val="100000"/>
              </a:lnSpc>
              <a:spcBef>
                <a:spcPts val="0"/>
              </a:spcBef>
              <a:spcAft>
                <a:spcPts val="0"/>
              </a:spcAft>
              <a:buClrTx/>
              <a:buSzTx/>
              <a:buFontTx/>
              <a:buNone/>
              <a:tabLst/>
              <a:defRPr/>
            </a:pPr>
            <a:r>
              <a:rPr lang="en-US" sz="1300" dirty="0">
                <a:solidFill>
                  <a:srgbClr val="494333">
                    <a:alpha val="70000"/>
                  </a:srgbClr>
                </a:solidFill>
                <a:latin typeface="Arial"/>
                <a:cs typeface="Arial"/>
              </a:rPr>
              <a:t>Purdue University Libraries and School of Information Studies</a:t>
            </a:r>
            <a:endParaRPr lang="en-US" sz="1300" b="0" i="0" u="none" strike="noStrike" kern="1200" baseline="0" dirty="0">
              <a:solidFill>
                <a:srgbClr val="494333">
                  <a:alpha val="70000"/>
                </a:srgbClr>
              </a:solidFill>
              <a:latin typeface="Arial"/>
              <a:ea typeface="+mn-ea"/>
              <a:cs typeface="Arial"/>
            </a:endParaRP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65496" y="5635415"/>
            <a:ext cx="2056015" cy="1235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479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316"/>
            <a:ext cx="9144000" cy="745316"/>
          </a:xfrm>
          <a:prstGeom prst="rect">
            <a:avLst/>
          </a:prstGeom>
          <a:solidFill>
            <a:srgbClr val="E3AE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h2_lines_white.pdf"/>
          <p:cNvPicPr>
            <a:picLocks noChangeAspect="1"/>
          </p:cNvPicPr>
          <p:nvPr/>
        </p:nvPicPr>
        <p:blipFill rotWithShape="1">
          <a:blip r:embed="rId2">
            <a:extLst>
              <a:ext uri="{28A0092B-C50C-407E-A947-70E740481C1C}">
                <a14:useLocalDpi xmlns:a14="http://schemas.microsoft.com/office/drawing/2010/main" val="0"/>
              </a:ext>
            </a:extLst>
          </a:blip>
          <a:srcRect l="9437" t="4635" r="32344" b="70473"/>
          <a:stretch/>
        </p:blipFill>
        <p:spPr>
          <a:xfrm>
            <a:off x="0" y="135881"/>
            <a:ext cx="9144000" cy="729752"/>
          </a:xfrm>
          <a:prstGeom prst="rect">
            <a:avLst/>
          </a:prstGeom>
        </p:spPr>
      </p:pic>
      <p:sp>
        <p:nvSpPr>
          <p:cNvPr id="4" name="Rectangle 3"/>
          <p:cNvSpPr/>
          <p:nvPr/>
        </p:nvSpPr>
        <p:spPr>
          <a:xfrm>
            <a:off x="0" y="0"/>
            <a:ext cx="9144000" cy="12031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353216" y="261494"/>
            <a:ext cx="8229600" cy="733642"/>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chemeClr val="bg1"/>
                </a:solidFill>
                <a:latin typeface="Impact"/>
                <a:cs typeface="Impact"/>
              </a:rPr>
              <a:t>You Will:</a:t>
            </a:r>
          </a:p>
        </p:txBody>
      </p:sp>
      <p:sp>
        <p:nvSpPr>
          <p:cNvPr id="6" name="TextBox 5"/>
          <p:cNvSpPr txBox="1"/>
          <p:nvPr/>
        </p:nvSpPr>
        <p:spPr>
          <a:xfrm>
            <a:off x="457200" y="963488"/>
            <a:ext cx="2312548" cy="307777"/>
          </a:xfrm>
          <a:prstGeom prst="rect">
            <a:avLst/>
          </a:prstGeom>
          <a:noFill/>
        </p:spPr>
        <p:txBody>
          <a:bodyPr wrap="square" lIns="0" tIns="0" rIns="0" bIns="0" rtlCol="0">
            <a:spAutoFit/>
          </a:bodyPr>
          <a:lstStyle/>
          <a:p>
            <a:r>
              <a:rPr lang="en-US" sz="2000" dirty="0">
                <a:solidFill>
                  <a:srgbClr val="756C66"/>
                </a:solidFill>
                <a:latin typeface="Impact"/>
                <a:cs typeface="Impact"/>
              </a:rPr>
              <a:t>Learning Objectives</a:t>
            </a:r>
          </a:p>
        </p:txBody>
      </p:sp>
      <p:sp>
        <p:nvSpPr>
          <p:cNvPr id="8" name="Slide Number Placeholder 4"/>
          <p:cNvSpPr>
            <a:spLocks noGrp="1"/>
          </p:cNvSpPr>
          <p:nvPr>
            <p:ph type="sldNum" sz="quarter" idx="4294967295"/>
          </p:nvPr>
        </p:nvSpPr>
        <p:spPr>
          <a:xfrm>
            <a:off x="317276" y="6344367"/>
            <a:ext cx="476085" cy="365125"/>
          </a:xfrm>
          <a:prstGeom prst="rect">
            <a:avLst/>
          </a:prstGeom>
        </p:spPr>
        <p:txBody>
          <a:bodyPr/>
          <a:lstStyle/>
          <a:p>
            <a:pPr algn="l"/>
            <a:fld id="{FC483663-2460-5E4D-A36D-4ED7362332B4}" type="slidenum">
              <a:rPr lang="en-US" sz="1000" smtClean="0">
                <a:latin typeface="Arial"/>
                <a:cs typeface="Arial"/>
              </a:rPr>
              <a:pPr algn="l"/>
              <a:t>2</a:t>
            </a:fld>
            <a:endParaRPr lang="en-US" sz="1000" dirty="0">
              <a:latin typeface="Arial"/>
              <a:cs typeface="Arial"/>
            </a:endParaRPr>
          </a:p>
        </p:txBody>
      </p:sp>
      <p:sp>
        <p:nvSpPr>
          <p:cNvPr id="11" name="Content Placeholder 2"/>
          <p:cNvSpPr txBox="1">
            <a:spLocks/>
          </p:cNvSpPr>
          <p:nvPr/>
        </p:nvSpPr>
        <p:spPr>
          <a:xfrm>
            <a:off x="353216" y="1753381"/>
            <a:ext cx="8347160" cy="380186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base"/>
            <a:r>
              <a:rPr lang="en-US" sz="2400" dirty="0"/>
              <a:t>Describe open access.</a:t>
            </a:r>
          </a:p>
          <a:p>
            <a:pPr fontAlgn="base"/>
            <a:r>
              <a:rPr lang="en-US" sz="2400" dirty="0"/>
              <a:t>Differentiate predatory journals from open access journals.</a:t>
            </a:r>
          </a:p>
          <a:p>
            <a:pPr fontAlgn="base"/>
            <a:r>
              <a:rPr lang="en-US" sz="2400" dirty="0"/>
              <a:t>Identify characteristics that will allow you to spot predatory journals.</a:t>
            </a:r>
          </a:p>
          <a:p>
            <a:pPr fontAlgn="base"/>
            <a:r>
              <a:rPr lang="en-US" sz="2400" dirty="0"/>
              <a:t>Identify tools that will assist you to find reputable journals.</a:t>
            </a:r>
          </a:p>
          <a:p>
            <a:pPr marL="0" indent="0">
              <a:buNone/>
            </a:pPr>
            <a:br>
              <a:rPr lang="en-US" dirty="0"/>
            </a:br>
            <a:endParaRPr lang="en-US" dirty="0"/>
          </a:p>
          <a:p>
            <a:pPr fontAlgn="base"/>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7930" y="6053605"/>
            <a:ext cx="1199580" cy="580432"/>
          </a:xfrm>
          <a:prstGeom prst="rect">
            <a:avLst/>
          </a:prstGeom>
        </p:spPr>
      </p:pic>
    </p:spTree>
    <p:extLst>
      <p:ext uri="{BB962C8B-B14F-4D97-AF65-F5344CB8AC3E}">
        <p14:creationId xmlns:p14="http://schemas.microsoft.com/office/powerpoint/2010/main" val="2655392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20316"/>
            <a:ext cx="9144000" cy="745316"/>
          </a:xfrm>
          <a:prstGeom prst="rect">
            <a:avLst/>
          </a:prstGeom>
          <a:solidFill>
            <a:srgbClr val="E3AE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h2_lines_white.pdf"/>
          <p:cNvPicPr>
            <a:picLocks noChangeAspect="1"/>
          </p:cNvPicPr>
          <p:nvPr/>
        </p:nvPicPr>
        <p:blipFill rotWithShape="1">
          <a:blip r:embed="rId3">
            <a:extLst>
              <a:ext uri="{28A0092B-C50C-407E-A947-70E740481C1C}">
                <a14:useLocalDpi xmlns:a14="http://schemas.microsoft.com/office/drawing/2010/main" val="0"/>
              </a:ext>
            </a:extLst>
          </a:blip>
          <a:srcRect l="9437" t="4635" r="32344" b="70473"/>
          <a:stretch/>
        </p:blipFill>
        <p:spPr>
          <a:xfrm>
            <a:off x="0" y="135881"/>
            <a:ext cx="9144000" cy="729752"/>
          </a:xfrm>
          <a:prstGeom prst="rect">
            <a:avLst/>
          </a:prstGeom>
        </p:spPr>
      </p:pic>
      <p:sp>
        <p:nvSpPr>
          <p:cNvPr id="7" name="Rectangle 6"/>
          <p:cNvSpPr/>
          <p:nvPr/>
        </p:nvSpPr>
        <p:spPr>
          <a:xfrm>
            <a:off x="0" y="0"/>
            <a:ext cx="9144000" cy="12031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353216" y="261494"/>
            <a:ext cx="8229600" cy="733642"/>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chemeClr val="bg1"/>
                </a:solidFill>
                <a:latin typeface="Impact"/>
                <a:cs typeface="Impact"/>
              </a:rPr>
              <a:t>Why Open Access? </a:t>
            </a:r>
          </a:p>
        </p:txBody>
      </p:sp>
      <p:sp>
        <p:nvSpPr>
          <p:cNvPr id="9" name="TextBox 8"/>
          <p:cNvSpPr txBox="1"/>
          <p:nvPr/>
        </p:nvSpPr>
        <p:spPr>
          <a:xfrm>
            <a:off x="457200" y="963488"/>
            <a:ext cx="4747846" cy="307777"/>
          </a:xfrm>
          <a:prstGeom prst="rect">
            <a:avLst/>
          </a:prstGeom>
          <a:noFill/>
        </p:spPr>
        <p:txBody>
          <a:bodyPr wrap="square" lIns="0" tIns="0" rIns="0" bIns="0" rtlCol="0">
            <a:spAutoFit/>
          </a:bodyPr>
          <a:lstStyle/>
          <a:p>
            <a:r>
              <a:rPr lang="en-US" sz="2000" dirty="0">
                <a:solidFill>
                  <a:srgbClr val="756C66"/>
                </a:solidFill>
                <a:latin typeface="Impact"/>
                <a:cs typeface="Impact"/>
              </a:rPr>
              <a:t>A Brief Introduction from PhD Comics</a:t>
            </a:r>
          </a:p>
        </p:txBody>
      </p:sp>
      <p:graphicFrame>
        <p:nvGraphicFramePr>
          <p:cNvPr id="11" name="Chart Placeholder 5"/>
          <p:cNvGraphicFramePr>
            <a:graphicFrameLocks/>
          </p:cNvGraphicFramePr>
          <p:nvPr>
            <p:extLst>
              <p:ext uri="{D42A27DB-BD31-4B8C-83A1-F6EECF244321}">
                <p14:modId xmlns:p14="http://schemas.microsoft.com/office/powerpoint/2010/main" val="404858320"/>
              </p:ext>
            </p:extLst>
          </p:nvPr>
        </p:nvGraphicFramePr>
        <p:xfrm>
          <a:off x="4860925" y="1445231"/>
          <a:ext cx="3605233" cy="4457069"/>
        </p:xfrm>
        <a:graphic>
          <a:graphicData uri="http://schemas.openxmlformats.org/drawingml/2006/chart">
            <c:chart xmlns:c="http://schemas.openxmlformats.org/drawingml/2006/chart" xmlns:r="http://schemas.openxmlformats.org/officeDocument/2006/relationships" r:id="rId4"/>
          </a:graphicData>
        </a:graphic>
      </p:graphicFrame>
      <p:sp>
        <p:nvSpPr>
          <p:cNvPr id="13" name="Slide Number Placeholder 4"/>
          <p:cNvSpPr>
            <a:spLocks noGrp="1"/>
          </p:cNvSpPr>
          <p:nvPr>
            <p:ph type="sldNum" sz="quarter" idx="4294967295"/>
          </p:nvPr>
        </p:nvSpPr>
        <p:spPr>
          <a:xfrm>
            <a:off x="317276" y="6344367"/>
            <a:ext cx="476085" cy="365125"/>
          </a:xfrm>
          <a:prstGeom prst="rect">
            <a:avLst/>
          </a:prstGeom>
        </p:spPr>
        <p:txBody>
          <a:bodyPr/>
          <a:lstStyle/>
          <a:p>
            <a:pPr algn="l"/>
            <a:fld id="{FC483663-2460-5E4D-A36D-4ED7362332B4}" type="slidenum">
              <a:rPr lang="en-US" sz="1000" smtClean="0">
                <a:latin typeface="Arial"/>
                <a:cs typeface="Arial"/>
              </a:rPr>
              <a:pPr algn="l"/>
              <a:t>3</a:t>
            </a:fld>
            <a:endParaRPr lang="en-US" sz="1000" dirty="0">
              <a:latin typeface="Arial"/>
              <a:cs typeface="Arial"/>
            </a:endParaRPr>
          </a:p>
        </p:txBody>
      </p:sp>
      <p:sp>
        <p:nvSpPr>
          <p:cNvPr id="18" name="Content Placeholder 2"/>
          <p:cNvSpPr txBox="1">
            <a:spLocks/>
          </p:cNvSpPr>
          <p:nvPr/>
        </p:nvSpPr>
        <p:spPr>
          <a:xfrm>
            <a:off x="353216" y="1753381"/>
            <a:ext cx="3910901" cy="17292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endParaRPr lang="fr-FR" sz="1600" dirty="0">
              <a:latin typeface="Arial"/>
              <a:cs typeface="Arial"/>
            </a:endParaRPr>
          </a:p>
          <a:p>
            <a:pPr marL="0" indent="0">
              <a:spcBef>
                <a:spcPts val="0"/>
              </a:spcBef>
              <a:buNone/>
            </a:pPr>
            <a:endParaRPr lang="fr-FR" sz="1600" dirty="0">
              <a:latin typeface="Arial"/>
              <a:cs typeface="Arial"/>
            </a:endParaRPr>
          </a:p>
        </p:txBody>
      </p:sp>
      <p:sp>
        <p:nvSpPr>
          <p:cNvPr id="19" name="Content Placeholder 2"/>
          <p:cNvSpPr txBox="1">
            <a:spLocks/>
          </p:cNvSpPr>
          <p:nvPr/>
        </p:nvSpPr>
        <p:spPr>
          <a:xfrm>
            <a:off x="457200" y="3378121"/>
            <a:ext cx="3910901" cy="2168060"/>
          </a:xfrm>
          <a:prstGeom prst="rect">
            <a:avLst/>
          </a:prstGeom>
        </p:spPr>
        <p:txBody>
          <a:bodyPr lIns="0" tIns="0" rIns="0" bIns="0"/>
          <a:lstStyle>
            <a:lvl1pPr marL="0" indent="0" algn="l" defTabSz="457200" rtl="0" eaLnBrk="1" latinLnBrk="0" hangingPunct="1">
              <a:spcBef>
                <a:spcPct val="20000"/>
              </a:spcBef>
              <a:buFont typeface="Arial"/>
              <a:buNone/>
              <a:defRPr sz="1400" kern="1200">
                <a:solidFill>
                  <a:schemeClr val="tx1"/>
                </a:solidFill>
                <a:latin typeface="Arial"/>
                <a:ea typeface="+mn-ea"/>
                <a:cs typeface="Arial"/>
              </a:defRPr>
            </a:lvl1pPr>
            <a:lvl2pPr marL="457200" indent="0" algn="l" defTabSz="457200" rtl="0" eaLnBrk="1" latinLnBrk="0" hangingPunct="1">
              <a:spcBef>
                <a:spcPct val="20000"/>
              </a:spcBef>
              <a:buFont typeface="Arial"/>
              <a:buNone/>
              <a:defRPr sz="1400" kern="1200">
                <a:solidFill>
                  <a:schemeClr val="tx1"/>
                </a:solidFill>
                <a:latin typeface="Arial"/>
                <a:ea typeface="+mn-ea"/>
                <a:cs typeface="Arial"/>
              </a:defRPr>
            </a:lvl2pPr>
            <a:lvl3pPr marL="914400" indent="0" algn="l" defTabSz="457200" rtl="0" eaLnBrk="1" latinLnBrk="0" hangingPunct="1">
              <a:spcBef>
                <a:spcPct val="20000"/>
              </a:spcBef>
              <a:buFont typeface="Arial"/>
              <a:buNone/>
              <a:defRPr sz="1400" kern="1200">
                <a:solidFill>
                  <a:schemeClr val="tx1"/>
                </a:solidFill>
                <a:latin typeface="Arial"/>
                <a:ea typeface="+mn-ea"/>
                <a:cs typeface="Arial"/>
              </a:defRPr>
            </a:lvl3pPr>
            <a:lvl4pPr marL="1371600" indent="0" algn="l" defTabSz="457200" rtl="0" eaLnBrk="1" latinLnBrk="0" hangingPunct="1">
              <a:spcBef>
                <a:spcPct val="20000"/>
              </a:spcBef>
              <a:buFont typeface="Arial"/>
              <a:buNone/>
              <a:defRPr sz="1400" kern="1200">
                <a:solidFill>
                  <a:schemeClr val="tx1"/>
                </a:solidFill>
                <a:latin typeface="Arial"/>
                <a:ea typeface="+mn-ea"/>
                <a:cs typeface="Arial"/>
              </a:defRPr>
            </a:lvl4pPr>
            <a:lvl5pPr marL="1828800" indent="0" algn="l" defTabSz="457200" rtl="0" eaLnBrk="1" latinLnBrk="0" hangingPunct="1">
              <a:spcBef>
                <a:spcPct val="20000"/>
              </a:spcBef>
              <a:buFont typeface="Arial"/>
              <a:buNone/>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600"/>
              </a:spcAft>
            </a:pPr>
            <a:endParaRPr lang="fr-FR" sz="1600" dirty="0"/>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37930" y="6053605"/>
            <a:ext cx="1199580" cy="580432"/>
          </a:xfrm>
          <a:prstGeom prst="rect">
            <a:avLst/>
          </a:prstGeom>
        </p:spPr>
      </p:pic>
      <p:pic>
        <p:nvPicPr>
          <p:cNvPr id="2" name="L5rVH1KGBCY"/>
          <p:cNvPicPr>
            <a:picLocks noRot="1" noChangeAspect="1"/>
          </p:cNvPicPr>
          <p:nvPr>
            <a:videoFile r:link="rId1"/>
          </p:nvPr>
        </p:nvPicPr>
        <p:blipFill>
          <a:blip r:embed="rId6"/>
          <a:stretch>
            <a:fillRect/>
          </a:stretch>
        </p:blipFill>
        <p:spPr>
          <a:xfrm>
            <a:off x="353216" y="1304890"/>
            <a:ext cx="8211931" cy="4619211"/>
          </a:xfrm>
          <a:prstGeom prst="rect">
            <a:avLst/>
          </a:prstGeom>
        </p:spPr>
      </p:pic>
    </p:spTree>
    <p:extLst>
      <p:ext uri="{BB962C8B-B14F-4D97-AF65-F5344CB8AC3E}">
        <p14:creationId xmlns:p14="http://schemas.microsoft.com/office/powerpoint/2010/main" val="3027902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316"/>
            <a:ext cx="9144000" cy="745316"/>
          </a:xfrm>
          <a:prstGeom prst="rect">
            <a:avLst/>
          </a:prstGeom>
          <a:solidFill>
            <a:srgbClr val="E3AE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h2_lines_white.pdf"/>
          <p:cNvPicPr>
            <a:picLocks noChangeAspect="1"/>
          </p:cNvPicPr>
          <p:nvPr/>
        </p:nvPicPr>
        <p:blipFill rotWithShape="1">
          <a:blip r:embed="rId2">
            <a:extLst>
              <a:ext uri="{28A0092B-C50C-407E-A947-70E740481C1C}">
                <a14:useLocalDpi xmlns:a14="http://schemas.microsoft.com/office/drawing/2010/main" val="0"/>
              </a:ext>
            </a:extLst>
          </a:blip>
          <a:srcRect l="9437" t="4635" r="32344" b="70473"/>
          <a:stretch/>
        </p:blipFill>
        <p:spPr>
          <a:xfrm>
            <a:off x="0" y="135881"/>
            <a:ext cx="9144000" cy="729752"/>
          </a:xfrm>
          <a:prstGeom prst="rect">
            <a:avLst/>
          </a:prstGeom>
        </p:spPr>
      </p:pic>
      <p:sp>
        <p:nvSpPr>
          <p:cNvPr id="4" name="Rectangle 3"/>
          <p:cNvSpPr/>
          <p:nvPr/>
        </p:nvSpPr>
        <p:spPr>
          <a:xfrm>
            <a:off x="0" y="0"/>
            <a:ext cx="9144000" cy="12031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353216" y="261494"/>
            <a:ext cx="8957838" cy="733642"/>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chemeClr val="bg1"/>
                </a:solidFill>
                <a:latin typeface="Impact"/>
                <a:cs typeface="Impact"/>
              </a:rPr>
              <a:t>How Are Predatory Journals Different? </a:t>
            </a:r>
          </a:p>
        </p:txBody>
      </p:sp>
      <p:sp>
        <p:nvSpPr>
          <p:cNvPr id="6" name="TextBox 5"/>
          <p:cNvSpPr txBox="1"/>
          <p:nvPr/>
        </p:nvSpPr>
        <p:spPr>
          <a:xfrm>
            <a:off x="79131" y="881197"/>
            <a:ext cx="8229600" cy="307777"/>
          </a:xfrm>
          <a:prstGeom prst="rect">
            <a:avLst/>
          </a:prstGeom>
          <a:noFill/>
        </p:spPr>
        <p:txBody>
          <a:bodyPr wrap="square" lIns="0" tIns="0" rIns="0" bIns="0" rtlCol="0">
            <a:spAutoFit/>
          </a:bodyPr>
          <a:lstStyle/>
          <a:p>
            <a:r>
              <a:rPr lang="en-US" sz="2000" dirty="0">
                <a:solidFill>
                  <a:srgbClr val="756C66"/>
                </a:solidFill>
                <a:latin typeface="Impact"/>
                <a:cs typeface="Impact"/>
              </a:rPr>
              <a:t>Exploitation of the Open Access Model for the Purpose of Making Money</a:t>
            </a:r>
          </a:p>
        </p:txBody>
      </p:sp>
      <p:sp>
        <p:nvSpPr>
          <p:cNvPr id="8" name="Slide Number Placeholder 4"/>
          <p:cNvSpPr>
            <a:spLocks noGrp="1"/>
          </p:cNvSpPr>
          <p:nvPr>
            <p:ph type="sldNum" sz="quarter" idx="4294967295"/>
          </p:nvPr>
        </p:nvSpPr>
        <p:spPr>
          <a:xfrm>
            <a:off x="317276" y="6344367"/>
            <a:ext cx="476085" cy="365125"/>
          </a:xfrm>
          <a:prstGeom prst="rect">
            <a:avLst/>
          </a:prstGeom>
        </p:spPr>
        <p:txBody>
          <a:bodyPr/>
          <a:lstStyle/>
          <a:p>
            <a:pPr algn="l"/>
            <a:fld id="{FC483663-2460-5E4D-A36D-4ED7362332B4}" type="slidenum">
              <a:rPr lang="en-US" sz="1000" smtClean="0">
                <a:latin typeface="Arial"/>
                <a:cs typeface="Arial"/>
              </a:rPr>
              <a:pPr algn="l"/>
              <a:t>4</a:t>
            </a:fld>
            <a:endParaRPr lang="en-US" sz="1000" dirty="0">
              <a:latin typeface="Arial"/>
              <a:cs typeface="Aria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7930" y="6053605"/>
            <a:ext cx="1199580" cy="580432"/>
          </a:xfrm>
          <a:prstGeom prst="rect">
            <a:avLst/>
          </a:prstGeom>
        </p:spPr>
      </p:pic>
      <p:sp>
        <p:nvSpPr>
          <p:cNvPr id="7" name="TextBox 6"/>
          <p:cNvSpPr txBox="1"/>
          <p:nvPr/>
        </p:nvSpPr>
        <p:spPr>
          <a:xfrm>
            <a:off x="79131" y="1283677"/>
            <a:ext cx="887143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Open access journals of questionable quality and with exploitative business models</a:t>
            </a:r>
          </a:p>
          <a:p>
            <a:pPr marL="285750" indent="-285750">
              <a:buFont typeface="Arial" panose="020B0604020202020204" pitchFamily="34" charset="0"/>
              <a:buChar char="•"/>
            </a:pPr>
            <a:r>
              <a:rPr lang="en-US" dirty="0"/>
              <a:t>Little or no quality control</a:t>
            </a:r>
          </a:p>
          <a:p>
            <a:pPr marL="285750" indent="-285750">
              <a:buFont typeface="Arial" panose="020B0604020202020204" pitchFamily="34" charset="0"/>
              <a:buChar char="•"/>
            </a:pPr>
            <a:r>
              <a:rPr lang="en-US" dirty="0"/>
              <a:t>Don’t provide editing or peer review</a:t>
            </a:r>
          </a:p>
          <a:p>
            <a:pPr marL="285750" indent="-285750">
              <a:buFont typeface="Arial" panose="020B0604020202020204" pitchFamily="34" charset="0"/>
              <a:buChar char="•"/>
            </a:pPr>
            <a:r>
              <a:rPr lang="en-US" dirty="0"/>
              <a:t>Mimic the names and formatting of well-known journals</a:t>
            </a:r>
          </a:p>
          <a:p>
            <a:pPr marL="285750" indent="-285750">
              <a:buFont typeface="Arial" panose="020B0604020202020204" pitchFamily="34" charset="0"/>
              <a:buChar char="•"/>
            </a:pPr>
            <a:r>
              <a:rPr lang="en-US" dirty="0"/>
              <a:t>List well-known researchers as editors without their knowledge or permission</a:t>
            </a:r>
          </a:p>
          <a:p>
            <a:pPr marL="285750" indent="-285750">
              <a:buFont typeface="Arial" panose="020B0604020202020204" pitchFamily="34" charset="0"/>
              <a:buChar char="•"/>
            </a:pPr>
            <a:r>
              <a:rPr lang="en-US" dirty="0"/>
              <a:t>Use flattering direct emails to entice researchers to submit articles</a:t>
            </a:r>
          </a:p>
          <a:p>
            <a:pPr marL="285750" indent="-285750">
              <a:buFont typeface="Arial" panose="020B0604020202020204" pitchFamily="34" charset="0"/>
              <a:buChar char="•"/>
            </a:pPr>
            <a:r>
              <a:rPr lang="en-US" dirty="0"/>
              <a:t>Hide publication fees that can range from hundreds to thousands of dollars</a:t>
            </a:r>
          </a:p>
        </p:txBody>
      </p:sp>
    </p:spTree>
    <p:extLst>
      <p:ext uri="{BB962C8B-B14F-4D97-AF65-F5344CB8AC3E}">
        <p14:creationId xmlns:p14="http://schemas.microsoft.com/office/powerpoint/2010/main" val="1617626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316"/>
            <a:ext cx="9144000" cy="745316"/>
          </a:xfrm>
          <a:prstGeom prst="rect">
            <a:avLst/>
          </a:prstGeom>
          <a:solidFill>
            <a:srgbClr val="E3AE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h2_lines_white.pdf"/>
          <p:cNvPicPr>
            <a:picLocks noChangeAspect="1"/>
          </p:cNvPicPr>
          <p:nvPr/>
        </p:nvPicPr>
        <p:blipFill rotWithShape="1">
          <a:blip r:embed="rId2">
            <a:extLst>
              <a:ext uri="{28A0092B-C50C-407E-A947-70E740481C1C}">
                <a14:useLocalDpi xmlns:a14="http://schemas.microsoft.com/office/drawing/2010/main" val="0"/>
              </a:ext>
            </a:extLst>
          </a:blip>
          <a:srcRect l="9437" t="4635" r="32344" b="70473"/>
          <a:stretch/>
        </p:blipFill>
        <p:spPr>
          <a:xfrm>
            <a:off x="0" y="135881"/>
            <a:ext cx="9144000" cy="729752"/>
          </a:xfrm>
          <a:prstGeom prst="rect">
            <a:avLst/>
          </a:prstGeom>
        </p:spPr>
      </p:pic>
      <p:sp>
        <p:nvSpPr>
          <p:cNvPr id="4" name="Rectangle 3"/>
          <p:cNvSpPr/>
          <p:nvPr/>
        </p:nvSpPr>
        <p:spPr>
          <a:xfrm>
            <a:off x="0" y="0"/>
            <a:ext cx="9144000" cy="12031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353216" y="261494"/>
            <a:ext cx="8957838" cy="733642"/>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chemeClr val="bg1"/>
                </a:solidFill>
                <a:latin typeface="Impact"/>
                <a:cs typeface="Impact"/>
              </a:rPr>
              <a:t>NIH Statement on Article Publication  </a:t>
            </a:r>
          </a:p>
        </p:txBody>
      </p:sp>
      <p:sp>
        <p:nvSpPr>
          <p:cNvPr id="6" name="TextBox 5"/>
          <p:cNvSpPr txBox="1"/>
          <p:nvPr/>
        </p:nvSpPr>
        <p:spPr>
          <a:xfrm>
            <a:off x="79131" y="881197"/>
            <a:ext cx="8229600" cy="307777"/>
          </a:xfrm>
          <a:prstGeom prst="rect">
            <a:avLst/>
          </a:prstGeom>
          <a:noFill/>
        </p:spPr>
        <p:txBody>
          <a:bodyPr wrap="square" lIns="0" tIns="0" rIns="0" bIns="0" rtlCol="0">
            <a:spAutoFit/>
          </a:bodyPr>
          <a:lstStyle/>
          <a:p>
            <a:r>
              <a:rPr lang="en-US" sz="2000" dirty="0">
                <a:solidFill>
                  <a:srgbClr val="756C66"/>
                </a:solidFill>
                <a:latin typeface="Impact"/>
                <a:cs typeface="Impact"/>
              </a:rPr>
              <a:t>Resulting from NIH Funded Research </a:t>
            </a:r>
          </a:p>
        </p:txBody>
      </p:sp>
      <p:sp>
        <p:nvSpPr>
          <p:cNvPr id="8" name="Slide Number Placeholder 4"/>
          <p:cNvSpPr>
            <a:spLocks noGrp="1"/>
          </p:cNvSpPr>
          <p:nvPr>
            <p:ph type="sldNum" sz="quarter" idx="4294967295"/>
          </p:nvPr>
        </p:nvSpPr>
        <p:spPr>
          <a:xfrm>
            <a:off x="317276" y="6344367"/>
            <a:ext cx="476085" cy="365125"/>
          </a:xfrm>
          <a:prstGeom prst="rect">
            <a:avLst/>
          </a:prstGeom>
        </p:spPr>
        <p:txBody>
          <a:bodyPr/>
          <a:lstStyle/>
          <a:p>
            <a:pPr algn="l"/>
            <a:fld id="{FC483663-2460-5E4D-A36D-4ED7362332B4}" type="slidenum">
              <a:rPr lang="en-US" sz="1000" smtClean="0">
                <a:latin typeface="Arial"/>
                <a:cs typeface="Arial"/>
              </a:rPr>
              <a:pPr algn="l"/>
              <a:t>5</a:t>
            </a:fld>
            <a:endParaRPr lang="en-US" sz="1000" dirty="0">
              <a:latin typeface="Arial"/>
              <a:cs typeface="Aria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7930" y="6053605"/>
            <a:ext cx="1199580" cy="580432"/>
          </a:xfrm>
          <a:prstGeom prst="rect">
            <a:avLst/>
          </a:prstGeom>
        </p:spPr>
      </p:pic>
      <p:sp>
        <p:nvSpPr>
          <p:cNvPr id="9" name="TextBox 8"/>
          <p:cNvSpPr txBox="1"/>
          <p:nvPr/>
        </p:nvSpPr>
        <p:spPr>
          <a:xfrm>
            <a:off x="140677" y="1283677"/>
            <a:ext cx="8809892" cy="5909310"/>
          </a:xfrm>
          <a:prstGeom prst="rect">
            <a:avLst/>
          </a:prstGeom>
          <a:noFill/>
        </p:spPr>
        <p:txBody>
          <a:bodyPr wrap="square" rtlCol="0">
            <a:spAutoFit/>
          </a:bodyPr>
          <a:lstStyle/>
          <a:p>
            <a:r>
              <a:rPr lang="en-US" dirty="0"/>
              <a:t>“The NIH has noted an increase in the numbers of papers reported as products of NIH funding which are published in journals or by publishers that do not follow best practices promoted by professional scholarly publishing organizations. These journals and publishers typically can be identified by several attributes, including: </a:t>
            </a:r>
          </a:p>
          <a:p>
            <a:pPr marL="285750" indent="-285750">
              <a:buFont typeface="Arial" panose="020B0604020202020204" pitchFamily="34" charset="0"/>
              <a:buChar char="•"/>
            </a:pPr>
            <a:r>
              <a:rPr lang="en-US" dirty="0"/>
              <a:t>misleading pricing (e.g., lack of transparency about article processing charges);</a:t>
            </a:r>
          </a:p>
          <a:p>
            <a:pPr marL="285750" indent="-285750">
              <a:buFont typeface="Arial" panose="020B0604020202020204" pitchFamily="34" charset="0"/>
              <a:buChar char="•"/>
            </a:pPr>
            <a:r>
              <a:rPr lang="en-US" dirty="0"/>
              <a:t>failure to disclose information to authors;</a:t>
            </a:r>
          </a:p>
          <a:p>
            <a:pPr marL="285750" indent="-285750">
              <a:buFont typeface="Arial" panose="020B0604020202020204" pitchFamily="34" charset="0"/>
              <a:buChar char="•"/>
            </a:pPr>
            <a:r>
              <a:rPr lang="en-US" dirty="0"/>
              <a:t>aggressive tactics to solicit article submissions;</a:t>
            </a:r>
          </a:p>
          <a:p>
            <a:pPr marL="285750" indent="-285750">
              <a:buFont typeface="Arial" panose="020B0604020202020204" pitchFamily="34" charset="0"/>
              <a:buChar char="•"/>
            </a:pPr>
            <a:r>
              <a:rPr lang="en-US" dirty="0"/>
              <a:t>inaccurate statements about editorial board membership; and</a:t>
            </a:r>
          </a:p>
          <a:p>
            <a:pPr marL="285750" indent="-285750">
              <a:buFont typeface="Arial" panose="020B0604020202020204" pitchFamily="34" charset="0"/>
              <a:buChar char="•"/>
            </a:pPr>
            <a:r>
              <a:rPr lang="en-US" dirty="0"/>
              <a:t>misleading or suspicious peer-review processes.</a:t>
            </a:r>
          </a:p>
          <a:p>
            <a:r>
              <a:rPr lang="en-US" dirty="0"/>
              <a:t>Publications using such practices may call into question the credibility of the research they report. </a:t>
            </a:r>
          </a:p>
          <a:p>
            <a:r>
              <a:rPr lang="en-US" b="1" dirty="0"/>
              <a:t>Recommendations to identify credible journals</a:t>
            </a:r>
            <a:endParaRPr lang="en-US" dirty="0"/>
          </a:p>
          <a:p>
            <a:r>
              <a:rPr lang="en-US" dirty="0"/>
              <a:t>To help protect the credibility of papers arising from its research investment, NIH encourages its stakeholders, including grantees, contractors, intramural researchers, and librarians, to help authors: </a:t>
            </a:r>
          </a:p>
          <a:p>
            <a:pPr marL="285750" indent="-285750">
              <a:buFont typeface="Arial" panose="020B0604020202020204" pitchFamily="34" charset="0"/>
              <a:buChar char="•"/>
            </a:pPr>
            <a:r>
              <a:rPr lang="en-US" dirty="0"/>
              <a:t>Adhere to the principles of research integrity and publication ethics;</a:t>
            </a:r>
          </a:p>
          <a:p>
            <a:pPr marL="285750" indent="-285750">
              <a:buFont typeface="Arial" panose="020B0604020202020204" pitchFamily="34" charset="0"/>
              <a:buChar char="•"/>
            </a:pPr>
            <a:r>
              <a:rPr lang="en-US" dirty="0"/>
              <a:t>Identify journals that follow best practices promoted by professional scholarly publishing organizations; and</a:t>
            </a:r>
          </a:p>
          <a:p>
            <a:pPr marL="285750" indent="-285750">
              <a:buFont typeface="Arial" panose="020B0604020202020204" pitchFamily="34" charset="0"/>
              <a:buChar char="•"/>
            </a:pPr>
            <a:r>
              <a:rPr lang="en-US" dirty="0"/>
              <a:t>Avoid publishing in journals that do not have a clearly stated and rigorous peer review process.”</a:t>
            </a:r>
          </a:p>
          <a:p>
            <a:endParaRPr lang="en-US" dirty="0"/>
          </a:p>
        </p:txBody>
      </p:sp>
    </p:spTree>
    <p:extLst>
      <p:ext uri="{BB962C8B-B14F-4D97-AF65-F5344CB8AC3E}">
        <p14:creationId xmlns:p14="http://schemas.microsoft.com/office/powerpoint/2010/main" val="2942898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20316"/>
            <a:ext cx="9144000" cy="745316"/>
          </a:xfrm>
          <a:prstGeom prst="rect">
            <a:avLst/>
          </a:prstGeom>
          <a:solidFill>
            <a:srgbClr val="E3AE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h2_lines_white.pdf"/>
          <p:cNvPicPr>
            <a:picLocks noChangeAspect="1"/>
          </p:cNvPicPr>
          <p:nvPr/>
        </p:nvPicPr>
        <p:blipFill rotWithShape="1">
          <a:blip r:embed="rId2">
            <a:extLst>
              <a:ext uri="{28A0092B-C50C-407E-A947-70E740481C1C}">
                <a14:useLocalDpi xmlns:a14="http://schemas.microsoft.com/office/drawing/2010/main" val="0"/>
              </a:ext>
            </a:extLst>
          </a:blip>
          <a:srcRect l="9437" t="4635" r="32344" b="70473"/>
          <a:stretch/>
        </p:blipFill>
        <p:spPr>
          <a:xfrm>
            <a:off x="0" y="135881"/>
            <a:ext cx="9144000" cy="729752"/>
          </a:xfrm>
          <a:prstGeom prst="rect">
            <a:avLst/>
          </a:prstGeom>
        </p:spPr>
      </p:pic>
      <p:sp>
        <p:nvSpPr>
          <p:cNvPr id="7" name="Rectangle 6"/>
          <p:cNvSpPr/>
          <p:nvPr/>
        </p:nvSpPr>
        <p:spPr>
          <a:xfrm>
            <a:off x="0" y="0"/>
            <a:ext cx="9144000" cy="12031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353216" y="261494"/>
            <a:ext cx="8229600" cy="733642"/>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400" dirty="0">
                <a:solidFill>
                  <a:schemeClr val="bg1"/>
                </a:solidFill>
                <a:latin typeface="Impact"/>
                <a:cs typeface="Impact"/>
              </a:rPr>
              <a:t>Suggested Tools for Identifying Reputable Journals</a:t>
            </a:r>
          </a:p>
        </p:txBody>
      </p:sp>
      <p:sp>
        <p:nvSpPr>
          <p:cNvPr id="13" name="Slide Number Placeholder 4"/>
          <p:cNvSpPr>
            <a:spLocks noGrp="1"/>
          </p:cNvSpPr>
          <p:nvPr>
            <p:ph type="sldNum" sz="quarter" idx="4294967295"/>
          </p:nvPr>
        </p:nvSpPr>
        <p:spPr>
          <a:xfrm>
            <a:off x="317276" y="6344367"/>
            <a:ext cx="476085" cy="365125"/>
          </a:xfrm>
          <a:prstGeom prst="rect">
            <a:avLst/>
          </a:prstGeom>
        </p:spPr>
        <p:txBody>
          <a:bodyPr/>
          <a:lstStyle/>
          <a:p>
            <a:pPr algn="l"/>
            <a:fld id="{FC483663-2460-5E4D-A36D-4ED7362332B4}" type="slidenum">
              <a:rPr lang="en-US" sz="1000" smtClean="0">
                <a:latin typeface="Arial"/>
                <a:cs typeface="Arial"/>
              </a:rPr>
              <a:pPr algn="l"/>
              <a:t>6</a:t>
            </a:fld>
            <a:endParaRPr lang="en-US" sz="1000" dirty="0">
              <a:latin typeface="Arial"/>
              <a:cs typeface="Arial"/>
            </a:endParaRPr>
          </a:p>
        </p:txBody>
      </p:sp>
      <p:sp>
        <p:nvSpPr>
          <p:cNvPr id="18" name="Content Placeholder 2"/>
          <p:cNvSpPr txBox="1">
            <a:spLocks/>
          </p:cNvSpPr>
          <p:nvPr/>
        </p:nvSpPr>
        <p:spPr>
          <a:xfrm>
            <a:off x="353216" y="1753381"/>
            <a:ext cx="3910901" cy="17292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endParaRPr lang="fr-FR" sz="1600" dirty="0">
              <a:latin typeface="Arial"/>
              <a:cs typeface="Arial"/>
            </a:endParaRPr>
          </a:p>
          <a:p>
            <a:pPr marL="0" indent="0">
              <a:spcBef>
                <a:spcPts val="0"/>
              </a:spcBef>
              <a:buNone/>
            </a:pPr>
            <a:endParaRPr lang="fr-FR" sz="1600" dirty="0">
              <a:latin typeface="Arial"/>
              <a:cs typeface="Arial"/>
            </a:endParaRPr>
          </a:p>
        </p:txBody>
      </p:sp>
      <p:sp>
        <p:nvSpPr>
          <p:cNvPr id="19" name="Content Placeholder 2"/>
          <p:cNvSpPr txBox="1">
            <a:spLocks/>
          </p:cNvSpPr>
          <p:nvPr/>
        </p:nvSpPr>
        <p:spPr>
          <a:xfrm>
            <a:off x="457200" y="3378121"/>
            <a:ext cx="3910901" cy="2168060"/>
          </a:xfrm>
          <a:prstGeom prst="rect">
            <a:avLst/>
          </a:prstGeom>
        </p:spPr>
        <p:txBody>
          <a:bodyPr lIns="0" tIns="0" rIns="0" bIns="0"/>
          <a:lstStyle>
            <a:lvl1pPr marL="0" indent="0" algn="l" defTabSz="457200" rtl="0" eaLnBrk="1" latinLnBrk="0" hangingPunct="1">
              <a:spcBef>
                <a:spcPct val="20000"/>
              </a:spcBef>
              <a:buFont typeface="Arial"/>
              <a:buNone/>
              <a:defRPr sz="1400" kern="1200">
                <a:solidFill>
                  <a:schemeClr val="tx1"/>
                </a:solidFill>
                <a:latin typeface="Arial"/>
                <a:ea typeface="+mn-ea"/>
                <a:cs typeface="Arial"/>
              </a:defRPr>
            </a:lvl1pPr>
            <a:lvl2pPr marL="457200" indent="0" algn="l" defTabSz="457200" rtl="0" eaLnBrk="1" latinLnBrk="0" hangingPunct="1">
              <a:spcBef>
                <a:spcPct val="20000"/>
              </a:spcBef>
              <a:buFont typeface="Arial"/>
              <a:buNone/>
              <a:defRPr sz="1400" kern="1200">
                <a:solidFill>
                  <a:schemeClr val="tx1"/>
                </a:solidFill>
                <a:latin typeface="Arial"/>
                <a:ea typeface="+mn-ea"/>
                <a:cs typeface="Arial"/>
              </a:defRPr>
            </a:lvl2pPr>
            <a:lvl3pPr marL="914400" indent="0" algn="l" defTabSz="457200" rtl="0" eaLnBrk="1" latinLnBrk="0" hangingPunct="1">
              <a:spcBef>
                <a:spcPct val="20000"/>
              </a:spcBef>
              <a:buFont typeface="Arial"/>
              <a:buNone/>
              <a:defRPr sz="1400" kern="1200">
                <a:solidFill>
                  <a:schemeClr val="tx1"/>
                </a:solidFill>
                <a:latin typeface="Arial"/>
                <a:ea typeface="+mn-ea"/>
                <a:cs typeface="Arial"/>
              </a:defRPr>
            </a:lvl3pPr>
            <a:lvl4pPr marL="1371600" indent="0" algn="l" defTabSz="457200" rtl="0" eaLnBrk="1" latinLnBrk="0" hangingPunct="1">
              <a:spcBef>
                <a:spcPct val="20000"/>
              </a:spcBef>
              <a:buFont typeface="Arial"/>
              <a:buNone/>
              <a:defRPr sz="1400" kern="1200">
                <a:solidFill>
                  <a:schemeClr val="tx1"/>
                </a:solidFill>
                <a:latin typeface="Arial"/>
                <a:ea typeface="+mn-ea"/>
                <a:cs typeface="Arial"/>
              </a:defRPr>
            </a:lvl4pPr>
            <a:lvl5pPr marL="1828800" indent="0" algn="l" defTabSz="457200" rtl="0" eaLnBrk="1" latinLnBrk="0" hangingPunct="1">
              <a:spcBef>
                <a:spcPct val="20000"/>
              </a:spcBef>
              <a:buFont typeface="Arial"/>
              <a:buNone/>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600"/>
              </a:spcAft>
            </a:pPr>
            <a:endParaRPr lang="fr-FR" sz="1600"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7930" y="6053605"/>
            <a:ext cx="1199580" cy="580432"/>
          </a:xfrm>
          <a:prstGeom prst="rect">
            <a:avLst/>
          </a:prstGeom>
        </p:spPr>
      </p:pic>
      <p:sp>
        <p:nvSpPr>
          <p:cNvPr id="3" name="TextBox 2"/>
          <p:cNvSpPr txBox="1"/>
          <p:nvPr/>
        </p:nvSpPr>
        <p:spPr>
          <a:xfrm>
            <a:off x="237392" y="1445231"/>
            <a:ext cx="8600118" cy="5262979"/>
          </a:xfrm>
          <a:prstGeom prst="rect">
            <a:avLst/>
          </a:prstGeom>
          <a:noFill/>
        </p:spPr>
        <p:txBody>
          <a:bodyPr wrap="square" rtlCol="0">
            <a:spAutoFit/>
          </a:bodyPr>
          <a:lstStyle/>
          <a:p>
            <a:r>
              <a:rPr lang="en-US" sz="1600" dirty="0"/>
              <a:t>Think Check Submit – </a:t>
            </a:r>
            <a:r>
              <a:rPr lang="en-US" sz="1600" dirty="0">
                <a:hlinkClick r:id="rId4"/>
              </a:rPr>
              <a:t>thinkchecksubmit.org</a:t>
            </a:r>
            <a:endParaRPr lang="en-US" sz="1600" dirty="0"/>
          </a:p>
          <a:p>
            <a:r>
              <a:rPr lang="en-US" sz="1600" dirty="0"/>
              <a:t>Checklist to work through to ensure that you are not submitting to a predatory journal. Many of the tools below are factored into this checklist. </a:t>
            </a:r>
          </a:p>
          <a:p>
            <a:endParaRPr lang="en-US" sz="1600" dirty="0"/>
          </a:p>
          <a:p>
            <a:r>
              <a:rPr lang="en-US" sz="1600" dirty="0" err="1"/>
              <a:t>JournalGuide</a:t>
            </a:r>
            <a:r>
              <a:rPr lang="en-US" sz="1600" dirty="0"/>
              <a:t> – </a:t>
            </a:r>
            <a:r>
              <a:rPr lang="en-US" sz="1600" dirty="0">
                <a:hlinkClick r:id="rId5"/>
              </a:rPr>
              <a:t>journalguide.com</a:t>
            </a:r>
            <a:r>
              <a:rPr lang="en-US" sz="1600" dirty="0"/>
              <a:t> </a:t>
            </a:r>
          </a:p>
          <a:p>
            <a:r>
              <a:rPr lang="en-US" sz="1600" dirty="0"/>
              <a:t>List of 46,000 journals. Allows you to compare impact, publication speed, cost, and open access options. </a:t>
            </a:r>
          </a:p>
          <a:p>
            <a:r>
              <a:rPr lang="en-US" sz="1600" dirty="0"/>
              <a:t> </a:t>
            </a:r>
          </a:p>
          <a:p>
            <a:r>
              <a:rPr lang="en-US" sz="1600" dirty="0"/>
              <a:t>Beall’s List of Potential Predatory Journals and Publishers- archived in 2017 – </a:t>
            </a:r>
            <a:r>
              <a:rPr lang="en-US" sz="1600" dirty="0">
                <a:hlinkClick r:id="rId6"/>
              </a:rPr>
              <a:t>beallslist.net</a:t>
            </a:r>
            <a:endParaRPr lang="en-US" sz="1600" dirty="0"/>
          </a:p>
          <a:p>
            <a:r>
              <a:rPr lang="en-US" sz="1600" dirty="0"/>
              <a:t>The most comprehensive existing list of predatory journals and publishers. Created by a librarian. No longer updated because a publisher took the librarian to court. </a:t>
            </a:r>
          </a:p>
          <a:p>
            <a:endParaRPr lang="en-US" sz="1600" dirty="0"/>
          </a:p>
          <a:p>
            <a:r>
              <a:rPr lang="en-US" sz="1600" dirty="0"/>
              <a:t>Directory of Open Access Journals (DOAJ) – </a:t>
            </a:r>
            <a:r>
              <a:rPr lang="en-US" sz="1600" dirty="0">
                <a:hlinkClick r:id="rId7"/>
              </a:rPr>
              <a:t>doaj.org</a:t>
            </a:r>
            <a:endParaRPr lang="en-US" sz="1600" dirty="0"/>
          </a:p>
          <a:p>
            <a:r>
              <a:rPr lang="en-US" sz="1600" dirty="0"/>
              <a:t>A vetted listing of reputable open access journals. </a:t>
            </a:r>
          </a:p>
          <a:p>
            <a:endParaRPr lang="en-US" sz="1600" dirty="0"/>
          </a:p>
          <a:p>
            <a:r>
              <a:rPr lang="en-US" sz="1600" dirty="0"/>
              <a:t>Open Access Scholarly Publishers Association – </a:t>
            </a:r>
            <a:r>
              <a:rPr lang="en-US" sz="1600" dirty="0">
                <a:hlinkClick r:id="rId8"/>
              </a:rPr>
              <a:t>oaspa.org</a:t>
            </a:r>
            <a:endParaRPr lang="en-US" sz="1600" dirty="0"/>
          </a:p>
          <a:p>
            <a:r>
              <a:rPr lang="en-US" sz="1600" dirty="0"/>
              <a:t>Trade organization for reputable open access publishers. Membership list indicates scholarly reputation. </a:t>
            </a:r>
          </a:p>
          <a:p>
            <a:r>
              <a:rPr lang="en-US" sz="1600" dirty="0"/>
              <a:t>Committee on Publication Ethics - </a:t>
            </a:r>
            <a:r>
              <a:rPr lang="en-US" sz="1600" dirty="0">
                <a:hlinkClick r:id="rId9"/>
              </a:rPr>
              <a:t>https://publicationethics.org/members</a:t>
            </a:r>
            <a:endParaRPr lang="en-US" sz="1600" dirty="0"/>
          </a:p>
          <a:p>
            <a:r>
              <a:rPr lang="en-US" sz="1600" dirty="0"/>
              <a:t>Trade organization specifically creating guidance for open access publishers and editors </a:t>
            </a:r>
          </a:p>
          <a:p>
            <a:r>
              <a:rPr lang="en-US" sz="1600" dirty="0"/>
              <a:t>to counter predatory practices. </a:t>
            </a:r>
          </a:p>
        </p:txBody>
      </p:sp>
    </p:spTree>
    <p:extLst>
      <p:ext uri="{BB962C8B-B14F-4D97-AF65-F5344CB8AC3E}">
        <p14:creationId xmlns:p14="http://schemas.microsoft.com/office/powerpoint/2010/main" val="37365159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143</TotalTime>
  <Words>551</Words>
  <Application>Microsoft Office PowerPoint</Application>
  <PresentationFormat>On-screen Show (4:3)</PresentationFormat>
  <Paragraphs>59</Paragraphs>
  <Slides>6</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Impact</vt:lpstr>
      <vt:lpstr>Office Theme</vt:lpstr>
      <vt:lpstr>Predatory Publishers: An Introduction and  Toolkit</vt:lpstr>
      <vt:lpstr>PowerPoint Presentation</vt:lpstr>
      <vt:lpstr>PowerPoint Presentation</vt:lpstr>
      <vt:lpstr>PowerPoint Presentation</vt:lpstr>
      <vt:lpstr>PowerPoint Presentation</vt:lpstr>
      <vt:lpstr>PowerPoint Presentation</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DOCUMENT TITLE SECOND LINE AND THIRD LINE</dc:title>
  <dc:creator>Purdue Marketing Communications</dc:creator>
  <cp:lastModifiedBy>Gelfand, Johanna K</cp:lastModifiedBy>
  <cp:revision>21</cp:revision>
  <dcterms:created xsi:type="dcterms:W3CDTF">2011-09-20T15:44:26Z</dcterms:created>
  <dcterms:modified xsi:type="dcterms:W3CDTF">2022-05-31T13:06:10Z</dcterms:modified>
</cp:coreProperties>
</file>